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5" r:id="rId28"/>
    <p:sldId id="280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7207" y="2583180"/>
            <a:ext cx="6577583" cy="34213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5635" y="1187018"/>
            <a:ext cx="838072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9030" y="1891029"/>
            <a:ext cx="9620250" cy="403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.ac.id/WebKuliah/IKI30320/" TargetMode="External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1260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835" y="3147060"/>
              <a:ext cx="2455163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28672" y="2255285"/>
            <a:ext cx="75346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9310" marR="5080" indent="-2086610" algn="ctr">
              <a:lnSpc>
                <a:spcPct val="100000"/>
              </a:lnSpc>
              <a:spcBef>
                <a:spcPts val="100"/>
              </a:spcBef>
            </a:pPr>
            <a:r>
              <a:rPr sz="4800" spc="-170" dirty="0" err="1"/>
              <a:t>Pengenalan</a:t>
            </a:r>
            <a:r>
              <a:rPr sz="4800" spc="-90" dirty="0"/>
              <a:t> </a:t>
            </a:r>
            <a:r>
              <a:rPr lang="en-US" sz="4800" spc="-85" dirty="0" err="1"/>
              <a:t>Agen</a:t>
            </a:r>
            <a:r>
              <a:rPr lang="en-US" sz="4800" spc="-85" dirty="0"/>
              <a:t> </a:t>
            </a:r>
            <a:r>
              <a:rPr lang="en-US" sz="4800" spc="-85" dirty="0" err="1"/>
              <a:t>Cerdas</a:t>
            </a:r>
            <a:endParaRPr sz="4800" dirty="0"/>
          </a:p>
        </p:txBody>
      </p:sp>
      <p:sp>
        <p:nvSpPr>
          <p:cNvPr id="9" name="object 9"/>
          <p:cNvSpPr txBox="1"/>
          <p:nvPr/>
        </p:nvSpPr>
        <p:spPr>
          <a:xfrm>
            <a:off x="2679195" y="3428999"/>
            <a:ext cx="6819898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endParaRPr sz="23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lang="en-US" sz="2100" spc="-55" dirty="0" err="1">
                <a:latin typeface="Microsoft Sans Serif"/>
                <a:cs typeface="Microsoft Sans Serif"/>
              </a:rPr>
              <a:t>Lafnidita</a:t>
            </a:r>
            <a:r>
              <a:rPr lang="en-US" sz="2100" spc="-55" dirty="0">
                <a:latin typeface="Microsoft Sans Serif"/>
                <a:cs typeface="Microsoft Sans Serif"/>
              </a:rPr>
              <a:t> </a:t>
            </a:r>
            <a:r>
              <a:rPr lang="en-US" sz="2100" spc="-55" dirty="0" err="1">
                <a:latin typeface="Microsoft Sans Serif"/>
                <a:cs typeface="Microsoft Sans Serif"/>
              </a:rPr>
              <a:t>Farosanti</a:t>
            </a:r>
            <a:r>
              <a:rPr lang="en-US" sz="2100" spc="-55" dirty="0">
                <a:latin typeface="Microsoft Sans Serif"/>
                <a:cs typeface="Microsoft Sans Serif"/>
              </a:rPr>
              <a:t>, </a:t>
            </a:r>
            <a:r>
              <a:rPr lang="en-US" sz="2100" spc="-55" dirty="0" err="1">
                <a:latin typeface="Microsoft Sans Serif"/>
                <a:cs typeface="Microsoft Sans Serif"/>
              </a:rPr>
              <a:t>M.Kom</a:t>
            </a:r>
            <a:endParaRPr lang="en-US" sz="2100" spc="-55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lang="en-US" sz="2100" spc="-55" dirty="0" err="1">
                <a:latin typeface="Microsoft Sans Serif"/>
                <a:cs typeface="Microsoft Sans Serif"/>
              </a:rPr>
              <a:t>Ilmu</a:t>
            </a:r>
            <a:r>
              <a:rPr lang="en-US" sz="2100" spc="-55" dirty="0">
                <a:latin typeface="Microsoft Sans Serif"/>
                <a:cs typeface="Microsoft Sans Serif"/>
              </a:rPr>
              <a:t> </a:t>
            </a:r>
            <a:r>
              <a:rPr lang="en-US" sz="2100" spc="-55" dirty="0" err="1">
                <a:latin typeface="Microsoft Sans Serif"/>
                <a:cs typeface="Microsoft Sans Serif"/>
              </a:rPr>
              <a:t>Komputer</a:t>
            </a:r>
            <a:endParaRPr lang="en-US" sz="2100" spc="-55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lang="en-US" sz="2100" spc="-55" dirty="0">
                <a:latin typeface="Microsoft Sans Serif"/>
                <a:cs typeface="Microsoft Sans Serif"/>
              </a:rPr>
              <a:t>Universitas PGRI </a:t>
            </a:r>
            <a:r>
              <a:rPr lang="en-US" sz="2100" spc="-55" dirty="0" err="1">
                <a:latin typeface="Microsoft Sans Serif"/>
                <a:cs typeface="Microsoft Sans Serif"/>
              </a:rPr>
              <a:t>Wiranegara</a:t>
            </a:r>
            <a:endParaRPr sz="2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176" y="1272920"/>
            <a:ext cx="631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75" dirty="0"/>
              <a:t> </a:t>
            </a:r>
            <a:r>
              <a:rPr sz="4400" spc="-85" dirty="0"/>
              <a:t>Lingkungan</a:t>
            </a:r>
            <a:r>
              <a:rPr sz="4400" spc="-100" dirty="0"/>
              <a:t> </a:t>
            </a:r>
            <a:r>
              <a:rPr sz="4400" spc="-80" dirty="0"/>
              <a:t>Agent</a:t>
            </a:r>
            <a:r>
              <a:rPr sz="4400" spc="-65" dirty="0"/>
              <a:t> </a:t>
            </a:r>
            <a:r>
              <a:rPr sz="4400" spc="-5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57454"/>
            <a:ext cx="9445625" cy="32023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Full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Observable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65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Partially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Observable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839"/>
              </a:lnSpc>
              <a:spcBef>
                <a:spcPts val="600"/>
              </a:spcBef>
            </a:pPr>
            <a:r>
              <a:rPr sz="17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Fully</a:t>
            </a:r>
            <a:r>
              <a:rPr sz="1700" spc="16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Observable</a:t>
            </a:r>
            <a:r>
              <a:rPr sz="1700" spc="1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700" spc="-130" dirty="0">
                <a:latin typeface="Microsoft Sans Serif"/>
                <a:cs typeface="Microsoft Sans Serif"/>
              </a:rPr>
              <a:t>“Sensor</a:t>
            </a:r>
            <a:r>
              <a:rPr sz="1700" spc="170" dirty="0">
                <a:latin typeface="Microsoft Sans Serif"/>
                <a:cs typeface="Microsoft Sans Serif"/>
              </a:rPr>
              <a:t> </a:t>
            </a:r>
            <a:r>
              <a:rPr sz="1700" spc="-40" dirty="0">
                <a:latin typeface="Microsoft Sans Serif"/>
                <a:cs typeface="Microsoft Sans Serif"/>
              </a:rPr>
              <a:t>yang</a:t>
            </a:r>
            <a:r>
              <a:rPr sz="1700" spc="16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dapat</a:t>
            </a:r>
            <a:r>
              <a:rPr sz="1700" spc="165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mengamati</a:t>
            </a:r>
            <a:r>
              <a:rPr sz="1700" spc="16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keadaan</a:t>
            </a:r>
            <a:r>
              <a:rPr sz="1700" spc="160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penuh</a:t>
            </a:r>
            <a:r>
              <a:rPr sz="1700" spc="16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pada</a:t>
            </a:r>
            <a:r>
              <a:rPr sz="1700" spc="170" dirty="0">
                <a:latin typeface="Microsoft Sans Serif"/>
                <a:cs typeface="Microsoft Sans Serif"/>
              </a:rPr>
              <a:t> </a:t>
            </a:r>
            <a:r>
              <a:rPr sz="1700" spc="-55" dirty="0">
                <a:latin typeface="Microsoft Sans Serif"/>
                <a:cs typeface="Microsoft Sans Serif"/>
              </a:rPr>
              <a:t>suatu</a:t>
            </a:r>
            <a:r>
              <a:rPr sz="1700" spc="160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lingkungan</a:t>
            </a:r>
            <a:r>
              <a:rPr sz="1700" spc="15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dalam</a:t>
            </a:r>
            <a:r>
              <a:rPr sz="1700" spc="145" dirty="0">
                <a:latin typeface="Microsoft Sans Serif"/>
                <a:cs typeface="Microsoft Sans Serif"/>
              </a:rPr>
              <a:t> </a:t>
            </a:r>
            <a:r>
              <a:rPr sz="1700" spc="-65" dirty="0">
                <a:latin typeface="Microsoft Sans Serif"/>
                <a:cs typeface="Microsoft Sans Serif"/>
              </a:rPr>
              <a:t>satu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839"/>
              </a:lnSpc>
            </a:pPr>
            <a:r>
              <a:rPr sz="1700" spc="20" dirty="0">
                <a:latin typeface="Microsoft Sans Serif"/>
                <a:cs typeface="Microsoft Sans Serif"/>
              </a:rPr>
              <a:t>waktu”.</a:t>
            </a:r>
            <a:r>
              <a:rPr sz="1700" spc="-65" dirty="0">
                <a:latin typeface="Microsoft Sans Serif"/>
                <a:cs typeface="Microsoft Sans Serif"/>
              </a:rPr>
              <a:t> </a:t>
            </a:r>
            <a:r>
              <a:rPr sz="1700" spc="-160" dirty="0">
                <a:latin typeface="Microsoft Sans Serif"/>
                <a:cs typeface="Microsoft Sans Serif"/>
              </a:rPr>
              <a:t>Sensor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akan</a:t>
            </a:r>
            <a:r>
              <a:rPr sz="1700" spc="-55" dirty="0">
                <a:latin typeface="Microsoft Sans Serif"/>
                <a:cs typeface="Microsoft Sans Serif"/>
              </a:rPr>
              <a:t> </a:t>
            </a:r>
            <a:r>
              <a:rPr sz="1700" spc="-60" dirty="0">
                <a:latin typeface="Microsoft Sans Serif"/>
                <a:cs typeface="Microsoft Sans Serif"/>
              </a:rPr>
              <a:t>mendeteksi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100" dirty="0">
                <a:latin typeface="Microsoft Sans Serif"/>
                <a:cs typeface="Microsoft Sans Serif"/>
              </a:rPr>
              <a:t>semua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-80" dirty="0">
                <a:latin typeface="Microsoft Sans Serif"/>
                <a:cs typeface="Microsoft Sans Serif"/>
              </a:rPr>
              <a:t>aspek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-40" dirty="0">
                <a:latin typeface="Microsoft Sans Serif"/>
                <a:cs typeface="Microsoft Sans Serif"/>
              </a:rPr>
              <a:t>yang </a:t>
            </a:r>
            <a:r>
              <a:rPr sz="1700" spc="-50" dirty="0">
                <a:latin typeface="Microsoft Sans Serif"/>
                <a:cs typeface="Microsoft Sans Serif"/>
              </a:rPr>
              <a:t>relevan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untuk</a:t>
            </a:r>
            <a:r>
              <a:rPr sz="1700" spc="-40" dirty="0">
                <a:latin typeface="Microsoft Sans Serif"/>
                <a:cs typeface="Microsoft Sans Serif"/>
              </a:rPr>
              <a:t> </a:t>
            </a:r>
            <a:r>
              <a:rPr sz="1700" spc="-35" dirty="0">
                <a:latin typeface="Microsoft Sans Serif"/>
                <a:cs typeface="Microsoft Sans Serif"/>
              </a:rPr>
              <a:t>memilih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tindakannya.</a:t>
            </a:r>
            <a:endParaRPr sz="1700">
              <a:latin typeface="Microsoft Sans Serif"/>
              <a:cs typeface="Microsoft Sans Serif"/>
            </a:endParaRPr>
          </a:p>
          <a:p>
            <a:pPr marL="12700" marR="5715">
              <a:lnSpc>
                <a:spcPct val="80000"/>
              </a:lnSpc>
              <a:spcBef>
                <a:spcPts val="1005"/>
              </a:spcBef>
            </a:pPr>
            <a:r>
              <a:rPr sz="17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Partially</a:t>
            </a:r>
            <a:r>
              <a:rPr sz="1700" spc="17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Observable</a:t>
            </a:r>
            <a:r>
              <a:rPr sz="1700" spc="18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700" spc="-125" dirty="0">
                <a:latin typeface="Microsoft Sans Serif"/>
                <a:cs typeface="Microsoft Sans Serif"/>
              </a:rPr>
              <a:t>“Sensor</a:t>
            </a:r>
            <a:r>
              <a:rPr sz="1700" spc="190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yang</a:t>
            </a:r>
            <a:r>
              <a:rPr sz="1700" spc="190" dirty="0">
                <a:latin typeface="Microsoft Sans Serif"/>
                <a:cs typeface="Microsoft Sans Serif"/>
              </a:rPr>
              <a:t> </a:t>
            </a:r>
            <a:r>
              <a:rPr sz="1700" spc="-40" dirty="0">
                <a:latin typeface="Microsoft Sans Serif"/>
                <a:cs typeface="Microsoft Sans Serif"/>
              </a:rPr>
              <a:t>hanya</a:t>
            </a:r>
            <a:r>
              <a:rPr sz="1700" spc="18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dapat</a:t>
            </a:r>
            <a:r>
              <a:rPr sz="1700" spc="17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mengamati</a:t>
            </a:r>
            <a:r>
              <a:rPr sz="1700" spc="185" dirty="0">
                <a:latin typeface="Microsoft Sans Serif"/>
                <a:cs typeface="Microsoft Sans Serif"/>
              </a:rPr>
              <a:t> </a:t>
            </a:r>
            <a:r>
              <a:rPr sz="1700" spc="-80" dirty="0">
                <a:latin typeface="Microsoft Sans Serif"/>
                <a:cs typeface="Microsoft Sans Serif"/>
              </a:rPr>
              <a:t>sebagian</a:t>
            </a:r>
            <a:r>
              <a:rPr sz="1700" spc="17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keadaan</a:t>
            </a:r>
            <a:r>
              <a:rPr sz="1700" spc="18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pada</a:t>
            </a:r>
            <a:r>
              <a:rPr sz="1700" spc="190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lingkungannya”.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Partially</a:t>
            </a:r>
            <a:r>
              <a:rPr sz="1700" spc="-65" dirty="0">
                <a:latin typeface="Microsoft Sans Serif"/>
                <a:cs typeface="Microsoft Sans Serif"/>
              </a:rPr>
              <a:t> </a:t>
            </a:r>
            <a:r>
              <a:rPr sz="1700" spc="-75" dirty="0">
                <a:latin typeface="Microsoft Sans Serif"/>
                <a:cs typeface="Microsoft Sans Serif"/>
              </a:rPr>
              <a:t>Observable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-35" dirty="0">
                <a:latin typeface="Microsoft Sans Serif"/>
                <a:cs typeface="Microsoft Sans Serif"/>
              </a:rPr>
              <a:t>dipengaruhi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75" dirty="0">
                <a:latin typeface="Microsoft Sans Serif"/>
                <a:cs typeface="Microsoft Sans Serif"/>
              </a:rPr>
              <a:t>oleh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110" dirty="0">
                <a:latin typeface="Microsoft Sans Serif"/>
                <a:cs typeface="Microsoft Sans Serif"/>
              </a:rPr>
              <a:t>noisy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dan </a:t>
            </a:r>
            <a:r>
              <a:rPr sz="1700" spc="10" dirty="0">
                <a:latin typeface="Microsoft Sans Serif"/>
                <a:cs typeface="Microsoft Sans Serif"/>
              </a:rPr>
              <a:t>ketidakakuratan</a:t>
            </a:r>
            <a:r>
              <a:rPr sz="1700" spc="-50" dirty="0">
                <a:latin typeface="Microsoft Sans Serif"/>
                <a:cs typeface="Microsoft Sans Serif"/>
              </a:rPr>
              <a:t> </a:t>
            </a:r>
            <a:r>
              <a:rPr sz="1700" spc="-160" dirty="0">
                <a:latin typeface="Microsoft Sans Serif"/>
                <a:cs typeface="Microsoft Sans Serif"/>
              </a:rPr>
              <a:t>sensor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karena</a:t>
            </a:r>
            <a:r>
              <a:rPr sz="1700" spc="-45" dirty="0">
                <a:latin typeface="Microsoft Sans Serif"/>
                <a:cs typeface="Microsoft Sans Serif"/>
              </a:rPr>
              <a:t> </a:t>
            </a:r>
            <a:r>
              <a:rPr sz="1700" spc="-75" dirty="0">
                <a:latin typeface="Microsoft Sans Serif"/>
                <a:cs typeface="Microsoft Sans Serif"/>
              </a:rPr>
              <a:t>sebagian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data</a:t>
            </a:r>
            <a:r>
              <a:rPr sz="1700" spc="-45" dirty="0">
                <a:latin typeface="Microsoft Sans Serif"/>
                <a:cs typeface="Microsoft Sans Serif"/>
              </a:rPr>
              <a:t> hilang.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17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7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rm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700" spc="-35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17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7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700" spc="-125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65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St</a:t>
            </a:r>
            <a:r>
              <a:rPr sz="17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17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chastic</a:t>
            </a:r>
            <a:endParaRPr sz="1700">
              <a:latin typeface="Microsoft Sans Serif"/>
              <a:cs typeface="Microsoft Sans Serif"/>
            </a:endParaRPr>
          </a:p>
          <a:p>
            <a:pPr marL="12700" marR="5715">
              <a:lnSpc>
                <a:spcPts val="1630"/>
              </a:lnSpc>
              <a:spcBef>
                <a:spcPts val="1000"/>
              </a:spcBef>
            </a:pPr>
            <a:r>
              <a:rPr sz="17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Deterministic</a:t>
            </a:r>
            <a:r>
              <a:rPr sz="17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”Keadaan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r>
              <a:rPr sz="1700" spc="38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selanjutnya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bergantung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pada</a:t>
            </a:r>
            <a:r>
              <a:rPr sz="1700" spc="39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keadaan</a:t>
            </a:r>
            <a:r>
              <a:rPr sz="1700" spc="39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sekarang</a:t>
            </a:r>
            <a:r>
              <a:rPr sz="17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1700" spc="3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tindakan </a:t>
            </a:r>
            <a:r>
              <a:rPr sz="1700" spc="-4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7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akan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dilakukan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oleh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agent”.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835"/>
              </a:lnSpc>
              <a:spcBef>
                <a:spcPts val="615"/>
              </a:spcBef>
            </a:pPr>
            <a:r>
              <a:rPr sz="17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Stochastic</a:t>
            </a:r>
            <a:r>
              <a:rPr sz="1700" spc="16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“Keadaan</a:t>
            </a:r>
            <a:r>
              <a:rPr sz="1700" spc="1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r>
              <a:rPr sz="1700" spc="1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selanjutnya</a:t>
            </a:r>
            <a:r>
              <a:rPr sz="1700" spc="1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tidak</a:t>
            </a:r>
            <a:r>
              <a:rPr sz="1700" spc="1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bergantung</a:t>
            </a:r>
            <a:r>
              <a:rPr sz="1700" spc="1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pada</a:t>
            </a:r>
            <a:r>
              <a:rPr sz="1700" spc="1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keadaan</a:t>
            </a:r>
            <a:r>
              <a:rPr sz="1700" spc="17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sekarang</a:t>
            </a:r>
            <a:r>
              <a:rPr sz="1700" spc="1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1700" spc="1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tindakan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ts val="1835"/>
              </a:lnSpc>
            </a:pP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akan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dilakukan</a:t>
            </a:r>
            <a:r>
              <a:rPr sz="17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 oleh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agent”.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225" y="1272920"/>
            <a:ext cx="6305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70" dirty="0"/>
              <a:t> </a:t>
            </a:r>
            <a:r>
              <a:rPr sz="4400" spc="-80" dirty="0"/>
              <a:t>Lingkungan Agent</a:t>
            </a:r>
            <a:r>
              <a:rPr sz="4400" spc="-105" dirty="0"/>
              <a:t> </a:t>
            </a:r>
            <a:r>
              <a:rPr sz="4400" spc="-75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60888"/>
            <a:ext cx="9366885" cy="345821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1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6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16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600" spc="-125" dirty="0">
                <a:solidFill>
                  <a:srgbClr val="252525"/>
                </a:solidFill>
                <a:latin typeface="Microsoft Sans Serif"/>
                <a:cs typeface="Microsoft Sans Serif"/>
              </a:rPr>
              <a:t>sod</a:t>
            </a:r>
            <a:r>
              <a:rPr sz="16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600" spc="-16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16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16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155" dirty="0">
                <a:solidFill>
                  <a:srgbClr val="252525"/>
                </a:solidFill>
                <a:latin typeface="Microsoft Sans Serif"/>
                <a:cs typeface="Microsoft Sans Serif"/>
              </a:rPr>
              <a:t>Se</a:t>
            </a:r>
            <a:r>
              <a:rPr sz="1600" spc="-150" dirty="0">
                <a:solidFill>
                  <a:srgbClr val="252525"/>
                </a:solidFill>
                <a:latin typeface="Microsoft Sans Serif"/>
                <a:cs typeface="Microsoft Sans Serif"/>
              </a:rPr>
              <a:t>q</a:t>
            </a:r>
            <a:r>
              <a:rPr sz="16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16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ent</a:t>
            </a:r>
            <a:r>
              <a:rPr sz="16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6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al</a:t>
            </a:r>
            <a:endParaRPr sz="1600">
              <a:latin typeface="Microsoft Sans Serif"/>
              <a:cs typeface="Microsoft Sans Serif"/>
            </a:endParaRPr>
          </a:p>
          <a:p>
            <a:pPr marL="12700" marR="123189">
              <a:lnSpc>
                <a:spcPct val="100000"/>
              </a:lnSpc>
              <a:spcBef>
                <a:spcPts val="985"/>
              </a:spcBef>
            </a:pPr>
            <a:r>
              <a:rPr sz="16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Episodic</a:t>
            </a:r>
            <a:r>
              <a:rPr sz="1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“Satu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action</a:t>
            </a:r>
            <a:r>
              <a:rPr sz="1600" spc="-10" dirty="0">
                <a:latin typeface="Microsoft Sans Serif"/>
                <a:cs typeface="Microsoft Sans Serif"/>
              </a:rPr>
              <a:t> dari </a:t>
            </a:r>
            <a:r>
              <a:rPr sz="1600" spc="-35" dirty="0">
                <a:latin typeface="Microsoft Sans Serif"/>
                <a:cs typeface="Microsoft Sans Serif"/>
              </a:rPr>
              <a:t>agent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tidak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akan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mempengaruhi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action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selanjutnya,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karena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action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dibagi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menjadi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episode-episode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pendek/kecil”.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Setiap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episode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berisi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tentang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bagaimana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agent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memahami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dan</a:t>
            </a:r>
            <a:r>
              <a:rPr sz="1600" spc="-10" dirty="0">
                <a:latin typeface="Microsoft Sans Serif"/>
                <a:cs typeface="Microsoft Sans Serif"/>
              </a:rPr>
              <a:t> melakukan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sebuah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tindakan.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Tetapi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episode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berikutnya</a:t>
            </a:r>
            <a:r>
              <a:rPr sz="1600" spc="20" dirty="0">
                <a:latin typeface="Microsoft Sans Serif"/>
                <a:cs typeface="Microsoft Sans Serif"/>
              </a:rPr>
              <a:t> tidak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tergantung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pada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tindakan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yang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diambil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pada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episode 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sebelumnya.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Sequential</a:t>
            </a:r>
            <a:r>
              <a:rPr sz="16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“Satu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action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saling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berhubungan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dengan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action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lainnya”.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Clr>
                <a:srgbClr val="83992A"/>
              </a:buClr>
              <a:buSzPct val="1125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6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16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6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at</a:t>
            </a:r>
            <a:r>
              <a:rPr sz="16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600" spc="-16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16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16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16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16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yn</a:t>
            </a:r>
            <a:r>
              <a:rPr sz="16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6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m</a:t>
            </a:r>
            <a:r>
              <a:rPr sz="16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600" spc="-16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endParaRPr sz="1600">
              <a:latin typeface="Microsoft Sans Serif"/>
              <a:cs typeface="Microsoft Sans Serif"/>
            </a:endParaRPr>
          </a:p>
          <a:p>
            <a:pPr marL="12700" marR="5715">
              <a:lnSpc>
                <a:spcPct val="100000"/>
              </a:lnSpc>
              <a:spcBef>
                <a:spcPts val="985"/>
              </a:spcBef>
            </a:pPr>
            <a:r>
              <a:rPr sz="16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Static</a:t>
            </a:r>
            <a:r>
              <a:rPr sz="1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“Lingkungan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yang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ditempati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agent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selalu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tetap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sehingga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agent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tidak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perlu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mengamati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lingkungan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saat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mengambil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tindakan”.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Dynamic</a:t>
            </a:r>
            <a:r>
              <a:rPr sz="1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”Lingkungan</a:t>
            </a:r>
            <a:r>
              <a:rPr sz="16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600" dirty="0">
                <a:solidFill>
                  <a:srgbClr val="252525"/>
                </a:solidFill>
                <a:latin typeface="Microsoft Sans Serif"/>
                <a:cs typeface="Microsoft Sans Serif"/>
              </a:rPr>
              <a:t> ditempati</a:t>
            </a:r>
            <a:r>
              <a:rPr sz="16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16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selalu</a:t>
            </a:r>
            <a:r>
              <a:rPr sz="16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berubah-ubah</a:t>
            </a:r>
            <a:r>
              <a:rPr sz="16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selama</a:t>
            </a:r>
            <a:r>
              <a:rPr sz="16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16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</a:t>
            </a:r>
            <a:r>
              <a:rPr sz="16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penyesuaian</a:t>
            </a:r>
            <a:r>
              <a:rPr sz="16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pengambilan</a:t>
            </a:r>
            <a:r>
              <a:rPr sz="16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keputusan”.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604" y="1272920"/>
            <a:ext cx="6320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70" dirty="0"/>
              <a:t> </a:t>
            </a:r>
            <a:r>
              <a:rPr sz="4400" spc="-80" dirty="0"/>
              <a:t>Lingkungan</a:t>
            </a:r>
            <a:r>
              <a:rPr sz="4400" spc="-85" dirty="0"/>
              <a:t> </a:t>
            </a:r>
            <a:r>
              <a:rPr sz="4400" spc="-80" dirty="0"/>
              <a:t>Agent</a:t>
            </a:r>
            <a:r>
              <a:rPr sz="4400" spc="-105" dirty="0"/>
              <a:t> </a:t>
            </a:r>
            <a:r>
              <a:rPr sz="4400" spc="-35" dirty="0"/>
              <a:t>(4)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48294"/>
            <a:ext cx="8736965" cy="3180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14" dirty="0">
                <a:solidFill>
                  <a:srgbClr val="252525"/>
                </a:solidFill>
                <a:latin typeface="Microsoft Sans Serif"/>
                <a:cs typeface="Microsoft Sans Serif"/>
              </a:rPr>
              <a:t>Discre</a:t>
            </a:r>
            <a:r>
              <a:rPr sz="20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000" spc="-15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52525"/>
                </a:solidFill>
                <a:latin typeface="Microsoft Sans Serif"/>
                <a:cs typeface="Microsoft Sans Serif"/>
              </a:rPr>
              <a:t>v</a:t>
            </a:r>
            <a:r>
              <a:rPr sz="2000" spc="-405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Microsoft Sans Serif"/>
                <a:cs typeface="Microsoft Sans Serif"/>
              </a:rPr>
              <a:t>Co</a:t>
            </a:r>
            <a:r>
              <a:rPr sz="20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20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0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0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20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2000" spc="-204" dirty="0">
                <a:solidFill>
                  <a:srgbClr val="252525"/>
                </a:solidFill>
                <a:latin typeface="Microsoft Sans Serif"/>
                <a:cs typeface="Microsoft Sans Serif"/>
              </a:rPr>
              <a:t>us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160"/>
              </a:lnSpc>
              <a:spcBef>
                <a:spcPts val="600"/>
              </a:spcBef>
            </a:pPr>
            <a:r>
              <a:rPr sz="20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Discrete</a:t>
            </a:r>
            <a:r>
              <a:rPr sz="20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“Kesan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dan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tindakan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yang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akan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diterima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dan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dilakukan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oleh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agent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telah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ts val="2160"/>
              </a:lnSpc>
            </a:pPr>
            <a:r>
              <a:rPr sz="2000" spc="10" dirty="0">
                <a:latin typeface="Microsoft Sans Serif"/>
                <a:cs typeface="Microsoft Sans Serif"/>
              </a:rPr>
              <a:t>ditetapkan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dengan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jelas”.</a:t>
            </a:r>
            <a:endParaRPr sz="2000">
              <a:latin typeface="Microsoft Sans Serif"/>
              <a:cs typeface="Microsoft Sans Serif"/>
            </a:endParaRPr>
          </a:p>
          <a:p>
            <a:pPr marL="12700" marR="501015">
              <a:lnSpc>
                <a:spcPct val="80000"/>
              </a:lnSpc>
              <a:spcBef>
                <a:spcPts val="1080"/>
              </a:spcBef>
            </a:pPr>
            <a:r>
              <a:rPr sz="20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Continous</a:t>
            </a:r>
            <a:r>
              <a:rPr sz="20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”Agent</a:t>
            </a:r>
            <a:r>
              <a:rPr sz="20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52525"/>
                </a:solidFill>
                <a:latin typeface="Microsoft Sans Serif"/>
                <a:cs typeface="Microsoft Sans Serif"/>
              </a:rPr>
              <a:t>akan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terus</a:t>
            </a:r>
            <a:r>
              <a:rPr sz="20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menerus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tindakan</a:t>
            </a:r>
            <a:r>
              <a:rPr sz="20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hingga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mencapai </a:t>
            </a:r>
            <a:r>
              <a:rPr sz="2000" spc="-5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tujuannya”.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31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0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ngle</a:t>
            </a:r>
            <a:r>
              <a:rPr sz="20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Age</a:t>
            </a:r>
            <a:r>
              <a:rPr sz="20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nt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52525"/>
                </a:solidFill>
                <a:latin typeface="Microsoft Sans Serif"/>
                <a:cs typeface="Microsoft Sans Serif"/>
              </a:rPr>
              <a:t>v</a:t>
            </a:r>
            <a:r>
              <a:rPr sz="2000" spc="-405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Mult</a:t>
            </a:r>
            <a:r>
              <a:rPr sz="200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2000" spc="12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Single</a:t>
            </a:r>
            <a:r>
              <a:rPr sz="20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Agent</a:t>
            </a:r>
            <a:r>
              <a:rPr sz="20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“Agent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yang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saat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melakukan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action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tidak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terdapat</a:t>
            </a:r>
            <a:r>
              <a:rPr sz="2000" spc="-35" dirty="0">
                <a:latin typeface="Microsoft Sans Serif"/>
                <a:cs typeface="Microsoft Sans Serif"/>
              </a:rPr>
              <a:t> agent</a:t>
            </a:r>
            <a:r>
              <a:rPr sz="2000" spc="-25" dirty="0">
                <a:latin typeface="Microsoft Sans Serif"/>
                <a:cs typeface="Microsoft Sans Serif"/>
              </a:rPr>
              <a:t> lain”.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Multi</a:t>
            </a:r>
            <a:r>
              <a:rPr sz="20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Agent </a:t>
            </a:r>
            <a:r>
              <a:rPr sz="2000" spc="-15" dirty="0">
                <a:latin typeface="Microsoft Sans Serif"/>
                <a:cs typeface="Microsoft Sans Serif"/>
              </a:rPr>
              <a:t>“Agent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yang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saat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melakukan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action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terdapat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agent</a:t>
            </a:r>
            <a:r>
              <a:rPr sz="2000" spc="-25" dirty="0">
                <a:latin typeface="Microsoft Sans Serif"/>
                <a:cs typeface="Microsoft Sans Serif"/>
              </a:rPr>
              <a:t> lain”.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EB90-305D-474F-888B-730F6E2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35" y="1187018"/>
            <a:ext cx="8380729" cy="615553"/>
          </a:xfrm>
        </p:spPr>
        <p:txBody>
          <a:bodyPr/>
          <a:lstStyle/>
          <a:p>
            <a:r>
              <a:rPr lang="en-US" sz="4000" dirty="0" err="1"/>
              <a:t>Tipe</a:t>
            </a:r>
            <a:r>
              <a:rPr lang="en-US" sz="4000" dirty="0"/>
              <a:t> </a:t>
            </a:r>
            <a:r>
              <a:rPr lang="en-US" sz="4000" dirty="0" err="1"/>
              <a:t>Lingkungan</a:t>
            </a:r>
            <a:r>
              <a:rPr lang="en-US" sz="4000" dirty="0"/>
              <a:t> Agent</a:t>
            </a:r>
            <a:endParaRPr lang="en-ID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0803-73E4-4630-A46F-94900F10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4" y="2869872"/>
            <a:ext cx="9620250" cy="1272143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Jenis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i="1" dirty="0">
                <a:latin typeface="Arial"/>
                <a:cs typeface="Arial"/>
              </a:rPr>
              <a:t>environment</a:t>
            </a:r>
            <a:r>
              <a:rPr lang="en-ID" sz="2800" i="1" spc="-25" dirty="0">
                <a:latin typeface="Arial"/>
                <a:cs typeface="Arial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menentukan</a:t>
            </a:r>
            <a:r>
              <a:rPr lang="en-ID" sz="2800" spc="-5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desain</a:t>
            </a:r>
            <a:r>
              <a:rPr lang="en-ID" sz="2800" spc="-15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seorang</a:t>
            </a:r>
            <a:r>
              <a:rPr lang="en-ID" sz="2800" spc="-35" dirty="0">
                <a:latin typeface="Arial MT"/>
                <a:cs typeface="Arial MT"/>
              </a:rPr>
              <a:t> </a:t>
            </a:r>
            <a:r>
              <a:rPr lang="en-ID" sz="2800" dirty="0">
                <a:latin typeface="Arial MT"/>
                <a:cs typeface="Arial MT"/>
              </a:rPr>
              <a:t>agent</a:t>
            </a:r>
          </a:p>
          <a:p>
            <a:pPr marL="355600" indent="-342900">
              <a:lnSpc>
                <a:spcPts val="2160"/>
              </a:lnSpc>
              <a:spcBef>
                <a:spcPts val="5"/>
              </a:spcBef>
              <a:buClr>
                <a:srgbClr val="006FC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ID" sz="2800" dirty="0">
                <a:latin typeface="Arial MT"/>
                <a:cs typeface="Arial MT"/>
              </a:rPr>
              <a:t>Di</a:t>
            </a:r>
            <a:r>
              <a:rPr lang="en-ID" sz="2800" spc="-15" dirty="0">
                <a:latin typeface="Arial MT"/>
                <a:cs typeface="Arial MT"/>
              </a:rPr>
              <a:t> </a:t>
            </a:r>
            <a:r>
              <a:rPr lang="en-ID" sz="2800" dirty="0">
                <a:latin typeface="Arial MT"/>
                <a:cs typeface="Arial MT"/>
              </a:rPr>
              <a:t>dunia</a:t>
            </a:r>
            <a:r>
              <a:rPr lang="en-ID" sz="2800" spc="-15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nyata</a:t>
            </a:r>
            <a:r>
              <a:rPr lang="en-ID" sz="2800" spc="-15" dirty="0">
                <a:latin typeface="Arial MT"/>
                <a:cs typeface="Arial MT"/>
              </a:rPr>
              <a:t> </a:t>
            </a:r>
            <a:r>
              <a:rPr lang="en-ID" sz="2800" dirty="0">
                <a:latin typeface="Arial MT"/>
                <a:cs typeface="Arial MT"/>
              </a:rPr>
              <a:t>pada</a:t>
            </a:r>
            <a:r>
              <a:rPr lang="en-ID" sz="2800" spc="-1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umumnya</a:t>
            </a:r>
            <a:r>
              <a:rPr lang="en-ID" sz="2800" spc="-20" dirty="0">
                <a:latin typeface="Arial MT"/>
                <a:cs typeface="Arial MT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partially</a:t>
            </a:r>
            <a:r>
              <a:rPr lang="en-ID" sz="28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observable,</a:t>
            </a:r>
            <a:r>
              <a:rPr lang="en-ID" sz="2800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stochastic,</a:t>
            </a:r>
            <a:r>
              <a:rPr lang="en-ID" sz="2800" dirty="0">
                <a:latin typeface="Arial"/>
                <a:cs typeface="Arial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sequential,</a:t>
            </a:r>
            <a:r>
              <a:rPr lang="en-ID" sz="28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dynamic,</a:t>
            </a:r>
            <a:r>
              <a:rPr lang="en-ID" sz="28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continuous,</a:t>
            </a:r>
            <a:r>
              <a:rPr lang="en-ID" sz="2800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"/>
                <a:cs typeface="Arial"/>
              </a:rPr>
              <a:t>multi-agent</a:t>
            </a:r>
            <a:endParaRPr lang="en-ID" sz="2800" dirty="0">
              <a:latin typeface="Arial"/>
              <a:cs typeface="Arial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102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558" y="1248537"/>
            <a:ext cx="3261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95" dirty="0"/>
              <a:t> </a:t>
            </a:r>
            <a:r>
              <a:rPr sz="4400" spc="-80" dirty="0"/>
              <a:t>Agent</a:t>
            </a:r>
            <a:r>
              <a:rPr sz="4400" spc="-100" dirty="0"/>
              <a:t> </a:t>
            </a:r>
            <a:r>
              <a:rPr sz="4400" spc="-360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8626" y="2523489"/>
            <a:ext cx="3334385" cy="2093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31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0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mple</a:t>
            </a:r>
            <a:r>
              <a:rPr sz="20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2000" spc="-18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0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flex</a:t>
            </a:r>
            <a:r>
              <a:rPr sz="20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2000" spc="-140" dirty="0">
                <a:solidFill>
                  <a:srgbClr val="252525"/>
                </a:solidFill>
                <a:latin typeface="Microsoft Sans Serif"/>
                <a:cs typeface="Microsoft Sans Serif"/>
              </a:rPr>
              <a:t>ts</a:t>
            </a:r>
            <a:endParaRPr sz="2000">
              <a:latin typeface="Microsoft Sans Serif"/>
              <a:cs typeface="Microsoft Sans Serif"/>
            </a:endParaRPr>
          </a:p>
          <a:p>
            <a:pPr marL="756285" marR="5715" lvl="1" indent="-287020" algn="just">
              <a:lnSpc>
                <a:spcPct val="80000"/>
              </a:lnSpc>
              <a:spcBef>
                <a:spcPts val="4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927100" algn="l"/>
              </a:tabLst>
            </a:pPr>
            <a:r>
              <a:rPr dirty="0"/>
              <a:t>	</a:t>
            </a:r>
            <a:r>
              <a:rPr sz="17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refleks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sederhana </a:t>
            </a:r>
            <a:r>
              <a:rPr sz="1700" spc="-4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merupakan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 </a:t>
            </a:r>
            <a:r>
              <a:rPr sz="1700" spc="-4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paling</a:t>
            </a:r>
            <a:r>
              <a:rPr sz="1700" spc="40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sederhana</a:t>
            </a:r>
            <a:r>
              <a:rPr sz="1700" spc="29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karena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dia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hanya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menerapkan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teknik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kondisi-aksi.</a:t>
            </a:r>
            <a:endParaRPr sz="1700">
              <a:latin typeface="Microsoft Sans Serif"/>
              <a:cs typeface="Microsoft Sans Serif"/>
            </a:endParaRPr>
          </a:p>
          <a:p>
            <a:pPr marL="756285" marR="5080" lvl="1" indent="-287020" algn="just">
              <a:lnSpc>
                <a:spcPts val="1630"/>
              </a:lnSpc>
              <a:spcBef>
                <a:spcPts val="39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920" algn="l"/>
              </a:tabLst>
            </a:pPr>
            <a:r>
              <a:rPr sz="17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Simple</a:t>
            </a:r>
            <a:r>
              <a:rPr sz="17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reflex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dapat </a:t>
            </a:r>
            <a:r>
              <a:rPr sz="17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bekerja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dan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 </a:t>
            </a:r>
            <a:r>
              <a:rPr sz="1700" spc="-4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tindakan</a:t>
            </a:r>
            <a:r>
              <a:rPr sz="17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jika</a:t>
            </a:r>
            <a:r>
              <a:rPr sz="17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terjadi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313" y="4538852"/>
            <a:ext cx="2592070" cy="11144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just">
              <a:lnSpc>
                <a:spcPts val="1630"/>
              </a:lnSpc>
              <a:spcBef>
                <a:spcPts val="500"/>
              </a:spcBef>
            </a:pPr>
            <a:r>
              <a:rPr sz="1700" spc="-105" dirty="0">
                <a:solidFill>
                  <a:srgbClr val="252525"/>
                </a:solidFill>
                <a:latin typeface="Microsoft Sans Serif"/>
                <a:cs typeface="Microsoft Sans Serif"/>
              </a:rPr>
              <a:t>sesuatu</a:t>
            </a:r>
            <a:r>
              <a:rPr sz="17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pada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 </a:t>
            </a:r>
            <a:r>
              <a:rPr sz="1700" spc="-4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memberikan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percept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atau</a:t>
            </a:r>
            <a:r>
              <a:rPr sz="17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persepsi</a:t>
            </a:r>
            <a:r>
              <a:rPr sz="1700" spc="-114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tidak </a:t>
            </a:r>
            <a:r>
              <a:rPr sz="17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berubah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dalam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kondisi </a:t>
            </a:r>
            <a:r>
              <a:rPr sz="17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tertentu.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264" y="2557272"/>
            <a:ext cx="4686299" cy="2706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33315" y="5368238"/>
            <a:ext cx="5887720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9085" marR="5080" indent="-287020">
              <a:lnSpc>
                <a:spcPts val="1820"/>
              </a:lnSpc>
              <a:spcBef>
                <a:spcPts val="54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Condition-Action</a:t>
            </a:r>
            <a:r>
              <a:rPr sz="1900" spc="28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Rule</a:t>
            </a:r>
            <a:r>
              <a:rPr sz="1900" spc="2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345" dirty="0">
                <a:solidFill>
                  <a:srgbClr val="252525"/>
                </a:solidFill>
                <a:latin typeface="Microsoft Sans Serif"/>
                <a:cs typeface="Microsoft Sans Serif"/>
              </a:rPr>
              <a:t>−</a:t>
            </a:r>
            <a:r>
              <a:rPr sz="1900" spc="-2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adalah</a:t>
            </a:r>
            <a:r>
              <a:rPr sz="1900" spc="28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suatu</a:t>
            </a:r>
            <a:r>
              <a:rPr sz="1900" spc="27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kondisi</a:t>
            </a:r>
            <a:r>
              <a:rPr sz="1900" spc="2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900" spc="28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di </a:t>
            </a:r>
            <a:r>
              <a:rPr sz="1900" spc="-4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memetakan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suatu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kondisi</a:t>
            </a: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252525"/>
                </a:solidFill>
                <a:latin typeface="Microsoft Sans Serif"/>
                <a:cs typeface="Microsoft Sans Serif"/>
              </a:rPr>
              <a:t>akan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di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252525"/>
                </a:solidFill>
                <a:latin typeface="Microsoft Sans Serif"/>
                <a:cs typeface="Microsoft Sans Serif"/>
              </a:rPr>
              <a:t>lakukan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aksi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646" y="1248537"/>
            <a:ext cx="3378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100" dirty="0"/>
              <a:t> </a:t>
            </a:r>
            <a:r>
              <a:rPr sz="4400" spc="-80" dirty="0"/>
              <a:t>Agent</a:t>
            </a:r>
            <a:r>
              <a:rPr sz="4400" spc="-100" dirty="0"/>
              <a:t> </a:t>
            </a:r>
            <a:r>
              <a:rPr sz="4400" spc="-5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584450"/>
            <a:ext cx="308483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  <a:tab pos="2434590" algn="l"/>
              </a:tabLst>
            </a:pPr>
            <a:r>
              <a:rPr sz="20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Mod</a:t>
            </a:r>
            <a:r>
              <a:rPr sz="20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20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-</a:t>
            </a:r>
            <a:r>
              <a:rPr sz="2000" spc="-125" dirty="0">
                <a:solidFill>
                  <a:srgbClr val="252525"/>
                </a:solidFill>
                <a:latin typeface="Microsoft Sans Serif"/>
                <a:cs typeface="Microsoft Sans Serif"/>
              </a:rPr>
              <a:t>B</a:t>
            </a:r>
            <a:r>
              <a:rPr sz="20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000" spc="-195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ed</a:t>
            </a:r>
            <a:r>
              <a:rPr sz="2000" dirty="0">
                <a:solidFill>
                  <a:srgbClr val="252525"/>
                </a:solidFill>
                <a:latin typeface="Microsoft Sans Serif"/>
                <a:cs typeface="Microsoft Sans Serif"/>
              </a:rPr>
              <a:t>	</a:t>
            </a:r>
            <a:r>
              <a:rPr sz="2000" spc="-235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2000" spc="-18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0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flex</a:t>
            </a:r>
            <a:endParaRPr sz="20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20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Agents</a:t>
            </a:r>
            <a:endParaRPr sz="2000">
              <a:latin typeface="Microsoft Sans Serif"/>
              <a:cs typeface="Microsoft Sans Serif"/>
            </a:endParaRPr>
          </a:p>
          <a:p>
            <a:pPr marL="756285" marR="170815" lvl="1" indent="-287020">
              <a:lnSpc>
                <a:spcPct val="100000"/>
              </a:lnSpc>
              <a:spcBef>
                <a:spcPts val="4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Perkembangan</a:t>
            </a:r>
            <a:r>
              <a:rPr sz="20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dari </a:t>
            </a:r>
            <a:r>
              <a:rPr sz="2000" spc="-5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29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14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0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mple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reflex</a:t>
            </a:r>
            <a:r>
              <a:rPr sz="20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g</a:t>
            </a:r>
            <a:r>
              <a:rPr sz="20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0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20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000" spc="-18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0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756285" marR="84455" lvl="1" indent="-287020">
              <a:lnSpc>
                <a:spcPct val="100000"/>
              </a:lnSpc>
              <a:spcBef>
                <a:spcPts val="4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Age</a:t>
            </a:r>
            <a:r>
              <a:rPr sz="20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20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20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0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pat  </a:t>
            </a:r>
            <a:r>
              <a:rPr sz="20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 </a:t>
            </a:r>
            <a:r>
              <a:rPr sz="2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tindakannya</a:t>
            </a:r>
            <a:r>
              <a:rPr sz="20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dengan </a:t>
            </a:r>
            <a:r>
              <a:rPr sz="2000" spc="-5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baik </a:t>
            </a:r>
            <a:r>
              <a:rPr sz="20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jika </a:t>
            </a:r>
            <a:r>
              <a:rPr sz="20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 </a:t>
            </a:r>
            <a:r>
              <a:rPr sz="2000" spc="-5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 </a:t>
            </a:r>
            <a:r>
              <a:rPr sz="20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memberikan 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k</a:t>
            </a:r>
            <a:r>
              <a:rPr sz="20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000" spc="-204" dirty="0">
                <a:solidFill>
                  <a:srgbClr val="252525"/>
                </a:solidFill>
                <a:latin typeface="Microsoft Sans Serif"/>
                <a:cs typeface="Microsoft Sans Serif"/>
              </a:rPr>
              <a:t>sa</a:t>
            </a:r>
            <a:r>
              <a:rPr sz="20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beru</a:t>
            </a:r>
            <a:r>
              <a:rPr sz="20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b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0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h</a:t>
            </a:r>
            <a:r>
              <a:rPr sz="20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-</a:t>
            </a:r>
            <a:r>
              <a:rPr sz="2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20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b</a:t>
            </a: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ah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0411" y="2557272"/>
            <a:ext cx="5782055" cy="33710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1217" y="1272920"/>
            <a:ext cx="3371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95" dirty="0"/>
              <a:t> </a:t>
            </a:r>
            <a:r>
              <a:rPr sz="4400" spc="-80" dirty="0"/>
              <a:t>Agent</a:t>
            </a:r>
            <a:r>
              <a:rPr sz="4400" spc="-90" dirty="0"/>
              <a:t> </a:t>
            </a:r>
            <a:r>
              <a:rPr sz="4400" spc="-75" dirty="0"/>
              <a:t>(3)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620" y="2557272"/>
            <a:ext cx="5809487" cy="2837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5824" y="2475758"/>
            <a:ext cx="9199880" cy="36195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2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Goal-Based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endParaRPr sz="2200">
              <a:latin typeface="Microsoft Sans Serif"/>
              <a:cs typeface="Microsoft Sans Serif"/>
            </a:endParaRPr>
          </a:p>
          <a:p>
            <a:pPr marL="756285" marR="5349875" lvl="1" indent="-287020">
              <a:lnSpc>
                <a:spcPct val="80000"/>
              </a:lnSpc>
              <a:spcBef>
                <a:spcPts val="107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/>
              <a:t>	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Perkembangan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dari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model-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b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900" spc="-180" dirty="0">
                <a:solidFill>
                  <a:srgbClr val="252525"/>
                </a:solidFill>
                <a:latin typeface="Microsoft Sans Serif"/>
                <a:cs typeface="Microsoft Sans Serif"/>
              </a:rPr>
              <a:t>sed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refl</a:t>
            </a:r>
            <a:r>
              <a:rPr sz="19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ex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age</a:t>
            </a:r>
            <a:r>
              <a:rPr sz="19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12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di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m</a:t>
            </a: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a  </a:t>
            </a: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pengetahuan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252525"/>
                </a:solidFill>
                <a:latin typeface="Microsoft Sans Serif"/>
                <a:cs typeface="Microsoft Sans Serif"/>
              </a:rPr>
              <a:t>akan </a:t>
            </a:r>
            <a:r>
              <a:rPr sz="19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keseluruhan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pada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keadaan </a:t>
            </a:r>
            <a:r>
              <a:rPr sz="19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li</a:t>
            </a:r>
            <a:r>
              <a:rPr sz="19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g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k</a:t>
            </a: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ungan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tid</a:t>
            </a:r>
            <a:r>
              <a:rPr sz="19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900" spc="85" dirty="0">
                <a:solidFill>
                  <a:srgbClr val="252525"/>
                </a:solidFill>
                <a:latin typeface="Microsoft Sans Serif"/>
                <a:cs typeface="Microsoft Sans Serif"/>
              </a:rPr>
              <a:t>k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25" dirty="0">
                <a:solidFill>
                  <a:srgbClr val="252525"/>
                </a:solidFill>
                <a:latin typeface="Microsoft Sans Serif"/>
                <a:cs typeface="Microsoft Sans Serif"/>
              </a:rPr>
              <a:t>se</a:t>
            </a:r>
            <a:r>
              <a:rPr sz="1900" spc="-114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alu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0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19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19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k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up.</a:t>
            </a:r>
            <a:endParaRPr sz="1900">
              <a:latin typeface="Microsoft Sans Serif"/>
              <a:cs typeface="Microsoft Sans Serif"/>
            </a:endParaRPr>
          </a:p>
          <a:p>
            <a:pPr marL="756285" marR="5381625" lvl="1" indent="-287020">
              <a:lnSpc>
                <a:spcPts val="1820"/>
              </a:lnSpc>
              <a:spcBef>
                <a:spcPts val="1045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/>
              <a:t>	</a:t>
            </a:r>
            <a:r>
              <a:rPr sz="19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Suatu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tertentu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harus </a:t>
            </a:r>
            <a:r>
              <a:rPr sz="19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memiliki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informasi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tentang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tujuan</a:t>
            </a:r>
            <a:r>
              <a:rPr sz="19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serta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memilih </a:t>
            </a:r>
            <a:r>
              <a:rPr sz="19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tindakan </a:t>
            </a:r>
            <a:r>
              <a:rPr sz="1900" spc="-4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 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merupakan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keadaan </a:t>
            </a:r>
            <a:r>
              <a:rPr sz="19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ya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g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9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gi</a:t>
            </a:r>
            <a:r>
              <a:rPr sz="19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dicap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9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19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eh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9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gent.</a:t>
            </a:r>
            <a:endParaRPr sz="1900">
              <a:latin typeface="Microsoft Sans Serif"/>
              <a:cs typeface="Microsoft Sans Serif"/>
            </a:endParaRPr>
          </a:p>
          <a:p>
            <a:pPr marL="4352925" marR="5080" lvl="2" indent="-287020">
              <a:lnSpc>
                <a:spcPct val="80000"/>
              </a:lnSpc>
              <a:spcBef>
                <a:spcPts val="135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4352925" algn="l"/>
                <a:tab pos="4353560" algn="l"/>
              </a:tabLst>
            </a:pPr>
            <a:r>
              <a:rPr sz="1900" spc="-145" dirty="0">
                <a:solidFill>
                  <a:srgbClr val="252525"/>
                </a:solidFill>
                <a:latin typeface="Microsoft Sans Serif"/>
                <a:cs typeface="Microsoft Sans Serif"/>
              </a:rPr>
              <a:t>Goals: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adalah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pendeskirpsian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dari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situasi</a:t>
            </a:r>
            <a:r>
              <a:rPr sz="19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di </a:t>
            </a:r>
            <a:r>
              <a:rPr sz="1900" spc="-4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inginkan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073" y="1272920"/>
            <a:ext cx="33864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95" dirty="0"/>
              <a:t> </a:t>
            </a:r>
            <a:r>
              <a:rPr sz="4400" spc="-80" dirty="0"/>
              <a:t>Agent</a:t>
            </a:r>
            <a:r>
              <a:rPr sz="4400" spc="-100" dirty="0"/>
              <a:t> </a:t>
            </a:r>
            <a:r>
              <a:rPr sz="4400" spc="-35" dirty="0"/>
              <a:t>(4)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3619" y="2536063"/>
            <a:ext cx="3369310" cy="312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Utility-Based</a:t>
            </a:r>
            <a:r>
              <a:rPr sz="20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Agents</a:t>
            </a:r>
            <a:endParaRPr sz="2000">
              <a:latin typeface="Microsoft Sans Serif"/>
              <a:cs typeface="Microsoft Sans Serif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/>
              <a:t>	</a:t>
            </a:r>
            <a:r>
              <a:rPr sz="17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Pe</a:t>
            </a:r>
            <a:r>
              <a:rPr sz="17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7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g</a:t>
            </a:r>
            <a:r>
              <a:rPr sz="1700" spc="-10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mbangan</a:t>
            </a:r>
            <a:r>
              <a:rPr sz="17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go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1700" spc="80" dirty="0">
                <a:solidFill>
                  <a:srgbClr val="252525"/>
                </a:solidFill>
                <a:latin typeface="Microsoft Sans Serif"/>
                <a:cs typeface="Microsoft Sans Serif"/>
              </a:rPr>
              <a:t>- 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b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35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17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g</a:t>
            </a:r>
            <a:r>
              <a:rPr sz="17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nt,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pada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uti</a:t>
            </a:r>
            <a:r>
              <a:rPr sz="17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lit</a:t>
            </a:r>
            <a:r>
              <a:rPr sz="17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y</a:t>
            </a:r>
            <a:r>
              <a:rPr sz="1700" spc="75" dirty="0">
                <a:solidFill>
                  <a:srgbClr val="252525"/>
                </a:solidFill>
                <a:latin typeface="Microsoft Sans Serif"/>
                <a:cs typeface="Microsoft Sans Serif"/>
              </a:rPr>
              <a:t>- 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b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350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17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g</a:t>
            </a:r>
            <a:r>
              <a:rPr sz="17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nts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7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uk</a:t>
            </a: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m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cap</a:t>
            </a:r>
            <a:r>
              <a:rPr sz="17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i 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tujuannya 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memiliki 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banyak </a:t>
            </a:r>
            <a:r>
              <a:rPr sz="17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cara.</a:t>
            </a:r>
            <a:endParaRPr sz="1700">
              <a:latin typeface="Microsoft Sans Serif"/>
              <a:cs typeface="Microsoft Sans Serif"/>
            </a:endParaRPr>
          </a:p>
          <a:p>
            <a:pPr marL="756285" marR="86360" lvl="1" indent="-287020">
              <a:lnSpc>
                <a:spcPct val="80000"/>
              </a:lnSpc>
              <a:spcBef>
                <a:spcPts val="409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Banyak 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pertimbangan </a:t>
            </a:r>
            <a:r>
              <a:rPr sz="17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7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uk</a:t>
            </a: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m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ncapai</a:t>
            </a: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uj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uan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y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700" spc="-105" dirty="0">
                <a:solidFill>
                  <a:srgbClr val="252525"/>
                </a:solidFill>
                <a:latin typeface="Microsoft Sans Serif"/>
                <a:cs typeface="Microsoft Sans Serif"/>
              </a:rPr>
              <a:t>,  </a:t>
            </a:r>
            <a:r>
              <a:rPr sz="17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tidak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hanya </a:t>
            </a:r>
            <a:r>
              <a:rPr sz="17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satu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jalan,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namun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utility-based </a:t>
            </a:r>
            <a:r>
              <a:rPr sz="17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ini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mempehitungkan </a:t>
            </a:r>
            <a:r>
              <a:rPr sz="17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dan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memilih aksi/jalan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 </a:t>
            </a:r>
            <a:r>
              <a:rPr sz="17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efisien</a:t>
            </a:r>
            <a:r>
              <a:rPr sz="17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dalam</a:t>
            </a:r>
            <a:r>
              <a:rPr sz="17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mencapai </a:t>
            </a:r>
            <a:r>
              <a:rPr sz="17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tujuannya.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544" y="2569464"/>
            <a:ext cx="585673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4" name="object 4"/>
            <p:cNvSpPr/>
            <p:nvPr/>
          </p:nvSpPr>
          <p:spPr>
            <a:xfrm>
              <a:off x="608076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3156"/>
              <a:ext cx="762000" cy="606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619" y="3153156"/>
              <a:ext cx="754379" cy="6065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5116" y="938276"/>
            <a:ext cx="3373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95" dirty="0"/>
              <a:t> </a:t>
            </a:r>
            <a:r>
              <a:rPr sz="4400" spc="-80" dirty="0"/>
              <a:t>Agent</a:t>
            </a:r>
            <a:r>
              <a:rPr sz="4400" spc="-95" dirty="0"/>
              <a:t> </a:t>
            </a:r>
            <a:r>
              <a:rPr sz="4400" spc="-70" dirty="0"/>
              <a:t>(5)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128166" y="2104466"/>
            <a:ext cx="968819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  <a:tab pos="9674860" algn="l"/>
              </a:tabLst>
            </a:pPr>
            <a:r>
              <a:rPr sz="2200" u="heavy" spc="-7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Microsoft Sans Serif"/>
                <a:cs typeface="Microsoft Sans Serif"/>
              </a:rPr>
              <a:t>Learning</a:t>
            </a:r>
            <a:r>
              <a:rPr sz="2200" u="heavy" spc="-3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200" u="heavy" spc="-4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Microsoft Sans Serif"/>
                <a:cs typeface="Microsoft Sans Serif"/>
              </a:rPr>
              <a:t>Agent	</a:t>
            </a:r>
            <a:endParaRPr sz="2200">
              <a:latin typeface="Microsoft Sans Serif"/>
              <a:cs typeface="Microsoft Sans Serif"/>
            </a:endParaRPr>
          </a:p>
          <a:p>
            <a:pPr marL="756285" marR="6256655" lvl="1" indent="-287020">
              <a:lnSpc>
                <a:spcPts val="2050"/>
              </a:lnSpc>
              <a:spcBef>
                <a:spcPts val="505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19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belajar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dari 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pengalamannya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dalam </a:t>
            </a:r>
            <a:r>
              <a:rPr sz="19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meningkatkan</a:t>
            </a:r>
            <a:r>
              <a:rPr sz="19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kinerjanya.</a:t>
            </a:r>
            <a:endParaRPr sz="1900">
              <a:latin typeface="Microsoft Sans Serif"/>
              <a:cs typeface="Microsoft Sans Serif"/>
            </a:endParaRPr>
          </a:p>
          <a:p>
            <a:pPr marL="756285" marR="5669280" lvl="1" indent="-287020">
              <a:lnSpc>
                <a:spcPct val="88400"/>
              </a:lnSpc>
              <a:spcBef>
                <a:spcPts val="38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9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Learning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terdiri dari </a:t>
            </a:r>
            <a:r>
              <a:rPr sz="2000" i="1" spc="-80" dirty="0">
                <a:solidFill>
                  <a:srgbClr val="252525"/>
                </a:solidFill>
                <a:latin typeface="Arial"/>
                <a:cs typeface="Arial"/>
              </a:rPr>
              <a:t>critic </a:t>
            </a:r>
            <a:r>
              <a:rPr sz="2000" i="1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(mengevaluasi</a:t>
            </a:r>
            <a:r>
              <a:rPr sz="19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performa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agent), </a:t>
            </a:r>
            <a:r>
              <a:rPr sz="1900" spc="-4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4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2000" i="1" spc="-114" dirty="0">
                <a:solidFill>
                  <a:srgbClr val="252525"/>
                </a:solidFill>
                <a:latin typeface="Arial"/>
                <a:cs typeface="Arial"/>
              </a:rPr>
              <a:t>ea</a:t>
            </a:r>
            <a:r>
              <a:rPr sz="2000" i="1" spc="-65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2000" i="1" spc="-11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i="1" spc="-4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2000" i="1" spc="-125" dirty="0">
                <a:solidFill>
                  <a:srgbClr val="252525"/>
                </a:solidFill>
                <a:latin typeface="Arial"/>
                <a:cs typeface="Arial"/>
              </a:rPr>
              <a:t>ng</a:t>
            </a:r>
            <a:r>
              <a:rPr sz="2000" i="1" spc="-10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i="1" spc="-16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i="1" spc="-8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2000" i="1" spc="-120" dirty="0">
                <a:solidFill>
                  <a:srgbClr val="252525"/>
                </a:solidFill>
                <a:latin typeface="Arial"/>
                <a:cs typeface="Arial"/>
              </a:rPr>
              <a:t>em</a:t>
            </a:r>
            <a:r>
              <a:rPr sz="2000" i="1" spc="-95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i="1" spc="-15" dirty="0">
                <a:solidFill>
                  <a:srgbClr val="252525"/>
                </a:solidFill>
                <a:latin typeface="Arial"/>
                <a:cs typeface="Arial"/>
              </a:rPr>
              <a:t>nt</a:t>
            </a:r>
            <a:r>
              <a:rPr sz="2000" i="1" spc="-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(me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1900" spc="35" dirty="0">
                <a:solidFill>
                  <a:srgbClr val="252525"/>
                </a:solidFill>
                <a:latin typeface="Microsoft Sans Serif"/>
                <a:cs typeface="Microsoft Sans Serif"/>
              </a:rPr>
              <a:t>aku</a:t>
            </a:r>
            <a:r>
              <a:rPr sz="19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k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an  </a:t>
            </a:r>
            <a:r>
              <a:rPr sz="19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perbaikan 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berdasarkan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kritis), 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70" dirty="0">
                <a:solidFill>
                  <a:srgbClr val="252525"/>
                </a:solidFill>
                <a:latin typeface="Arial"/>
                <a:cs typeface="Arial"/>
              </a:rPr>
              <a:t>perfor</a:t>
            </a:r>
            <a:r>
              <a:rPr sz="2000" i="1" spc="-125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2000" i="1" spc="-10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i="1" spc="-9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2000" i="1" spc="-25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000" i="1" spc="-20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i="1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i="1" spc="-16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000" i="1" spc="-8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2000" i="1" spc="-150" dirty="0">
                <a:solidFill>
                  <a:srgbClr val="252525"/>
                </a:solidFill>
                <a:latin typeface="Arial"/>
                <a:cs typeface="Arial"/>
              </a:rPr>
              <a:t>emen</a:t>
            </a:r>
            <a:r>
              <a:rPr sz="2000" i="1" spc="90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(melakukan </a:t>
            </a:r>
            <a:r>
              <a:rPr sz="19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pemilihan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ti</a:t>
            </a:r>
            <a:r>
              <a:rPr sz="19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19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190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kan),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75" dirty="0">
                <a:solidFill>
                  <a:srgbClr val="252525"/>
                </a:solidFill>
                <a:latin typeface="Arial"/>
                <a:cs typeface="Arial"/>
              </a:rPr>
              <a:t>probler</a:t>
            </a:r>
            <a:r>
              <a:rPr sz="2000" i="1" spc="-135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2000" i="1" spc="-6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i="1" spc="-125" dirty="0">
                <a:solidFill>
                  <a:srgbClr val="252525"/>
                </a:solidFill>
                <a:latin typeface="Arial"/>
                <a:cs typeface="Arial"/>
              </a:rPr>
              <a:t>gener</a:t>
            </a:r>
            <a:r>
              <a:rPr sz="2000" i="1" spc="-13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000" i="1" spc="-30" dirty="0">
                <a:solidFill>
                  <a:srgbClr val="252525"/>
                </a:solidFill>
                <a:latin typeface="Arial"/>
                <a:cs typeface="Arial"/>
              </a:rPr>
              <a:t>tor 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(menyarankan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langkah </a:t>
            </a:r>
            <a:r>
              <a:rPr sz="19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 </a:t>
            </a:r>
            <a:r>
              <a:rPr sz="19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252525"/>
                </a:solidFill>
                <a:latin typeface="Microsoft Sans Serif"/>
                <a:cs typeface="Microsoft Sans Serif"/>
              </a:rPr>
              <a:t>akan </a:t>
            </a:r>
            <a:r>
              <a:rPr sz="19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memberikan </a:t>
            </a:r>
            <a:r>
              <a:rPr sz="19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pengalaman).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64708" y="2351531"/>
            <a:ext cx="5433059" cy="37139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8971" y="1524000"/>
            <a:ext cx="438835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i="1" dirty="0">
                <a:latin typeface="Arial"/>
                <a:cs typeface="Arial"/>
              </a:rPr>
              <a:t>Rational Agent</a:t>
            </a:r>
            <a:endParaRPr sz="4400" dirty="0">
              <a:latin typeface="Arial MT"/>
              <a:cs typeface="Arial MT"/>
            </a:endParaRPr>
          </a:p>
        </p:txBody>
      </p:sp>
      <p:pic>
        <p:nvPicPr>
          <p:cNvPr id="1026" name="Picture 2" descr="Artificial Intelligence akan Mendisrupt 30 Profesi, Apa yang Harus  Dilakukan? | Akademi Trainer | Speak To Change">
            <a:extLst>
              <a:ext uri="{FF2B5EF4-FFF2-40B4-BE49-F238E27FC236}">
                <a16:creationId xmlns:a16="http://schemas.microsoft.com/office/drawing/2014/main" id="{6222E438-4F61-4FBE-A6B9-1202A90E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0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234" y="1272920"/>
            <a:ext cx="3876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Intelligent</a:t>
            </a:r>
            <a:r>
              <a:rPr sz="4400" spc="-165" dirty="0"/>
              <a:t> </a:t>
            </a:r>
            <a:r>
              <a:rPr sz="4400" spc="-80" dirty="0"/>
              <a:t>Agent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584145"/>
            <a:ext cx="9355455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939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70" dirty="0">
                <a:solidFill>
                  <a:srgbClr val="252525"/>
                </a:solidFill>
                <a:latin typeface="Microsoft Sans Serif"/>
                <a:cs typeface="Microsoft Sans Serif"/>
              </a:rPr>
              <a:t>Sistem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pintar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dirancang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untuk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bekerja </a:t>
            </a:r>
            <a:r>
              <a:rPr sz="2400" spc="-155" dirty="0">
                <a:solidFill>
                  <a:srgbClr val="252525"/>
                </a:solidFill>
                <a:latin typeface="Microsoft Sans Serif"/>
                <a:cs typeface="Microsoft Sans Serif"/>
              </a:rPr>
              <a:t>secara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otomatis 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52525"/>
                </a:solidFill>
                <a:latin typeface="Microsoft Sans Serif"/>
                <a:cs typeface="Microsoft Sans Serif"/>
              </a:rPr>
              <a:t>pada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252525"/>
                </a:solidFill>
                <a:latin typeface="Microsoft Sans Serif"/>
                <a:cs typeface="Microsoft Sans Serif"/>
              </a:rPr>
              <a:t>se</a:t>
            </a:r>
            <a:r>
              <a:rPr sz="24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ia</a:t>
            </a:r>
            <a:r>
              <a:rPr sz="24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ap</a:t>
            </a:r>
            <a:r>
              <a:rPr sz="24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24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ikasi</a:t>
            </a:r>
            <a:r>
              <a:rPr sz="24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n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ya</a:t>
            </a:r>
            <a:r>
              <a:rPr sz="24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24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ngan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252525"/>
                </a:solidFill>
                <a:latin typeface="Microsoft Sans Serif"/>
                <a:cs typeface="Microsoft Sans Serif"/>
              </a:rPr>
              <a:t>senso</a:t>
            </a:r>
            <a:r>
              <a:rPr sz="2400" spc="-145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nya</a:t>
            </a:r>
            <a:r>
              <a:rPr sz="24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yait</a:t>
            </a:r>
            <a:r>
              <a:rPr sz="24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u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menerima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2400" spc="-190" dirty="0">
                <a:solidFill>
                  <a:srgbClr val="252525"/>
                </a:solidFill>
                <a:latin typeface="Microsoft Sans Serif"/>
                <a:cs typeface="Microsoft Sans Serif"/>
              </a:rPr>
              <a:t>esan</a:t>
            </a:r>
            <a:r>
              <a:rPr sz="24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dari  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 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kemudian 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memberikan </a:t>
            </a:r>
            <a:r>
              <a:rPr sz="2400" spc="-140" dirty="0">
                <a:solidFill>
                  <a:srgbClr val="252525"/>
                </a:solidFill>
                <a:latin typeface="Microsoft Sans Serif"/>
                <a:cs typeface="Microsoft Sans Serif"/>
              </a:rPr>
              <a:t>respon </a:t>
            </a:r>
            <a:r>
              <a:rPr sz="24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atau </a:t>
            </a:r>
            <a:r>
              <a:rPr sz="2400" dirty="0">
                <a:solidFill>
                  <a:srgbClr val="252525"/>
                </a:solidFill>
                <a:latin typeface="Microsoft Sans Serif"/>
                <a:cs typeface="Microsoft Sans Serif"/>
              </a:rPr>
              <a:t>tindakan </a:t>
            </a:r>
            <a:r>
              <a:rPr sz="2400" spc="-200" dirty="0">
                <a:solidFill>
                  <a:srgbClr val="252525"/>
                </a:solidFill>
                <a:latin typeface="Microsoft Sans Serif"/>
                <a:cs typeface="Microsoft Sans Serif"/>
              </a:rPr>
              <a:t>sesuai </a:t>
            </a:r>
            <a:r>
              <a:rPr sz="2400" spc="-19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24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ngan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ap</a:t>
            </a:r>
            <a:r>
              <a:rPr sz="2400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y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an</a:t>
            </a:r>
            <a:r>
              <a:rPr sz="24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g </a:t>
            </a:r>
            <a:r>
              <a:rPr sz="24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sudah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diprogra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m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24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eh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pembuat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guna  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mempermudah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tugas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manusia.</a:t>
            </a:r>
            <a:endParaRPr sz="24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Sebuah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perangkat </a:t>
            </a:r>
            <a:r>
              <a:rPr sz="2400" dirty="0">
                <a:solidFill>
                  <a:srgbClr val="252525"/>
                </a:solidFill>
                <a:latin typeface="Microsoft Sans Serif"/>
                <a:cs typeface="Microsoft Sans Serif"/>
              </a:rPr>
              <a:t>lunak 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 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bekerja </a:t>
            </a:r>
            <a:r>
              <a:rPr sz="24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tanpa 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campur </a:t>
            </a:r>
            <a:r>
              <a:rPr sz="24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tangan </a:t>
            </a:r>
            <a:r>
              <a:rPr sz="24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langsung </a:t>
            </a:r>
            <a:r>
              <a:rPr sz="2400" spc="-6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dari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manusia.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881301"/>
            <a:ext cx="57480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Konsep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rational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agents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20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81658"/>
            <a:ext cx="6918325" cy="42037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282575" indent="-342900">
              <a:lnSpc>
                <a:spcPts val="3030"/>
              </a:lnSpc>
              <a:spcBef>
                <a:spcPts val="470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Agent seharusnya</a:t>
            </a:r>
            <a:r>
              <a:rPr sz="2800" dirty="0">
                <a:latin typeface="Arial MT"/>
                <a:cs typeface="Arial MT"/>
              </a:rPr>
              <a:t> berupaya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melakukan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tindakan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yang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benar</a:t>
            </a: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agar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berhasil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ts val="3020"/>
              </a:lnSpc>
              <a:spcBef>
                <a:spcPts val="670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Kriteria untuk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keberhasilan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perilaku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agent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disebut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r>
              <a:rPr sz="28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measure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29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Contoh: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vacuum-cleaner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agent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spcBef>
                <a:spcPts val="309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jumlah</a:t>
            </a:r>
            <a:r>
              <a:rPr sz="2400" spc="-5" dirty="0">
                <a:latin typeface="Arial MT"/>
                <a:cs typeface="Arial MT"/>
              </a:rPr>
              <a:t> kotoran yang dibersihkan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28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jumlah waktu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dibutuhkan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29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jumlah konsumsi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listrik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28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jumlah kebisingan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dihasilkan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29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dll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774848"/>
            <a:ext cx="3911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Rational</a:t>
            </a:r>
            <a:r>
              <a:rPr spc="-80" dirty="0"/>
              <a:t> </a:t>
            </a:r>
            <a:r>
              <a:rPr dirty="0"/>
              <a:t>agents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21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044700" y="1358900"/>
            <a:ext cx="8026400" cy="1701800"/>
            <a:chOff x="520700" y="1358900"/>
            <a:chExt cx="8026400" cy="1701800"/>
          </a:xfrm>
        </p:grpSpPr>
        <p:sp>
          <p:nvSpPr>
            <p:cNvPr id="4" name="object 4"/>
            <p:cNvSpPr/>
            <p:nvPr/>
          </p:nvSpPr>
          <p:spPr>
            <a:xfrm>
              <a:off x="533400" y="1371600"/>
              <a:ext cx="8001000" cy="1676400"/>
            </a:xfrm>
            <a:custGeom>
              <a:avLst/>
              <a:gdLst/>
              <a:ahLst/>
              <a:cxnLst/>
              <a:rect l="l" t="t" r="r" b="b"/>
              <a:pathLst>
                <a:path w="8001000" h="1676400">
                  <a:moveTo>
                    <a:pt x="7721600" y="0"/>
                  </a:moveTo>
                  <a:lnTo>
                    <a:pt x="279400" y="0"/>
                  </a:lnTo>
                  <a:lnTo>
                    <a:pt x="234080" y="3656"/>
                  </a:lnTo>
                  <a:lnTo>
                    <a:pt x="191089" y="14244"/>
                  </a:lnTo>
                  <a:lnTo>
                    <a:pt x="151001" y="31186"/>
                  </a:lnTo>
                  <a:lnTo>
                    <a:pt x="114391" y="53908"/>
                  </a:lnTo>
                  <a:lnTo>
                    <a:pt x="81835" y="81835"/>
                  </a:lnTo>
                  <a:lnTo>
                    <a:pt x="53908" y="114391"/>
                  </a:lnTo>
                  <a:lnTo>
                    <a:pt x="31186" y="151001"/>
                  </a:lnTo>
                  <a:lnTo>
                    <a:pt x="14244" y="191089"/>
                  </a:lnTo>
                  <a:lnTo>
                    <a:pt x="3656" y="234080"/>
                  </a:lnTo>
                  <a:lnTo>
                    <a:pt x="0" y="279400"/>
                  </a:lnTo>
                  <a:lnTo>
                    <a:pt x="0" y="1397000"/>
                  </a:lnTo>
                  <a:lnTo>
                    <a:pt x="3656" y="1442319"/>
                  </a:lnTo>
                  <a:lnTo>
                    <a:pt x="14244" y="1485310"/>
                  </a:lnTo>
                  <a:lnTo>
                    <a:pt x="31186" y="1525398"/>
                  </a:lnTo>
                  <a:lnTo>
                    <a:pt x="53908" y="1562008"/>
                  </a:lnTo>
                  <a:lnTo>
                    <a:pt x="81835" y="1594564"/>
                  </a:lnTo>
                  <a:lnTo>
                    <a:pt x="114391" y="1622491"/>
                  </a:lnTo>
                  <a:lnTo>
                    <a:pt x="151001" y="1645213"/>
                  </a:lnTo>
                  <a:lnTo>
                    <a:pt x="191089" y="1662155"/>
                  </a:lnTo>
                  <a:lnTo>
                    <a:pt x="234080" y="1672743"/>
                  </a:lnTo>
                  <a:lnTo>
                    <a:pt x="279400" y="1676400"/>
                  </a:lnTo>
                  <a:lnTo>
                    <a:pt x="7721600" y="1676400"/>
                  </a:lnTo>
                  <a:lnTo>
                    <a:pt x="7766919" y="1672743"/>
                  </a:lnTo>
                  <a:lnTo>
                    <a:pt x="7809910" y="1662155"/>
                  </a:lnTo>
                  <a:lnTo>
                    <a:pt x="7849998" y="1645213"/>
                  </a:lnTo>
                  <a:lnTo>
                    <a:pt x="7886608" y="1622491"/>
                  </a:lnTo>
                  <a:lnTo>
                    <a:pt x="7919164" y="1594564"/>
                  </a:lnTo>
                  <a:lnTo>
                    <a:pt x="7947091" y="1562008"/>
                  </a:lnTo>
                  <a:lnTo>
                    <a:pt x="7969813" y="1525398"/>
                  </a:lnTo>
                  <a:lnTo>
                    <a:pt x="7986755" y="1485310"/>
                  </a:lnTo>
                  <a:lnTo>
                    <a:pt x="7997343" y="1442319"/>
                  </a:lnTo>
                  <a:lnTo>
                    <a:pt x="8001000" y="1397000"/>
                  </a:lnTo>
                  <a:lnTo>
                    <a:pt x="8001000" y="279400"/>
                  </a:lnTo>
                  <a:lnTo>
                    <a:pt x="7997343" y="234080"/>
                  </a:lnTo>
                  <a:lnTo>
                    <a:pt x="7986755" y="191089"/>
                  </a:lnTo>
                  <a:lnTo>
                    <a:pt x="7969813" y="151001"/>
                  </a:lnTo>
                  <a:lnTo>
                    <a:pt x="7947091" y="114391"/>
                  </a:lnTo>
                  <a:lnTo>
                    <a:pt x="7919164" y="81835"/>
                  </a:lnTo>
                  <a:lnTo>
                    <a:pt x="7886608" y="53908"/>
                  </a:lnTo>
                  <a:lnTo>
                    <a:pt x="7849998" y="31186"/>
                  </a:lnTo>
                  <a:lnTo>
                    <a:pt x="7809910" y="14244"/>
                  </a:lnTo>
                  <a:lnTo>
                    <a:pt x="7766919" y="3656"/>
                  </a:lnTo>
                  <a:lnTo>
                    <a:pt x="7721600" y="0"/>
                  </a:lnTo>
                  <a:close/>
                </a:path>
              </a:pathLst>
            </a:custGeom>
            <a:solidFill>
              <a:srgbClr val="9ED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1371600"/>
              <a:ext cx="8001000" cy="1676400"/>
            </a:xfrm>
            <a:custGeom>
              <a:avLst/>
              <a:gdLst/>
              <a:ahLst/>
              <a:cxnLst/>
              <a:rect l="l" t="t" r="r" b="b"/>
              <a:pathLst>
                <a:path w="80010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7721600" y="0"/>
                  </a:lnTo>
                  <a:lnTo>
                    <a:pt x="7766919" y="3656"/>
                  </a:lnTo>
                  <a:lnTo>
                    <a:pt x="7809910" y="14244"/>
                  </a:lnTo>
                  <a:lnTo>
                    <a:pt x="7849998" y="31186"/>
                  </a:lnTo>
                  <a:lnTo>
                    <a:pt x="7886608" y="53908"/>
                  </a:lnTo>
                  <a:lnTo>
                    <a:pt x="7919164" y="81835"/>
                  </a:lnTo>
                  <a:lnTo>
                    <a:pt x="7947091" y="114391"/>
                  </a:lnTo>
                  <a:lnTo>
                    <a:pt x="7969813" y="151001"/>
                  </a:lnTo>
                  <a:lnTo>
                    <a:pt x="7986755" y="191089"/>
                  </a:lnTo>
                  <a:lnTo>
                    <a:pt x="7997343" y="234080"/>
                  </a:lnTo>
                  <a:lnTo>
                    <a:pt x="8001000" y="279400"/>
                  </a:lnTo>
                  <a:lnTo>
                    <a:pt x="8001000" y="1397000"/>
                  </a:lnTo>
                  <a:lnTo>
                    <a:pt x="7997343" y="1442319"/>
                  </a:lnTo>
                  <a:lnTo>
                    <a:pt x="7986755" y="1485310"/>
                  </a:lnTo>
                  <a:lnTo>
                    <a:pt x="7969813" y="1525398"/>
                  </a:lnTo>
                  <a:lnTo>
                    <a:pt x="7947091" y="1562008"/>
                  </a:lnTo>
                  <a:lnTo>
                    <a:pt x="7919164" y="1594564"/>
                  </a:lnTo>
                  <a:lnTo>
                    <a:pt x="7886608" y="1622491"/>
                  </a:lnTo>
                  <a:lnTo>
                    <a:pt x="7849998" y="1645213"/>
                  </a:lnTo>
                  <a:lnTo>
                    <a:pt x="7809910" y="1662155"/>
                  </a:lnTo>
                  <a:lnTo>
                    <a:pt x="7766919" y="1672743"/>
                  </a:lnTo>
                  <a:lnTo>
                    <a:pt x="77216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279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371600"/>
              <a:ext cx="8001000" cy="381000"/>
            </a:xfrm>
            <a:custGeom>
              <a:avLst/>
              <a:gdLst/>
              <a:ahLst/>
              <a:cxnLst/>
              <a:rect l="l" t="t" r="r" b="b"/>
              <a:pathLst>
                <a:path w="8001000" h="381000">
                  <a:moveTo>
                    <a:pt x="7937500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09"/>
                  </a:lnTo>
                  <a:lnTo>
                    <a:pt x="18600" y="362394"/>
                  </a:lnTo>
                  <a:lnTo>
                    <a:pt x="38785" y="376007"/>
                  </a:lnTo>
                  <a:lnTo>
                    <a:pt x="63500" y="381000"/>
                  </a:lnTo>
                  <a:lnTo>
                    <a:pt x="7937500" y="381000"/>
                  </a:lnTo>
                  <a:lnTo>
                    <a:pt x="7962209" y="376007"/>
                  </a:lnTo>
                  <a:lnTo>
                    <a:pt x="7982394" y="362394"/>
                  </a:lnTo>
                  <a:lnTo>
                    <a:pt x="7996007" y="342209"/>
                  </a:lnTo>
                  <a:lnTo>
                    <a:pt x="8001000" y="317500"/>
                  </a:lnTo>
                  <a:lnTo>
                    <a:pt x="8001000" y="63500"/>
                  </a:lnTo>
                  <a:lnTo>
                    <a:pt x="7996007" y="38790"/>
                  </a:lnTo>
                  <a:lnTo>
                    <a:pt x="7982394" y="18605"/>
                  </a:lnTo>
                  <a:lnTo>
                    <a:pt x="7962209" y="4992"/>
                  </a:lnTo>
                  <a:lnTo>
                    <a:pt x="79375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1371600"/>
              <a:ext cx="8001000" cy="381000"/>
            </a:xfrm>
            <a:custGeom>
              <a:avLst/>
              <a:gdLst/>
              <a:ahLst/>
              <a:cxnLst/>
              <a:rect l="l" t="t" r="r" b="b"/>
              <a:pathLst>
                <a:path w="8001000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7937500" y="0"/>
                  </a:lnTo>
                  <a:lnTo>
                    <a:pt x="7962209" y="4992"/>
                  </a:lnTo>
                  <a:lnTo>
                    <a:pt x="7982394" y="18605"/>
                  </a:lnTo>
                  <a:lnTo>
                    <a:pt x="7996007" y="38790"/>
                  </a:lnTo>
                  <a:lnTo>
                    <a:pt x="8001000" y="63500"/>
                  </a:lnTo>
                  <a:lnTo>
                    <a:pt x="8001000" y="317500"/>
                  </a:lnTo>
                  <a:lnTo>
                    <a:pt x="7996007" y="342209"/>
                  </a:lnTo>
                  <a:lnTo>
                    <a:pt x="7982394" y="362394"/>
                  </a:lnTo>
                  <a:lnTo>
                    <a:pt x="7962209" y="376007"/>
                  </a:lnTo>
                  <a:lnTo>
                    <a:pt x="7937500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9940" y="1389633"/>
            <a:ext cx="8001000" cy="467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Definisi</a:t>
            </a:r>
          </a:p>
          <a:p>
            <a:pPr marL="170815" marR="339090">
              <a:spcBef>
                <a:spcPts val="1500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Rational</a:t>
            </a:r>
            <a:r>
              <a:rPr sz="20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agent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suatu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 selalu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bertindak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memaksimalkan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ukuran kinerja, mengingat apa yang ia amati tentang lingkungan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pengetahuan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lain </a:t>
            </a:r>
            <a:r>
              <a:rPr sz="2000" spc="-5" dirty="0">
                <a:latin typeface="Arial MT"/>
                <a:cs typeface="Arial MT"/>
              </a:rPr>
              <a:t>yang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dimilikinya.</a:t>
            </a:r>
          </a:p>
          <a:p>
            <a:pPr>
              <a:spcBef>
                <a:spcPts val="15"/>
              </a:spcBef>
            </a:pPr>
            <a:endParaRPr sz="2900" dirty="0">
              <a:latin typeface="Arial MT"/>
              <a:cs typeface="Arial MT"/>
            </a:endParaRPr>
          </a:p>
          <a:p>
            <a:pPr marL="355600" indent="-342900">
              <a:spcBef>
                <a:spcPts val="5"/>
              </a:spcBef>
              <a:buClr>
                <a:srgbClr val="006FC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Rasionalitas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berbeda</a:t>
            </a:r>
            <a:r>
              <a:rPr sz="22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dari</a:t>
            </a:r>
            <a:r>
              <a:rPr sz="22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kemahatahuan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(mengetahui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segala</a:t>
            </a:r>
            <a:endParaRPr sz="2200" dirty="0">
              <a:latin typeface="Arial MT"/>
              <a:cs typeface="Arial MT"/>
            </a:endParaRPr>
          </a:p>
          <a:p>
            <a:pPr marL="355600"/>
            <a:r>
              <a:rPr sz="2200" spc="-5" dirty="0">
                <a:latin typeface="Arial MT"/>
                <a:cs typeface="Arial MT"/>
              </a:rPr>
              <a:t>sesuatu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tanpa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batas)</a:t>
            </a:r>
            <a:endParaRPr sz="2200" dirty="0">
              <a:latin typeface="Arial MT"/>
              <a:cs typeface="Arial MT"/>
            </a:endParaRPr>
          </a:p>
          <a:p>
            <a:pPr marL="355600" marR="410209" indent="-342900">
              <a:spcBef>
                <a:spcPts val="530"/>
              </a:spcBef>
              <a:buClr>
                <a:srgbClr val="006FC0"/>
              </a:buClr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i="1" spc="-5" dirty="0">
                <a:latin typeface="Arial"/>
                <a:cs typeface="Arial"/>
              </a:rPr>
              <a:t>Agent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melakukan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tindakan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MT"/>
                <a:cs typeface="Arial MT"/>
              </a:rPr>
              <a:t>memperbaiki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wawasan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kedepan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untuk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memperoleh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informasi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information </a:t>
            </a:r>
            <a:r>
              <a:rPr sz="2200" i="1" spc="-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gathering,</a:t>
            </a:r>
            <a:r>
              <a:rPr sz="22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0000"/>
                </a:solidFill>
                <a:latin typeface="Arial"/>
                <a:cs typeface="Arial"/>
              </a:rPr>
              <a:t>exploration</a:t>
            </a:r>
            <a:r>
              <a:rPr sz="2200" dirty="0">
                <a:latin typeface="Arial MT"/>
                <a:cs typeface="Arial MT"/>
              </a:rPr>
              <a:t>)</a:t>
            </a:r>
          </a:p>
          <a:p>
            <a:pPr marL="355600" marR="786130" indent="-342900">
              <a:spcBef>
                <a:spcPts val="525"/>
              </a:spcBef>
              <a:buClr>
                <a:srgbClr val="006FC0"/>
              </a:buClr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i="1" spc="-5" dirty="0">
                <a:latin typeface="Arial"/>
                <a:cs typeface="Arial"/>
              </a:rPr>
              <a:t>Agent </a:t>
            </a:r>
            <a:r>
              <a:rPr sz="2200" spc="-5" dirty="0">
                <a:latin typeface="Arial MT"/>
                <a:cs typeface="Arial MT"/>
              </a:rPr>
              <a:t>disebut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autonomous</a:t>
            </a:r>
            <a:r>
              <a:rPr sz="2200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jika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perilaku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ditentukan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oleh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pengalaman sendiri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(kemampuan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untuk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belajar dan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beradaptasi)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905" y="678094"/>
            <a:ext cx="15201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PEAS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22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97100" y="1206500"/>
            <a:ext cx="8026400" cy="939800"/>
            <a:chOff x="673100" y="1206500"/>
            <a:chExt cx="8026400" cy="939800"/>
          </a:xfrm>
        </p:grpSpPr>
        <p:sp>
          <p:nvSpPr>
            <p:cNvPr id="4" name="object 4"/>
            <p:cNvSpPr/>
            <p:nvPr/>
          </p:nvSpPr>
          <p:spPr>
            <a:xfrm>
              <a:off x="685800" y="1219200"/>
              <a:ext cx="8001000" cy="914400"/>
            </a:xfrm>
            <a:custGeom>
              <a:avLst/>
              <a:gdLst/>
              <a:ahLst/>
              <a:cxnLst/>
              <a:rect l="l" t="t" r="r" b="b"/>
              <a:pathLst>
                <a:path w="8001000" h="914400">
                  <a:moveTo>
                    <a:pt x="78486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7848600" y="914400"/>
                  </a:lnTo>
                  <a:lnTo>
                    <a:pt x="7896782" y="906633"/>
                  </a:lnTo>
                  <a:lnTo>
                    <a:pt x="7938619" y="885005"/>
                  </a:lnTo>
                  <a:lnTo>
                    <a:pt x="7971605" y="852019"/>
                  </a:lnTo>
                  <a:lnTo>
                    <a:pt x="7993233" y="810182"/>
                  </a:lnTo>
                  <a:lnTo>
                    <a:pt x="8001000" y="762000"/>
                  </a:lnTo>
                  <a:lnTo>
                    <a:pt x="8001000" y="152400"/>
                  </a:lnTo>
                  <a:lnTo>
                    <a:pt x="7993233" y="104217"/>
                  </a:lnTo>
                  <a:lnTo>
                    <a:pt x="7971605" y="62380"/>
                  </a:lnTo>
                  <a:lnTo>
                    <a:pt x="7938619" y="29394"/>
                  </a:lnTo>
                  <a:lnTo>
                    <a:pt x="7896782" y="7766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9ED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1219200"/>
              <a:ext cx="8001000" cy="914400"/>
            </a:xfrm>
            <a:custGeom>
              <a:avLst/>
              <a:gdLst/>
              <a:ahLst/>
              <a:cxnLst/>
              <a:rect l="l" t="t" r="r" b="b"/>
              <a:pathLst>
                <a:path w="80010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7848600" y="0"/>
                  </a:lnTo>
                  <a:lnTo>
                    <a:pt x="7896782" y="7766"/>
                  </a:lnTo>
                  <a:lnTo>
                    <a:pt x="7938619" y="29394"/>
                  </a:lnTo>
                  <a:lnTo>
                    <a:pt x="7971605" y="62380"/>
                  </a:lnTo>
                  <a:lnTo>
                    <a:pt x="7993233" y="104217"/>
                  </a:lnTo>
                  <a:lnTo>
                    <a:pt x="8001000" y="152400"/>
                  </a:lnTo>
                  <a:lnTo>
                    <a:pt x="8001000" y="762000"/>
                  </a:lnTo>
                  <a:lnTo>
                    <a:pt x="7993233" y="810182"/>
                  </a:lnTo>
                  <a:lnTo>
                    <a:pt x="7971605" y="852019"/>
                  </a:lnTo>
                  <a:lnTo>
                    <a:pt x="7938619" y="885005"/>
                  </a:lnTo>
                  <a:lnTo>
                    <a:pt x="7896782" y="906633"/>
                  </a:lnTo>
                  <a:lnTo>
                    <a:pt x="784860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219200"/>
              <a:ext cx="8001000" cy="381000"/>
            </a:xfrm>
            <a:custGeom>
              <a:avLst/>
              <a:gdLst/>
              <a:ahLst/>
              <a:cxnLst/>
              <a:rect l="l" t="t" r="r" b="b"/>
              <a:pathLst>
                <a:path w="8001000" h="381000">
                  <a:moveTo>
                    <a:pt x="7937500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09"/>
                  </a:lnTo>
                  <a:lnTo>
                    <a:pt x="18600" y="362394"/>
                  </a:lnTo>
                  <a:lnTo>
                    <a:pt x="38785" y="376007"/>
                  </a:lnTo>
                  <a:lnTo>
                    <a:pt x="63500" y="381000"/>
                  </a:lnTo>
                  <a:lnTo>
                    <a:pt x="7937500" y="381000"/>
                  </a:lnTo>
                  <a:lnTo>
                    <a:pt x="7962209" y="376007"/>
                  </a:lnTo>
                  <a:lnTo>
                    <a:pt x="7982394" y="362394"/>
                  </a:lnTo>
                  <a:lnTo>
                    <a:pt x="7996007" y="342209"/>
                  </a:lnTo>
                  <a:lnTo>
                    <a:pt x="8001000" y="317500"/>
                  </a:lnTo>
                  <a:lnTo>
                    <a:pt x="8001000" y="63500"/>
                  </a:lnTo>
                  <a:lnTo>
                    <a:pt x="7996007" y="38790"/>
                  </a:lnTo>
                  <a:lnTo>
                    <a:pt x="7982394" y="18605"/>
                  </a:lnTo>
                  <a:lnTo>
                    <a:pt x="7962209" y="4992"/>
                  </a:lnTo>
                  <a:lnTo>
                    <a:pt x="79375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219200"/>
              <a:ext cx="8001000" cy="381000"/>
            </a:xfrm>
            <a:custGeom>
              <a:avLst/>
              <a:gdLst/>
              <a:ahLst/>
              <a:cxnLst/>
              <a:rect l="l" t="t" r="r" b="b"/>
              <a:pathLst>
                <a:path w="8001000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7937500" y="0"/>
                  </a:lnTo>
                  <a:lnTo>
                    <a:pt x="7962209" y="4992"/>
                  </a:lnTo>
                  <a:lnTo>
                    <a:pt x="7982394" y="18605"/>
                  </a:lnTo>
                  <a:lnTo>
                    <a:pt x="7996007" y="38790"/>
                  </a:lnTo>
                  <a:lnTo>
                    <a:pt x="8001000" y="63500"/>
                  </a:lnTo>
                  <a:lnTo>
                    <a:pt x="8001000" y="317500"/>
                  </a:lnTo>
                  <a:lnTo>
                    <a:pt x="7996007" y="342209"/>
                  </a:lnTo>
                  <a:lnTo>
                    <a:pt x="7982394" y="362394"/>
                  </a:lnTo>
                  <a:lnTo>
                    <a:pt x="7962209" y="376007"/>
                  </a:lnTo>
                  <a:lnTo>
                    <a:pt x="7937500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9941" y="1165860"/>
            <a:ext cx="8054975" cy="47777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59715">
              <a:spcBef>
                <a:spcPts val="880"/>
              </a:spcBef>
            </a:pPr>
            <a:r>
              <a:rPr sz="2000" dirty="0">
                <a:latin typeface="Arial MT"/>
                <a:cs typeface="Arial MT"/>
              </a:rPr>
              <a:t>Definisi</a:t>
            </a:r>
            <a:endParaRPr sz="2000">
              <a:latin typeface="Arial MT"/>
              <a:cs typeface="Arial MT"/>
            </a:endParaRPr>
          </a:p>
          <a:p>
            <a:pPr marL="285750">
              <a:spcBef>
                <a:spcPts val="780"/>
              </a:spcBef>
            </a:pPr>
            <a:r>
              <a:rPr sz="2000" spc="-5" dirty="0">
                <a:latin typeface="Arial MT"/>
                <a:cs typeface="Arial MT"/>
              </a:rPr>
              <a:t>PEAS: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erformance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measure,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nvironment,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ctuators,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ensors</a:t>
            </a:r>
            <a:endParaRPr sz="200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marL="355600" marR="1172845" indent="-342900">
              <a:spcBef>
                <a:spcPts val="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Ketika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merancang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sebuah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agent,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harus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mendefinisikan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lingkungan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masalah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(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task </a:t>
            </a:r>
            <a:r>
              <a:rPr sz="2800" spc="-7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environment</a:t>
            </a:r>
            <a:r>
              <a:rPr sz="2800" dirty="0">
                <a:latin typeface="Arial MT"/>
                <a:cs typeface="Arial MT"/>
              </a:rPr>
              <a:t>), </a:t>
            </a:r>
            <a:r>
              <a:rPr sz="2800" spc="-5" dirty="0">
                <a:latin typeface="Arial MT"/>
                <a:cs typeface="Arial MT"/>
              </a:rPr>
              <a:t>yakni: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ts val="2735"/>
              </a:lnSpc>
              <a:spcBef>
                <a:spcPts val="30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measure</a:t>
            </a:r>
            <a:r>
              <a:rPr sz="2400" dirty="0">
                <a:latin typeface="Arial MT"/>
                <a:cs typeface="Arial MT"/>
              </a:rPr>
              <a:t> : </a:t>
            </a:r>
            <a:r>
              <a:rPr sz="2400" spc="-5" dirty="0">
                <a:latin typeface="Arial MT"/>
                <a:cs typeface="Arial MT"/>
              </a:rPr>
              <a:t>apa</a:t>
            </a:r>
            <a:r>
              <a:rPr sz="2400" dirty="0">
                <a:latin typeface="Arial MT"/>
                <a:cs typeface="Arial MT"/>
              </a:rPr>
              <a:t> saja </a:t>
            </a:r>
            <a:r>
              <a:rPr sz="2400" spc="-5" dirty="0">
                <a:latin typeface="Arial MT"/>
                <a:cs typeface="Arial MT"/>
              </a:rPr>
              <a:t>komponen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pengukur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keberhasilan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agent?</a:t>
            </a:r>
            <a:endParaRPr sz="2400">
              <a:latin typeface="Arial MT"/>
              <a:cs typeface="Arial MT"/>
            </a:endParaRPr>
          </a:p>
          <a:p>
            <a:pPr marL="756285" marR="274320" lvl="1" indent="-287020">
              <a:lnSpc>
                <a:spcPts val="2590"/>
              </a:lnSpc>
              <a:spcBef>
                <a:spcPts val="61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Environment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kondisi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apa</a:t>
            </a:r>
            <a:r>
              <a:rPr sz="2400" dirty="0">
                <a:latin typeface="Arial MT"/>
                <a:cs typeface="Arial MT"/>
              </a:rPr>
              <a:t> saja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 disekitar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agent?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254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Actuators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saja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yang </a:t>
            </a:r>
            <a:r>
              <a:rPr sz="2400" spc="-5" dirty="0">
                <a:latin typeface="Arial MT"/>
                <a:cs typeface="Arial MT"/>
              </a:rPr>
              <a:t>bisa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dilakukan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</a:t>
            </a:r>
            <a:r>
              <a:rPr sz="2400" spc="-5" dirty="0">
                <a:latin typeface="Arial MT"/>
                <a:cs typeface="Arial MT"/>
              </a:rPr>
              <a:t> agent?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spcBef>
                <a:spcPts val="29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Sensors</a:t>
            </a:r>
            <a:r>
              <a:rPr sz="2400" dirty="0">
                <a:latin typeface="Arial MT"/>
                <a:cs typeface="Arial MT"/>
              </a:rPr>
              <a:t> 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saja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 </a:t>
            </a:r>
            <a:r>
              <a:rPr sz="2400" dirty="0">
                <a:latin typeface="Arial MT"/>
                <a:cs typeface="Arial MT"/>
              </a:rPr>
              <a:t>menjadi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agent?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2743200"/>
            <a:ext cx="2673667" cy="17858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740" y="1127877"/>
            <a:ext cx="58667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Contoh:</a:t>
            </a:r>
            <a:r>
              <a:rPr spc="-20" dirty="0"/>
              <a:t> </a:t>
            </a:r>
            <a:r>
              <a:rPr spc="-5" dirty="0"/>
              <a:t>Taksi</a:t>
            </a:r>
            <a:r>
              <a:rPr spc="-30" dirty="0"/>
              <a:t> </a:t>
            </a:r>
            <a:r>
              <a:rPr spc="-5" dirty="0"/>
              <a:t>Otomatis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23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5513" y="1924021"/>
            <a:ext cx="7983220" cy="413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Sebuah</a:t>
            </a:r>
            <a:r>
              <a:rPr sz="2800" dirty="0">
                <a:latin typeface="Arial MT"/>
                <a:cs typeface="Arial MT"/>
              </a:rPr>
              <a:t> agent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taksi</a:t>
            </a:r>
            <a:r>
              <a:rPr sz="2800" spc="-5" dirty="0">
                <a:latin typeface="Arial MT"/>
                <a:cs typeface="Arial MT"/>
              </a:rPr>
              <a:t> otomatis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yang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menerima</a:t>
            </a:r>
            <a:endParaRPr sz="2400" dirty="0">
              <a:latin typeface="Arial MT"/>
              <a:cs typeface="Arial MT"/>
            </a:endParaRPr>
          </a:p>
          <a:p>
            <a:pPr marL="355600"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penumpang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mengantarkannya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tujuan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</a:p>
          <a:p>
            <a:pPr marL="756285" marR="622300" lvl="1" indent="-287020">
              <a:spcBef>
                <a:spcPts val="59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measure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sampai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tujuan,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tidak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melanggar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aturan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lalu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lintas,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perjalanan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nyaman,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hemat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bensin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8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Environment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jalan,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lalu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lintas,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pejalan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kaki,</a:t>
            </a:r>
            <a:endParaRPr sz="2400" dirty="0">
              <a:latin typeface="Arial MT"/>
              <a:cs typeface="Arial MT"/>
            </a:endParaRPr>
          </a:p>
          <a:p>
            <a:pPr marL="756285"/>
            <a:r>
              <a:rPr sz="2400" spc="-5" dirty="0">
                <a:latin typeface="Arial MT"/>
                <a:cs typeface="Arial MT"/>
              </a:rPr>
              <a:t>pelanggan</a:t>
            </a:r>
            <a:endParaRPr sz="2400" dirty="0">
              <a:latin typeface="Arial MT"/>
              <a:cs typeface="Arial MT"/>
            </a:endParaRPr>
          </a:p>
          <a:p>
            <a:pPr marL="756285" marR="5080" lvl="1" indent="-28702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Actuators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arah</a:t>
            </a:r>
            <a:r>
              <a:rPr sz="2400" dirty="0">
                <a:latin typeface="Arial MT"/>
                <a:cs typeface="Arial MT"/>
              </a:rPr>
              <a:t> stir,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gas,</a:t>
            </a:r>
            <a:r>
              <a:rPr sz="2400" dirty="0">
                <a:latin typeface="Arial MT"/>
                <a:cs typeface="Arial MT"/>
              </a:rPr>
              <a:t> rem,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klakson,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sinyal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kiri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atau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kanan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Sensors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video,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speedometer,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GPS,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keyboard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355998"/>
            <a:ext cx="6958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Contoh:</a:t>
            </a:r>
            <a:r>
              <a:rPr sz="3600" spc="-55" dirty="0"/>
              <a:t> </a:t>
            </a:r>
            <a:r>
              <a:rPr sz="3600" i="1" dirty="0">
                <a:latin typeface="Arial"/>
                <a:cs typeface="Arial"/>
              </a:rPr>
              <a:t>Medical</a:t>
            </a:r>
            <a:r>
              <a:rPr sz="3600" i="1" spc="-30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diagnosis</a:t>
            </a:r>
            <a:r>
              <a:rPr sz="3600" i="1" spc="-55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system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24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9196" y="2306928"/>
            <a:ext cx="7785100" cy="373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3355" indent="-342900">
              <a:spcBef>
                <a:spcPts val="9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Sebuah</a:t>
            </a:r>
            <a:r>
              <a:rPr sz="2800" dirty="0">
                <a:latin typeface="Arial MT"/>
                <a:cs typeface="Arial MT"/>
              </a:rPr>
              <a:t> agent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Medical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diagnosis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system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yang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mendiagnosa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pasien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secara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otomatis:</a:t>
            </a:r>
          </a:p>
          <a:p>
            <a:pPr marL="756285" marR="5080" lvl="1" indent="-287020">
              <a:spcBef>
                <a:spcPts val="59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measure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pasien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sembuh,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biya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murah,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tidak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menyalahi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hukum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Environment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pasien,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rumah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sakit,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suster,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dokter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8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Actuators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layar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monitor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(pertanyaan,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diagnosa,</a:t>
            </a:r>
            <a:endParaRPr sz="2400" dirty="0">
              <a:latin typeface="Arial MT"/>
              <a:cs typeface="Arial MT"/>
            </a:endParaRPr>
          </a:p>
          <a:p>
            <a:pPr marL="756285"/>
            <a:r>
              <a:rPr sz="2400" dirty="0">
                <a:latin typeface="Arial MT"/>
                <a:cs typeface="Arial MT"/>
              </a:rPr>
              <a:t>treatment,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petunjuk</a:t>
            </a:r>
            <a:endParaRPr sz="2400" dirty="0">
              <a:latin typeface="Arial MT"/>
              <a:cs typeface="Arial MT"/>
            </a:endParaRPr>
          </a:p>
          <a:p>
            <a:pPr marL="756285" marR="853440" lvl="1" indent="-28702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Sensors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keyboard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(masukan</a:t>
            </a:r>
            <a:r>
              <a:rPr sz="2400" spc="-5" dirty="0">
                <a:latin typeface="Arial MT"/>
                <a:cs typeface="Arial MT"/>
              </a:rPr>
              <a:t> gejala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penyakit,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jawaban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pasien)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39201" y="4267200"/>
            <a:ext cx="1717675" cy="1828800"/>
            <a:chOff x="7315200" y="4267200"/>
            <a:chExt cx="1717675" cy="1828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4267200"/>
              <a:ext cx="1717675" cy="182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931" y="4329684"/>
              <a:ext cx="1458468" cy="251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473" y="4648238"/>
              <a:ext cx="542455" cy="577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219200"/>
            <a:ext cx="8299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Contoh: Robot</a:t>
            </a:r>
            <a:r>
              <a:rPr sz="4000" spc="15" dirty="0"/>
              <a:t> </a:t>
            </a:r>
            <a:r>
              <a:rPr sz="4000" spc="-5" dirty="0"/>
              <a:t>pabrik</a:t>
            </a:r>
            <a:r>
              <a:rPr sz="4000" dirty="0"/>
              <a:t> </a:t>
            </a:r>
            <a:r>
              <a:rPr sz="4000" spc="-5" dirty="0"/>
              <a:t>penjamin</a:t>
            </a:r>
            <a:r>
              <a:rPr sz="4000" spc="25" dirty="0"/>
              <a:t> </a:t>
            </a:r>
            <a:r>
              <a:rPr sz="4000" spc="-5" dirty="0"/>
              <a:t>mutu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25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398050"/>
            <a:ext cx="7954645" cy="382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24560" indent="-342900">
              <a:spcBef>
                <a:spcPts val="9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Sebuah </a:t>
            </a:r>
            <a:r>
              <a:rPr sz="2800" dirty="0">
                <a:latin typeface="Arial MT"/>
                <a:cs typeface="Arial MT"/>
              </a:rPr>
              <a:t>robot yang </a:t>
            </a:r>
            <a:r>
              <a:rPr sz="2800" spc="-5" dirty="0">
                <a:latin typeface="Arial MT"/>
                <a:cs typeface="Arial MT"/>
              </a:rPr>
              <a:t>melakukan </a:t>
            </a:r>
            <a:r>
              <a:rPr sz="2800" dirty="0">
                <a:latin typeface="Arial MT"/>
                <a:cs typeface="Arial MT"/>
              </a:rPr>
              <a:t>pemisahan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komponen yang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bermutu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tinggi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pada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ban </a:t>
            </a:r>
            <a:r>
              <a:rPr sz="2800" dirty="0">
                <a:latin typeface="Arial MT"/>
                <a:cs typeface="Arial MT"/>
              </a:rPr>
              <a:t> berjalan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</a:t>
            </a:r>
            <a:r>
              <a:rPr sz="2800" spc="-5" dirty="0">
                <a:latin typeface="Arial MT"/>
                <a:cs typeface="Arial MT"/>
              </a:rPr>
              <a:t> dalam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kotak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berbeda</a:t>
            </a:r>
            <a:endParaRPr sz="2800" dirty="0">
              <a:latin typeface="Arial MT"/>
              <a:cs typeface="Arial MT"/>
            </a:endParaRPr>
          </a:p>
          <a:p>
            <a:pPr marL="756285" marR="5080" lvl="1" indent="-287020">
              <a:spcBef>
                <a:spcPts val="59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Performance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measure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prosentase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jumlah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komponen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diletakkan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kotak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benar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8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Environment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berjalan,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komponen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diuji,</a:t>
            </a:r>
            <a:endParaRPr sz="2400" dirty="0">
              <a:latin typeface="Arial MT"/>
              <a:cs typeface="Arial MT"/>
            </a:endParaRPr>
          </a:p>
          <a:p>
            <a:pPr marL="756285"/>
            <a:r>
              <a:rPr sz="2400" spc="-5" dirty="0">
                <a:latin typeface="Arial MT"/>
                <a:cs typeface="Arial MT"/>
              </a:rPr>
              <a:t>kotak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Actuators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gerak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lengan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tangan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robot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Sensors</a:t>
            </a:r>
            <a:r>
              <a:rPr sz="2400" spc="-5" dirty="0">
                <a:latin typeface="Arial MT"/>
                <a:cs typeface="Arial MT"/>
              </a:rPr>
              <a:t>: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kamera,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sensor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fisik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2232" y="4495800"/>
            <a:ext cx="1557109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98449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Contoh:</a:t>
            </a:r>
            <a:r>
              <a:rPr spc="-10" dirty="0"/>
              <a:t> </a:t>
            </a:r>
            <a:r>
              <a:rPr dirty="0"/>
              <a:t>Interactive</a:t>
            </a:r>
            <a:r>
              <a:rPr spc="-30" dirty="0"/>
              <a:t> </a:t>
            </a:r>
            <a:r>
              <a:rPr dirty="0"/>
              <a:t>English</a:t>
            </a:r>
            <a:r>
              <a:rPr spc="-20" dirty="0"/>
              <a:t> </a:t>
            </a:r>
            <a:r>
              <a:rPr dirty="0"/>
              <a:t>tutor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26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524069"/>
            <a:ext cx="7494905" cy="35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360" indent="-342900">
              <a:spcBef>
                <a:spcPts val="10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Sebuah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agent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tutor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yang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memberikan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latihan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english</a:t>
            </a:r>
            <a:r>
              <a:rPr sz="3200" dirty="0">
                <a:latin typeface="Arial MT"/>
                <a:cs typeface="Arial MT"/>
              </a:rPr>
              <a:t> secara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interaktif</a:t>
            </a:r>
          </a:p>
          <a:p>
            <a:pPr marL="756285" lvl="1" indent="-287020">
              <a:spcBef>
                <a:spcPts val="69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Performance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measure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nilai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skor</a:t>
            </a:r>
            <a:r>
              <a:rPr sz="2800" spc="-5" dirty="0">
                <a:latin typeface="Arial MT"/>
                <a:cs typeface="Arial MT"/>
              </a:rPr>
              <a:t> maksimal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spcBef>
                <a:spcPts val="67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Environment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siswa</a:t>
            </a:r>
          </a:p>
          <a:p>
            <a:pPr marL="756285" marR="617855" lvl="1" indent="-287020">
              <a:spcBef>
                <a:spcPts val="675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Actuators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layar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monitor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(latihan,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saran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koreksi)</a:t>
            </a:r>
          </a:p>
          <a:p>
            <a:pPr marL="756285" lvl="1" indent="-287020">
              <a:spcBef>
                <a:spcPts val="670"/>
              </a:spcBef>
              <a:buClr>
                <a:srgbClr val="006FC0"/>
              </a:buClr>
              <a:buSzPct val="150000"/>
              <a:buChar char="•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Sensors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keyboard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4901" y="4343400"/>
            <a:ext cx="1943099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447800"/>
            <a:ext cx="838072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dirty="0"/>
              <a:t>Ring</a:t>
            </a:r>
            <a:r>
              <a:rPr spc="5" dirty="0"/>
              <a:t>k</a:t>
            </a:r>
            <a:r>
              <a:rPr dirty="0"/>
              <a:t>asan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27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11764" y="2590800"/>
            <a:ext cx="784161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Sebuah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rational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harus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memiliki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tujuan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(goal)</a:t>
            </a:r>
            <a:endParaRPr sz="2400" dirty="0">
              <a:latin typeface="Arial MT"/>
              <a:cs typeface="Arial MT"/>
            </a:endParaRPr>
          </a:p>
          <a:p>
            <a:pPr marL="355600" marR="173355" indent="-34290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Sebuah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task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environment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mendefiniskan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performance </a:t>
            </a:r>
            <a:r>
              <a:rPr sz="2400" i="1" spc="-6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measure,</a:t>
            </a:r>
            <a:r>
              <a:rPr sz="2400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environment,</a:t>
            </a:r>
            <a:r>
              <a:rPr sz="24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sensors</a:t>
            </a:r>
            <a:r>
              <a:rPr sz="24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(PEAS)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sebuah agent.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spcBef>
                <a:spcPts val="580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Agent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memetakan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persepsi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terhadap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tindakan.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spcBef>
                <a:spcPts val="575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Agent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mengimplementasikan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agent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function.</a:t>
            </a:r>
            <a:endParaRPr sz="2400" dirty="0">
              <a:latin typeface="Arial MT"/>
              <a:cs typeface="Arial MT"/>
            </a:endParaRPr>
          </a:p>
          <a:p>
            <a:pPr marL="355600" marR="527685" indent="-342900">
              <a:spcBef>
                <a:spcPts val="580"/>
              </a:spcBef>
              <a:buClr>
                <a:srgbClr val="006FC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Jenis-jenis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agent: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simple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reflex,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model-based,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goal- </a:t>
            </a:r>
            <a:r>
              <a:rPr sz="2400" i="1" spc="-6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based, utility-based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learning.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514600"/>
            <a:ext cx="952500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Sumber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Slide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perkuliahan Stuart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Russell's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spc="-5">
                <a:latin typeface="Arial MT"/>
                <a:cs typeface="Arial MT"/>
              </a:rPr>
              <a:t>Berkeley)</a:t>
            </a:r>
            <a:r>
              <a:rPr lang="en-US" sz="2400" spc="4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2400" u="heavy" spc="-1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http</a:t>
            </a: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2"/>
              </a:rPr>
              <a:t>://aima.cs.berkeley.edu/</a:t>
            </a:r>
            <a:endParaRPr sz="2400" dirty="0">
              <a:latin typeface="Arial MT"/>
              <a:cs typeface="Arial MT"/>
            </a:endParaRPr>
          </a:p>
          <a:p>
            <a:pPr marL="355600" marR="70485" indent="-342900"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Slide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perkuliahan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Sistem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Cerdas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Ruli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Manurung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(Universitas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Indonesia) </a:t>
            </a:r>
            <a:r>
              <a:rPr sz="2400" spc="-43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http://www.cs.ui.ac.id/WebKuliah/IKI30320/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50"/>
              </a:lnSpc>
            </a:pPr>
            <a:r>
              <a:rPr lang="en-ID"/>
              <a:t>12/7/2</a:t>
            </a:r>
            <a:r>
              <a:rPr lang="en-ID" spc="-15"/>
              <a:t>0</a:t>
            </a:r>
            <a:r>
              <a:rPr lang="en-ID"/>
              <a:t>12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ID" smtClean="0"/>
              <a:pPr marL="38100">
                <a:lnSpc>
                  <a:spcPts val="1650"/>
                </a:lnSpc>
              </a:pPr>
              <a:t>28</a:t>
            </a:fld>
            <a:r>
              <a:rPr lang="en-ID" spc="-60"/>
              <a:t> </a:t>
            </a:r>
            <a:r>
              <a:rPr lang="en-ID"/>
              <a:t>/</a:t>
            </a:r>
            <a:r>
              <a:rPr lang="en-ID" spc="-35"/>
              <a:t> </a:t>
            </a:r>
            <a:r>
              <a:rPr lang="en-ID"/>
              <a:t>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236" y="1248537"/>
            <a:ext cx="6110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Agent</a:t>
            </a:r>
            <a:r>
              <a:rPr sz="4400" spc="-85" dirty="0"/>
              <a:t> </a:t>
            </a:r>
            <a:r>
              <a:rPr sz="4400" spc="-55" dirty="0"/>
              <a:t>dan</a:t>
            </a:r>
            <a:r>
              <a:rPr sz="4400" spc="-90" dirty="0"/>
              <a:t> </a:t>
            </a:r>
            <a:r>
              <a:rPr sz="4400" spc="-85" dirty="0"/>
              <a:t>Lingkungan</a:t>
            </a:r>
            <a:r>
              <a:rPr sz="4400" spc="-100" dirty="0"/>
              <a:t> </a:t>
            </a:r>
            <a:r>
              <a:rPr sz="4400" spc="-360" dirty="0"/>
              <a:t>(1)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848" y="1272920"/>
            <a:ext cx="6230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Agent</a:t>
            </a:r>
            <a:r>
              <a:rPr sz="4400" spc="-100" dirty="0"/>
              <a:t> </a:t>
            </a:r>
            <a:r>
              <a:rPr sz="4400" spc="-55" dirty="0"/>
              <a:t>dan</a:t>
            </a:r>
            <a:r>
              <a:rPr sz="4400" spc="-85" dirty="0"/>
              <a:t> </a:t>
            </a:r>
            <a:r>
              <a:rPr sz="4400" spc="-80" dirty="0"/>
              <a:t>Lingkungan</a:t>
            </a:r>
            <a:r>
              <a:rPr sz="4400" spc="-100" dirty="0"/>
              <a:t> </a:t>
            </a:r>
            <a:r>
              <a:rPr sz="4400" spc="-5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34323"/>
            <a:ext cx="8959215" cy="31851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ts val="2880"/>
              </a:lnSpc>
              <a:spcBef>
                <a:spcPts val="1275"/>
              </a:spcBef>
            </a:pP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“Segala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252525"/>
                </a:solidFill>
                <a:latin typeface="Microsoft Sans Serif"/>
                <a:cs typeface="Microsoft Sans Serif"/>
              </a:rPr>
              <a:t>sesuatu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dapat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melihat/mengartikan/mengetahui 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500" i="1" spc="-105" dirty="0">
                <a:solidFill>
                  <a:srgbClr val="252525"/>
                </a:solidFill>
                <a:latin typeface="Arial"/>
                <a:cs typeface="Arial"/>
              </a:rPr>
              <a:t>(perceiving) 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lingkungannya 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melalui </a:t>
            </a:r>
            <a:r>
              <a:rPr sz="24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alat </a:t>
            </a:r>
            <a:r>
              <a:rPr sz="2400" spc="-225" dirty="0">
                <a:solidFill>
                  <a:srgbClr val="252525"/>
                </a:solidFill>
                <a:latin typeface="Microsoft Sans Serif"/>
                <a:cs typeface="Microsoft Sans Serif"/>
              </a:rPr>
              <a:t>sensor</a:t>
            </a:r>
            <a:r>
              <a:rPr sz="24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500" i="1" spc="-245" dirty="0">
                <a:solidFill>
                  <a:srgbClr val="252525"/>
                </a:solidFill>
                <a:latin typeface="Arial"/>
                <a:cs typeface="Arial"/>
              </a:rPr>
              <a:t>(sensors) 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dan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bertindak </a:t>
            </a:r>
            <a:r>
              <a:rPr sz="2400" spc="-6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500" i="1" spc="-114" dirty="0">
                <a:solidFill>
                  <a:srgbClr val="252525"/>
                </a:solidFill>
                <a:latin typeface="Arial"/>
                <a:cs typeface="Arial"/>
              </a:rPr>
              <a:t>(a</a:t>
            </a:r>
            <a:r>
              <a:rPr sz="2500" i="1" spc="-13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500" i="1" spc="-35" dirty="0">
                <a:solidFill>
                  <a:srgbClr val="252525"/>
                </a:solidFill>
                <a:latin typeface="Arial"/>
                <a:cs typeface="Arial"/>
              </a:rPr>
              <a:t>ting)</a:t>
            </a:r>
            <a:r>
              <a:rPr sz="2500" i="1" spc="-1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</a:t>
            </a:r>
            <a:r>
              <a:rPr sz="24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24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ui</a:t>
            </a:r>
            <a:r>
              <a:rPr sz="24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l</a:t>
            </a:r>
            <a:r>
              <a:rPr sz="2400" spc="95" dirty="0">
                <a:solidFill>
                  <a:srgbClr val="252525"/>
                </a:solidFill>
                <a:latin typeface="Microsoft Sans Serif"/>
                <a:cs typeface="Microsoft Sans Serif"/>
              </a:rPr>
              <a:t>a</a:t>
            </a:r>
            <a:r>
              <a:rPr sz="2400" spc="5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4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252525"/>
                </a:solidFill>
                <a:latin typeface="Microsoft Sans Serif"/>
                <a:cs typeface="Microsoft Sans Serif"/>
              </a:rPr>
              <a:t>ak</a:t>
            </a:r>
            <a:r>
              <a:rPr sz="2400" spc="4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400" spc="55" dirty="0">
                <a:solidFill>
                  <a:srgbClr val="252525"/>
                </a:solidFill>
                <a:latin typeface="Microsoft Sans Serif"/>
                <a:cs typeface="Microsoft Sans Serif"/>
              </a:rPr>
              <a:t>ua</a:t>
            </a:r>
            <a:r>
              <a:rPr sz="24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4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r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500" i="1" spc="-114" dirty="0">
                <a:solidFill>
                  <a:srgbClr val="252525"/>
                </a:solidFill>
                <a:latin typeface="Arial"/>
                <a:cs typeface="Arial"/>
              </a:rPr>
              <a:t>(a</a:t>
            </a:r>
            <a:r>
              <a:rPr sz="2500" i="1" spc="-130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2500" i="1" spc="20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2500" i="1" spc="25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2500" i="1" spc="-35" dirty="0">
                <a:solidFill>
                  <a:srgbClr val="252525"/>
                </a:solidFill>
                <a:latin typeface="Arial"/>
                <a:cs typeface="Arial"/>
              </a:rPr>
              <a:t>at</a:t>
            </a:r>
            <a:r>
              <a:rPr sz="2500" i="1" spc="-5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500" i="1" spc="-120" dirty="0">
                <a:solidFill>
                  <a:srgbClr val="252525"/>
                </a:solidFill>
                <a:latin typeface="Arial"/>
                <a:cs typeface="Arial"/>
              </a:rPr>
              <a:t>rs)”</a:t>
            </a: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endParaRPr sz="2400">
              <a:latin typeface="Microsoft Sans Serif"/>
              <a:cs typeface="Microsoft Sans Serif"/>
            </a:endParaRPr>
          </a:p>
          <a:p>
            <a:pPr marL="12700" marR="34290">
              <a:lnSpc>
                <a:spcPct val="100000"/>
              </a:lnSpc>
              <a:spcBef>
                <a:spcPts val="1175"/>
              </a:spcBef>
            </a:pPr>
            <a:r>
              <a:rPr sz="24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“Segala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252525"/>
                </a:solidFill>
                <a:latin typeface="Microsoft Sans Serif"/>
                <a:cs typeface="Microsoft Sans Serif"/>
              </a:rPr>
              <a:t>sesuatu</a:t>
            </a:r>
            <a:r>
              <a:rPr sz="24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ada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di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sekitar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70" dirty="0">
                <a:solidFill>
                  <a:srgbClr val="252525"/>
                </a:solidFill>
                <a:latin typeface="Microsoft Sans Serif"/>
                <a:cs typeface="Microsoft Sans Serif"/>
              </a:rPr>
              <a:t>sistem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mempengaruhi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kinerja </a:t>
            </a:r>
            <a:r>
              <a:rPr sz="2400" spc="-6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sistem”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897" y="1272920"/>
            <a:ext cx="621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Agent</a:t>
            </a:r>
            <a:r>
              <a:rPr sz="4400" spc="-85" dirty="0"/>
              <a:t> </a:t>
            </a:r>
            <a:r>
              <a:rPr sz="4400" spc="-55" dirty="0"/>
              <a:t>dan</a:t>
            </a:r>
            <a:r>
              <a:rPr sz="4400" spc="-90" dirty="0"/>
              <a:t> </a:t>
            </a:r>
            <a:r>
              <a:rPr sz="4400" spc="-85" dirty="0"/>
              <a:t>Lingkungan</a:t>
            </a:r>
            <a:r>
              <a:rPr sz="4400" spc="-100" dirty="0"/>
              <a:t> </a:t>
            </a:r>
            <a:r>
              <a:rPr sz="4400" spc="-80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13202"/>
            <a:ext cx="9327515" cy="284035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4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00" dirty="0">
                <a:solidFill>
                  <a:srgbClr val="252525"/>
                </a:solidFill>
                <a:latin typeface="Microsoft Sans Serif"/>
                <a:cs typeface="Microsoft Sans Serif"/>
              </a:rPr>
              <a:t>Perseps</a:t>
            </a:r>
            <a:r>
              <a:rPr sz="24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500" i="1" spc="-135" dirty="0">
                <a:solidFill>
                  <a:srgbClr val="252525"/>
                </a:solidFill>
                <a:latin typeface="Arial"/>
                <a:cs typeface="Arial"/>
              </a:rPr>
              <a:t>(P</a:t>
            </a:r>
            <a:r>
              <a:rPr sz="2500" i="1" spc="-15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500" i="1" spc="-165" dirty="0">
                <a:solidFill>
                  <a:srgbClr val="252525"/>
                </a:solidFill>
                <a:latin typeface="Arial"/>
                <a:cs typeface="Arial"/>
              </a:rPr>
              <a:t>rc</a:t>
            </a:r>
            <a:r>
              <a:rPr sz="2500" i="1" spc="-23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2500" i="1" spc="-25" dirty="0">
                <a:solidFill>
                  <a:srgbClr val="252525"/>
                </a:solidFill>
                <a:latin typeface="Arial"/>
                <a:cs typeface="Arial"/>
              </a:rPr>
              <a:t>pti</a:t>
            </a:r>
            <a:r>
              <a:rPr sz="2500" i="1" spc="-4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2500" i="1" spc="-65" dirty="0">
                <a:solidFill>
                  <a:srgbClr val="252525"/>
                </a:solidFill>
                <a:latin typeface="Arial"/>
                <a:cs typeface="Arial"/>
              </a:rPr>
              <a:t>n)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160"/>
              </a:spcBef>
            </a:pP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“Suatu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252525"/>
                </a:solidFill>
                <a:latin typeface="Microsoft Sans Serif"/>
                <a:cs typeface="Microsoft Sans Serif"/>
              </a:rPr>
              <a:t>proses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merubah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252525"/>
                </a:solidFill>
                <a:latin typeface="Microsoft Sans Serif"/>
                <a:cs typeface="Microsoft Sans Serif"/>
              </a:rPr>
              <a:t>sesuatu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dari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kedalam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indra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penerima </a:t>
            </a:r>
            <a:r>
              <a:rPr sz="2400" spc="-6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(memori, </a:t>
            </a:r>
            <a:r>
              <a:rPr sz="24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otak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24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52525"/>
                </a:solidFill>
                <a:latin typeface="Microsoft Sans Serif"/>
                <a:cs typeface="Microsoft Sans Serif"/>
              </a:rPr>
              <a:t>lain-lain)”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260" dirty="0">
                <a:solidFill>
                  <a:srgbClr val="252525"/>
                </a:solidFill>
                <a:latin typeface="Microsoft Sans Serif"/>
                <a:cs typeface="Microsoft Sans Serif"/>
              </a:rPr>
              <a:t>Sensors</a:t>
            </a:r>
            <a:endParaRPr sz="2400">
              <a:latin typeface="Microsoft Sans Serif"/>
              <a:cs typeface="Microsoft Sans Serif"/>
            </a:endParaRPr>
          </a:p>
          <a:p>
            <a:pPr marL="12700" marR="1149985">
              <a:lnSpc>
                <a:spcPct val="100000"/>
              </a:lnSpc>
              <a:spcBef>
                <a:spcPts val="1180"/>
              </a:spcBef>
            </a:pPr>
            <a:r>
              <a:rPr sz="2400" spc="-114" dirty="0">
                <a:solidFill>
                  <a:srgbClr val="252525"/>
                </a:solidFill>
                <a:latin typeface="Microsoft Sans Serif"/>
                <a:cs typeface="Microsoft Sans Serif"/>
              </a:rPr>
              <a:t>“Sesuatu</a:t>
            </a:r>
            <a:r>
              <a:rPr sz="24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digunakan</a:t>
            </a:r>
            <a:r>
              <a:rPr sz="24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untuk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menangkap</a:t>
            </a:r>
            <a:r>
              <a:rPr sz="2400" spc="-6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252525"/>
                </a:solidFill>
                <a:latin typeface="Microsoft Sans Serif"/>
                <a:cs typeface="Microsoft Sans Serif"/>
              </a:rPr>
              <a:t>sesuatu</a:t>
            </a:r>
            <a:r>
              <a:rPr sz="24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dari </a:t>
            </a:r>
            <a:r>
              <a:rPr sz="2400" spc="-6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r>
              <a:rPr sz="24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untuk</a:t>
            </a:r>
            <a:r>
              <a:rPr sz="24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</a:t>
            </a:r>
            <a:r>
              <a:rPr sz="24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persepsi”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276" y="1272920"/>
            <a:ext cx="6233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Agent</a:t>
            </a:r>
            <a:r>
              <a:rPr sz="4400" spc="-85" dirty="0"/>
              <a:t> </a:t>
            </a:r>
            <a:r>
              <a:rPr sz="4400" spc="-55" dirty="0"/>
              <a:t>dan</a:t>
            </a:r>
            <a:r>
              <a:rPr sz="4400" spc="-95" dirty="0"/>
              <a:t> </a:t>
            </a:r>
            <a:r>
              <a:rPr sz="4400" spc="-85" dirty="0"/>
              <a:t>Lingkungan</a:t>
            </a:r>
            <a:r>
              <a:rPr sz="4400" spc="-100" dirty="0"/>
              <a:t> </a:t>
            </a:r>
            <a:r>
              <a:rPr sz="4400" spc="-35" dirty="0"/>
              <a:t>(4)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40202"/>
            <a:ext cx="8974455" cy="32334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“Sesuatu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2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interaksi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ke</a:t>
            </a:r>
            <a:r>
              <a:rPr sz="22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lingkungan”</a:t>
            </a:r>
            <a:endParaRPr sz="22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Action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00" spc="-110" dirty="0">
                <a:solidFill>
                  <a:srgbClr val="252525"/>
                </a:solidFill>
                <a:latin typeface="Microsoft Sans Serif"/>
                <a:cs typeface="Microsoft Sans Serif"/>
              </a:rPr>
              <a:t>“Sesuatu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2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akan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52525"/>
                </a:solidFill>
                <a:latin typeface="Microsoft Sans Serif"/>
                <a:cs typeface="Microsoft Sans Serif"/>
              </a:rPr>
              <a:t>dilakukan</a:t>
            </a:r>
            <a:r>
              <a:rPr sz="22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Microsoft Sans Serif"/>
                <a:cs typeface="Microsoft Sans Serif"/>
              </a:rPr>
              <a:t>oleh</a:t>
            </a:r>
            <a:r>
              <a:rPr sz="22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dengan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melakukan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22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merubah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lingkungan”</a:t>
            </a:r>
            <a:endParaRPr sz="22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12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85" dirty="0">
                <a:solidFill>
                  <a:srgbClr val="252525"/>
                </a:solidFill>
                <a:latin typeface="Microsoft Sans Serif"/>
                <a:cs typeface="Microsoft Sans Serif"/>
              </a:rPr>
              <a:t>Actuators/Effectors</a:t>
            </a:r>
            <a:endParaRPr sz="22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  <a:spcBef>
                <a:spcPts val="1130"/>
              </a:spcBef>
            </a:pPr>
            <a:r>
              <a:rPr sz="22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“Bagian</a:t>
            </a:r>
            <a:r>
              <a:rPr sz="22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dari 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dapat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dilihat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dan</a:t>
            </a:r>
            <a:r>
              <a:rPr sz="22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yang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akan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melakukan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action”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9129" y="1272920"/>
            <a:ext cx="3256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5" dirty="0"/>
              <a:t>Contoh</a:t>
            </a:r>
            <a:r>
              <a:rPr sz="4400" spc="-70" dirty="0"/>
              <a:t> </a:t>
            </a:r>
            <a:r>
              <a:rPr sz="4400" spc="-80" dirty="0"/>
              <a:t>Agent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2551176"/>
          <a:ext cx="9601200" cy="3108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Agent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6F9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2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Sensors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6F9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Actuators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6F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90" dirty="0">
                          <a:latin typeface="Microsoft Sans Serif"/>
                          <a:cs typeface="Microsoft Sans Serif"/>
                        </a:rPr>
                        <a:t>Manusia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2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Mata,</a:t>
                      </a:r>
                      <a:r>
                        <a:rPr sz="20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telinga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dan</a:t>
                      </a: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 organ </a:t>
                      </a:r>
                      <a:r>
                        <a:rPr sz="2000" spc="-5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lain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29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ngan,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kak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mulut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  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bagian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tubuh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lain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70" dirty="0">
                          <a:latin typeface="Microsoft Sans Serif"/>
                          <a:cs typeface="Microsoft Sans Serif"/>
                        </a:rPr>
                        <a:t>Robot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1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Kamera</a:t>
                      </a:r>
                      <a:r>
                        <a:rPr sz="20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dan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 penjejak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infra </a:t>
                      </a:r>
                      <a:r>
                        <a:rPr sz="2000" spc="-5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merah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Berbagai</a:t>
                      </a: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motor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penggerak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5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60" dirty="0">
                          <a:latin typeface="Microsoft Sans Serif"/>
                          <a:cs typeface="Microsoft Sans Serif"/>
                        </a:rPr>
                        <a:t>Software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0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60" dirty="0">
                          <a:latin typeface="Microsoft Sans Serif"/>
                          <a:cs typeface="Microsoft Sans Serif"/>
                        </a:rPr>
                        <a:t>Tekanan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pada</a:t>
                      </a:r>
                      <a:r>
                        <a:rPr sz="20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keyboard,</a:t>
                      </a:r>
                      <a:r>
                        <a:rPr sz="20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50" dirty="0">
                          <a:latin typeface="Microsoft Sans Serif"/>
                          <a:cs typeface="Microsoft Sans Serif"/>
                        </a:rPr>
                        <a:t>isi </a:t>
                      </a:r>
                      <a:r>
                        <a:rPr sz="2000" spc="-5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file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dan </a:t>
                      </a:r>
                      <a:r>
                        <a:rPr sz="2000" spc="25" dirty="0">
                          <a:latin typeface="Microsoft Sans Serif"/>
                          <a:cs typeface="Microsoft Sans Serif"/>
                        </a:rPr>
                        <a:t>paket-paket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pada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ari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sebag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masukan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D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8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Tampilan 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pada 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layar, 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85" dirty="0">
                          <a:latin typeface="Microsoft Sans Serif"/>
                          <a:cs typeface="Microsoft Sans Serif"/>
                        </a:rPr>
                        <a:t>penulisan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 file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dan 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40" dirty="0">
                          <a:latin typeface="Microsoft Sans Serif"/>
                          <a:cs typeface="Microsoft Sans Serif"/>
                        </a:rPr>
                        <a:t>pengiriman</a:t>
                      </a:r>
                      <a:r>
                        <a:rPr sz="20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15" dirty="0">
                          <a:latin typeface="Microsoft Sans Serif"/>
                          <a:cs typeface="Microsoft Sans Serif"/>
                        </a:rPr>
                        <a:t>paket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jaringan </a:t>
                      </a:r>
                      <a:r>
                        <a:rPr sz="2000" spc="-5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sebag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lu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ar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073" y="1272920"/>
            <a:ext cx="2626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Sifat</a:t>
            </a:r>
            <a:r>
              <a:rPr sz="4400" spc="-165" dirty="0"/>
              <a:t> </a:t>
            </a:r>
            <a:r>
              <a:rPr sz="4400" spc="-80" dirty="0"/>
              <a:t>Agent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40203"/>
            <a:ext cx="9385935" cy="33000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Rasional</a:t>
            </a:r>
            <a:endParaRPr sz="2200">
              <a:latin typeface="Microsoft Sans Serif"/>
              <a:cs typeface="Microsoft Sans Serif"/>
            </a:endParaRPr>
          </a:p>
          <a:p>
            <a:pPr marL="12700" marR="5080">
              <a:lnSpc>
                <a:spcPts val="2110"/>
              </a:lnSpc>
              <a:spcBef>
                <a:spcPts val="1115"/>
              </a:spcBef>
            </a:pPr>
            <a:r>
              <a:rPr sz="2200" spc="-15" dirty="0">
                <a:latin typeface="Microsoft Sans Serif"/>
                <a:cs typeface="Microsoft Sans Serif"/>
              </a:rPr>
              <a:t>“Melakukan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tindakan </a:t>
            </a:r>
            <a:r>
              <a:rPr sz="2200" spc="-60" dirty="0">
                <a:latin typeface="Microsoft Sans Serif"/>
                <a:cs typeface="Microsoft Sans Serif"/>
              </a:rPr>
              <a:t>yang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benar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dan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dapat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dilakukan </a:t>
            </a:r>
            <a:r>
              <a:rPr sz="2200" spc="25" dirty="0">
                <a:latin typeface="Microsoft Sans Serif"/>
                <a:cs typeface="Microsoft Sans Serif"/>
              </a:rPr>
              <a:t>untuk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memaksimalkan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ukuran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performancenya”</a:t>
            </a:r>
            <a:endParaRPr sz="22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Autonomy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375"/>
              </a:lnSpc>
              <a:spcBef>
                <a:spcPts val="600"/>
              </a:spcBef>
            </a:pPr>
            <a:r>
              <a:rPr sz="2200" spc="-10" dirty="0">
                <a:latin typeface="Microsoft Sans Serif"/>
                <a:cs typeface="Microsoft Sans Serif"/>
              </a:rPr>
              <a:t>“Melakukan</a:t>
            </a:r>
            <a:r>
              <a:rPr sz="2200" spc="5" dirty="0">
                <a:latin typeface="Microsoft Sans Serif"/>
                <a:cs typeface="Microsoft Sans Serif"/>
              </a:rPr>
              <a:t> tindakan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memodifikasi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persepsi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masa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depan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dengan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pengalaman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375"/>
              </a:lnSpc>
            </a:pPr>
            <a:r>
              <a:rPr sz="2200" spc="-60" dirty="0">
                <a:latin typeface="Microsoft Sans Serif"/>
                <a:cs typeface="Microsoft Sans Serif"/>
              </a:rPr>
              <a:t>yang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dimiliki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sehingga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memperoleh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informasi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yang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berguna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25" dirty="0">
                <a:latin typeface="Microsoft Sans Serif"/>
                <a:cs typeface="Microsoft Sans Serif"/>
              </a:rPr>
              <a:t>untuk</a:t>
            </a:r>
            <a:r>
              <a:rPr sz="2200" spc="-4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beradaptasi”</a:t>
            </a:r>
            <a:endParaRPr sz="22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Reactivity</a:t>
            </a:r>
            <a:endParaRPr sz="2200">
              <a:latin typeface="Microsoft Sans Serif"/>
              <a:cs typeface="Microsoft Sans Serif"/>
            </a:endParaRPr>
          </a:p>
          <a:p>
            <a:pPr marL="12700" marR="796290">
              <a:lnSpc>
                <a:spcPts val="2110"/>
              </a:lnSpc>
              <a:spcBef>
                <a:spcPts val="1115"/>
              </a:spcBef>
            </a:pPr>
            <a:r>
              <a:rPr sz="2200" spc="-45" dirty="0">
                <a:latin typeface="Microsoft Sans Serif"/>
                <a:cs typeface="Microsoft Sans Serif"/>
              </a:rPr>
              <a:t>“Menggabungkan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pengetahuan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yang</a:t>
            </a:r>
            <a:r>
              <a:rPr sz="2200" spc="-5" dirty="0">
                <a:latin typeface="Microsoft Sans Serif"/>
                <a:cs typeface="Microsoft Sans Serif"/>
              </a:rPr>
              <a:t> dimiliki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dengan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pengetahuan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yang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didapat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dari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lingkungan,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bersifat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fleksibel”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564" y="1272920"/>
            <a:ext cx="6200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Tipe</a:t>
            </a:r>
            <a:r>
              <a:rPr sz="4400" spc="-70" dirty="0"/>
              <a:t> </a:t>
            </a:r>
            <a:r>
              <a:rPr sz="4400" spc="-80" dirty="0"/>
              <a:t>Lingkungan Agent </a:t>
            </a:r>
            <a:r>
              <a:rPr sz="4400" spc="-360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87456"/>
            <a:ext cx="9164320" cy="32797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2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dipengaruhi</a:t>
            </a:r>
            <a:r>
              <a:rPr sz="22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oleh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25" dirty="0">
                <a:solidFill>
                  <a:srgbClr val="252525"/>
                </a:solidFill>
                <a:latin typeface="Microsoft Sans Serif"/>
                <a:cs typeface="Microsoft Sans Serif"/>
              </a:rPr>
              <a:t>faktor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saat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digunakan/bertindak.</a:t>
            </a:r>
            <a:endParaRPr sz="22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5" dirty="0">
                <a:solidFill>
                  <a:srgbClr val="252525"/>
                </a:solidFill>
                <a:latin typeface="Microsoft Sans Serif"/>
                <a:cs typeface="Microsoft Sans Serif"/>
              </a:rPr>
              <a:t>Tipe</a:t>
            </a:r>
            <a:r>
              <a:rPr sz="22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lingkungan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agent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berdasarkan</a:t>
            </a:r>
            <a:r>
              <a:rPr sz="2200" spc="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sifat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252525"/>
                </a:solidFill>
                <a:latin typeface="Microsoft Sans Serif"/>
                <a:cs typeface="Microsoft Sans Serif"/>
              </a:rPr>
              <a:t>:</a:t>
            </a: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spc="-60" dirty="0">
                <a:solidFill>
                  <a:srgbClr val="252525"/>
                </a:solidFill>
                <a:latin typeface="Microsoft Sans Serif"/>
                <a:cs typeface="Microsoft Sans Serif"/>
              </a:rPr>
              <a:t>Full</a:t>
            </a:r>
            <a:r>
              <a:rPr sz="22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Observable</a:t>
            </a:r>
            <a:r>
              <a:rPr sz="22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22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Partially</a:t>
            </a:r>
            <a:r>
              <a:rPr sz="22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Microsoft Sans Serif"/>
                <a:cs typeface="Microsoft Sans Serif"/>
              </a:rPr>
              <a:t>Observable</a:t>
            </a: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spc="-155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2200" spc="-12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2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term</a:t>
            </a:r>
            <a:r>
              <a:rPr sz="22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inisti</a:t>
            </a:r>
            <a:r>
              <a:rPr sz="22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22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52525"/>
                </a:solidFill>
                <a:latin typeface="Microsoft Sans Serif"/>
                <a:cs typeface="Microsoft Sans Serif"/>
              </a:rPr>
              <a:t>St</a:t>
            </a:r>
            <a:r>
              <a:rPr sz="2200" spc="-145" dirty="0">
                <a:solidFill>
                  <a:srgbClr val="252525"/>
                </a:solidFill>
                <a:latin typeface="Microsoft Sans Serif"/>
                <a:cs typeface="Microsoft Sans Serif"/>
              </a:rPr>
              <a:t>o</a:t>
            </a:r>
            <a:r>
              <a:rPr sz="2200" spc="-125" dirty="0">
                <a:solidFill>
                  <a:srgbClr val="252525"/>
                </a:solidFill>
                <a:latin typeface="Microsoft Sans Serif"/>
                <a:cs typeface="Microsoft Sans Serif"/>
              </a:rPr>
              <a:t>chastic</a:t>
            </a: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spc="-15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2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p</a:t>
            </a:r>
            <a:r>
              <a:rPr sz="2200" spc="-140" dirty="0">
                <a:solidFill>
                  <a:srgbClr val="252525"/>
                </a:solidFill>
                <a:latin typeface="Microsoft Sans Serif"/>
                <a:cs typeface="Microsoft Sans Serif"/>
              </a:rPr>
              <a:t>iso</a:t>
            </a:r>
            <a:r>
              <a:rPr sz="2200" spc="-170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2200" spc="-8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200" spc="-165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22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252525"/>
                </a:solidFill>
                <a:latin typeface="Microsoft Sans Serif"/>
                <a:cs typeface="Microsoft Sans Serif"/>
              </a:rPr>
              <a:t>Se</a:t>
            </a:r>
            <a:r>
              <a:rPr sz="2200" spc="-204" dirty="0">
                <a:solidFill>
                  <a:srgbClr val="252525"/>
                </a:solidFill>
                <a:latin typeface="Microsoft Sans Serif"/>
                <a:cs typeface="Microsoft Sans Serif"/>
              </a:rPr>
              <a:t>q</a:t>
            </a:r>
            <a:r>
              <a:rPr sz="22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uential</a:t>
            </a: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spc="-70" dirty="0">
                <a:solidFill>
                  <a:srgbClr val="252525"/>
                </a:solidFill>
                <a:latin typeface="Microsoft Sans Serif"/>
                <a:cs typeface="Microsoft Sans Serif"/>
              </a:rPr>
              <a:t>Static</a:t>
            </a:r>
            <a:r>
              <a:rPr sz="2200" spc="-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2200" spc="-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Dynamic</a:t>
            </a: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D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i</a:t>
            </a:r>
            <a:r>
              <a:rPr sz="2200" spc="-335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200" spc="-330" dirty="0">
                <a:solidFill>
                  <a:srgbClr val="252525"/>
                </a:solidFill>
                <a:latin typeface="Microsoft Sans Serif"/>
                <a:cs typeface="Microsoft Sans Serif"/>
              </a:rPr>
              <a:t>c</a:t>
            </a:r>
            <a:r>
              <a:rPr sz="22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rete</a:t>
            </a:r>
            <a:r>
              <a:rPr sz="220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220" dirty="0">
                <a:solidFill>
                  <a:srgbClr val="252525"/>
                </a:solidFill>
                <a:latin typeface="Microsoft Sans Serif"/>
                <a:cs typeface="Microsoft Sans Serif"/>
              </a:rPr>
              <a:t>vs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Con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200" spc="-135" dirty="0">
                <a:solidFill>
                  <a:srgbClr val="252525"/>
                </a:solidFill>
                <a:latin typeface="Microsoft Sans Serif"/>
                <a:cs typeface="Microsoft Sans Serif"/>
              </a:rPr>
              <a:t>inous</a:t>
            </a: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83992A"/>
              </a:buClr>
              <a:buSzPct val="113636"/>
              <a:buAutoNum type="arabicPeriod"/>
              <a:tabLst>
                <a:tab pos="469265" algn="l"/>
                <a:tab pos="469900" algn="l"/>
              </a:tabLst>
            </a:pPr>
            <a:r>
              <a:rPr sz="2200" spc="-455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200" spc="-75" dirty="0">
                <a:solidFill>
                  <a:srgbClr val="252525"/>
                </a:solidFill>
                <a:latin typeface="Microsoft Sans Serif"/>
                <a:cs typeface="Microsoft Sans Serif"/>
              </a:rPr>
              <a:t>ingl</a:t>
            </a:r>
            <a:r>
              <a:rPr sz="22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e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Microsoft Sans Serif"/>
                <a:cs typeface="Microsoft Sans Serif"/>
              </a:rPr>
              <a:t>Agen</a:t>
            </a:r>
            <a:r>
              <a:rPr sz="2200" spc="-25" dirty="0">
                <a:solidFill>
                  <a:srgbClr val="252525"/>
                </a:solidFill>
                <a:latin typeface="Microsoft Sans Serif"/>
                <a:cs typeface="Microsoft Sans Serif"/>
              </a:rPr>
              <a:t>t</a:t>
            </a:r>
            <a:r>
              <a:rPr sz="2200" spc="-4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252525"/>
                </a:solidFill>
                <a:latin typeface="Microsoft Sans Serif"/>
                <a:cs typeface="Microsoft Sans Serif"/>
              </a:rPr>
              <a:t>v</a:t>
            </a:r>
            <a:r>
              <a:rPr sz="2200" spc="-445" dirty="0">
                <a:solidFill>
                  <a:srgbClr val="252525"/>
                </a:solidFill>
                <a:latin typeface="Microsoft Sans Serif"/>
                <a:cs typeface="Microsoft Sans Serif"/>
              </a:rPr>
              <a:t>s</a:t>
            </a:r>
            <a:r>
              <a:rPr sz="2200" spc="-3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Microsoft Sans Serif"/>
                <a:cs typeface="Microsoft Sans Serif"/>
              </a:rPr>
              <a:t>M</a:t>
            </a:r>
            <a:r>
              <a:rPr sz="2200" spc="-15" dirty="0">
                <a:solidFill>
                  <a:srgbClr val="252525"/>
                </a:solidFill>
                <a:latin typeface="Microsoft Sans Serif"/>
                <a:cs typeface="Microsoft Sans Serif"/>
              </a:rPr>
              <a:t>ul</a:t>
            </a:r>
            <a:r>
              <a:rPr sz="2200" spc="60" dirty="0">
                <a:solidFill>
                  <a:srgbClr val="252525"/>
                </a:solidFill>
                <a:latin typeface="Microsoft Sans Serif"/>
                <a:cs typeface="Microsoft Sans Serif"/>
              </a:rPr>
              <a:t>ti</a:t>
            </a:r>
            <a:r>
              <a:rPr sz="2200" spc="-45" dirty="0">
                <a:solidFill>
                  <a:srgbClr val="252525"/>
                </a:solidFill>
                <a:latin typeface="Microsoft Sans Serif"/>
                <a:cs typeface="Microsoft Sans Serif"/>
              </a:rPr>
              <a:t> Agent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1460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Microsoft Sans Serif</vt:lpstr>
      <vt:lpstr>Times New Roman</vt:lpstr>
      <vt:lpstr>Wingdings</vt:lpstr>
      <vt:lpstr>Office Theme</vt:lpstr>
      <vt:lpstr>Pengenalan Agen Cerdas</vt:lpstr>
      <vt:lpstr>Intelligent Agent</vt:lpstr>
      <vt:lpstr>Agent dan Lingkungan (1)</vt:lpstr>
      <vt:lpstr>Agent dan Lingkungan (2)</vt:lpstr>
      <vt:lpstr>Agent dan Lingkungan (3)</vt:lpstr>
      <vt:lpstr>Agent dan Lingkungan (4)</vt:lpstr>
      <vt:lpstr>Contoh Agent</vt:lpstr>
      <vt:lpstr>Sifat Agent</vt:lpstr>
      <vt:lpstr>Tipe Lingkungan Agent (1)</vt:lpstr>
      <vt:lpstr>Tipe Lingkungan Agent (2)</vt:lpstr>
      <vt:lpstr>Tipe Lingkungan Agent (3)</vt:lpstr>
      <vt:lpstr>Tipe Lingkungan Agent (4)</vt:lpstr>
      <vt:lpstr>Tipe Lingkungan Agent</vt:lpstr>
      <vt:lpstr>Tipe Agent (1)</vt:lpstr>
      <vt:lpstr>Tipe Agent (2)</vt:lpstr>
      <vt:lpstr>Tipe Agent (3)</vt:lpstr>
      <vt:lpstr>Tipe Agent (4)</vt:lpstr>
      <vt:lpstr>Tipe Agent (5)</vt:lpstr>
      <vt:lpstr>PowerPoint Presentation</vt:lpstr>
      <vt:lpstr>Konsep rational agents</vt:lpstr>
      <vt:lpstr>Rational agents</vt:lpstr>
      <vt:lpstr>PEAS</vt:lpstr>
      <vt:lpstr>Contoh: Taksi Otomatis</vt:lpstr>
      <vt:lpstr>Contoh: Medical diagnosis system</vt:lpstr>
      <vt:lpstr>Contoh: Robot pabrik penjamin mutu</vt:lpstr>
      <vt:lpstr>Contoh: Interactive English tutor</vt:lpstr>
      <vt:lpstr>Ringkasan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Intelligent Agent</dc:title>
  <dc:creator>Hp</dc:creator>
  <cp:lastModifiedBy>akurudiantt</cp:lastModifiedBy>
  <cp:revision>3</cp:revision>
  <dcterms:created xsi:type="dcterms:W3CDTF">2022-03-30T21:59:59Z</dcterms:created>
  <dcterms:modified xsi:type="dcterms:W3CDTF">2022-04-14T09:22:04Z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2022-03-30T00:00:00Z</vt:filetime>
  </property>
</Properties>
</file>