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08" r:id="rId5"/>
    <p:sldId id="309" r:id="rId6"/>
    <p:sldId id="310" r:id="rId7"/>
    <p:sldId id="313" r:id="rId8"/>
    <p:sldId id="314" r:id="rId9"/>
    <p:sldId id="311" r:id="rId10"/>
    <p:sldId id="312" r:id="rId11"/>
    <p:sldId id="315" r:id="rId12"/>
    <p:sldId id="316" r:id="rId13"/>
    <p:sldId id="317"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urudiantt" initials="a" lastIdx="1" clrIdx="0">
    <p:extLst>
      <p:ext uri="{19B8F6BF-5375-455C-9EA6-DF929625EA0E}">
        <p15:presenceInfo xmlns:p15="http://schemas.microsoft.com/office/powerpoint/2012/main" userId="akurudian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439583" y="1535723"/>
            <a:ext cx="4262725" cy="707886"/>
          </a:xfrm>
          <a:prstGeom prst="rect">
            <a:avLst/>
          </a:prstGeom>
          <a:noFill/>
        </p:spPr>
        <p:txBody>
          <a:bodyPr wrap="square" rtlCol="0" anchor="ctr">
            <a:spAutoFit/>
          </a:bodyPr>
          <a:lstStyle/>
          <a:p>
            <a:r>
              <a:rPr lang="id-ID" altLang="ko-KR" sz="4000" b="1" u="sng" dirty="0">
                <a:solidFill>
                  <a:schemeClr val="bg1"/>
                </a:solidFill>
                <a:effectLst>
                  <a:outerShdw blurRad="38100" dist="38100" dir="2700000" algn="tl">
                    <a:srgbClr val="000000">
                      <a:alpha val="43137"/>
                    </a:srgbClr>
                  </a:outerShdw>
                </a:effectLst>
                <a:cs typeface="Arial" pitchFamily="34" charset="0"/>
              </a:rPr>
              <a:t>KELOMPOK</a:t>
            </a:r>
            <a:r>
              <a:rPr lang="id-ID" altLang="ko-KR" sz="4000" b="1" dirty="0">
                <a:solidFill>
                  <a:schemeClr val="bg1"/>
                </a:solidFill>
                <a:effectLst>
                  <a:outerShdw blurRad="38100" dist="38100" dir="2700000" algn="tl">
                    <a:srgbClr val="000000">
                      <a:alpha val="43137"/>
                    </a:srgbClr>
                  </a:outerShdw>
                </a:effectLst>
                <a:cs typeface="Arial" pitchFamily="34" charset="0"/>
              </a:rPr>
              <a:t> </a:t>
            </a:r>
            <a:r>
              <a:rPr lang="id-ID" altLang="ko-KR" sz="4000" b="1" u="sng" dirty="0">
                <a:solidFill>
                  <a:schemeClr val="bg1"/>
                </a:solidFill>
                <a:effectLst>
                  <a:outerShdw blurRad="38100" dist="38100" dir="2700000" algn="tl">
                    <a:srgbClr val="000000">
                      <a:alpha val="43137"/>
                    </a:srgbClr>
                  </a:outerShdw>
                </a:effectLst>
                <a:cs typeface="Arial" pitchFamily="34" charset="0"/>
              </a:rPr>
              <a:t>1</a:t>
            </a:r>
            <a:endParaRPr lang="ko-KR" altLang="en-US" sz="4000" b="1" u="sng" dirty="0">
              <a:solidFill>
                <a:schemeClr val="bg1"/>
              </a:solidFill>
              <a:effectLst>
                <a:outerShdw blurRad="38100" dist="38100" dir="2700000" algn="tl">
                  <a:srgbClr val="000000">
                    <a:alpha val="43137"/>
                  </a:srgbClr>
                </a:outerShdw>
              </a:effectLst>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3788740" y="2563406"/>
            <a:ext cx="7436564" cy="2103589"/>
          </a:xfrm>
          <a:prstGeom prst="rect">
            <a:avLst/>
          </a:prstGeom>
          <a:noFill/>
        </p:spPr>
        <p:txBody>
          <a:bodyPr wrap="square" rtlCol="0" anchor="ctr">
            <a:spAutoFit/>
          </a:bodyPr>
          <a:lstStyle/>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AKHMAD TAUFIQ FIRDAUS 			(21157201073)</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AHMAD RUDIYANTO 			(21157201114)</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MUHAMMAD SIDDIQ HAICHAL		(21157201123)</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DIAN RAHMAWATI 				(21157201116)</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KUSMIYATI					(21157201119)</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SITI HALIMATUS SA'DIYAH			(21157201081)</a:t>
            </a:r>
          </a:p>
          <a:p>
            <a:pPr marL="457200" indent="-457200">
              <a:buFont typeface="+mj-lt"/>
              <a:buAutoNum type="arabicPeriod"/>
            </a:pPr>
            <a:r>
              <a:rPr lang="id-ID" altLang="ko-KR" sz="1867" dirty="0">
                <a:solidFill>
                  <a:schemeClr val="bg1"/>
                </a:solidFill>
                <a:effectLst>
                  <a:outerShdw blurRad="38100" dist="38100" dir="2700000" algn="tl">
                    <a:srgbClr val="000000">
                      <a:alpha val="43137"/>
                    </a:srgbClr>
                  </a:outerShdw>
                </a:effectLst>
                <a:cs typeface="Arial" pitchFamily="34" charset="0"/>
              </a:rPr>
              <a:t>INTAN MAGHFIROH PUTRI ARAKHMAN	(21157201038)</a:t>
            </a:r>
            <a:endParaRPr lang="ko-KR" altLang="en-US" sz="1867" dirty="0">
              <a:solidFill>
                <a:schemeClr val="bg1"/>
              </a:solidFill>
              <a:effectLst>
                <a:outerShdw blurRad="38100" dist="38100" dir="2700000" algn="tl">
                  <a:srgbClr val="000000">
                    <a:alpha val="43137"/>
                  </a:srgbClr>
                </a:outerShdw>
              </a:effectLst>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1115073" y="2159145"/>
            <a:ext cx="4513745" cy="2912109"/>
            <a:chOff x="2491486" y="2117108"/>
            <a:chExt cx="4771677" cy="3480164"/>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73596" y="2117108"/>
              <a:ext cx="2889567" cy="3480164"/>
              <a:chOff x="5269706" y="2429351"/>
              <a:chExt cx="1637074" cy="1971675"/>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59005" y="2429351"/>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pic>
        <p:nvPicPr>
          <p:cNvPr id="3" name="Picture 2">
            <a:extLst>
              <a:ext uri="{FF2B5EF4-FFF2-40B4-BE49-F238E27FC236}">
                <a16:creationId xmlns:a16="http://schemas.microsoft.com/office/drawing/2014/main" id="{7C68F691-C856-4658-91C0-E2AB21D5AE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9585" y="631261"/>
            <a:ext cx="1205621" cy="1492125"/>
          </a:xfrm>
          <a:prstGeom prst="rect">
            <a:avLst/>
          </a:prstGeom>
        </p:spPr>
      </p:pic>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AF2F1-A8EE-415E-BC82-7BD22F0F23FF}"/>
              </a:ext>
            </a:extLst>
          </p:cNvPr>
          <p:cNvSpPr txBox="1"/>
          <p:nvPr/>
        </p:nvSpPr>
        <p:spPr>
          <a:xfrm>
            <a:off x="841829" y="1630210"/>
            <a:ext cx="10203541" cy="3277820"/>
          </a:xfrm>
          <a:prstGeom prst="rect">
            <a:avLst/>
          </a:prstGeom>
          <a:noFill/>
        </p:spPr>
        <p:txBody>
          <a:bodyPr wrap="square">
            <a:spAutoFit/>
          </a:bodyPr>
          <a:lstStyle/>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Performance</a:t>
            </a:r>
            <a:r>
              <a:rPr lang="id-ID" sz="2400" dirty="0">
                <a:solidFill>
                  <a:srgbClr val="FF0000"/>
                </a:solidFill>
                <a:latin typeface="Arial MT"/>
                <a:cs typeface="Arial MT"/>
              </a:rPr>
              <a:t> </a:t>
            </a:r>
            <a:r>
              <a:rPr lang="id-ID" sz="2400" spc="-5" dirty="0">
                <a:solidFill>
                  <a:srgbClr val="FF0000"/>
                </a:solidFill>
                <a:latin typeface="Arial MT"/>
                <a:cs typeface="Arial MT"/>
              </a:rPr>
              <a:t>measure</a:t>
            </a:r>
            <a:r>
              <a:rPr lang="id-ID" sz="2400" spc="-5" dirty="0">
                <a:latin typeface="Arial MT"/>
                <a:cs typeface="Arial MT"/>
              </a:rPr>
              <a:t>:</a:t>
            </a:r>
            <a:r>
              <a:rPr lang="id-ID" sz="2400" spc="10" dirty="0">
                <a:latin typeface="Arial MT"/>
                <a:cs typeface="Arial MT"/>
              </a:rPr>
              <a:t> Mengetahui zona aman, mengetahui perkembangan covid di Indonesia, mengetahui jumlah data pengunjung. </a:t>
            </a: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Environment</a:t>
            </a:r>
            <a:r>
              <a:rPr lang="id-ID" sz="2400" spc="-5" dirty="0">
                <a:latin typeface="Arial MT"/>
                <a:cs typeface="Arial MT"/>
              </a:rPr>
              <a:t>: Pengguna/ user.</a:t>
            </a:r>
            <a:endParaRPr lang="id-ID" sz="2400" spc="5" dirty="0">
              <a:latin typeface="Arial MT"/>
              <a:cs typeface="Arial MT"/>
            </a:endParaRP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latin typeface="Arial MT"/>
                <a:cs typeface="Arial MT"/>
              </a:rPr>
              <a:t> </a:t>
            </a:r>
            <a:r>
              <a:rPr lang="id-ID" sz="2400" spc="-5" dirty="0">
                <a:solidFill>
                  <a:srgbClr val="FF0000"/>
                </a:solidFill>
                <a:latin typeface="Arial MT"/>
                <a:cs typeface="Arial MT"/>
              </a:rPr>
              <a:t>Actuators</a:t>
            </a:r>
            <a:r>
              <a:rPr lang="id-ID" sz="2400" spc="-5" dirty="0">
                <a:latin typeface="Arial MT"/>
                <a:cs typeface="Arial MT"/>
              </a:rPr>
              <a:t>:</a:t>
            </a:r>
            <a:r>
              <a:rPr lang="id-ID" sz="2400" spc="-20" dirty="0">
                <a:latin typeface="Arial MT"/>
                <a:cs typeface="Arial MT"/>
              </a:rPr>
              <a:t> -Layar monitor (paspor digital, QR code, notifikasi zona resiko, pengawasan/pelacakan, statik kasus covid 19, pendaftaran vaksin, diary perjalanan, teledokter .</a:t>
            </a: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Sensors</a:t>
            </a:r>
            <a:r>
              <a:rPr lang="id-ID" sz="2400" spc="-5" dirty="0">
                <a:latin typeface="Arial MT"/>
                <a:cs typeface="Arial MT"/>
              </a:rPr>
              <a:t>: Kamera, keyboard, Gps.</a:t>
            </a:r>
            <a:endParaRPr lang="id-ID" sz="2400" dirty="0">
              <a:latin typeface="Arial MT"/>
              <a:cs typeface="Arial MT"/>
            </a:endParaRPr>
          </a:p>
        </p:txBody>
      </p:sp>
      <p:sp>
        <p:nvSpPr>
          <p:cNvPr id="4" name="TextBox 3">
            <a:extLst>
              <a:ext uri="{FF2B5EF4-FFF2-40B4-BE49-F238E27FC236}">
                <a16:creationId xmlns:a16="http://schemas.microsoft.com/office/drawing/2014/main" id="{D5A893DC-8A48-4F8B-9875-25341339F896}"/>
              </a:ext>
            </a:extLst>
          </p:cNvPr>
          <p:cNvSpPr txBox="1"/>
          <p:nvPr/>
        </p:nvSpPr>
        <p:spPr>
          <a:xfrm>
            <a:off x="5210629" y="579841"/>
            <a:ext cx="2002972" cy="523220"/>
          </a:xfrm>
          <a:prstGeom prst="rect">
            <a:avLst/>
          </a:prstGeom>
          <a:noFill/>
        </p:spPr>
        <p:txBody>
          <a:bodyPr wrap="square">
            <a:spAutoFit/>
          </a:bodyPr>
          <a:lstStyle/>
          <a:p>
            <a:r>
              <a:rPr lang="id-ID" sz="2800" b="1" dirty="0">
                <a:solidFill>
                  <a:schemeClr val="bg1"/>
                </a:solidFill>
              </a:rPr>
              <a:t>PEAS</a:t>
            </a:r>
          </a:p>
        </p:txBody>
      </p:sp>
      <p:sp>
        <p:nvSpPr>
          <p:cNvPr id="5" name="TextBox 4">
            <a:extLst>
              <a:ext uri="{FF2B5EF4-FFF2-40B4-BE49-F238E27FC236}">
                <a16:creationId xmlns:a16="http://schemas.microsoft.com/office/drawing/2014/main" id="{681F3EEA-451A-40AE-9075-C9BC23971286}"/>
              </a:ext>
            </a:extLst>
          </p:cNvPr>
          <p:cNvSpPr txBox="1"/>
          <p:nvPr/>
        </p:nvSpPr>
        <p:spPr>
          <a:xfrm>
            <a:off x="2576286" y="1088522"/>
            <a:ext cx="7271657" cy="369332"/>
          </a:xfrm>
          <a:prstGeom prst="rect">
            <a:avLst/>
          </a:prstGeom>
          <a:noFill/>
        </p:spPr>
        <p:txBody>
          <a:bodyPr wrap="square">
            <a:spAutoFit/>
          </a:bodyPr>
          <a:lstStyle/>
          <a:p>
            <a:r>
              <a:rPr lang="id-ID" sz="1800" b="1" dirty="0">
                <a:latin typeface="Arial MT"/>
                <a:cs typeface="Arial MT"/>
              </a:rPr>
              <a:t>Performance</a:t>
            </a:r>
            <a:r>
              <a:rPr lang="id-ID" sz="1800" b="1" spc="-55" dirty="0">
                <a:latin typeface="Arial MT"/>
                <a:cs typeface="Arial MT"/>
              </a:rPr>
              <a:t> </a:t>
            </a:r>
            <a:r>
              <a:rPr lang="id-ID" sz="1800" b="1" dirty="0">
                <a:latin typeface="Arial MT"/>
                <a:cs typeface="Arial MT"/>
              </a:rPr>
              <a:t>measure,</a:t>
            </a:r>
            <a:r>
              <a:rPr lang="id-ID" sz="1800" b="1" spc="-25" dirty="0">
                <a:latin typeface="Arial MT"/>
                <a:cs typeface="Arial MT"/>
              </a:rPr>
              <a:t> </a:t>
            </a:r>
            <a:r>
              <a:rPr lang="id-ID" sz="1800" b="1" dirty="0">
                <a:latin typeface="Arial MT"/>
                <a:cs typeface="Arial MT"/>
              </a:rPr>
              <a:t>Environment,</a:t>
            </a:r>
            <a:r>
              <a:rPr lang="id-ID" sz="1800" b="1" spc="-145" dirty="0">
                <a:latin typeface="Arial MT"/>
                <a:cs typeface="Arial MT"/>
              </a:rPr>
              <a:t> </a:t>
            </a:r>
            <a:r>
              <a:rPr lang="id-ID" sz="1800" b="1" dirty="0">
                <a:latin typeface="Arial MT"/>
                <a:cs typeface="Arial MT"/>
              </a:rPr>
              <a:t>Actuators,</a:t>
            </a:r>
            <a:r>
              <a:rPr lang="id-ID" sz="1800" b="1" spc="-40" dirty="0">
                <a:latin typeface="Arial MT"/>
                <a:cs typeface="Arial MT"/>
              </a:rPr>
              <a:t> </a:t>
            </a:r>
            <a:r>
              <a:rPr lang="id-ID" sz="1800" b="1" dirty="0">
                <a:latin typeface="Arial MT"/>
                <a:cs typeface="Arial MT"/>
              </a:rPr>
              <a:t>Sensors</a:t>
            </a:r>
            <a:endParaRPr lang="id-ID" b="1" dirty="0"/>
          </a:p>
        </p:txBody>
      </p:sp>
      <p:sp>
        <p:nvSpPr>
          <p:cNvPr id="6" name="TextBox 5">
            <a:extLst>
              <a:ext uri="{FF2B5EF4-FFF2-40B4-BE49-F238E27FC236}">
                <a16:creationId xmlns:a16="http://schemas.microsoft.com/office/drawing/2014/main" id="{004F8DDC-3549-4933-BC6B-54095EC8B523}"/>
              </a:ext>
            </a:extLst>
          </p:cNvPr>
          <p:cNvSpPr txBox="1"/>
          <p:nvPr/>
        </p:nvSpPr>
        <p:spPr>
          <a:xfrm>
            <a:off x="708339" y="308997"/>
            <a:ext cx="6104586" cy="369332"/>
          </a:xfrm>
          <a:prstGeom prst="rect">
            <a:avLst/>
          </a:prstGeom>
          <a:noFill/>
        </p:spPr>
        <p:txBody>
          <a:bodyPr wrap="square">
            <a:spAutoFit/>
          </a:bodyPr>
          <a:lstStyle/>
          <a:p>
            <a:r>
              <a:rPr lang="id-ID" sz="1800" b="1" dirty="0">
                <a:solidFill>
                  <a:schemeClr val="bg1"/>
                </a:solidFill>
                <a:effectLst>
                  <a:outerShdw blurRad="38100" dist="38100" dir="2700000" algn="tl">
                    <a:srgbClr val="000000">
                      <a:alpha val="43137"/>
                    </a:srgbClr>
                  </a:outerShdw>
                </a:effectLst>
              </a:rPr>
              <a:t>Aplikasi Peduli Lindungi</a:t>
            </a:r>
            <a:endParaRPr lang="id-ID" dirty="0"/>
          </a:p>
        </p:txBody>
      </p:sp>
    </p:spTree>
    <p:extLst>
      <p:ext uri="{BB962C8B-B14F-4D97-AF65-F5344CB8AC3E}">
        <p14:creationId xmlns:p14="http://schemas.microsoft.com/office/powerpoint/2010/main" val="122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76272E-5EAB-464F-B5FA-1F130165BB57}"/>
              </a:ext>
            </a:extLst>
          </p:cNvPr>
          <p:cNvSpPr txBox="1"/>
          <p:nvPr/>
        </p:nvSpPr>
        <p:spPr>
          <a:xfrm>
            <a:off x="4191000" y="3105834"/>
            <a:ext cx="5232400" cy="646331"/>
          </a:xfrm>
          <a:prstGeom prst="rect">
            <a:avLst/>
          </a:prstGeom>
          <a:noFill/>
        </p:spPr>
        <p:txBody>
          <a:bodyPr wrap="square" rtlCol="0">
            <a:spAutoFit/>
          </a:bodyPr>
          <a:lstStyle/>
          <a:p>
            <a:r>
              <a:rPr lang="id-ID" sz="3600" dirty="0">
                <a:solidFill>
                  <a:schemeClr val="bg1"/>
                </a:solidFill>
              </a:rPr>
              <a:t>Terima Kasih </a:t>
            </a:r>
            <a:r>
              <a:rPr lang="id-ID" sz="3600" dirty="0">
                <a:solidFill>
                  <a:schemeClr val="bg1"/>
                </a:solidFill>
                <a:sym typeface="Wingdings" panose="05000000000000000000" pitchFamily="2" charset="2"/>
              </a:rPr>
              <a:t></a:t>
            </a:r>
            <a:endParaRPr lang="id-ID" sz="3600" dirty="0">
              <a:solidFill>
                <a:schemeClr val="bg1"/>
              </a:solidFill>
            </a:endParaRPr>
          </a:p>
        </p:txBody>
      </p:sp>
    </p:spTree>
    <p:extLst>
      <p:ext uri="{BB962C8B-B14F-4D97-AF65-F5344CB8AC3E}">
        <p14:creationId xmlns:p14="http://schemas.microsoft.com/office/powerpoint/2010/main" val="337308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A2D74-D2CB-4280-AD44-E30AA1FF9A24}"/>
              </a:ext>
            </a:extLst>
          </p:cNvPr>
          <p:cNvSpPr txBox="1"/>
          <p:nvPr/>
        </p:nvSpPr>
        <p:spPr>
          <a:xfrm>
            <a:off x="3232596" y="746975"/>
            <a:ext cx="6001556" cy="923330"/>
          </a:xfrm>
          <a:prstGeom prst="rect">
            <a:avLst/>
          </a:prstGeom>
          <a:noFill/>
        </p:spPr>
        <p:txBody>
          <a:bodyPr wrap="square" rtlCol="0">
            <a:spAutoFit/>
          </a:bodyPr>
          <a:lstStyle/>
          <a:p>
            <a:r>
              <a:rPr lang="id-ID" sz="5400" b="1" spc="-75" dirty="0">
                <a:solidFill>
                  <a:schemeClr val="bg1"/>
                </a:solidFill>
                <a:effectLst>
                  <a:outerShdw blurRad="38100" dist="38100" dir="2700000" algn="tl">
                    <a:srgbClr val="000000">
                      <a:alpha val="43137"/>
                    </a:srgbClr>
                  </a:outerShdw>
                </a:effectLst>
              </a:rPr>
              <a:t>Intelligent</a:t>
            </a:r>
            <a:r>
              <a:rPr lang="id-ID" sz="5400" b="1" spc="-165" dirty="0">
                <a:solidFill>
                  <a:schemeClr val="bg1"/>
                </a:solidFill>
                <a:effectLst>
                  <a:outerShdw blurRad="38100" dist="38100" dir="2700000" algn="tl">
                    <a:srgbClr val="000000">
                      <a:alpha val="43137"/>
                    </a:srgbClr>
                  </a:outerShdw>
                </a:effectLst>
              </a:rPr>
              <a:t> </a:t>
            </a:r>
            <a:r>
              <a:rPr lang="id-ID" sz="5400" b="1" spc="-80" dirty="0">
                <a:solidFill>
                  <a:schemeClr val="bg1"/>
                </a:solidFill>
                <a:effectLst>
                  <a:outerShdw blurRad="38100" dist="38100" dir="2700000" algn="tl">
                    <a:srgbClr val="000000">
                      <a:alpha val="43137"/>
                    </a:srgbClr>
                  </a:outerShdw>
                </a:effectLst>
              </a:rPr>
              <a:t>Agent</a:t>
            </a:r>
            <a:endParaRPr lang="id-ID" sz="5400" b="1" dirty="0">
              <a:solidFill>
                <a:schemeClr val="bg1"/>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1A958A7-3450-4D6D-A330-2F42556097BC}"/>
              </a:ext>
            </a:extLst>
          </p:cNvPr>
          <p:cNvSpPr txBox="1"/>
          <p:nvPr/>
        </p:nvSpPr>
        <p:spPr>
          <a:xfrm>
            <a:off x="783598" y="2137296"/>
            <a:ext cx="10899551" cy="1938992"/>
          </a:xfrm>
          <a:prstGeom prst="rect">
            <a:avLst/>
          </a:prstGeom>
          <a:noFill/>
        </p:spPr>
        <p:txBody>
          <a:bodyPr wrap="square">
            <a:spAutoFit/>
          </a:bodyPr>
          <a:lstStyle/>
          <a:p>
            <a:pPr marL="297815" marR="199390" indent="-285750">
              <a:lnSpc>
                <a:spcPct val="100000"/>
              </a:lnSpc>
              <a:spcBef>
                <a:spcPts val="100"/>
              </a:spcBef>
              <a:buClr>
                <a:srgbClr val="83992A"/>
              </a:buClr>
              <a:buSzPct val="114583"/>
              <a:buFont typeface="Wingdings" panose="05000000000000000000" pitchFamily="2" charset="2"/>
              <a:buChar char="q"/>
              <a:tabLst>
                <a:tab pos="299085" algn="l"/>
                <a:tab pos="299720" algn="l"/>
              </a:tabLst>
            </a:pPr>
            <a:r>
              <a:rPr lang="id-ID" sz="2400" dirty="0">
                <a:solidFill>
                  <a:srgbClr val="0070C0"/>
                </a:solidFill>
                <a:latin typeface="Microsoft Sans Serif"/>
                <a:cs typeface="Microsoft Sans Serif"/>
              </a:rPr>
              <a:t>Sistem agent pintar yang dirancang untuk bekerja secara otomatis  pada setiap aplikasinya dengan sensornya yaitu menerima pesan dari  lingkungan kemudian memberikan respon atau tindakan sesuai  dengan apa yang sudah diprogram oleh pembuat guna  mempermudah tugas manusia.</a:t>
            </a:r>
          </a:p>
        </p:txBody>
      </p:sp>
      <p:sp>
        <p:nvSpPr>
          <p:cNvPr id="5" name="TextBox 4">
            <a:extLst>
              <a:ext uri="{FF2B5EF4-FFF2-40B4-BE49-F238E27FC236}">
                <a16:creationId xmlns:a16="http://schemas.microsoft.com/office/drawing/2014/main" id="{B9E0E50C-2A8F-4BC1-8C38-CA87BFC14F16}"/>
              </a:ext>
            </a:extLst>
          </p:cNvPr>
          <p:cNvSpPr txBox="1"/>
          <p:nvPr/>
        </p:nvSpPr>
        <p:spPr>
          <a:xfrm>
            <a:off x="783598" y="4543279"/>
            <a:ext cx="8796270" cy="830997"/>
          </a:xfrm>
          <a:prstGeom prst="rect">
            <a:avLst/>
          </a:prstGeom>
          <a:noFill/>
        </p:spPr>
        <p:txBody>
          <a:bodyPr wrap="square">
            <a:spAutoFit/>
          </a:bodyPr>
          <a:lstStyle/>
          <a:p>
            <a:pPr marL="297815" marR="5080" indent="-285750">
              <a:lnSpc>
                <a:spcPct val="100000"/>
              </a:lnSpc>
              <a:spcBef>
                <a:spcPts val="1180"/>
              </a:spcBef>
              <a:buClr>
                <a:srgbClr val="83992A"/>
              </a:buClr>
              <a:buSzPct val="114583"/>
              <a:buFont typeface="Wingdings" panose="05000000000000000000" pitchFamily="2" charset="2"/>
              <a:buChar char="q"/>
              <a:tabLst>
                <a:tab pos="299085" algn="l"/>
                <a:tab pos="299720" algn="l"/>
              </a:tabLst>
            </a:pPr>
            <a:r>
              <a:rPr lang="id-ID" sz="2400" dirty="0">
                <a:solidFill>
                  <a:srgbClr val="0070C0"/>
                </a:solidFill>
                <a:latin typeface="Microsoft Sans Serif"/>
                <a:cs typeface="Microsoft Sans Serif"/>
              </a:rPr>
              <a:t>Sebuah perangkat lunak yang bekerja tanpa campur tangan langsung  dari manusia.</a:t>
            </a:r>
          </a:p>
        </p:txBody>
      </p:sp>
    </p:spTree>
    <p:extLst>
      <p:ext uri="{BB962C8B-B14F-4D97-AF65-F5344CB8AC3E}">
        <p14:creationId xmlns:p14="http://schemas.microsoft.com/office/powerpoint/2010/main" val="16772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BA4B94-9165-4ACD-9F5E-E224EA419D5A}"/>
              </a:ext>
            </a:extLst>
          </p:cNvPr>
          <p:cNvSpPr>
            <a:spLocks noGrp="1"/>
          </p:cNvSpPr>
          <p:nvPr>
            <p:ph type="body" sz="quarter" idx="10"/>
          </p:nvPr>
        </p:nvSpPr>
        <p:spPr>
          <a:xfrm>
            <a:off x="4602678" y="349811"/>
            <a:ext cx="3772066" cy="724247"/>
          </a:xfrm>
        </p:spPr>
        <p:txBody>
          <a:bodyPr/>
          <a:lstStyle/>
          <a:p>
            <a:r>
              <a:rPr lang="id-ID" dirty="0"/>
              <a:t>Aplikasi</a:t>
            </a:r>
          </a:p>
        </p:txBody>
      </p:sp>
      <p:pic>
        <p:nvPicPr>
          <p:cNvPr id="5" name="Picture 4">
            <a:extLst>
              <a:ext uri="{FF2B5EF4-FFF2-40B4-BE49-F238E27FC236}">
                <a16:creationId xmlns:a16="http://schemas.microsoft.com/office/drawing/2014/main" id="{4B473941-D414-4E2D-B0EA-7C714E6CC1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075" y="2203339"/>
            <a:ext cx="7199391" cy="2161036"/>
          </a:xfrm>
          <a:prstGeom prst="rect">
            <a:avLst/>
          </a:prstGeom>
        </p:spPr>
      </p:pic>
    </p:spTree>
    <p:extLst>
      <p:ext uri="{BB962C8B-B14F-4D97-AF65-F5344CB8AC3E}">
        <p14:creationId xmlns:p14="http://schemas.microsoft.com/office/powerpoint/2010/main" val="374548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80E81-6DEC-417B-A0B9-C3115D034602}"/>
              </a:ext>
            </a:extLst>
          </p:cNvPr>
          <p:cNvSpPr txBox="1"/>
          <p:nvPr/>
        </p:nvSpPr>
        <p:spPr>
          <a:xfrm>
            <a:off x="2801258" y="606360"/>
            <a:ext cx="3875314" cy="523220"/>
          </a:xfrm>
          <a:prstGeom prst="rect">
            <a:avLst/>
          </a:prstGeom>
          <a:noFill/>
        </p:spPr>
        <p:txBody>
          <a:bodyPr wrap="square">
            <a:spAutoFit/>
          </a:bodyPr>
          <a:lstStyle/>
          <a:p>
            <a:r>
              <a:rPr lang="id-ID" sz="2800" b="1" dirty="0">
                <a:solidFill>
                  <a:schemeClr val="bg1"/>
                </a:solidFill>
                <a:effectLst>
                  <a:outerShdw blurRad="38100" dist="38100" dir="2700000" algn="tl">
                    <a:srgbClr val="000000">
                      <a:alpha val="43137"/>
                    </a:srgbClr>
                  </a:outerShdw>
                </a:effectLst>
              </a:rPr>
              <a:t>Deskripsi Aplikasi</a:t>
            </a:r>
          </a:p>
        </p:txBody>
      </p:sp>
      <p:pic>
        <p:nvPicPr>
          <p:cNvPr id="6" name="Picture 5">
            <a:extLst>
              <a:ext uri="{FF2B5EF4-FFF2-40B4-BE49-F238E27FC236}">
                <a16:creationId xmlns:a16="http://schemas.microsoft.com/office/drawing/2014/main" id="{6770C362-049E-449C-AC6F-C5F1DF47F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104" y="2492526"/>
            <a:ext cx="2809422" cy="1872948"/>
          </a:xfrm>
          <a:prstGeom prst="rect">
            <a:avLst/>
          </a:prstGeom>
        </p:spPr>
      </p:pic>
      <p:sp>
        <p:nvSpPr>
          <p:cNvPr id="8" name="TextBox 7">
            <a:extLst>
              <a:ext uri="{FF2B5EF4-FFF2-40B4-BE49-F238E27FC236}">
                <a16:creationId xmlns:a16="http://schemas.microsoft.com/office/drawing/2014/main" id="{A5E6A63C-A14A-45F4-8493-3750FFA7C9C8}"/>
              </a:ext>
            </a:extLst>
          </p:cNvPr>
          <p:cNvSpPr txBox="1"/>
          <p:nvPr/>
        </p:nvSpPr>
        <p:spPr>
          <a:xfrm>
            <a:off x="840015" y="1582340"/>
            <a:ext cx="6096000" cy="4093428"/>
          </a:xfrm>
          <a:prstGeom prst="rect">
            <a:avLst/>
          </a:prstGeom>
          <a:noFill/>
        </p:spPr>
        <p:txBody>
          <a:bodyPr wrap="square">
            <a:spAutoFit/>
          </a:bodyPr>
          <a:lstStyle/>
          <a:p>
            <a:pPr algn="just"/>
            <a:r>
              <a:rPr lang="id-ID" sz="2000" dirty="0"/>
              <a:t>Spotify adalah layanan musik digital, podcast, dan video yang memberimu akses ke jutaan lagu dan konten lain dari kreator di seluruh dunia.Fungsi dasar seperti memutar musik tidak berbayar, tetapi Kita juga bisa memilih untuk meng-upgrade ke Spotify Premium.Dengan Premium atau tidak, Kita bisa:Mendapatkan rekomendasi berdasarkan seleramuMembangun koleksi musik dan podcastDan masih banyak lagi!Spotify tersedia di berbagai perangkat, termasuk komputer, ponsel, tablet, speaker, TV, serta mobil, dan kamu bisa dengan mudah beralih dari satu perangkat ke perangkat lainnya dengan Spotify Connect.</a:t>
            </a:r>
          </a:p>
        </p:txBody>
      </p:sp>
    </p:spTree>
    <p:extLst>
      <p:ext uri="{BB962C8B-B14F-4D97-AF65-F5344CB8AC3E}">
        <p14:creationId xmlns:p14="http://schemas.microsoft.com/office/powerpoint/2010/main" val="365619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98948-9F19-4910-82EC-64F93A9D7588}"/>
              </a:ext>
            </a:extLst>
          </p:cNvPr>
          <p:cNvSpPr txBox="1"/>
          <p:nvPr/>
        </p:nvSpPr>
        <p:spPr>
          <a:xfrm>
            <a:off x="3403600" y="461219"/>
            <a:ext cx="5740400" cy="523220"/>
          </a:xfrm>
          <a:prstGeom prst="rect">
            <a:avLst/>
          </a:prstGeom>
          <a:noFill/>
        </p:spPr>
        <p:txBody>
          <a:bodyPr wrap="square">
            <a:spAutoFit/>
          </a:bodyPr>
          <a:lstStyle/>
          <a:p>
            <a:r>
              <a:rPr lang="id-ID" sz="2800" b="1" dirty="0">
                <a:solidFill>
                  <a:schemeClr val="bg1"/>
                </a:solidFill>
                <a:effectLst>
                  <a:outerShdw blurRad="38100" dist="38100" dir="2700000" algn="tl">
                    <a:srgbClr val="000000">
                      <a:alpha val="43137"/>
                    </a:srgbClr>
                  </a:outerShdw>
                </a:effectLst>
              </a:rPr>
              <a:t>Cara kerja Aplikasi Spotify</a:t>
            </a:r>
          </a:p>
        </p:txBody>
      </p:sp>
      <p:sp>
        <p:nvSpPr>
          <p:cNvPr id="5" name="TextBox 4">
            <a:extLst>
              <a:ext uri="{FF2B5EF4-FFF2-40B4-BE49-F238E27FC236}">
                <a16:creationId xmlns:a16="http://schemas.microsoft.com/office/drawing/2014/main" id="{71D1983A-187A-45E5-992C-F21A69366773}"/>
              </a:ext>
            </a:extLst>
          </p:cNvPr>
          <p:cNvSpPr txBox="1"/>
          <p:nvPr/>
        </p:nvSpPr>
        <p:spPr>
          <a:xfrm>
            <a:off x="348343" y="1408343"/>
            <a:ext cx="5210628" cy="4247317"/>
          </a:xfrm>
          <a:prstGeom prst="rect">
            <a:avLst/>
          </a:prstGeom>
          <a:noFill/>
        </p:spPr>
        <p:txBody>
          <a:bodyPr wrap="square">
            <a:spAutoFit/>
          </a:bodyPr>
          <a:lstStyle/>
          <a:p>
            <a:pPr algn="l"/>
            <a:r>
              <a:rPr lang="id-ID" b="1" i="0" dirty="0">
                <a:solidFill>
                  <a:srgbClr val="323233"/>
                </a:solidFill>
                <a:effectLst/>
                <a:latin typeface="Raleway" panose="020B0604020202020204" pitchFamily="2" charset="0"/>
              </a:rPr>
              <a:t>Menggunakan HP</a:t>
            </a:r>
            <a:endParaRPr lang="id-ID" b="0" i="0" dirty="0">
              <a:solidFill>
                <a:srgbClr val="323233"/>
              </a:solidFill>
              <a:effectLst/>
              <a:latin typeface="Raleway" panose="020B0604020202020204" pitchFamily="2" charset="0"/>
            </a:endParaRPr>
          </a:p>
          <a:p>
            <a:pPr algn="l">
              <a:buFont typeface="+mj-lt"/>
              <a:buAutoNum type="arabicPeriod"/>
            </a:pPr>
            <a:r>
              <a:rPr lang="id-ID" b="0" i="0" dirty="0">
                <a:solidFill>
                  <a:srgbClr val="323233"/>
                </a:solidFill>
                <a:effectLst/>
                <a:latin typeface="Raleway" panose="020B0604020202020204" pitchFamily="2" charset="0"/>
              </a:rPr>
              <a:t>Buka Spotify.</a:t>
            </a:r>
          </a:p>
          <a:p>
            <a:pPr algn="l">
              <a:buFont typeface="+mj-lt"/>
              <a:buAutoNum type="arabicPeriod"/>
            </a:pPr>
            <a:r>
              <a:rPr lang="id-ID" b="0" i="0" dirty="0">
                <a:solidFill>
                  <a:srgbClr val="323233"/>
                </a:solidFill>
                <a:effectLst/>
                <a:latin typeface="Raleway" panose="020B0604020202020204" pitchFamily="2" charset="0"/>
              </a:rPr>
              <a:t>Gunakan Cari untuk menemukan yang kamu inginkan.</a:t>
            </a:r>
          </a:p>
          <a:p>
            <a:pPr algn="l">
              <a:buFont typeface="+mj-lt"/>
              <a:buAutoNum type="arabicPeriod"/>
            </a:pPr>
            <a:r>
              <a:rPr lang="id-ID" b="0" i="0" dirty="0">
                <a:solidFill>
                  <a:srgbClr val="323233"/>
                </a:solidFill>
                <a:effectLst/>
                <a:latin typeface="Raleway" panose="020B0604020202020204" pitchFamily="2" charset="0"/>
              </a:rPr>
              <a:t>Putar dengan salah satu cara berikut ini:	</a:t>
            </a:r>
          </a:p>
          <a:p>
            <a:pPr algn="l"/>
            <a:endParaRPr lang="id-ID" b="0" i="0" dirty="0">
              <a:solidFill>
                <a:srgbClr val="323233"/>
              </a:solidFill>
              <a:effectLst/>
              <a:latin typeface="Raleway" panose="020B0604020202020204" pitchFamily="2" charset="0"/>
            </a:endParaRPr>
          </a:p>
          <a:p>
            <a:pPr lvl="1">
              <a:buFont typeface="Arial" panose="020B0604020202020204" pitchFamily="34" charset="0"/>
              <a:buChar char="•"/>
            </a:pPr>
            <a:r>
              <a:rPr lang="id-ID" b="0" i="0" dirty="0">
                <a:solidFill>
                  <a:srgbClr val="323233"/>
                </a:solidFill>
                <a:effectLst/>
                <a:latin typeface="Raleway" panose="020B0604020202020204" pitchFamily="2" charset="0"/>
              </a:rPr>
              <a:t>Untuk memutar sesuai urutan yang tercantum di aplikasi: Ketuk artis, album, atau playlist, lalu ketuk lagu pertama yang ingin kamu dengar.</a:t>
            </a:r>
          </a:p>
          <a:p>
            <a:pPr lvl="1"/>
            <a:endParaRPr lang="id-ID" b="0" i="0" dirty="0">
              <a:solidFill>
                <a:srgbClr val="323233"/>
              </a:solidFill>
              <a:effectLst/>
              <a:latin typeface="Raleway" panose="020B0604020202020204" pitchFamily="2" charset="0"/>
            </a:endParaRPr>
          </a:p>
          <a:p>
            <a:pPr lvl="1">
              <a:buFont typeface="Arial" panose="020B0604020202020204" pitchFamily="34" charset="0"/>
              <a:buChar char="•"/>
            </a:pPr>
            <a:r>
              <a:rPr lang="id-ID" b="0" i="0" dirty="0">
                <a:solidFill>
                  <a:srgbClr val="323233"/>
                </a:solidFill>
                <a:effectLst/>
                <a:latin typeface="Raleway" panose="020B0604020202020204" pitchFamily="2" charset="0"/>
              </a:rPr>
              <a:t>Untuk melakukan shuffle daftar lagu: Ketuk artis, album, atau playlist, lalu ketuk putar secara </a:t>
            </a:r>
            <a:r>
              <a:rPr lang="id-ID" b="0" i="1" dirty="0">
                <a:solidFill>
                  <a:srgbClr val="323233"/>
                </a:solidFill>
                <a:effectLst/>
                <a:latin typeface="Raleway" panose="020B0604020202020204" pitchFamily="2" charset="0"/>
              </a:rPr>
              <a:t>shuffle.</a:t>
            </a:r>
            <a:endParaRPr lang="id-ID" b="0" i="0" dirty="0">
              <a:solidFill>
                <a:srgbClr val="323233"/>
              </a:solidFill>
              <a:effectLst/>
              <a:latin typeface="Raleway" panose="020B0604020202020204" pitchFamily="2" charset="0"/>
            </a:endParaRPr>
          </a:p>
          <a:p>
            <a:pPr algn="l"/>
            <a:endParaRPr lang="id-ID" b="0" i="0" dirty="0">
              <a:solidFill>
                <a:srgbClr val="323233"/>
              </a:solidFill>
              <a:effectLst/>
              <a:latin typeface="Raleway" panose="020B0604020202020204" pitchFamily="2" charset="0"/>
            </a:endParaRPr>
          </a:p>
        </p:txBody>
      </p:sp>
      <p:sp>
        <p:nvSpPr>
          <p:cNvPr id="7" name="TextBox 6">
            <a:extLst>
              <a:ext uri="{FF2B5EF4-FFF2-40B4-BE49-F238E27FC236}">
                <a16:creationId xmlns:a16="http://schemas.microsoft.com/office/drawing/2014/main" id="{88678233-A3F1-4D8B-B9CB-1907DB3C8C16}"/>
              </a:ext>
            </a:extLst>
          </p:cNvPr>
          <p:cNvSpPr txBox="1"/>
          <p:nvPr/>
        </p:nvSpPr>
        <p:spPr>
          <a:xfrm>
            <a:off x="5856513" y="1393600"/>
            <a:ext cx="5987144" cy="3139321"/>
          </a:xfrm>
          <a:prstGeom prst="rect">
            <a:avLst/>
          </a:prstGeom>
          <a:noFill/>
        </p:spPr>
        <p:txBody>
          <a:bodyPr wrap="square">
            <a:spAutoFit/>
          </a:bodyPr>
          <a:lstStyle/>
          <a:p>
            <a:pPr algn="l"/>
            <a:r>
              <a:rPr lang="id-ID" b="1" i="0" dirty="0">
                <a:solidFill>
                  <a:srgbClr val="323233"/>
                </a:solidFill>
                <a:effectLst/>
                <a:latin typeface="Raleway" pitchFamily="2" charset="0"/>
              </a:rPr>
              <a:t>Menggunakan komputer</a:t>
            </a:r>
            <a:endParaRPr lang="id-ID" b="0" i="0" dirty="0">
              <a:solidFill>
                <a:srgbClr val="323233"/>
              </a:solidFill>
              <a:effectLst/>
              <a:latin typeface="Raleway" pitchFamily="2" charset="0"/>
            </a:endParaRPr>
          </a:p>
          <a:p>
            <a:pPr algn="l">
              <a:buFont typeface="+mj-lt"/>
              <a:buAutoNum type="arabicPeriod"/>
            </a:pPr>
            <a:r>
              <a:rPr lang="id-ID" b="0" i="0" dirty="0">
                <a:solidFill>
                  <a:srgbClr val="323233"/>
                </a:solidFill>
                <a:effectLst/>
                <a:latin typeface="Raleway" pitchFamily="2" charset="0"/>
              </a:rPr>
              <a:t>Buka Spotify di aplikasi desktop atau pemutar web.</a:t>
            </a:r>
          </a:p>
          <a:p>
            <a:pPr algn="l">
              <a:buFont typeface="+mj-lt"/>
              <a:buAutoNum type="arabicPeriod"/>
            </a:pPr>
            <a:r>
              <a:rPr lang="id-ID" b="0" i="0" dirty="0">
                <a:solidFill>
                  <a:srgbClr val="323233"/>
                </a:solidFill>
                <a:effectLst/>
                <a:latin typeface="Raleway" pitchFamily="2" charset="0"/>
              </a:rPr>
              <a:t>Gunakan Cari untuk menemukan yang kamu inginkan.</a:t>
            </a:r>
          </a:p>
          <a:p>
            <a:pPr algn="l">
              <a:buFont typeface="+mj-lt"/>
              <a:buAutoNum type="arabicPeriod"/>
            </a:pPr>
            <a:r>
              <a:rPr lang="id-ID" b="0" i="0" dirty="0">
                <a:solidFill>
                  <a:srgbClr val="323233"/>
                </a:solidFill>
                <a:effectLst/>
                <a:latin typeface="Raleway" pitchFamily="2" charset="0"/>
              </a:rPr>
              <a:t>Putar dengan cara berikut ini:</a:t>
            </a:r>
          </a:p>
          <a:p>
            <a:pPr lvl="1">
              <a:buFont typeface="Arial" panose="020B0604020202020204" pitchFamily="34" charset="0"/>
              <a:buChar char="•"/>
            </a:pPr>
            <a:r>
              <a:rPr lang="id-ID" b="0" i="0" dirty="0">
                <a:solidFill>
                  <a:srgbClr val="323233"/>
                </a:solidFill>
                <a:effectLst/>
                <a:latin typeface="Raleway" pitchFamily="2" charset="0"/>
              </a:rPr>
              <a:t>Arahkan kursor kamu ke atas lagu lalu klik tombol </a:t>
            </a:r>
            <a:r>
              <a:rPr lang="id-ID" b="0" i="1" dirty="0">
                <a:solidFill>
                  <a:srgbClr val="323233"/>
                </a:solidFill>
                <a:effectLst/>
                <a:latin typeface="Raleway" pitchFamily="2" charset="0"/>
              </a:rPr>
              <a:t>Play</a:t>
            </a:r>
            <a:r>
              <a:rPr lang="id-ID" b="0" i="0" dirty="0">
                <a:solidFill>
                  <a:srgbClr val="323233"/>
                </a:solidFill>
                <a:effectLst/>
                <a:latin typeface="Raleway" pitchFamily="2" charset="0"/>
              </a:rPr>
              <a:t> di sebelah kiri.</a:t>
            </a:r>
          </a:p>
          <a:p>
            <a:pPr lvl="1">
              <a:buFont typeface="Arial" panose="020B0604020202020204" pitchFamily="34" charset="0"/>
              <a:buChar char="•"/>
            </a:pPr>
            <a:r>
              <a:rPr lang="id-ID" b="0" i="0" dirty="0">
                <a:solidFill>
                  <a:srgbClr val="323233"/>
                </a:solidFill>
                <a:effectLst/>
                <a:latin typeface="Raleway" pitchFamily="2" charset="0"/>
              </a:rPr>
              <a:t>Klik dua kali judul lagu.</a:t>
            </a:r>
          </a:p>
          <a:p>
            <a:pPr lvl="1">
              <a:buFont typeface="Arial" panose="020B0604020202020204" pitchFamily="34" charset="0"/>
              <a:buChar char="•"/>
            </a:pPr>
            <a:r>
              <a:rPr lang="id-ID" b="0" i="0" dirty="0">
                <a:solidFill>
                  <a:srgbClr val="323233"/>
                </a:solidFill>
                <a:effectLst/>
                <a:latin typeface="Raleway" pitchFamily="2" charset="0"/>
              </a:rPr>
              <a:t>Klik album atau </a:t>
            </a:r>
            <a:r>
              <a:rPr lang="id-ID" b="0" i="1" dirty="0">
                <a:solidFill>
                  <a:srgbClr val="323233"/>
                </a:solidFill>
                <a:effectLst/>
                <a:latin typeface="Raleway" pitchFamily="2" charset="0"/>
              </a:rPr>
              <a:t>playlist</a:t>
            </a:r>
            <a:r>
              <a:rPr lang="id-ID" b="0" i="0" dirty="0">
                <a:solidFill>
                  <a:srgbClr val="323233"/>
                </a:solidFill>
                <a:effectLst/>
                <a:latin typeface="Raleway" pitchFamily="2" charset="0"/>
              </a:rPr>
              <a:t> di </a:t>
            </a:r>
            <a:r>
              <a:rPr lang="id-ID" b="0" i="1" dirty="0">
                <a:solidFill>
                  <a:srgbClr val="323233"/>
                </a:solidFill>
                <a:effectLst/>
                <a:latin typeface="Raleway" pitchFamily="2" charset="0"/>
              </a:rPr>
              <a:t>browser.</a:t>
            </a:r>
            <a:endParaRPr lang="id-ID" b="0" i="0" dirty="0">
              <a:solidFill>
                <a:srgbClr val="323233"/>
              </a:solidFill>
              <a:effectLst/>
              <a:latin typeface="Raleway" pitchFamily="2" charset="0"/>
            </a:endParaRPr>
          </a:p>
          <a:p>
            <a:pPr lvl="1">
              <a:buFont typeface="Arial" panose="020B0604020202020204" pitchFamily="34" charset="0"/>
              <a:buChar char="•"/>
            </a:pPr>
            <a:r>
              <a:rPr lang="id-ID" b="0" i="0" dirty="0">
                <a:solidFill>
                  <a:srgbClr val="323233"/>
                </a:solidFill>
                <a:effectLst/>
                <a:latin typeface="Raleway" pitchFamily="2" charset="0"/>
              </a:rPr>
              <a:t>Klik tombol </a:t>
            </a:r>
            <a:r>
              <a:rPr lang="id-ID" b="0" i="1" dirty="0">
                <a:solidFill>
                  <a:srgbClr val="323233"/>
                </a:solidFill>
                <a:effectLst/>
                <a:latin typeface="Raleway" pitchFamily="2" charset="0"/>
              </a:rPr>
              <a:t>Play</a:t>
            </a:r>
            <a:r>
              <a:rPr lang="id-ID" b="0" i="0" dirty="0">
                <a:solidFill>
                  <a:srgbClr val="323233"/>
                </a:solidFill>
                <a:effectLst/>
                <a:latin typeface="Raleway" pitchFamily="2" charset="0"/>
              </a:rPr>
              <a:t> hijau di bawah artis, album, atau judul </a:t>
            </a:r>
            <a:r>
              <a:rPr lang="id-ID" b="0" i="1" dirty="0">
                <a:solidFill>
                  <a:srgbClr val="323233"/>
                </a:solidFill>
                <a:effectLst/>
                <a:latin typeface="Raleway" pitchFamily="2" charset="0"/>
              </a:rPr>
              <a:t>playlist.</a:t>
            </a:r>
            <a:r>
              <a:rPr lang="id-ID" b="0" i="0" dirty="0">
                <a:solidFill>
                  <a:srgbClr val="323233"/>
                </a:solidFill>
                <a:effectLst/>
                <a:latin typeface="Raleway" pitchFamily="2" charset="0"/>
              </a:rPr>
              <a:t> Klik lagi untuk </a:t>
            </a:r>
            <a:r>
              <a:rPr lang="id-ID" b="0" i="1" dirty="0">
                <a:solidFill>
                  <a:srgbClr val="323233"/>
                </a:solidFill>
                <a:effectLst/>
                <a:latin typeface="Raleway" pitchFamily="2" charset="0"/>
              </a:rPr>
              <a:t>pause.</a:t>
            </a:r>
            <a:endParaRPr lang="id-ID" b="0" i="0" dirty="0">
              <a:solidFill>
                <a:srgbClr val="323233"/>
              </a:solidFill>
              <a:effectLst/>
              <a:latin typeface="Raleway" pitchFamily="2" charset="0"/>
            </a:endParaRPr>
          </a:p>
        </p:txBody>
      </p:sp>
    </p:spTree>
    <p:extLst>
      <p:ext uri="{BB962C8B-B14F-4D97-AF65-F5344CB8AC3E}">
        <p14:creationId xmlns:p14="http://schemas.microsoft.com/office/powerpoint/2010/main" val="107986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738BF-766D-48FC-8C38-E7CC6C2BD0AD}"/>
              </a:ext>
            </a:extLst>
          </p:cNvPr>
          <p:cNvSpPr txBox="1"/>
          <p:nvPr/>
        </p:nvSpPr>
        <p:spPr>
          <a:xfrm>
            <a:off x="834571" y="1611742"/>
            <a:ext cx="10522858" cy="3354765"/>
          </a:xfrm>
          <a:prstGeom prst="rect">
            <a:avLst/>
          </a:prstGeom>
          <a:noFill/>
        </p:spPr>
        <p:txBody>
          <a:bodyPr wrap="square">
            <a:spAutoFit/>
          </a:bodyPr>
          <a:lstStyle/>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Performance</a:t>
            </a:r>
            <a:r>
              <a:rPr lang="id-ID" sz="2400" dirty="0">
                <a:solidFill>
                  <a:srgbClr val="FF0000"/>
                </a:solidFill>
                <a:latin typeface="Arial MT"/>
                <a:cs typeface="Arial MT"/>
              </a:rPr>
              <a:t> </a:t>
            </a:r>
            <a:r>
              <a:rPr lang="id-ID" sz="2400" spc="-5" dirty="0">
                <a:solidFill>
                  <a:srgbClr val="FF0000"/>
                </a:solidFill>
                <a:latin typeface="Arial MT"/>
                <a:cs typeface="Arial MT"/>
              </a:rPr>
              <a:t>measure</a:t>
            </a:r>
            <a:r>
              <a:rPr lang="id-ID" sz="2400" spc="-5" dirty="0">
                <a:latin typeface="Arial MT"/>
                <a:cs typeface="Arial MT"/>
              </a:rPr>
              <a:t>:</a:t>
            </a:r>
            <a:r>
              <a:rPr lang="id-ID" sz="2400" spc="10" dirty="0">
                <a:latin typeface="Arial MT"/>
                <a:cs typeface="Arial MT"/>
              </a:rPr>
              <a:t> </a:t>
            </a:r>
            <a:r>
              <a:rPr lang="id-ID" sz="2400" spc="-5" dirty="0">
                <a:latin typeface="Arial MT"/>
                <a:cs typeface="Arial MT"/>
              </a:rPr>
              <a:t>Pengguna dapat mendengarkan lagu sesuai yang di inginkan</a:t>
            </a:r>
            <a:r>
              <a:rPr lang="id-ID" sz="2400" dirty="0">
                <a:latin typeface="Arial MT"/>
                <a:cs typeface="Arial MT"/>
              </a:rPr>
              <a:t>, dapat digunakan dimana saja, biaya murah, bisa diakses dimana saja.</a:t>
            </a: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Environment</a:t>
            </a:r>
            <a:r>
              <a:rPr lang="id-ID" sz="2400" spc="-5" dirty="0">
                <a:latin typeface="Arial MT"/>
                <a:cs typeface="Arial MT"/>
              </a:rPr>
              <a:t>:</a:t>
            </a:r>
            <a:r>
              <a:rPr lang="id-ID" sz="2400" spc="5" dirty="0">
                <a:latin typeface="Arial MT"/>
                <a:cs typeface="Arial MT"/>
              </a:rPr>
              <a:t>  Pengguna / user.</a:t>
            </a: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Actuators</a:t>
            </a:r>
            <a:r>
              <a:rPr lang="id-ID" sz="2400" spc="-5" dirty="0">
                <a:latin typeface="Arial MT"/>
                <a:cs typeface="Arial MT"/>
              </a:rPr>
              <a:t>:</a:t>
            </a:r>
            <a:r>
              <a:rPr lang="id-ID" sz="2400" spc="-20" dirty="0">
                <a:latin typeface="Arial MT"/>
                <a:cs typeface="Arial MT"/>
              </a:rPr>
              <a:t> -Layar monitor (search lagu, play, tambahkan/ buat playsit)</a:t>
            </a:r>
          </a:p>
          <a:p>
            <a:pPr marL="469265" marR="5080" lvl="1">
              <a:spcBef>
                <a:spcPts val="595"/>
              </a:spcBef>
              <a:buClr>
                <a:srgbClr val="006FC0"/>
              </a:buClr>
              <a:buSzPct val="150000"/>
              <a:tabLst>
                <a:tab pos="756920" algn="l"/>
              </a:tabLst>
            </a:pPr>
            <a:r>
              <a:rPr lang="id-ID" sz="2400" spc="-20" dirty="0">
                <a:latin typeface="Arial MT"/>
                <a:cs typeface="Arial MT"/>
              </a:rPr>
              <a:t>			     -audio .</a:t>
            </a:r>
          </a:p>
          <a:p>
            <a:pPr marL="812165" marR="5080" lvl="1" indent="-342900">
              <a:spcBef>
                <a:spcPts val="595"/>
              </a:spcBef>
              <a:buClr>
                <a:srgbClr val="006FC0"/>
              </a:buClr>
              <a:buSzPct val="150000"/>
              <a:buFont typeface="Arial" panose="020B0604020202020204" pitchFamily="34" charset="0"/>
              <a:buChar char="•"/>
              <a:tabLst>
                <a:tab pos="756920" algn="l"/>
              </a:tabLst>
            </a:pPr>
            <a:r>
              <a:rPr lang="id-ID" sz="2400" spc="-5" dirty="0">
                <a:solidFill>
                  <a:srgbClr val="FF0000"/>
                </a:solidFill>
                <a:latin typeface="Arial MT"/>
                <a:cs typeface="Arial MT"/>
              </a:rPr>
              <a:t>Sensors</a:t>
            </a:r>
            <a:r>
              <a:rPr lang="id-ID" sz="2400" spc="-5" dirty="0">
                <a:latin typeface="Arial MT"/>
                <a:cs typeface="Arial MT"/>
              </a:rPr>
              <a:t>:</a:t>
            </a:r>
            <a:r>
              <a:rPr lang="id-ID" sz="2400" dirty="0">
                <a:latin typeface="Arial MT"/>
                <a:cs typeface="Arial MT"/>
              </a:rPr>
              <a:t> </a:t>
            </a:r>
            <a:r>
              <a:rPr lang="id-ID" sz="2400" spc="-5" dirty="0">
                <a:latin typeface="Arial MT"/>
                <a:cs typeface="Arial MT"/>
              </a:rPr>
              <a:t>keyboard</a:t>
            </a:r>
            <a:r>
              <a:rPr lang="id-ID" sz="2400" spc="10" dirty="0">
                <a:latin typeface="Arial MT"/>
                <a:cs typeface="Arial MT"/>
              </a:rPr>
              <a:t> </a:t>
            </a:r>
            <a:r>
              <a:rPr lang="id-ID" sz="2400" dirty="0">
                <a:latin typeface="Arial MT"/>
                <a:cs typeface="Arial MT"/>
              </a:rPr>
              <a:t>(masukan</a:t>
            </a:r>
            <a:r>
              <a:rPr lang="id-ID" sz="2400" spc="-5" dirty="0">
                <a:latin typeface="Arial MT"/>
                <a:cs typeface="Arial MT"/>
              </a:rPr>
              <a:t> Judul lagu, </a:t>
            </a:r>
            <a:r>
              <a:rPr lang="id-ID" sz="2400" spc="-650" dirty="0">
                <a:latin typeface="Arial MT"/>
                <a:cs typeface="Arial MT"/>
              </a:rPr>
              <a:t> </a:t>
            </a:r>
            <a:r>
              <a:rPr lang="id-ID" sz="2400" spc="-5" dirty="0">
                <a:latin typeface="Arial MT"/>
                <a:cs typeface="Arial MT"/>
              </a:rPr>
              <a:t>nama artis</a:t>
            </a:r>
            <a:r>
              <a:rPr lang="id-ID" sz="2400" dirty="0">
                <a:latin typeface="Arial MT"/>
                <a:cs typeface="Arial MT"/>
              </a:rPr>
              <a:t> ,</a:t>
            </a:r>
            <a:r>
              <a:rPr lang="id-ID" sz="2400" spc="-5" dirty="0">
                <a:latin typeface="Arial MT"/>
                <a:cs typeface="Arial MT"/>
              </a:rPr>
              <a:t>nama playlist, tahun, genre, judul radio)</a:t>
            </a:r>
            <a:endParaRPr lang="id-ID" sz="2400" dirty="0">
              <a:latin typeface="Arial MT"/>
              <a:cs typeface="Arial MT"/>
            </a:endParaRPr>
          </a:p>
        </p:txBody>
      </p:sp>
      <p:sp>
        <p:nvSpPr>
          <p:cNvPr id="5" name="TextBox 4">
            <a:extLst>
              <a:ext uri="{FF2B5EF4-FFF2-40B4-BE49-F238E27FC236}">
                <a16:creationId xmlns:a16="http://schemas.microsoft.com/office/drawing/2014/main" id="{04A49690-9CBA-4BFB-B32E-45FF0AEBC987}"/>
              </a:ext>
            </a:extLst>
          </p:cNvPr>
          <p:cNvSpPr txBox="1"/>
          <p:nvPr/>
        </p:nvSpPr>
        <p:spPr>
          <a:xfrm>
            <a:off x="5210629" y="579841"/>
            <a:ext cx="2002972" cy="523220"/>
          </a:xfrm>
          <a:prstGeom prst="rect">
            <a:avLst/>
          </a:prstGeom>
          <a:noFill/>
        </p:spPr>
        <p:txBody>
          <a:bodyPr wrap="square">
            <a:spAutoFit/>
          </a:bodyPr>
          <a:lstStyle/>
          <a:p>
            <a:r>
              <a:rPr lang="id-ID" sz="2800" b="1" dirty="0">
                <a:solidFill>
                  <a:schemeClr val="bg1"/>
                </a:solidFill>
              </a:rPr>
              <a:t>PEAS</a:t>
            </a:r>
          </a:p>
        </p:txBody>
      </p:sp>
      <p:sp>
        <p:nvSpPr>
          <p:cNvPr id="7" name="TextBox 6">
            <a:extLst>
              <a:ext uri="{FF2B5EF4-FFF2-40B4-BE49-F238E27FC236}">
                <a16:creationId xmlns:a16="http://schemas.microsoft.com/office/drawing/2014/main" id="{802052AC-F284-4BC8-9AC8-102F63642527}"/>
              </a:ext>
            </a:extLst>
          </p:cNvPr>
          <p:cNvSpPr txBox="1"/>
          <p:nvPr/>
        </p:nvSpPr>
        <p:spPr>
          <a:xfrm>
            <a:off x="2576286" y="1088522"/>
            <a:ext cx="7271657" cy="369332"/>
          </a:xfrm>
          <a:prstGeom prst="rect">
            <a:avLst/>
          </a:prstGeom>
          <a:noFill/>
        </p:spPr>
        <p:txBody>
          <a:bodyPr wrap="square">
            <a:spAutoFit/>
          </a:bodyPr>
          <a:lstStyle/>
          <a:p>
            <a:r>
              <a:rPr lang="id-ID" sz="1800" b="1" dirty="0">
                <a:latin typeface="Arial MT"/>
                <a:cs typeface="Arial MT"/>
              </a:rPr>
              <a:t>Performance</a:t>
            </a:r>
            <a:r>
              <a:rPr lang="id-ID" sz="1800" b="1" spc="-55" dirty="0">
                <a:latin typeface="Arial MT"/>
                <a:cs typeface="Arial MT"/>
              </a:rPr>
              <a:t> </a:t>
            </a:r>
            <a:r>
              <a:rPr lang="id-ID" sz="1800" b="1" dirty="0">
                <a:latin typeface="Arial MT"/>
                <a:cs typeface="Arial MT"/>
              </a:rPr>
              <a:t>measure,</a:t>
            </a:r>
            <a:r>
              <a:rPr lang="id-ID" sz="1800" b="1" spc="-25" dirty="0">
                <a:latin typeface="Arial MT"/>
                <a:cs typeface="Arial MT"/>
              </a:rPr>
              <a:t> </a:t>
            </a:r>
            <a:r>
              <a:rPr lang="id-ID" sz="1800" b="1" dirty="0">
                <a:latin typeface="Arial MT"/>
                <a:cs typeface="Arial MT"/>
              </a:rPr>
              <a:t>Environment,</a:t>
            </a:r>
            <a:r>
              <a:rPr lang="id-ID" sz="1800" b="1" spc="-145" dirty="0">
                <a:latin typeface="Arial MT"/>
                <a:cs typeface="Arial MT"/>
              </a:rPr>
              <a:t> </a:t>
            </a:r>
            <a:r>
              <a:rPr lang="id-ID" sz="1800" b="1" dirty="0">
                <a:latin typeface="Arial MT"/>
                <a:cs typeface="Arial MT"/>
              </a:rPr>
              <a:t>Actuators,</a:t>
            </a:r>
            <a:r>
              <a:rPr lang="id-ID" sz="1800" b="1" spc="-40" dirty="0">
                <a:latin typeface="Arial MT"/>
                <a:cs typeface="Arial MT"/>
              </a:rPr>
              <a:t> </a:t>
            </a:r>
            <a:r>
              <a:rPr lang="id-ID" sz="1800" b="1" dirty="0">
                <a:latin typeface="Arial MT"/>
                <a:cs typeface="Arial MT"/>
              </a:rPr>
              <a:t>Sensors</a:t>
            </a:r>
            <a:endParaRPr lang="id-ID" b="1" dirty="0"/>
          </a:p>
        </p:txBody>
      </p:sp>
      <p:sp>
        <p:nvSpPr>
          <p:cNvPr id="6" name="TextBox 5">
            <a:extLst>
              <a:ext uri="{FF2B5EF4-FFF2-40B4-BE49-F238E27FC236}">
                <a16:creationId xmlns:a16="http://schemas.microsoft.com/office/drawing/2014/main" id="{AA64560D-3572-4CF7-AF5A-48ED8FAEE6CF}"/>
              </a:ext>
            </a:extLst>
          </p:cNvPr>
          <p:cNvSpPr txBox="1"/>
          <p:nvPr/>
        </p:nvSpPr>
        <p:spPr>
          <a:xfrm>
            <a:off x="844385" y="280184"/>
            <a:ext cx="6098146" cy="369332"/>
          </a:xfrm>
          <a:prstGeom prst="rect">
            <a:avLst/>
          </a:prstGeom>
          <a:noFill/>
        </p:spPr>
        <p:txBody>
          <a:bodyPr wrap="square">
            <a:spAutoFit/>
          </a:bodyPr>
          <a:lstStyle/>
          <a:p>
            <a:r>
              <a:rPr lang="id-ID" sz="1800" b="1" dirty="0">
                <a:solidFill>
                  <a:schemeClr val="bg1"/>
                </a:solidFill>
                <a:effectLst>
                  <a:outerShdw blurRad="38100" dist="38100" dir="2700000" algn="tl">
                    <a:srgbClr val="000000">
                      <a:alpha val="43137"/>
                    </a:srgbClr>
                  </a:outerShdw>
                </a:effectLst>
              </a:rPr>
              <a:t>Aplikasi </a:t>
            </a:r>
            <a:r>
              <a:rPr lang="id-ID" b="1" dirty="0">
                <a:solidFill>
                  <a:schemeClr val="bg1"/>
                </a:solidFill>
                <a:effectLst>
                  <a:outerShdw blurRad="38100" dist="38100" dir="2700000" algn="tl">
                    <a:srgbClr val="000000">
                      <a:alpha val="43137"/>
                    </a:srgbClr>
                  </a:outerShdw>
                </a:effectLst>
              </a:rPr>
              <a:t>Spotify</a:t>
            </a:r>
            <a:endParaRPr lang="id-ID" dirty="0"/>
          </a:p>
        </p:txBody>
      </p:sp>
    </p:spTree>
    <p:extLst>
      <p:ext uri="{BB962C8B-B14F-4D97-AF65-F5344CB8AC3E}">
        <p14:creationId xmlns:p14="http://schemas.microsoft.com/office/powerpoint/2010/main" val="16236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D55F03-F8A7-4DA9-B06A-1D6C5AAF93B1}"/>
              </a:ext>
            </a:extLst>
          </p:cNvPr>
          <p:cNvSpPr>
            <a:spLocks noGrp="1"/>
          </p:cNvSpPr>
          <p:nvPr>
            <p:ph type="body" sz="quarter" idx="10"/>
          </p:nvPr>
        </p:nvSpPr>
        <p:spPr>
          <a:xfrm>
            <a:off x="4660735" y="339509"/>
            <a:ext cx="4120408" cy="676491"/>
          </a:xfrm>
        </p:spPr>
        <p:txBody>
          <a:bodyPr/>
          <a:lstStyle/>
          <a:p>
            <a:r>
              <a:rPr lang="id-ID" dirty="0"/>
              <a:t>Aplikasi </a:t>
            </a:r>
          </a:p>
        </p:txBody>
      </p:sp>
      <p:pic>
        <p:nvPicPr>
          <p:cNvPr id="4" name="Picture 3">
            <a:extLst>
              <a:ext uri="{FF2B5EF4-FFF2-40B4-BE49-F238E27FC236}">
                <a16:creationId xmlns:a16="http://schemas.microsoft.com/office/drawing/2014/main" id="{673B81CA-3234-4419-AB22-5975BF060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1" y="1693736"/>
            <a:ext cx="8186057" cy="3031873"/>
          </a:xfrm>
          <a:prstGeom prst="rect">
            <a:avLst/>
          </a:prstGeom>
        </p:spPr>
      </p:pic>
    </p:spTree>
    <p:extLst>
      <p:ext uri="{BB962C8B-B14F-4D97-AF65-F5344CB8AC3E}">
        <p14:creationId xmlns:p14="http://schemas.microsoft.com/office/powerpoint/2010/main" val="10580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611A06-B534-48EF-81F8-1E8E62DD4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400" y="1668827"/>
            <a:ext cx="4056743" cy="2275246"/>
          </a:xfrm>
          <a:prstGeom prst="rect">
            <a:avLst/>
          </a:prstGeom>
        </p:spPr>
      </p:pic>
      <p:sp>
        <p:nvSpPr>
          <p:cNvPr id="3" name="Text Placeholder 1">
            <a:extLst>
              <a:ext uri="{FF2B5EF4-FFF2-40B4-BE49-F238E27FC236}">
                <a16:creationId xmlns:a16="http://schemas.microsoft.com/office/drawing/2014/main" id="{8083EC11-215F-4B7D-99DF-50869D1BB5C3}"/>
              </a:ext>
            </a:extLst>
          </p:cNvPr>
          <p:cNvSpPr txBox="1">
            <a:spLocks/>
          </p:cNvSpPr>
          <p:nvPr/>
        </p:nvSpPr>
        <p:spPr>
          <a:xfrm>
            <a:off x="2265876" y="716881"/>
            <a:ext cx="4381665" cy="676491"/>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800" b="1" dirty="0">
                <a:solidFill>
                  <a:schemeClr val="bg1"/>
                </a:solidFill>
                <a:effectLst>
                  <a:outerShdw blurRad="38100" dist="38100" dir="2700000" algn="tl">
                    <a:srgbClr val="000000">
                      <a:alpha val="43137"/>
                    </a:srgbClr>
                  </a:outerShdw>
                </a:effectLst>
              </a:rPr>
              <a:t>Deskripsi Aplikasi</a:t>
            </a:r>
          </a:p>
        </p:txBody>
      </p:sp>
      <p:sp>
        <p:nvSpPr>
          <p:cNvPr id="5" name="TextBox 4">
            <a:extLst>
              <a:ext uri="{FF2B5EF4-FFF2-40B4-BE49-F238E27FC236}">
                <a16:creationId xmlns:a16="http://schemas.microsoft.com/office/drawing/2014/main" id="{C76057B9-3DA2-42B1-8E02-2D7CD3782270}"/>
              </a:ext>
            </a:extLst>
          </p:cNvPr>
          <p:cNvSpPr txBox="1"/>
          <p:nvPr/>
        </p:nvSpPr>
        <p:spPr>
          <a:xfrm>
            <a:off x="1263565" y="1276941"/>
            <a:ext cx="5238833" cy="2308324"/>
          </a:xfrm>
          <a:prstGeom prst="rect">
            <a:avLst/>
          </a:prstGeom>
          <a:noFill/>
        </p:spPr>
        <p:txBody>
          <a:bodyPr wrap="square">
            <a:spAutoFit/>
          </a:bodyPr>
          <a:lstStyle/>
          <a:p>
            <a:r>
              <a:rPr lang="id-ID" sz="2400" b="0" i="0" dirty="0">
                <a:solidFill>
                  <a:schemeClr val="bg1"/>
                </a:solidFill>
                <a:effectLst>
                  <a:outerShdw blurRad="38100" dist="38100" dir="2700000" algn="tl">
                    <a:srgbClr val="000000">
                      <a:alpha val="43137"/>
                    </a:srgbClr>
                  </a:outerShdw>
                </a:effectLst>
                <a:latin typeface="Arial (Body)"/>
              </a:rPr>
              <a:t>PeduliLindungi adalah aplikasi yang dikembangkan untuk membantu instansi pemerintah terkait dalam melakukan pelacakan untuk menghentikan penyebaran Coronavirus Disease (COVID-19).</a:t>
            </a:r>
            <a:endParaRPr lang="id-ID" sz="2400" dirty="0">
              <a:solidFill>
                <a:schemeClr val="bg1"/>
              </a:solidFill>
              <a:effectLst>
                <a:outerShdw blurRad="38100" dist="38100" dir="2700000" algn="tl">
                  <a:srgbClr val="000000">
                    <a:alpha val="43137"/>
                  </a:srgbClr>
                </a:outerShdw>
              </a:effectLst>
              <a:latin typeface="Arial (Body)"/>
            </a:endParaRPr>
          </a:p>
        </p:txBody>
      </p:sp>
      <p:sp>
        <p:nvSpPr>
          <p:cNvPr id="7" name="TextBox 6">
            <a:extLst>
              <a:ext uri="{FF2B5EF4-FFF2-40B4-BE49-F238E27FC236}">
                <a16:creationId xmlns:a16="http://schemas.microsoft.com/office/drawing/2014/main" id="{63811A88-3DD0-4F78-94FF-59A20971E09F}"/>
              </a:ext>
            </a:extLst>
          </p:cNvPr>
          <p:cNvSpPr txBox="1"/>
          <p:nvPr/>
        </p:nvSpPr>
        <p:spPr>
          <a:xfrm>
            <a:off x="1270823" y="3619040"/>
            <a:ext cx="5115876" cy="2308324"/>
          </a:xfrm>
          <a:prstGeom prst="rect">
            <a:avLst/>
          </a:prstGeom>
          <a:noFill/>
        </p:spPr>
        <p:txBody>
          <a:bodyPr wrap="square">
            <a:spAutoFit/>
          </a:bodyPr>
          <a:lstStyle/>
          <a:p>
            <a:r>
              <a:rPr lang="sv-SE" sz="2400" b="0" i="0" dirty="0">
                <a:solidFill>
                  <a:schemeClr val="bg1"/>
                </a:solidFill>
                <a:effectLst>
                  <a:outerShdw blurRad="38100" dist="38100" dir="2700000" algn="tl">
                    <a:srgbClr val="000000">
                      <a:alpha val="43137"/>
                    </a:srgbClr>
                  </a:outerShdw>
                </a:effectLst>
                <a:latin typeface="Arial (Body)"/>
              </a:rPr>
              <a:t>Aplikasi ini mengandalkan partisipasi masyarakat untuk saling membagikan data lokasinya saat bepergian agar penelusuran riwayat kontak dengan penderita COVID-19 dapat dilakukan.</a:t>
            </a:r>
            <a:endParaRPr lang="id-ID" sz="2400" dirty="0">
              <a:solidFill>
                <a:schemeClr val="bg1"/>
              </a:solidFill>
              <a:effectLst>
                <a:outerShdw blurRad="38100" dist="38100" dir="2700000" algn="tl">
                  <a:srgbClr val="000000">
                    <a:alpha val="43137"/>
                  </a:srgbClr>
                </a:outerShdw>
              </a:effectLst>
              <a:latin typeface="Arial (Body)"/>
            </a:endParaRPr>
          </a:p>
        </p:txBody>
      </p:sp>
    </p:spTree>
    <p:extLst>
      <p:ext uri="{BB962C8B-B14F-4D97-AF65-F5344CB8AC3E}">
        <p14:creationId xmlns:p14="http://schemas.microsoft.com/office/powerpoint/2010/main" val="211547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2ABC1-CCFB-4B71-9D20-F2017A2D4D44}"/>
              </a:ext>
            </a:extLst>
          </p:cNvPr>
          <p:cNvSpPr txBox="1"/>
          <p:nvPr/>
        </p:nvSpPr>
        <p:spPr>
          <a:xfrm>
            <a:off x="3204232" y="1447653"/>
            <a:ext cx="5551715" cy="461665"/>
          </a:xfrm>
          <a:prstGeom prst="rect">
            <a:avLst/>
          </a:prstGeom>
          <a:noFill/>
        </p:spPr>
        <p:txBody>
          <a:bodyPr wrap="square">
            <a:spAutoFit/>
          </a:bodyPr>
          <a:lstStyle/>
          <a:p>
            <a:r>
              <a:rPr lang="id-ID" sz="2400" b="1" dirty="0">
                <a:solidFill>
                  <a:schemeClr val="bg1"/>
                </a:solidFill>
                <a:effectLst>
                  <a:outerShdw blurRad="38100" dist="38100" dir="2700000" algn="tl">
                    <a:srgbClr val="000000">
                      <a:alpha val="43137"/>
                    </a:srgbClr>
                  </a:outerShdw>
                </a:effectLst>
              </a:rPr>
              <a:t>Cara kerja Aplikasi Peduli Lindungi</a:t>
            </a:r>
          </a:p>
        </p:txBody>
      </p:sp>
      <p:sp>
        <p:nvSpPr>
          <p:cNvPr id="5" name="TextBox 4">
            <a:extLst>
              <a:ext uri="{FF2B5EF4-FFF2-40B4-BE49-F238E27FC236}">
                <a16:creationId xmlns:a16="http://schemas.microsoft.com/office/drawing/2014/main" id="{D2E9ED05-EDFE-49EA-B582-7B457F17F360}"/>
              </a:ext>
            </a:extLst>
          </p:cNvPr>
          <p:cNvSpPr txBox="1"/>
          <p:nvPr/>
        </p:nvSpPr>
        <p:spPr>
          <a:xfrm>
            <a:off x="1012115" y="2136338"/>
            <a:ext cx="10638971" cy="2585323"/>
          </a:xfrm>
          <a:prstGeom prst="rect">
            <a:avLst/>
          </a:prstGeom>
          <a:noFill/>
        </p:spPr>
        <p:txBody>
          <a:bodyPr wrap="square">
            <a:spAutoFit/>
          </a:bodyPr>
          <a:lstStyle/>
          <a:p>
            <a:endParaRPr lang="id-ID" dirty="0"/>
          </a:p>
          <a:p>
            <a:pPr marL="285750" indent="-285750">
              <a:buFont typeface="Arial" panose="020B0604020202020204" pitchFamily="34" charset="0"/>
              <a:buChar char="•"/>
            </a:pPr>
            <a:r>
              <a:rPr lang="id-ID" dirty="0"/>
              <a:t>Pada saat Pengguna mengunduh Aplikasi, sistem akan meminta persetujuan Pengguna untuk mengaktifkan lokasi, kamera, storage, bluetooth.</a:t>
            </a:r>
          </a:p>
          <a:p>
            <a:pPr marL="285750" indent="-285750">
              <a:buFont typeface="Arial" panose="020B0604020202020204" pitchFamily="34" charset="0"/>
              <a:buChar char="•"/>
            </a:pPr>
            <a:r>
              <a:rPr lang="id-ID" dirty="0"/>
              <a:t>Dengan kondisi lokasi aktif, maka secara berkala Aplikasi akan melakukan penelusuran (tracing) dan pelacakan (tracking) lokasi Pengguna guna memberikan informasi terkait keramaian, dan status kesehatan pengguna.</a:t>
            </a:r>
          </a:p>
          <a:p>
            <a:pPr marL="285750" indent="-285750">
              <a:buFont typeface="Arial" panose="020B0604020202020204" pitchFamily="34" charset="0"/>
              <a:buChar char="•"/>
            </a:pPr>
            <a:r>
              <a:rPr lang="id-ID" dirty="0"/>
              <a:t>Hasil tracing dan tracking ini akan digunakan Aplikasi dan Pemerintah Republik Indonesia untuk mengidentifikasi siapa saja yang perlu mendapat penanganan lebih lanjut agar penanganan penyebaran COVID-19 dan penyakit menular lainnya dapat dilakukan.</a:t>
            </a:r>
          </a:p>
        </p:txBody>
      </p:sp>
    </p:spTree>
    <p:extLst>
      <p:ext uri="{BB962C8B-B14F-4D97-AF65-F5344CB8AC3E}">
        <p14:creationId xmlns:p14="http://schemas.microsoft.com/office/powerpoint/2010/main" val="416206578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4541</TotalTime>
  <Words>664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Arial (Body)</vt:lpstr>
      <vt:lpstr>Arial MT</vt:lpstr>
      <vt:lpstr>Microsoft Sans Serif</vt:lpstr>
      <vt:lpstr>Raleway</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akurudiantt</cp:lastModifiedBy>
  <cp:revision>133</cp:revision>
  <dcterms:created xsi:type="dcterms:W3CDTF">2018-04-24T17:14:44Z</dcterms:created>
  <dcterms:modified xsi:type="dcterms:W3CDTF">2022-04-14T09:22:11Z</dcterms:modified>
</cp:coreProperties>
</file>