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7" r:id="rId3"/>
    <p:sldId id="301" r:id="rId4"/>
    <p:sldId id="258" r:id="rId5"/>
    <p:sldId id="259" r:id="rId6"/>
    <p:sldId id="260" r:id="rId7"/>
    <p:sldId id="261" r:id="rId8"/>
    <p:sldId id="262" r:id="rId9"/>
    <p:sldId id="300" r:id="rId10"/>
    <p:sldId id="304" r:id="rId11"/>
    <p:sldId id="302" r:id="rId12"/>
    <p:sldId id="303" r:id="rId13"/>
  </p:sldIdLst>
  <p:sldSz cx="9144000" cy="5143500" type="screen16x9"/>
  <p:notesSz cx="6858000" cy="9144000"/>
  <p:embeddedFontLst>
    <p:embeddedFont>
      <p:font typeface="Fira Code" panose="020B0809050000020004" pitchFamily="49" charset="0"/>
      <p:regular r:id="rId15"/>
      <p:bold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39A13-CE15-4846-AAB2-D7CE48DF7150}">
  <a:tblStyle styleId="{F2539A13-CE15-4846-AAB2-D7CE48DF71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839972"/>
            <a:ext cx="5788800" cy="8217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Selection </a:t>
            </a:r>
            <a:r>
              <a:rPr lang="en" dirty="0">
                <a:solidFill>
                  <a:schemeClr val="bg1"/>
                </a:solidFill>
              </a:rPr>
              <a:t>Sort</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1759901"/>
            <a:ext cx="6202800" cy="26313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lumMod val="75000"/>
                  </a:schemeClr>
                </a:solidFill>
              </a:rPr>
              <a:t>&lt; </a:t>
            </a:r>
            <a:r>
              <a:rPr lang="id-ID" dirty="0">
                <a:solidFill>
                  <a:schemeClr val="tx2">
                    <a:lumMod val="75000"/>
                  </a:schemeClr>
                </a:solidFill>
              </a:rPr>
              <a:t>NAMA KELOMPOK &gt;</a:t>
            </a:r>
          </a:p>
          <a:p>
            <a:pPr marL="0" lvl="0" indent="0" algn="l" rtl="0">
              <a:spcBef>
                <a:spcPts val="0"/>
              </a:spcBef>
              <a:spcAft>
                <a:spcPts val="0"/>
              </a:spcAft>
              <a:buNone/>
            </a:pPr>
            <a:endParaRPr lang="id-ID" dirty="0"/>
          </a:p>
          <a:p>
            <a:pPr marL="0" lvl="0" indent="0" algn="l" rtl="0">
              <a:spcBef>
                <a:spcPts val="0"/>
              </a:spcBef>
              <a:spcAft>
                <a:spcPts val="0"/>
              </a:spcAft>
              <a:buNone/>
            </a:pPr>
            <a:r>
              <a:rPr dirty="0">
                <a:solidFill>
                  <a:schemeClr val="tx2">
                    <a:lumMod val="40000"/>
                    <a:lumOff val="60000"/>
                  </a:schemeClr>
                </a:solidFill>
              </a:rPr>
              <a:t>1.Akhmad Taufiq Firdaus     (21157201073)</a:t>
            </a:r>
          </a:p>
          <a:p>
            <a:pPr marL="0" lvl="0" indent="0" algn="l" rtl="0">
              <a:spcBef>
                <a:spcPts val="0"/>
              </a:spcBef>
              <a:spcAft>
                <a:spcPts val="0"/>
              </a:spcAft>
              <a:buNone/>
            </a:pPr>
            <a:r>
              <a:rPr dirty="0">
                <a:solidFill>
                  <a:schemeClr val="tx2">
                    <a:lumMod val="40000"/>
                    <a:lumOff val="60000"/>
                  </a:schemeClr>
                </a:solidFill>
              </a:rPr>
              <a:t>2.Ahmad </a:t>
            </a:r>
            <a:r>
              <a:rPr dirty="0" err="1">
                <a:solidFill>
                  <a:schemeClr val="tx2">
                    <a:lumMod val="40000"/>
                    <a:lumOff val="60000"/>
                  </a:schemeClr>
                </a:solidFill>
              </a:rPr>
              <a:t>Rudiyanto</a:t>
            </a:r>
            <a:r>
              <a:rPr dirty="0">
                <a:solidFill>
                  <a:schemeClr val="tx2">
                    <a:lumMod val="40000"/>
                    <a:lumOff val="60000"/>
                  </a:schemeClr>
                </a:solidFill>
              </a:rPr>
              <a:t>           (21157201114)</a:t>
            </a:r>
          </a:p>
          <a:p>
            <a:pPr marL="0" lvl="0" indent="0" algn="l" rtl="0">
              <a:spcBef>
                <a:spcPts val="0"/>
              </a:spcBef>
              <a:spcAft>
                <a:spcPts val="0"/>
              </a:spcAft>
              <a:buNone/>
            </a:pPr>
            <a:r>
              <a:rPr lang="id-ID" dirty="0">
                <a:solidFill>
                  <a:schemeClr val="tx2">
                    <a:lumMod val="40000"/>
                    <a:lumOff val="60000"/>
                  </a:schemeClr>
                </a:solidFill>
              </a:rPr>
              <a:t>3.Muhammad Siddiq Haichal   (21157201123)</a:t>
            </a:r>
          </a:p>
          <a:p>
            <a:pPr marL="0" lvl="0" indent="0" algn="l" rtl="0">
              <a:spcBef>
                <a:spcPts val="0"/>
              </a:spcBef>
              <a:spcAft>
                <a:spcPts val="0"/>
              </a:spcAft>
              <a:buNone/>
            </a:pPr>
            <a:r>
              <a:rPr lang="id-ID" dirty="0">
                <a:solidFill>
                  <a:schemeClr val="tx2">
                    <a:lumMod val="60000"/>
                    <a:lumOff val="40000"/>
                  </a:schemeClr>
                </a:solidFill>
              </a:rPr>
              <a:t>4.Dian Rahmawati            (21157201116)</a:t>
            </a:r>
          </a:p>
          <a:p>
            <a:pPr marL="0" lvl="0" indent="0" algn="l" rtl="0">
              <a:spcBef>
                <a:spcPts val="0"/>
              </a:spcBef>
              <a:spcAft>
                <a:spcPts val="0"/>
              </a:spcAft>
              <a:buNone/>
            </a:pPr>
            <a:r>
              <a:rPr lang="id-ID" dirty="0">
                <a:solidFill>
                  <a:schemeClr val="tx2">
                    <a:lumMod val="60000"/>
                    <a:lumOff val="40000"/>
                  </a:schemeClr>
                </a:solidFill>
              </a:rPr>
              <a:t>5.Kusmiyati                 (21157201119)</a:t>
            </a:r>
          </a:p>
          <a:p>
            <a:pPr marL="0" lvl="0" indent="0" algn="l" rtl="0">
              <a:spcBef>
                <a:spcPts val="0"/>
              </a:spcBef>
              <a:spcAft>
                <a:spcPts val="0"/>
              </a:spcAft>
              <a:buNone/>
            </a:pPr>
            <a:r>
              <a:rPr lang="id-ID" dirty="0">
                <a:solidFill>
                  <a:schemeClr val="tx2">
                    <a:lumMod val="60000"/>
                    <a:lumOff val="40000"/>
                  </a:schemeClr>
                </a:solidFill>
              </a:rPr>
              <a:t>6.Siti Khalimatus Sadiyah   (21157201081)</a:t>
            </a:r>
          </a:p>
          <a:p>
            <a:pPr marL="0" lvl="0" indent="0" algn="l" rtl="0">
              <a:spcBef>
                <a:spcPts val="0"/>
              </a:spcBef>
              <a:spcAft>
                <a:spcPts val="0"/>
              </a:spcAft>
              <a:buNone/>
            </a:pPr>
            <a:r>
              <a:rPr lang="id-ID" dirty="0">
                <a:solidFill>
                  <a:schemeClr val="tx2">
                    <a:lumMod val="60000"/>
                    <a:lumOff val="40000"/>
                  </a:schemeClr>
                </a:solidFill>
              </a:rPr>
              <a:t>7.Intan Maghfiroh Putri A.  (21157201038)</a:t>
            </a:r>
            <a:endParaRPr dirty="0">
              <a:solidFill>
                <a:schemeClr val="tx2">
                  <a:lumMod val="60000"/>
                  <a:lumOff val="40000"/>
                </a:schemeClr>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workshop.css</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4A257896-AD18-92C4-FE58-67CFF22793E7}"/>
              </a:ext>
            </a:extLst>
          </p:cNvPr>
          <p:cNvPicPr>
            <a:picLocks noChangeAspect="1"/>
          </p:cNvPicPr>
          <p:nvPr/>
        </p:nvPicPr>
        <p:blipFill>
          <a:blip r:embed="rId2"/>
          <a:stretch>
            <a:fillRect/>
          </a:stretch>
        </p:blipFill>
        <p:spPr>
          <a:xfrm>
            <a:off x="4440462" y="2665267"/>
            <a:ext cx="3599557" cy="1598686"/>
          </a:xfrm>
          <a:prstGeom prst="rect">
            <a:avLst/>
          </a:prstGeom>
        </p:spPr>
      </p:pic>
      <p:sp>
        <p:nvSpPr>
          <p:cNvPr id="5" name="Kotak Teks 4">
            <a:extLst>
              <a:ext uri="{FF2B5EF4-FFF2-40B4-BE49-F238E27FC236}">
                <a16:creationId xmlns:a16="http://schemas.microsoft.com/office/drawing/2014/main" id="{E22CC656-1DB5-B8C0-8B11-A6196FB325A5}"/>
              </a:ext>
            </a:extLst>
          </p:cNvPr>
          <p:cNvSpPr txBox="1"/>
          <p:nvPr/>
        </p:nvSpPr>
        <p:spPr>
          <a:xfrm>
            <a:off x="4515349" y="753340"/>
            <a:ext cx="4177145" cy="1569660"/>
          </a:xfrm>
          <a:prstGeom prst="rect">
            <a:avLst/>
          </a:prstGeom>
          <a:noFill/>
        </p:spPr>
        <p:txBody>
          <a:bodyPr wrap="square" rtlCol="0">
            <a:spAutoFit/>
          </a:bodyPr>
          <a:lstStyle/>
          <a:p>
            <a:r>
              <a:rPr lang="id-ID" sz="2400" b="1" dirty="0" err="1">
                <a:solidFill>
                  <a:srgbClr val="0070C0"/>
                </a:solidFill>
                <a:latin typeface="+mj-lt"/>
              </a:rPr>
              <a:t>Disamping</a:t>
            </a:r>
            <a:r>
              <a:rPr lang="id-ID" sz="2400" b="1" dirty="0">
                <a:solidFill>
                  <a:srgbClr val="0070C0"/>
                </a:solidFill>
                <a:latin typeface="+mj-lt"/>
              </a:rPr>
              <a:t> ini </a:t>
            </a:r>
            <a:r>
              <a:rPr lang="id-ID" sz="2400" b="1" dirty="0">
                <a:solidFill>
                  <a:schemeClr val="tx2"/>
                </a:solidFill>
                <a:latin typeface="+mj-lt"/>
              </a:rPr>
              <a:t>adalah </a:t>
            </a:r>
            <a:r>
              <a:rPr lang="id-ID" sz="2400" b="1" dirty="0">
                <a:solidFill>
                  <a:srgbClr val="0070C0"/>
                </a:solidFill>
                <a:latin typeface="+mj-lt"/>
              </a:rPr>
              <a:t>program </a:t>
            </a:r>
            <a:r>
              <a:rPr lang="id-ID" sz="2400" b="1" dirty="0" err="1">
                <a:solidFill>
                  <a:schemeClr val="tx2"/>
                </a:solidFill>
                <a:latin typeface="+mj-lt"/>
              </a:rPr>
              <a:t>selection</a:t>
            </a:r>
            <a:r>
              <a:rPr lang="id-ID" sz="2400" b="1" dirty="0">
                <a:solidFill>
                  <a:schemeClr val="tx2"/>
                </a:solidFill>
                <a:latin typeface="+mj-lt"/>
              </a:rPr>
              <a:t> </a:t>
            </a:r>
            <a:r>
              <a:rPr lang="id-ID" sz="2400" b="1" dirty="0" err="1">
                <a:solidFill>
                  <a:schemeClr val="tx2"/>
                </a:solidFill>
                <a:latin typeface="+mj-lt"/>
              </a:rPr>
              <a:t>short</a:t>
            </a:r>
            <a:r>
              <a:rPr lang="id-ID" sz="2400" b="1" dirty="0">
                <a:solidFill>
                  <a:schemeClr val="tx2"/>
                </a:solidFill>
                <a:latin typeface="+mj-lt"/>
              </a:rPr>
              <a:t> </a:t>
            </a:r>
            <a:r>
              <a:rPr lang="id-ID" sz="2400" b="1" dirty="0">
                <a:solidFill>
                  <a:srgbClr val="0070C0"/>
                </a:solidFill>
                <a:latin typeface="+mj-lt"/>
              </a:rPr>
              <a:t>Dan </a:t>
            </a:r>
            <a:r>
              <a:rPr lang="id-ID" sz="2400" b="1" dirty="0" err="1">
                <a:solidFill>
                  <a:schemeClr val="tx2"/>
                </a:solidFill>
                <a:latin typeface="+mj-lt"/>
              </a:rPr>
              <a:t>dibawah</a:t>
            </a:r>
            <a:r>
              <a:rPr lang="id-ID" sz="2400" b="1" dirty="0">
                <a:solidFill>
                  <a:schemeClr val="tx2"/>
                </a:solidFill>
                <a:latin typeface="+mj-lt"/>
              </a:rPr>
              <a:t> </a:t>
            </a:r>
            <a:r>
              <a:rPr lang="id-ID" sz="2400" b="1" dirty="0">
                <a:solidFill>
                  <a:srgbClr val="0070C0"/>
                </a:solidFill>
                <a:latin typeface="+mj-lt"/>
              </a:rPr>
              <a:t>ini Hasil dari </a:t>
            </a:r>
            <a:r>
              <a:rPr lang="id-ID" sz="2400" b="1" dirty="0">
                <a:solidFill>
                  <a:schemeClr val="tx2"/>
                </a:solidFill>
                <a:latin typeface="+mj-lt"/>
              </a:rPr>
              <a:t>program</a:t>
            </a:r>
            <a:r>
              <a:rPr lang="id-ID" sz="2400" b="1" dirty="0">
                <a:solidFill>
                  <a:srgbClr val="0070C0"/>
                </a:solidFill>
                <a:latin typeface="+mj-lt"/>
              </a:rPr>
              <a:t> tersebut</a:t>
            </a:r>
          </a:p>
        </p:txBody>
      </p:sp>
      <p:pic>
        <p:nvPicPr>
          <p:cNvPr id="6" name="Gambar 5">
            <a:extLst>
              <a:ext uri="{FF2B5EF4-FFF2-40B4-BE49-F238E27FC236}">
                <a16:creationId xmlns:a16="http://schemas.microsoft.com/office/drawing/2014/main" id="{B1FC2767-1FF1-3015-85AE-EAE8CECBA9AD}"/>
              </a:ext>
            </a:extLst>
          </p:cNvPr>
          <p:cNvPicPr>
            <a:picLocks noChangeAspect="1"/>
          </p:cNvPicPr>
          <p:nvPr/>
        </p:nvPicPr>
        <p:blipFill rotWithShape="1">
          <a:blip r:embed="rId3"/>
          <a:srcRect r="11417"/>
          <a:stretch/>
        </p:blipFill>
        <p:spPr>
          <a:xfrm>
            <a:off x="193205" y="98333"/>
            <a:ext cx="4066561" cy="4886262"/>
          </a:xfrm>
          <a:prstGeom prst="rect">
            <a:avLst/>
          </a:prstGeom>
        </p:spPr>
      </p:pic>
    </p:spTree>
    <p:extLst>
      <p:ext uri="{BB962C8B-B14F-4D97-AF65-F5344CB8AC3E}">
        <p14:creationId xmlns:p14="http://schemas.microsoft.com/office/powerpoint/2010/main" val="12666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833F-6FBF-2FCC-9298-00403938CBA9}"/>
              </a:ext>
            </a:extLst>
          </p:cNvPr>
          <p:cNvSpPr>
            <a:spLocks noGrp="1"/>
          </p:cNvSpPr>
          <p:nvPr>
            <p:ph type="title"/>
          </p:nvPr>
        </p:nvSpPr>
        <p:spPr/>
        <p:txBody>
          <a:bodyPr/>
          <a:lstStyle/>
          <a:p>
            <a:r>
              <a:rPr lang="en-US" sz="2000" dirty="0">
                <a:solidFill>
                  <a:schemeClr val="accent1">
                    <a:lumMod val="75000"/>
                  </a:schemeClr>
                </a:solidFill>
              </a:rPr>
              <a:t>K</a:t>
            </a:r>
            <a:r>
              <a:rPr lang="id-ID" sz="2000" dirty="0">
                <a:solidFill>
                  <a:schemeClr val="accent1">
                    <a:lumMod val="75000"/>
                  </a:schemeClr>
                </a:solidFill>
              </a:rPr>
              <a:t>ESIMPULAN: </a:t>
            </a:r>
            <a:br>
              <a:rPr lang="id-ID" sz="2000" dirty="0"/>
            </a:br>
            <a:br>
              <a:rPr lang="id-ID" sz="2000" dirty="0"/>
            </a:br>
            <a:r>
              <a:rPr lang="en-US" sz="2000" dirty="0">
                <a:solidFill>
                  <a:schemeClr val="bg2">
                    <a:lumMod val="75000"/>
                  </a:schemeClr>
                </a:solidFill>
              </a:rPr>
              <a:t>1.Selection sort </a:t>
            </a:r>
            <a:r>
              <a:rPr lang="en-US" sz="2000" dirty="0" err="1">
                <a:solidFill>
                  <a:schemeClr val="bg2">
                    <a:lumMod val="75000"/>
                  </a:schemeClr>
                </a:solidFill>
              </a:rPr>
              <a:t>merupakan</a:t>
            </a:r>
            <a:r>
              <a:rPr lang="en-US" sz="2000" dirty="0">
                <a:solidFill>
                  <a:schemeClr val="bg2">
                    <a:lumMod val="75000"/>
                  </a:schemeClr>
                </a:solidFill>
              </a:rPr>
              <a:t> program yang </a:t>
            </a:r>
            <a:r>
              <a:rPr lang="en-US" sz="2000" dirty="0" err="1">
                <a:solidFill>
                  <a:schemeClr val="bg2">
                    <a:lumMod val="75000"/>
                  </a:schemeClr>
                </a:solidFill>
              </a:rPr>
              <a:t>digunakan</a:t>
            </a:r>
            <a:r>
              <a:rPr lang="en-US" sz="2000" dirty="0">
                <a:solidFill>
                  <a:schemeClr val="bg2">
                    <a:lumMod val="75000"/>
                  </a:schemeClr>
                </a:solidFill>
              </a:rPr>
              <a:t> </a:t>
            </a:r>
            <a:r>
              <a:rPr lang="en-US" sz="2000" dirty="0" err="1">
                <a:solidFill>
                  <a:schemeClr val="bg2">
                    <a:lumMod val="75000"/>
                  </a:schemeClr>
                </a:solidFill>
              </a:rPr>
              <a:t>utuk</a:t>
            </a:r>
            <a:r>
              <a:rPr lang="en-US" sz="2000" dirty="0">
                <a:solidFill>
                  <a:schemeClr val="bg2">
                    <a:lumMod val="75000"/>
                  </a:schemeClr>
                </a:solidFill>
              </a:rPr>
              <a:t> </a:t>
            </a:r>
            <a:r>
              <a:rPr lang="en-US" sz="2000" dirty="0" err="1">
                <a:solidFill>
                  <a:schemeClr val="bg2">
                    <a:lumMod val="75000"/>
                  </a:schemeClr>
                </a:solidFill>
              </a:rPr>
              <a:t>mengurutkan</a:t>
            </a:r>
            <a:r>
              <a:rPr lang="en-US" sz="2000" dirty="0">
                <a:solidFill>
                  <a:schemeClr val="bg2">
                    <a:lumMod val="75000"/>
                  </a:schemeClr>
                </a:solidFill>
              </a:rPr>
              <a:t> </a:t>
            </a:r>
            <a:r>
              <a:rPr lang="en-US" sz="2000" dirty="0" err="1">
                <a:solidFill>
                  <a:schemeClr val="bg2">
                    <a:lumMod val="75000"/>
                  </a:schemeClr>
                </a:solidFill>
              </a:rPr>
              <a:t>angka</a:t>
            </a:r>
            <a:r>
              <a:rPr lang="en-US" sz="2000" dirty="0">
                <a:solidFill>
                  <a:schemeClr val="bg2">
                    <a:lumMod val="75000"/>
                  </a:schemeClr>
                </a:solidFill>
              </a:rPr>
              <a:t>, </a:t>
            </a:r>
            <a:r>
              <a:rPr lang="en-US" sz="2000" dirty="0" err="1">
                <a:solidFill>
                  <a:schemeClr val="bg2">
                    <a:lumMod val="75000"/>
                  </a:schemeClr>
                </a:solidFill>
              </a:rPr>
              <a:t>jadi</a:t>
            </a:r>
            <a:r>
              <a:rPr lang="en-US" sz="2000" dirty="0">
                <a:solidFill>
                  <a:schemeClr val="bg2">
                    <a:lumMod val="75000"/>
                  </a:schemeClr>
                </a:solidFill>
              </a:rPr>
              <a:t> </a:t>
            </a:r>
            <a:r>
              <a:rPr lang="en-US" sz="2000" dirty="0" err="1">
                <a:solidFill>
                  <a:schemeClr val="bg2">
                    <a:lumMod val="75000"/>
                  </a:schemeClr>
                </a:solidFill>
              </a:rPr>
              <a:t>seumpama</a:t>
            </a:r>
            <a:r>
              <a:rPr lang="en-US" sz="2000" dirty="0">
                <a:solidFill>
                  <a:schemeClr val="bg2">
                    <a:lumMod val="75000"/>
                  </a:schemeClr>
                </a:solidFill>
              </a:rPr>
              <a:t> </a:t>
            </a:r>
            <a:r>
              <a:rPr lang="en-US" sz="2000" dirty="0" err="1">
                <a:solidFill>
                  <a:schemeClr val="bg2">
                    <a:lumMod val="75000"/>
                  </a:schemeClr>
                </a:solidFill>
              </a:rPr>
              <a:t>kita</a:t>
            </a:r>
            <a:r>
              <a:rPr lang="en-US" sz="2000" dirty="0">
                <a:solidFill>
                  <a:schemeClr val="bg2">
                    <a:lumMod val="75000"/>
                  </a:schemeClr>
                </a:solidFill>
              </a:rPr>
              <a:t> </a:t>
            </a:r>
            <a:r>
              <a:rPr lang="en-US" sz="2000" dirty="0" err="1">
                <a:solidFill>
                  <a:schemeClr val="bg2">
                    <a:lumMod val="75000"/>
                  </a:schemeClr>
                </a:solidFill>
              </a:rPr>
              <a:t>mempunyai</a:t>
            </a:r>
            <a:r>
              <a:rPr lang="en-US" sz="2000" dirty="0">
                <a:solidFill>
                  <a:schemeClr val="bg2">
                    <a:lumMod val="75000"/>
                  </a:schemeClr>
                </a:solidFill>
              </a:rPr>
              <a:t> data </a:t>
            </a:r>
            <a:r>
              <a:rPr lang="en-US" sz="2000" dirty="0" err="1">
                <a:solidFill>
                  <a:schemeClr val="bg2">
                    <a:lumMod val="75000"/>
                  </a:schemeClr>
                </a:solidFill>
              </a:rPr>
              <a:t>angka</a:t>
            </a:r>
            <a:r>
              <a:rPr lang="en-US" sz="2000" dirty="0">
                <a:solidFill>
                  <a:schemeClr val="bg2">
                    <a:lumMod val="75000"/>
                  </a:schemeClr>
                </a:solidFill>
              </a:rPr>
              <a:t> yang </a:t>
            </a:r>
            <a:r>
              <a:rPr lang="en-US" sz="2000" dirty="0" err="1">
                <a:solidFill>
                  <a:schemeClr val="bg2">
                    <a:lumMod val="75000"/>
                  </a:schemeClr>
                </a:solidFill>
              </a:rPr>
              <a:t>banyak</a:t>
            </a:r>
            <a:r>
              <a:rPr lang="en-US" sz="2000" dirty="0">
                <a:solidFill>
                  <a:schemeClr val="bg2">
                    <a:lumMod val="75000"/>
                  </a:schemeClr>
                </a:solidFill>
              </a:rPr>
              <a:t> dan </a:t>
            </a:r>
            <a:r>
              <a:rPr lang="en-US" sz="2000" dirty="0" err="1">
                <a:solidFill>
                  <a:schemeClr val="bg2">
                    <a:lumMod val="75000"/>
                  </a:schemeClr>
                </a:solidFill>
              </a:rPr>
              <a:t>ingin</a:t>
            </a:r>
            <a:r>
              <a:rPr lang="en-US" sz="2000" dirty="0">
                <a:solidFill>
                  <a:schemeClr val="bg2">
                    <a:lumMod val="75000"/>
                  </a:schemeClr>
                </a:solidFill>
              </a:rPr>
              <a:t> </a:t>
            </a:r>
            <a:r>
              <a:rPr lang="en-US" sz="2000" dirty="0" err="1">
                <a:solidFill>
                  <a:schemeClr val="bg2">
                    <a:lumMod val="75000"/>
                  </a:schemeClr>
                </a:solidFill>
              </a:rPr>
              <a:t>diurutkan</a:t>
            </a:r>
            <a:r>
              <a:rPr lang="en-US" sz="2000" dirty="0">
                <a:solidFill>
                  <a:schemeClr val="bg2">
                    <a:lumMod val="75000"/>
                  </a:schemeClr>
                </a:solidFill>
              </a:rPr>
              <a:t> </a:t>
            </a:r>
            <a:r>
              <a:rPr lang="en-US" sz="2000" dirty="0" err="1">
                <a:solidFill>
                  <a:schemeClr val="bg2">
                    <a:lumMod val="75000"/>
                  </a:schemeClr>
                </a:solidFill>
              </a:rPr>
              <a:t>kita</a:t>
            </a:r>
            <a:r>
              <a:rPr lang="en-US" sz="2000" dirty="0">
                <a:solidFill>
                  <a:schemeClr val="bg2">
                    <a:lumMod val="75000"/>
                  </a:schemeClr>
                </a:solidFill>
              </a:rPr>
              <a:t> </a:t>
            </a:r>
            <a:r>
              <a:rPr lang="en-US" sz="2000" dirty="0" err="1">
                <a:solidFill>
                  <a:schemeClr val="bg2">
                    <a:lumMod val="75000"/>
                  </a:schemeClr>
                </a:solidFill>
              </a:rPr>
              <a:t>dapat</a:t>
            </a:r>
            <a:r>
              <a:rPr lang="en-US" sz="2000" dirty="0">
                <a:solidFill>
                  <a:schemeClr val="bg2">
                    <a:lumMod val="75000"/>
                  </a:schemeClr>
                </a:solidFill>
              </a:rPr>
              <a:t> </a:t>
            </a:r>
            <a:r>
              <a:rPr lang="en-US" sz="2000" dirty="0" err="1">
                <a:solidFill>
                  <a:schemeClr val="bg2">
                    <a:lumMod val="75000"/>
                  </a:schemeClr>
                </a:solidFill>
              </a:rPr>
              <a:t>menggunakan</a:t>
            </a:r>
            <a:r>
              <a:rPr lang="en-US" sz="2000" dirty="0">
                <a:solidFill>
                  <a:schemeClr val="bg2">
                    <a:lumMod val="75000"/>
                  </a:schemeClr>
                </a:solidFill>
              </a:rPr>
              <a:t> program </a:t>
            </a:r>
            <a:r>
              <a:rPr lang="en-US" sz="2000" dirty="0" err="1">
                <a:solidFill>
                  <a:schemeClr val="bg2">
                    <a:lumMod val="75000"/>
                  </a:schemeClr>
                </a:solidFill>
              </a:rPr>
              <a:t>ini</a:t>
            </a:r>
            <a:r>
              <a:rPr lang="en-US" sz="2000" dirty="0">
                <a:solidFill>
                  <a:schemeClr val="bg2">
                    <a:lumMod val="75000"/>
                  </a:schemeClr>
                </a:solidFill>
              </a:rPr>
              <a:t> </a:t>
            </a:r>
            <a:r>
              <a:rPr lang="en-US" sz="2000" dirty="0" err="1">
                <a:solidFill>
                  <a:schemeClr val="bg2">
                    <a:lumMod val="75000"/>
                  </a:schemeClr>
                </a:solidFill>
              </a:rPr>
              <a:t>tanpa</a:t>
            </a:r>
            <a:r>
              <a:rPr lang="en-US" sz="2000" dirty="0">
                <a:solidFill>
                  <a:schemeClr val="bg2">
                    <a:lumMod val="75000"/>
                  </a:schemeClr>
                </a:solidFill>
              </a:rPr>
              <a:t> </a:t>
            </a:r>
            <a:r>
              <a:rPr lang="en-US" sz="2000" dirty="0" err="1">
                <a:solidFill>
                  <a:schemeClr val="bg2">
                    <a:lumMod val="75000"/>
                  </a:schemeClr>
                </a:solidFill>
              </a:rPr>
              <a:t>harus</a:t>
            </a:r>
            <a:r>
              <a:rPr lang="en-US" sz="2000" dirty="0">
                <a:solidFill>
                  <a:schemeClr val="bg2">
                    <a:lumMod val="75000"/>
                  </a:schemeClr>
                </a:solidFill>
              </a:rPr>
              <a:t> </a:t>
            </a:r>
            <a:r>
              <a:rPr lang="en-US" sz="2000" dirty="0" err="1">
                <a:solidFill>
                  <a:schemeClr val="bg2">
                    <a:lumMod val="75000"/>
                  </a:schemeClr>
                </a:solidFill>
              </a:rPr>
              <a:t>mengurutkan</a:t>
            </a:r>
            <a:r>
              <a:rPr lang="en-US" sz="2000" dirty="0">
                <a:solidFill>
                  <a:schemeClr val="bg2">
                    <a:lumMod val="75000"/>
                  </a:schemeClr>
                </a:solidFill>
              </a:rPr>
              <a:t> </a:t>
            </a:r>
            <a:r>
              <a:rPr lang="en-US" sz="2000" dirty="0" err="1">
                <a:solidFill>
                  <a:schemeClr val="bg2">
                    <a:lumMod val="75000"/>
                  </a:schemeClr>
                </a:solidFill>
              </a:rPr>
              <a:t>secara</a:t>
            </a:r>
            <a:r>
              <a:rPr lang="en-US" sz="2000" dirty="0">
                <a:solidFill>
                  <a:schemeClr val="bg2">
                    <a:lumMod val="75000"/>
                  </a:schemeClr>
                </a:solidFill>
              </a:rPr>
              <a:t> manual.</a:t>
            </a:r>
            <a:br>
              <a:rPr lang="id-ID" sz="2000" dirty="0">
                <a:solidFill>
                  <a:schemeClr val="bg2">
                    <a:lumMod val="75000"/>
                  </a:schemeClr>
                </a:solidFill>
              </a:rPr>
            </a:br>
            <a:r>
              <a:rPr lang="en-US" sz="2000" dirty="0">
                <a:solidFill>
                  <a:schemeClr val="tx2">
                    <a:lumMod val="60000"/>
                    <a:lumOff val="40000"/>
                  </a:schemeClr>
                </a:solidFill>
              </a:rPr>
              <a:t>2.Pada selection sort </a:t>
            </a:r>
            <a:r>
              <a:rPr lang="en-US" sz="2000" dirty="0" err="1">
                <a:solidFill>
                  <a:schemeClr val="tx2">
                    <a:lumMod val="60000"/>
                    <a:lumOff val="40000"/>
                  </a:schemeClr>
                </a:solidFill>
              </a:rPr>
              <a:t>ini</a:t>
            </a:r>
            <a:r>
              <a:rPr lang="en-US" sz="2000" dirty="0">
                <a:solidFill>
                  <a:schemeClr val="tx2">
                    <a:lumMod val="60000"/>
                    <a:lumOff val="40000"/>
                  </a:schemeClr>
                </a:solidFill>
              </a:rPr>
              <a:t> </a:t>
            </a:r>
            <a:r>
              <a:rPr lang="en-US" sz="2000" dirty="0" err="1">
                <a:solidFill>
                  <a:schemeClr val="tx2">
                    <a:lumMod val="60000"/>
                    <a:lumOff val="40000"/>
                  </a:schemeClr>
                </a:solidFill>
              </a:rPr>
              <a:t>kita</a:t>
            </a:r>
            <a:r>
              <a:rPr lang="en-US" sz="2000" dirty="0">
                <a:solidFill>
                  <a:schemeClr val="tx2">
                    <a:lumMod val="60000"/>
                    <a:lumOff val="40000"/>
                  </a:schemeClr>
                </a:solidFill>
              </a:rPr>
              <a:t> </a:t>
            </a:r>
            <a:r>
              <a:rPr lang="en-US" sz="2000" dirty="0" err="1">
                <a:solidFill>
                  <a:schemeClr val="tx2">
                    <a:lumMod val="60000"/>
                    <a:lumOff val="40000"/>
                  </a:schemeClr>
                </a:solidFill>
              </a:rPr>
              <a:t>dapat</a:t>
            </a:r>
            <a:r>
              <a:rPr lang="en-US" sz="2000" dirty="0">
                <a:solidFill>
                  <a:schemeClr val="tx2">
                    <a:lumMod val="60000"/>
                    <a:lumOff val="40000"/>
                  </a:schemeClr>
                </a:solidFill>
              </a:rPr>
              <a:t> </a:t>
            </a:r>
            <a:r>
              <a:rPr lang="en-US" sz="2000" dirty="0" err="1">
                <a:solidFill>
                  <a:schemeClr val="tx2">
                    <a:lumMod val="60000"/>
                    <a:lumOff val="40000"/>
                  </a:schemeClr>
                </a:solidFill>
              </a:rPr>
              <a:t>mengurutkan</a:t>
            </a:r>
            <a:r>
              <a:rPr lang="en-US" sz="2000" dirty="0">
                <a:solidFill>
                  <a:schemeClr val="tx2">
                    <a:lumMod val="60000"/>
                    <a:lumOff val="40000"/>
                  </a:schemeClr>
                </a:solidFill>
              </a:rPr>
              <a:t> </a:t>
            </a:r>
            <a:r>
              <a:rPr lang="en-US" sz="2000" dirty="0" err="1">
                <a:solidFill>
                  <a:schemeClr val="tx2">
                    <a:lumMod val="60000"/>
                    <a:lumOff val="40000"/>
                  </a:schemeClr>
                </a:solidFill>
              </a:rPr>
              <a:t>angka</a:t>
            </a:r>
            <a:r>
              <a:rPr lang="en-US" sz="2000" dirty="0">
                <a:solidFill>
                  <a:schemeClr val="tx2">
                    <a:lumMod val="60000"/>
                    <a:lumOff val="40000"/>
                  </a:schemeClr>
                </a:solidFill>
              </a:rPr>
              <a:t> </a:t>
            </a:r>
            <a:r>
              <a:rPr lang="en-US" sz="2000" dirty="0" err="1">
                <a:solidFill>
                  <a:schemeClr val="tx2">
                    <a:lumMod val="60000"/>
                    <a:lumOff val="40000"/>
                  </a:schemeClr>
                </a:solidFill>
              </a:rPr>
              <a:t>dari</a:t>
            </a:r>
            <a:r>
              <a:rPr lang="en-US" sz="2000" dirty="0">
                <a:solidFill>
                  <a:schemeClr val="tx2">
                    <a:lumMod val="60000"/>
                    <a:lumOff val="40000"/>
                  </a:schemeClr>
                </a:solidFill>
              </a:rPr>
              <a:t> </a:t>
            </a:r>
            <a:r>
              <a:rPr lang="en-US" sz="2000" dirty="0" err="1">
                <a:solidFill>
                  <a:schemeClr val="tx2">
                    <a:lumMod val="60000"/>
                    <a:lumOff val="40000"/>
                  </a:schemeClr>
                </a:solidFill>
              </a:rPr>
              <a:t>kecil</a:t>
            </a:r>
            <a:r>
              <a:rPr lang="en-US" sz="2000" dirty="0">
                <a:solidFill>
                  <a:schemeClr val="tx2">
                    <a:lumMod val="60000"/>
                    <a:lumOff val="40000"/>
                  </a:schemeClr>
                </a:solidFill>
              </a:rPr>
              <a:t> </a:t>
            </a:r>
            <a:r>
              <a:rPr lang="en-US" sz="2000" dirty="0" err="1">
                <a:solidFill>
                  <a:schemeClr val="tx2">
                    <a:lumMod val="60000"/>
                    <a:lumOff val="40000"/>
                  </a:schemeClr>
                </a:solidFill>
              </a:rPr>
              <a:t>ke</a:t>
            </a:r>
            <a:r>
              <a:rPr lang="en-US" sz="2000" dirty="0">
                <a:solidFill>
                  <a:schemeClr val="tx2">
                    <a:lumMod val="60000"/>
                    <a:lumOff val="40000"/>
                  </a:schemeClr>
                </a:solidFill>
              </a:rPr>
              <a:t> </a:t>
            </a:r>
            <a:r>
              <a:rPr lang="en-US" sz="2000" dirty="0" err="1">
                <a:solidFill>
                  <a:schemeClr val="tx2">
                    <a:lumMod val="60000"/>
                    <a:lumOff val="40000"/>
                  </a:schemeClr>
                </a:solidFill>
              </a:rPr>
              <a:t>angka</a:t>
            </a:r>
            <a:r>
              <a:rPr lang="en-US" sz="2000" dirty="0">
                <a:solidFill>
                  <a:schemeClr val="tx2">
                    <a:lumMod val="60000"/>
                    <a:lumOff val="40000"/>
                  </a:schemeClr>
                </a:solidFill>
              </a:rPr>
              <a:t> yang </a:t>
            </a:r>
            <a:r>
              <a:rPr lang="en-US" sz="2000" dirty="0" err="1">
                <a:solidFill>
                  <a:schemeClr val="tx2">
                    <a:lumMod val="60000"/>
                    <a:lumOff val="40000"/>
                  </a:schemeClr>
                </a:solidFill>
              </a:rPr>
              <a:t>besar</a:t>
            </a:r>
            <a:r>
              <a:rPr lang="en-US" sz="2000" dirty="0">
                <a:solidFill>
                  <a:schemeClr val="tx2">
                    <a:lumMod val="60000"/>
                    <a:lumOff val="40000"/>
                  </a:schemeClr>
                </a:solidFill>
              </a:rPr>
              <a:t>, </a:t>
            </a:r>
            <a:r>
              <a:rPr lang="en-US" sz="2000" dirty="0" err="1">
                <a:solidFill>
                  <a:schemeClr val="tx2">
                    <a:lumMod val="60000"/>
                    <a:lumOff val="40000"/>
                  </a:schemeClr>
                </a:solidFill>
              </a:rPr>
              <a:t>atau</a:t>
            </a:r>
            <a:r>
              <a:rPr lang="en-US" sz="2000" dirty="0">
                <a:solidFill>
                  <a:schemeClr val="tx2">
                    <a:lumMod val="60000"/>
                    <a:lumOff val="40000"/>
                  </a:schemeClr>
                </a:solidFill>
              </a:rPr>
              <a:t> </a:t>
            </a:r>
            <a:r>
              <a:rPr lang="en-US" sz="2000" dirty="0" err="1">
                <a:solidFill>
                  <a:schemeClr val="tx2">
                    <a:lumMod val="60000"/>
                    <a:lumOff val="40000"/>
                  </a:schemeClr>
                </a:solidFill>
              </a:rPr>
              <a:t>sebaliknya</a:t>
            </a:r>
            <a:r>
              <a:rPr lang="en-US" sz="2000" dirty="0">
                <a:solidFill>
                  <a:schemeClr val="tx2">
                    <a:lumMod val="60000"/>
                    <a:lumOff val="40000"/>
                  </a:schemeClr>
                </a:solidFill>
              </a:rPr>
              <a:t> </a:t>
            </a:r>
            <a:r>
              <a:rPr lang="en-US" sz="2000" dirty="0" err="1">
                <a:solidFill>
                  <a:schemeClr val="tx2">
                    <a:lumMod val="60000"/>
                    <a:lumOff val="40000"/>
                  </a:schemeClr>
                </a:solidFill>
              </a:rPr>
              <a:t>dari</a:t>
            </a:r>
            <a:r>
              <a:rPr lang="en-US" sz="2000" dirty="0">
                <a:solidFill>
                  <a:schemeClr val="tx2">
                    <a:lumMod val="60000"/>
                    <a:lumOff val="40000"/>
                  </a:schemeClr>
                </a:solidFill>
              </a:rPr>
              <a:t> yang </a:t>
            </a:r>
            <a:r>
              <a:rPr lang="en-US" sz="2000" dirty="0" err="1">
                <a:solidFill>
                  <a:schemeClr val="tx2">
                    <a:lumMod val="60000"/>
                    <a:lumOff val="40000"/>
                  </a:schemeClr>
                </a:solidFill>
              </a:rPr>
              <a:t>besar</a:t>
            </a:r>
            <a:r>
              <a:rPr lang="en-US" sz="2000" dirty="0">
                <a:solidFill>
                  <a:schemeClr val="tx2">
                    <a:lumMod val="60000"/>
                    <a:lumOff val="40000"/>
                  </a:schemeClr>
                </a:solidFill>
              </a:rPr>
              <a:t> </a:t>
            </a:r>
            <a:r>
              <a:rPr lang="en-US" sz="2000" dirty="0" err="1">
                <a:solidFill>
                  <a:schemeClr val="tx2">
                    <a:lumMod val="60000"/>
                    <a:lumOff val="40000"/>
                  </a:schemeClr>
                </a:solidFill>
              </a:rPr>
              <a:t>ke</a:t>
            </a:r>
            <a:r>
              <a:rPr lang="en-US" sz="2000" dirty="0">
                <a:solidFill>
                  <a:schemeClr val="tx2">
                    <a:lumMod val="60000"/>
                    <a:lumOff val="40000"/>
                  </a:schemeClr>
                </a:solidFill>
              </a:rPr>
              <a:t> yang </a:t>
            </a:r>
            <a:r>
              <a:rPr lang="en-US" sz="2000" dirty="0" err="1">
                <a:solidFill>
                  <a:schemeClr val="tx2">
                    <a:lumMod val="60000"/>
                    <a:lumOff val="40000"/>
                  </a:schemeClr>
                </a:solidFill>
              </a:rPr>
              <a:t>kecil</a:t>
            </a:r>
            <a:r>
              <a:rPr lang="en-US" sz="2000" dirty="0">
                <a:solidFill>
                  <a:schemeClr val="tx2">
                    <a:lumMod val="60000"/>
                    <a:lumOff val="40000"/>
                  </a:schemeClr>
                </a:solidFill>
              </a:rPr>
              <a:t>.</a:t>
            </a:r>
          </a:p>
        </p:txBody>
      </p:sp>
    </p:spTree>
    <p:extLst>
      <p:ext uri="{BB962C8B-B14F-4D97-AF65-F5344CB8AC3E}">
        <p14:creationId xmlns:p14="http://schemas.microsoft.com/office/powerpoint/2010/main" val="276814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F5C0-FD6C-B908-BD13-55F769AF50FA}"/>
              </a:ext>
            </a:extLst>
          </p:cNvPr>
          <p:cNvSpPr>
            <a:spLocks noGrp="1"/>
          </p:cNvSpPr>
          <p:nvPr>
            <p:ph type="title"/>
          </p:nvPr>
        </p:nvSpPr>
        <p:spPr>
          <a:xfrm>
            <a:off x="1143250" y="582700"/>
            <a:ext cx="7290600" cy="2724026"/>
          </a:xfrm>
        </p:spPr>
        <p:txBody>
          <a:bodyPr/>
          <a:lstStyle/>
          <a:p>
            <a:r>
              <a:rPr lang="id-ID" dirty="0"/>
              <a:t> </a:t>
            </a:r>
            <a:br>
              <a:rPr lang="id-ID" dirty="0"/>
            </a:br>
            <a:br>
              <a:rPr lang="id-ID" dirty="0"/>
            </a:br>
            <a:r>
              <a:rPr lang="id-ID" dirty="0"/>
              <a:t>{</a:t>
            </a:r>
            <a:r>
              <a:rPr lang="id-ID" dirty="0">
                <a:solidFill>
                  <a:srgbClr val="92D050"/>
                </a:solidFill>
              </a:rPr>
              <a:t>THANK </a:t>
            </a:r>
            <a:r>
              <a:rPr lang="id-ID" dirty="0">
                <a:solidFill>
                  <a:schemeClr val="tx2">
                    <a:lumMod val="75000"/>
                  </a:schemeClr>
                </a:solidFill>
              </a:rPr>
              <a:t>YOU</a:t>
            </a:r>
            <a:br>
              <a:rPr lang="id-ID" dirty="0"/>
            </a:br>
            <a:br>
              <a:rPr lang="id-ID" dirty="0"/>
            </a:br>
            <a:br>
              <a:rPr lang="id-ID" dirty="0"/>
            </a:br>
            <a:br>
              <a:rPr lang="id-ID" dirty="0"/>
            </a:br>
            <a:r>
              <a:rPr lang="id-ID" dirty="0"/>
              <a:t>}</a:t>
            </a:r>
            <a:endParaRPr lang="en-US" dirty="0"/>
          </a:p>
        </p:txBody>
      </p:sp>
    </p:spTree>
    <p:extLst>
      <p:ext uri="{BB962C8B-B14F-4D97-AF65-F5344CB8AC3E}">
        <p14:creationId xmlns:p14="http://schemas.microsoft.com/office/powerpoint/2010/main" val="60301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Deskripsi </a:t>
            </a:r>
            <a:r>
              <a:rPr lang="en" dirty="0">
                <a:solidFill>
                  <a:schemeClr val="accent2"/>
                </a:solidFill>
              </a:rPr>
              <a:t>‘</a:t>
            </a:r>
            <a:r>
              <a:rPr lang="en">
                <a:solidFill>
                  <a:schemeClr val="accent2"/>
                </a:solidFill>
              </a:rPr>
              <a:t>Selection Sort</a:t>
            </a:r>
            <a:r>
              <a:rPr lang="en" dirty="0">
                <a:solidFill>
                  <a:schemeClr val="accent2"/>
                </a:solidFill>
              </a:rPr>
              <a:t>’;</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accent1"/>
                </a:solidFill>
              </a:rPr>
              <a:t>Selection sort </a:t>
            </a:r>
            <a:r>
              <a:rPr lang="en-US" sz="1600" dirty="0" err="1">
                <a:solidFill>
                  <a:schemeClr val="accent3"/>
                </a:solidFill>
              </a:rPr>
              <a:t>merupakan</a:t>
            </a:r>
            <a:r>
              <a:rPr lang="en-US" sz="1600" dirty="0">
                <a:solidFill>
                  <a:schemeClr val="accent3"/>
                </a:solidFill>
              </a:rPr>
              <a:t> </a:t>
            </a:r>
            <a:r>
              <a:rPr lang="en-US" sz="1600" dirty="0" err="1">
                <a:solidFill>
                  <a:schemeClr val="accent3"/>
                </a:solidFill>
              </a:rPr>
              <a:t>sebuah</a:t>
            </a:r>
            <a:r>
              <a:rPr lang="en-US" sz="1600" dirty="0">
                <a:solidFill>
                  <a:schemeClr val="accent3"/>
                </a:solidFill>
              </a:rPr>
              <a:t> </a:t>
            </a:r>
            <a:r>
              <a:rPr lang="en-US" sz="1600" dirty="0" err="1">
                <a:solidFill>
                  <a:schemeClr val="accent3"/>
                </a:solidFill>
              </a:rPr>
              <a:t>teknik</a:t>
            </a:r>
            <a:r>
              <a:rPr lang="en-US" sz="1600" dirty="0">
                <a:solidFill>
                  <a:schemeClr val="accent3"/>
                </a:solidFill>
              </a:rPr>
              <a:t> </a:t>
            </a:r>
            <a:r>
              <a:rPr lang="en-US" sz="1600" dirty="0" err="1">
                <a:solidFill>
                  <a:schemeClr val="accent3"/>
                </a:solidFill>
              </a:rPr>
              <a:t>pengurutan</a:t>
            </a:r>
            <a:r>
              <a:rPr lang="en-US" sz="1600" dirty="0">
                <a:solidFill>
                  <a:schemeClr val="accent3"/>
                </a:solidFill>
              </a:rPr>
              <a:t> </a:t>
            </a:r>
            <a:r>
              <a:rPr lang="en-US" sz="1600" dirty="0" err="1">
                <a:solidFill>
                  <a:schemeClr val="accent3"/>
                </a:solidFill>
              </a:rPr>
              <a:t>dengan</a:t>
            </a:r>
            <a:r>
              <a:rPr lang="en-US" sz="1600" dirty="0">
                <a:solidFill>
                  <a:schemeClr val="accent3"/>
                </a:solidFill>
              </a:rPr>
              <a:t> </a:t>
            </a:r>
            <a:r>
              <a:rPr lang="en-US" sz="1600" dirty="0" err="1">
                <a:solidFill>
                  <a:schemeClr val="accent3"/>
                </a:solidFill>
              </a:rPr>
              <a:t>cara</a:t>
            </a:r>
            <a:r>
              <a:rPr lang="en-US" sz="1600" dirty="0">
                <a:solidFill>
                  <a:schemeClr val="accent3"/>
                </a:solidFill>
              </a:rPr>
              <a:t> </a:t>
            </a:r>
            <a:r>
              <a:rPr lang="en-US" sz="1600" dirty="0" err="1">
                <a:solidFill>
                  <a:schemeClr val="accent3"/>
                </a:solidFill>
              </a:rPr>
              <a:t>mencari</a:t>
            </a:r>
            <a:r>
              <a:rPr lang="en-US" sz="1600" dirty="0">
                <a:solidFill>
                  <a:schemeClr val="accent3"/>
                </a:solidFill>
              </a:rPr>
              <a:t> </a:t>
            </a:r>
            <a:r>
              <a:rPr lang="en-US" sz="1600" dirty="0" err="1">
                <a:solidFill>
                  <a:schemeClr val="accent3"/>
                </a:solidFill>
              </a:rPr>
              <a:t>nilai</a:t>
            </a:r>
            <a:r>
              <a:rPr lang="en-US" sz="1600" dirty="0">
                <a:solidFill>
                  <a:schemeClr val="accent3"/>
                </a:solidFill>
              </a:rPr>
              <a:t> </a:t>
            </a:r>
            <a:r>
              <a:rPr lang="en-US" sz="1600" dirty="0" err="1">
                <a:solidFill>
                  <a:schemeClr val="accent3"/>
                </a:solidFill>
              </a:rPr>
              <a:t>tertinggi</a:t>
            </a:r>
            <a:r>
              <a:rPr lang="en-US" sz="1600" dirty="0">
                <a:solidFill>
                  <a:schemeClr val="accent3"/>
                </a:solidFill>
              </a:rPr>
              <a:t> / </a:t>
            </a:r>
            <a:r>
              <a:rPr lang="en-US" sz="1600" dirty="0" err="1">
                <a:solidFill>
                  <a:schemeClr val="accent3"/>
                </a:solidFill>
              </a:rPr>
              <a:t>terendah</a:t>
            </a:r>
            <a:r>
              <a:rPr lang="en-US" sz="1600" dirty="0">
                <a:solidFill>
                  <a:schemeClr val="accent3"/>
                </a:solidFill>
              </a:rPr>
              <a:t> di </a:t>
            </a:r>
            <a:r>
              <a:rPr lang="en-US" sz="1600" dirty="0" err="1">
                <a:solidFill>
                  <a:schemeClr val="accent3"/>
                </a:solidFill>
              </a:rPr>
              <a:t>dalam</a:t>
            </a:r>
            <a:r>
              <a:rPr lang="en-US" sz="1600" dirty="0">
                <a:solidFill>
                  <a:schemeClr val="accent3"/>
                </a:solidFill>
              </a:rPr>
              <a:t> array </a:t>
            </a:r>
            <a:r>
              <a:rPr lang="en-US" sz="1600" dirty="0" err="1">
                <a:solidFill>
                  <a:schemeClr val="accent3"/>
                </a:solidFill>
              </a:rPr>
              <a:t>kemudian</a:t>
            </a:r>
            <a:r>
              <a:rPr lang="en-US" sz="1600" dirty="0">
                <a:solidFill>
                  <a:schemeClr val="accent3"/>
                </a:solidFill>
              </a:rPr>
              <a:t> </a:t>
            </a:r>
            <a:r>
              <a:rPr lang="en-US" sz="1600" dirty="0" err="1">
                <a:solidFill>
                  <a:schemeClr val="accent3"/>
                </a:solidFill>
              </a:rPr>
              <a:t>menempatkan</a:t>
            </a:r>
            <a:r>
              <a:rPr lang="en-US" sz="1600" dirty="0">
                <a:solidFill>
                  <a:schemeClr val="accent3"/>
                </a:solidFill>
              </a:rPr>
              <a:t> </a:t>
            </a:r>
            <a:r>
              <a:rPr lang="en-US" sz="1600" dirty="0" err="1">
                <a:solidFill>
                  <a:schemeClr val="accent3"/>
                </a:solidFill>
              </a:rPr>
              <a:t>nilai</a:t>
            </a:r>
            <a:r>
              <a:rPr lang="en-US" sz="1600" dirty="0">
                <a:solidFill>
                  <a:schemeClr val="accent3"/>
                </a:solidFill>
              </a:rPr>
              <a:t> </a:t>
            </a:r>
            <a:r>
              <a:rPr lang="en-US" sz="1600" dirty="0" err="1">
                <a:solidFill>
                  <a:schemeClr val="accent3"/>
                </a:solidFill>
              </a:rPr>
              <a:t>tersebut</a:t>
            </a:r>
            <a:r>
              <a:rPr lang="en-US" sz="1600" dirty="0">
                <a:solidFill>
                  <a:schemeClr val="accent3"/>
                </a:solidFill>
              </a:rPr>
              <a:t> di </a:t>
            </a:r>
            <a:r>
              <a:rPr lang="en-US" sz="1600" dirty="0" err="1">
                <a:solidFill>
                  <a:schemeClr val="accent3"/>
                </a:solidFill>
              </a:rPr>
              <a:t>tempat</a:t>
            </a:r>
            <a:r>
              <a:rPr lang="en-US" sz="1600" dirty="0">
                <a:solidFill>
                  <a:schemeClr val="accent3"/>
                </a:solidFill>
              </a:rPr>
              <a:t> </a:t>
            </a:r>
            <a:r>
              <a:rPr lang="en-US" sz="1600" dirty="0" err="1">
                <a:solidFill>
                  <a:schemeClr val="accent3"/>
                </a:solidFill>
              </a:rPr>
              <a:t>semestinya</a:t>
            </a:r>
            <a:r>
              <a:rPr lang="en-US" sz="1600" dirty="0">
                <a:solidFill>
                  <a:schemeClr val="accent3"/>
                </a:solidFill>
              </a:rPr>
              <a:t>. </a:t>
            </a:r>
            <a:r>
              <a:rPr lang="en-US" sz="1600" dirty="0" err="1">
                <a:solidFill>
                  <a:schemeClr val="accent3"/>
                </a:solidFill>
              </a:rPr>
              <a:t>Algoritma</a:t>
            </a:r>
            <a:r>
              <a:rPr lang="en-US" sz="1600" dirty="0">
                <a:solidFill>
                  <a:schemeClr val="accent3"/>
                </a:solidFill>
              </a:rPr>
              <a:t> </a:t>
            </a:r>
            <a:r>
              <a:rPr lang="en-US" sz="1600" dirty="0" err="1">
                <a:solidFill>
                  <a:schemeClr val="accent3"/>
                </a:solidFill>
              </a:rPr>
              <a:t>ini</a:t>
            </a:r>
            <a:r>
              <a:rPr lang="en-US" sz="1600" dirty="0">
                <a:solidFill>
                  <a:schemeClr val="accent3"/>
                </a:solidFill>
              </a:rPr>
              <a:t> </a:t>
            </a:r>
            <a:r>
              <a:rPr lang="en-US" sz="1600" dirty="0" err="1">
                <a:solidFill>
                  <a:schemeClr val="accent3"/>
                </a:solidFill>
              </a:rPr>
              <a:t>dapat</a:t>
            </a:r>
            <a:r>
              <a:rPr lang="en-US" sz="1600" dirty="0">
                <a:solidFill>
                  <a:schemeClr val="accent3"/>
                </a:solidFill>
              </a:rPr>
              <a:t> </a:t>
            </a:r>
            <a:r>
              <a:rPr lang="en-US" sz="1600" dirty="0" err="1">
                <a:solidFill>
                  <a:schemeClr val="accent3"/>
                </a:solidFill>
              </a:rPr>
              <a:t>mengurutkan</a:t>
            </a:r>
            <a:r>
              <a:rPr lang="en-US" sz="1600" dirty="0">
                <a:solidFill>
                  <a:schemeClr val="accent3"/>
                </a:solidFill>
              </a:rPr>
              <a:t> data </a:t>
            </a:r>
            <a:r>
              <a:rPr lang="en-US" sz="1600" dirty="0" err="1">
                <a:solidFill>
                  <a:schemeClr val="accent3"/>
                </a:solidFill>
              </a:rPr>
              <a:t>dari</a:t>
            </a:r>
            <a:r>
              <a:rPr lang="en-US" sz="1600" dirty="0">
                <a:solidFill>
                  <a:schemeClr val="accent3"/>
                </a:solidFill>
              </a:rPr>
              <a:t> </a:t>
            </a:r>
            <a:r>
              <a:rPr lang="en-US" sz="1600" dirty="0" err="1">
                <a:solidFill>
                  <a:schemeClr val="accent3"/>
                </a:solidFill>
              </a:rPr>
              <a:t>besar</a:t>
            </a:r>
            <a:r>
              <a:rPr lang="en-US" sz="1600" dirty="0">
                <a:solidFill>
                  <a:schemeClr val="accent3"/>
                </a:solidFill>
              </a:rPr>
              <a:t> </a:t>
            </a:r>
            <a:r>
              <a:rPr lang="en-US" sz="1600" dirty="0" err="1">
                <a:solidFill>
                  <a:schemeClr val="accent3"/>
                </a:solidFill>
              </a:rPr>
              <a:t>ke</a:t>
            </a:r>
            <a:r>
              <a:rPr lang="en-US" sz="1600" dirty="0">
                <a:solidFill>
                  <a:schemeClr val="accent3"/>
                </a:solidFill>
              </a:rPr>
              <a:t> </a:t>
            </a:r>
            <a:r>
              <a:rPr lang="en-US" sz="1600" dirty="0" err="1">
                <a:solidFill>
                  <a:schemeClr val="accent3"/>
                </a:solidFill>
              </a:rPr>
              <a:t>kecil</a:t>
            </a:r>
            <a:r>
              <a:rPr lang="en-US" sz="1600" dirty="0">
                <a:solidFill>
                  <a:schemeClr val="accent3"/>
                </a:solidFill>
              </a:rPr>
              <a:t> </a:t>
            </a:r>
            <a:r>
              <a:rPr lang="en-US" sz="1600" dirty="0">
                <a:solidFill>
                  <a:schemeClr val="accent1"/>
                </a:solidFill>
              </a:rPr>
              <a:t>(Ascending) </a:t>
            </a:r>
            <a:r>
              <a:rPr lang="en-US" sz="1600" dirty="0">
                <a:solidFill>
                  <a:schemeClr val="accent3"/>
                </a:solidFill>
              </a:rPr>
              <a:t>dan </a:t>
            </a:r>
            <a:r>
              <a:rPr lang="en-US" sz="1600" dirty="0" err="1">
                <a:solidFill>
                  <a:schemeClr val="accent3"/>
                </a:solidFill>
              </a:rPr>
              <a:t>kecil</a:t>
            </a:r>
            <a:r>
              <a:rPr lang="en-US" sz="1600" dirty="0">
                <a:solidFill>
                  <a:schemeClr val="accent3"/>
                </a:solidFill>
              </a:rPr>
              <a:t> </a:t>
            </a:r>
            <a:r>
              <a:rPr lang="en-US" sz="1600" dirty="0" err="1">
                <a:solidFill>
                  <a:schemeClr val="accent3"/>
                </a:solidFill>
              </a:rPr>
              <a:t>ke</a:t>
            </a:r>
            <a:r>
              <a:rPr lang="en-US" sz="1600" dirty="0">
                <a:solidFill>
                  <a:schemeClr val="accent3"/>
                </a:solidFill>
              </a:rPr>
              <a:t> </a:t>
            </a:r>
            <a:r>
              <a:rPr lang="en-US" sz="1600" dirty="0" err="1">
                <a:solidFill>
                  <a:schemeClr val="accent3"/>
                </a:solidFill>
              </a:rPr>
              <a:t>besar</a:t>
            </a:r>
            <a:r>
              <a:rPr lang="en-US" sz="1600" dirty="0">
                <a:solidFill>
                  <a:schemeClr val="accent3"/>
                </a:solidFill>
              </a:rPr>
              <a:t> </a:t>
            </a:r>
            <a:r>
              <a:rPr lang="en-US" sz="1600" dirty="0">
                <a:solidFill>
                  <a:schemeClr val="accent1"/>
                </a:solidFill>
              </a:rPr>
              <a:t>(Descending). </a:t>
            </a:r>
            <a:r>
              <a:rPr lang="en-US" sz="1600" dirty="0" err="1">
                <a:solidFill>
                  <a:schemeClr val="accent3"/>
                </a:solidFill>
              </a:rPr>
              <a:t>Algoritma</a:t>
            </a:r>
            <a:r>
              <a:rPr lang="en-US" sz="1600" dirty="0">
                <a:solidFill>
                  <a:schemeClr val="accent3"/>
                </a:solidFill>
              </a:rPr>
              <a:t> </a:t>
            </a:r>
            <a:r>
              <a:rPr lang="en-US" sz="1600" dirty="0" err="1">
                <a:solidFill>
                  <a:schemeClr val="accent3"/>
                </a:solidFill>
              </a:rPr>
              <a:t>ini</a:t>
            </a:r>
            <a:r>
              <a:rPr lang="en-US" sz="1600" dirty="0">
                <a:solidFill>
                  <a:schemeClr val="accent3"/>
                </a:solidFill>
              </a:rPr>
              <a:t> </a:t>
            </a:r>
            <a:r>
              <a:rPr lang="en-US" sz="1600" dirty="0" err="1">
                <a:solidFill>
                  <a:schemeClr val="accent3"/>
                </a:solidFill>
              </a:rPr>
              <a:t>tidak</a:t>
            </a:r>
            <a:r>
              <a:rPr lang="en-US" sz="1600" dirty="0">
                <a:solidFill>
                  <a:schemeClr val="accent3"/>
                </a:solidFill>
              </a:rPr>
              <a:t> </a:t>
            </a:r>
            <a:r>
              <a:rPr lang="en-US" sz="1600" dirty="0" err="1">
                <a:solidFill>
                  <a:schemeClr val="accent3"/>
                </a:solidFill>
              </a:rPr>
              <a:t>cocok</a:t>
            </a:r>
            <a:r>
              <a:rPr lang="en-US" sz="1600" dirty="0">
                <a:solidFill>
                  <a:schemeClr val="accent3"/>
                </a:solidFill>
              </a:rPr>
              <a:t> </a:t>
            </a:r>
            <a:r>
              <a:rPr lang="en-US" sz="1600" dirty="0" err="1">
                <a:solidFill>
                  <a:schemeClr val="accent3"/>
                </a:solidFill>
              </a:rPr>
              <a:t>untuk</a:t>
            </a:r>
            <a:r>
              <a:rPr lang="en-US" sz="1600" dirty="0">
                <a:solidFill>
                  <a:schemeClr val="accent3"/>
                </a:solidFill>
              </a:rPr>
              <a:t> set data </a:t>
            </a:r>
            <a:r>
              <a:rPr lang="en-US" sz="1600" dirty="0" err="1">
                <a:solidFill>
                  <a:schemeClr val="accent3"/>
                </a:solidFill>
              </a:rPr>
              <a:t>dengan</a:t>
            </a:r>
            <a:r>
              <a:rPr lang="en-US" sz="1600" dirty="0">
                <a:solidFill>
                  <a:schemeClr val="accent3"/>
                </a:solidFill>
              </a:rPr>
              <a:t> </a:t>
            </a:r>
            <a:r>
              <a:rPr lang="en-US" sz="1600" dirty="0" err="1">
                <a:solidFill>
                  <a:schemeClr val="accent3"/>
                </a:solidFill>
              </a:rPr>
              <a:t>jumlah</a:t>
            </a:r>
            <a:r>
              <a:rPr lang="en-US" sz="1600" dirty="0">
                <a:solidFill>
                  <a:schemeClr val="accent3"/>
                </a:solidFill>
              </a:rPr>
              <a:t> </a:t>
            </a:r>
            <a:r>
              <a:rPr lang="en-US" sz="1600" dirty="0" err="1">
                <a:solidFill>
                  <a:schemeClr val="accent3"/>
                </a:solidFill>
              </a:rPr>
              <a:t>besar</a:t>
            </a:r>
            <a:r>
              <a:rPr lang="en-US" sz="1600" dirty="0">
                <a:solidFill>
                  <a:schemeClr val="accent3"/>
                </a:solidFill>
              </a:rPr>
              <a:t> </a:t>
            </a:r>
            <a:r>
              <a:rPr lang="en-US" sz="1600" dirty="0" err="1">
                <a:solidFill>
                  <a:schemeClr val="accent3"/>
                </a:solidFill>
              </a:rPr>
              <a:t>karena</a:t>
            </a:r>
            <a:r>
              <a:rPr lang="en-US" sz="1600" dirty="0">
                <a:solidFill>
                  <a:schemeClr val="accent3"/>
                </a:solidFill>
              </a:rPr>
              <a:t> </a:t>
            </a:r>
            <a:r>
              <a:rPr lang="en-US" sz="1600" dirty="0" err="1">
                <a:solidFill>
                  <a:schemeClr val="accent3"/>
                </a:solidFill>
              </a:rPr>
              <a:t>kompleksitas</a:t>
            </a:r>
            <a:r>
              <a:rPr lang="en-US" sz="1600" dirty="0">
                <a:solidFill>
                  <a:schemeClr val="accent3"/>
                </a:solidFill>
              </a:rPr>
              <a:t> </a:t>
            </a:r>
            <a:r>
              <a:rPr lang="en-US" sz="1600" dirty="0" err="1">
                <a:solidFill>
                  <a:schemeClr val="accent3"/>
                </a:solidFill>
              </a:rPr>
              <a:t>dari</a:t>
            </a:r>
            <a:r>
              <a:rPr lang="en-US" sz="1600" dirty="0">
                <a:solidFill>
                  <a:schemeClr val="accent3"/>
                </a:solidFill>
              </a:rPr>
              <a:t> </a:t>
            </a:r>
            <a:r>
              <a:rPr lang="en-US" sz="1600" dirty="0" err="1">
                <a:solidFill>
                  <a:schemeClr val="accent3"/>
                </a:solidFill>
              </a:rPr>
              <a:t>algorithma</a:t>
            </a:r>
            <a:r>
              <a:rPr lang="en-US" sz="1600" dirty="0">
                <a:solidFill>
                  <a:schemeClr val="accent3"/>
                </a:solidFill>
              </a:rPr>
              <a:t> </a:t>
            </a:r>
            <a:r>
              <a:rPr lang="en-US" sz="1600" dirty="0" err="1">
                <a:solidFill>
                  <a:schemeClr val="accent3"/>
                </a:solidFill>
              </a:rPr>
              <a:t>ini</a:t>
            </a:r>
            <a:r>
              <a:rPr lang="en-US" sz="1600" dirty="0">
                <a:solidFill>
                  <a:schemeClr val="accent3"/>
                </a:solidFill>
              </a:rPr>
              <a:t> </a:t>
            </a:r>
            <a:r>
              <a:rPr lang="en-US" sz="1600" dirty="0" err="1">
                <a:solidFill>
                  <a:schemeClr val="accent3"/>
                </a:solidFill>
              </a:rPr>
              <a:t>adalah</a:t>
            </a:r>
            <a:r>
              <a:rPr lang="en-US" sz="1600" dirty="0">
                <a:solidFill>
                  <a:schemeClr val="accent3"/>
                </a:solidFill>
              </a:rPr>
              <a:t> </a:t>
            </a:r>
            <a:r>
              <a:rPr lang="el-GR" sz="1600" dirty="0">
                <a:solidFill>
                  <a:schemeClr val="accent3"/>
                </a:solidFill>
              </a:rPr>
              <a:t>Ο(</a:t>
            </a:r>
            <a:r>
              <a:rPr lang="en-US" sz="1600" dirty="0">
                <a:solidFill>
                  <a:schemeClr val="accent3"/>
                </a:solidFill>
              </a:rPr>
              <a:t>x2) di mana n </a:t>
            </a:r>
            <a:r>
              <a:rPr lang="en-US" sz="1600" dirty="0" err="1">
                <a:solidFill>
                  <a:schemeClr val="accent3"/>
                </a:solidFill>
              </a:rPr>
              <a:t>adalah</a:t>
            </a:r>
            <a:r>
              <a:rPr lang="en-US" sz="1600" dirty="0">
                <a:solidFill>
                  <a:schemeClr val="accent3"/>
                </a:solidFill>
              </a:rPr>
              <a:t> </a:t>
            </a:r>
            <a:r>
              <a:rPr lang="en-US" sz="1600" dirty="0" err="1">
                <a:solidFill>
                  <a:schemeClr val="accent3"/>
                </a:solidFill>
              </a:rPr>
              <a:t>jumlah</a:t>
            </a:r>
            <a:r>
              <a:rPr lang="en-US" sz="1600" dirty="0">
                <a:solidFill>
                  <a:schemeClr val="accent3"/>
                </a:solidFill>
              </a:rPr>
              <a:t> item.</a:t>
            </a:r>
          </a:p>
          <a:p>
            <a:pPr marL="0" lvl="0" indent="0" algn="l" rtl="0">
              <a:spcBef>
                <a:spcPts val="0"/>
              </a:spcBef>
              <a:spcAft>
                <a:spcPts val="0"/>
              </a:spcAft>
              <a:buNone/>
            </a:pPr>
            <a:r>
              <a:rPr lang="en-US" sz="1600" dirty="0" err="1">
                <a:solidFill>
                  <a:schemeClr val="accent6"/>
                </a:solidFill>
              </a:rPr>
              <a:t>Sedangkan</a:t>
            </a:r>
            <a:r>
              <a:rPr lang="en-US" sz="1600" dirty="0">
                <a:solidFill>
                  <a:srgbClr val="FFFF00"/>
                </a:solidFill>
              </a:rPr>
              <a:t> </a:t>
            </a:r>
            <a:r>
              <a:rPr lang="en-US" sz="1600" dirty="0" err="1">
                <a:solidFill>
                  <a:srgbClr val="FFFF00"/>
                </a:solidFill>
              </a:rPr>
              <a:t>menuurut</a:t>
            </a:r>
            <a:r>
              <a:rPr lang="en-US" sz="1600" dirty="0">
                <a:solidFill>
                  <a:srgbClr val="FFFF00"/>
                </a:solidFill>
              </a:rPr>
              <a:t> Munir (2011), </a:t>
            </a:r>
            <a:r>
              <a:rPr lang="en-US" sz="1600" dirty="0">
                <a:solidFill>
                  <a:schemeClr val="bg1"/>
                </a:solidFill>
              </a:rPr>
              <a:t>Selection sort </a:t>
            </a:r>
            <a:r>
              <a:rPr lang="en-US" sz="1600" dirty="0" err="1">
                <a:solidFill>
                  <a:schemeClr val="accent3"/>
                </a:solidFill>
              </a:rPr>
              <a:t>adalah</a:t>
            </a:r>
            <a:r>
              <a:rPr lang="en-US" sz="1600" dirty="0">
                <a:solidFill>
                  <a:schemeClr val="accent3"/>
                </a:solidFill>
              </a:rPr>
              <a:t> </a:t>
            </a:r>
            <a:r>
              <a:rPr lang="en-US" sz="1600" dirty="0" err="1">
                <a:solidFill>
                  <a:schemeClr val="accent3"/>
                </a:solidFill>
              </a:rPr>
              <a:t>suatu</a:t>
            </a:r>
            <a:r>
              <a:rPr lang="en-US" sz="1600" dirty="0">
                <a:solidFill>
                  <a:schemeClr val="accent3"/>
                </a:solidFill>
              </a:rPr>
              <a:t> </a:t>
            </a:r>
            <a:r>
              <a:rPr lang="en-US" sz="1600" dirty="0" err="1">
                <a:solidFill>
                  <a:schemeClr val="accent3"/>
                </a:solidFill>
              </a:rPr>
              <a:t>metode</a:t>
            </a:r>
            <a:r>
              <a:rPr lang="en-US" sz="1600" dirty="0">
                <a:solidFill>
                  <a:schemeClr val="accent3"/>
                </a:solidFill>
              </a:rPr>
              <a:t> </a:t>
            </a:r>
            <a:r>
              <a:rPr lang="en-US" sz="1600" dirty="0" err="1">
                <a:solidFill>
                  <a:schemeClr val="accent3"/>
                </a:solidFill>
              </a:rPr>
              <a:t>pengurutan</a:t>
            </a:r>
            <a:r>
              <a:rPr lang="en-US" sz="1600" dirty="0">
                <a:solidFill>
                  <a:schemeClr val="accent3"/>
                </a:solidFill>
              </a:rPr>
              <a:t> yang </a:t>
            </a:r>
            <a:r>
              <a:rPr lang="en-US" sz="1600" dirty="0" err="1">
                <a:solidFill>
                  <a:schemeClr val="accent3"/>
                </a:solidFill>
              </a:rPr>
              <a:t>memilih</a:t>
            </a:r>
            <a:r>
              <a:rPr lang="en-US" sz="1600" dirty="0">
                <a:solidFill>
                  <a:schemeClr val="accent3"/>
                </a:solidFill>
              </a:rPr>
              <a:t> </a:t>
            </a:r>
            <a:r>
              <a:rPr lang="en-US" sz="1600" dirty="0" err="1">
                <a:solidFill>
                  <a:schemeClr val="accent3"/>
                </a:solidFill>
              </a:rPr>
              <a:t>elemen</a:t>
            </a:r>
            <a:r>
              <a:rPr lang="en-US" sz="1600" dirty="0">
                <a:solidFill>
                  <a:schemeClr val="accent3"/>
                </a:solidFill>
              </a:rPr>
              <a:t> </a:t>
            </a:r>
            <a:r>
              <a:rPr lang="en-US" sz="1600" dirty="0" err="1">
                <a:solidFill>
                  <a:schemeClr val="accent3"/>
                </a:solidFill>
              </a:rPr>
              <a:t>maksimum</a:t>
            </a:r>
            <a:r>
              <a:rPr lang="en-US" sz="1600" dirty="0">
                <a:solidFill>
                  <a:schemeClr val="accent3"/>
                </a:solidFill>
              </a:rPr>
              <a:t>/minimum </a:t>
            </a:r>
            <a:r>
              <a:rPr lang="en-US" sz="1600" dirty="0" err="1">
                <a:solidFill>
                  <a:schemeClr val="accent3"/>
                </a:solidFill>
              </a:rPr>
              <a:t>dari</a:t>
            </a:r>
            <a:r>
              <a:rPr lang="en-US" sz="1600" dirty="0">
                <a:solidFill>
                  <a:schemeClr val="accent3"/>
                </a:solidFill>
              </a:rPr>
              <a:t> </a:t>
            </a:r>
            <a:r>
              <a:rPr lang="en-US" sz="1600" dirty="0" err="1">
                <a:solidFill>
                  <a:schemeClr val="accent3"/>
                </a:solidFill>
              </a:rPr>
              <a:t>larik</a:t>
            </a:r>
            <a:r>
              <a:rPr lang="en-US" sz="1600" dirty="0">
                <a:solidFill>
                  <a:schemeClr val="accent3"/>
                </a:solidFill>
              </a:rPr>
              <a:t>, </a:t>
            </a:r>
            <a:r>
              <a:rPr lang="en-US" sz="1600" dirty="0" err="1">
                <a:solidFill>
                  <a:schemeClr val="accent3"/>
                </a:solidFill>
              </a:rPr>
              <a:t>lalu</a:t>
            </a:r>
            <a:r>
              <a:rPr lang="en-US" sz="1600" dirty="0">
                <a:solidFill>
                  <a:schemeClr val="accent3"/>
                </a:solidFill>
              </a:rPr>
              <a:t> </a:t>
            </a:r>
            <a:r>
              <a:rPr lang="en-US" sz="1600" dirty="0" err="1">
                <a:solidFill>
                  <a:schemeClr val="accent3"/>
                </a:solidFill>
              </a:rPr>
              <a:t>menempatkan</a:t>
            </a:r>
            <a:r>
              <a:rPr lang="en-US" sz="1600" dirty="0">
                <a:solidFill>
                  <a:schemeClr val="accent3"/>
                </a:solidFill>
              </a:rPr>
              <a:t> </a:t>
            </a:r>
            <a:r>
              <a:rPr lang="en-US" sz="1600" dirty="0" err="1">
                <a:solidFill>
                  <a:schemeClr val="accent3"/>
                </a:solidFill>
              </a:rPr>
              <a:t>elemen</a:t>
            </a:r>
            <a:r>
              <a:rPr lang="en-US" sz="1600" dirty="0">
                <a:solidFill>
                  <a:schemeClr val="accent3"/>
                </a:solidFill>
              </a:rPr>
              <a:t> </a:t>
            </a:r>
            <a:r>
              <a:rPr lang="en-US" sz="1600" dirty="0" err="1">
                <a:solidFill>
                  <a:schemeClr val="accent3"/>
                </a:solidFill>
              </a:rPr>
              <a:t>maksimum</a:t>
            </a:r>
            <a:r>
              <a:rPr lang="en-US" sz="1600" dirty="0">
                <a:solidFill>
                  <a:schemeClr val="accent3"/>
                </a:solidFill>
              </a:rPr>
              <a:t>/minimum </a:t>
            </a:r>
            <a:r>
              <a:rPr lang="en-US" sz="1600" dirty="0" err="1">
                <a:solidFill>
                  <a:schemeClr val="accent3"/>
                </a:solidFill>
              </a:rPr>
              <a:t>itu</a:t>
            </a:r>
            <a:r>
              <a:rPr lang="en-US" sz="1600" dirty="0">
                <a:solidFill>
                  <a:schemeClr val="accent3"/>
                </a:solidFill>
              </a:rPr>
              <a:t> pada </a:t>
            </a:r>
            <a:r>
              <a:rPr lang="en-US" sz="1600" dirty="0" err="1">
                <a:solidFill>
                  <a:schemeClr val="accent3"/>
                </a:solidFill>
              </a:rPr>
              <a:t>awal</a:t>
            </a:r>
            <a:r>
              <a:rPr lang="en-US" sz="1600" dirty="0">
                <a:solidFill>
                  <a:schemeClr val="accent3"/>
                </a:solidFill>
              </a:rPr>
              <a:t> </a:t>
            </a:r>
            <a:r>
              <a:rPr lang="en-US" sz="1600" dirty="0" err="1">
                <a:solidFill>
                  <a:schemeClr val="accent3"/>
                </a:solidFill>
              </a:rPr>
              <a:t>atau</a:t>
            </a:r>
            <a:r>
              <a:rPr lang="en-US" sz="1600" dirty="0">
                <a:solidFill>
                  <a:schemeClr val="accent3"/>
                </a:solidFill>
              </a:rPr>
              <a:t> </a:t>
            </a:r>
            <a:r>
              <a:rPr lang="en-US" sz="1600" dirty="0" err="1">
                <a:solidFill>
                  <a:schemeClr val="accent3"/>
                </a:solidFill>
              </a:rPr>
              <a:t>akhir</a:t>
            </a:r>
            <a:r>
              <a:rPr lang="en-US" sz="1600" dirty="0">
                <a:solidFill>
                  <a:schemeClr val="accent3"/>
                </a:solidFill>
              </a:rPr>
              <a:t> </a:t>
            </a:r>
            <a:r>
              <a:rPr lang="en-US" sz="1600" dirty="0" err="1">
                <a:solidFill>
                  <a:schemeClr val="accent3"/>
                </a:solidFill>
              </a:rPr>
              <a:t>larik</a:t>
            </a:r>
            <a:r>
              <a:rPr lang="en-US" sz="1600" dirty="0">
                <a:solidFill>
                  <a:schemeClr val="accent3"/>
                </a:solidFill>
              </a:rPr>
              <a:t> (</a:t>
            </a:r>
            <a:r>
              <a:rPr lang="en-US" sz="1600" dirty="0" err="1">
                <a:solidFill>
                  <a:schemeClr val="accent3"/>
                </a:solidFill>
              </a:rPr>
              <a:t>elemen</a:t>
            </a:r>
            <a:r>
              <a:rPr lang="en-US" sz="1600" dirty="0">
                <a:solidFill>
                  <a:schemeClr val="accent3"/>
                </a:solidFill>
              </a:rPr>
              <a:t> </a:t>
            </a:r>
            <a:r>
              <a:rPr lang="en-US" sz="1600" dirty="0" err="1">
                <a:solidFill>
                  <a:schemeClr val="accent3"/>
                </a:solidFill>
              </a:rPr>
              <a:t>terujung</a:t>
            </a:r>
            <a:r>
              <a:rPr lang="en-US" sz="1600" dirty="0">
                <a:solidFill>
                  <a:schemeClr val="accent3"/>
                </a:solidFill>
              </a:rPr>
              <a:t>).</a:t>
            </a: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4B4C65-BC13-C643-962C-B2FE3A526F54}"/>
              </a:ext>
            </a:extLst>
          </p:cNvPr>
          <p:cNvSpPr>
            <a:spLocks noGrp="1"/>
          </p:cNvSpPr>
          <p:nvPr>
            <p:ph type="body" idx="1"/>
          </p:nvPr>
        </p:nvSpPr>
        <p:spPr>
          <a:xfrm>
            <a:off x="1464250" y="659219"/>
            <a:ext cx="6969600" cy="3820356"/>
          </a:xfrm>
        </p:spPr>
        <p:txBody>
          <a:bodyPr/>
          <a:lstStyle/>
          <a:p>
            <a:pPr marL="139700" indent="0">
              <a:buNone/>
            </a:pPr>
            <a:r>
              <a:rPr lang="id-ID" sz="1800" dirty="0">
                <a:solidFill>
                  <a:schemeClr val="tx2">
                    <a:lumMod val="75000"/>
                  </a:schemeClr>
                </a:solidFill>
              </a:rPr>
              <a:t> </a:t>
            </a:r>
            <a:r>
              <a:rPr lang="en-US" sz="1800" dirty="0" err="1">
                <a:solidFill>
                  <a:schemeClr val="tx2">
                    <a:lumMod val="75000"/>
                  </a:schemeClr>
                </a:solidFill>
              </a:rPr>
              <a:t>Pengurutan</a:t>
            </a:r>
            <a:r>
              <a:rPr lang="en-US" sz="1800" dirty="0">
                <a:solidFill>
                  <a:schemeClr val="tx2">
                    <a:lumMod val="75000"/>
                  </a:schemeClr>
                </a:solidFill>
              </a:rPr>
              <a:t> data </a:t>
            </a:r>
            <a:r>
              <a:rPr lang="en-US" sz="1800" dirty="0" err="1">
                <a:solidFill>
                  <a:schemeClr val="tx2">
                    <a:lumMod val="75000"/>
                  </a:schemeClr>
                </a:solidFill>
              </a:rPr>
              <a:t>dalam</a:t>
            </a:r>
            <a:r>
              <a:rPr lang="en-US" sz="1800" dirty="0">
                <a:solidFill>
                  <a:schemeClr val="tx2">
                    <a:lumMod val="75000"/>
                  </a:schemeClr>
                </a:solidFill>
              </a:rPr>
              <a:t> </a:t>
            </a:r>
            <a:r>
              <a:rPr lang="en-US" sz="1800" dirty="0" err="1">
                <a:solidFill>
                  <a:schemeClr val="tx2">
                    <a:lumMod val="75000"/>
                  </a:schemeClr>
                </a:solidFill>
              </a:rPr>
              <a:t>struktur</a:t>
            </a:r>
            <a:r>
              <a:rPr lang="en-US" sz="1800" dirty="0">
                <a:solidFill>
                  <a:schemeClr val="tx2">
                    <a:lumMod val="75000"/>
                  </a:schemeClr>
                </a:solidFill>
              </a:rPr>
              <a:t> data sangat </a:t>
            </a:r>
            <a:r>
              <a:rPr lang="en-US" sz="1800" dirty="0" err="1">
                <a:solidFill>
                  <a:schemeClr val="tx2">
                    <a:lumMod val="75000"/>
                  </a:schemeClr>
                </a:solidFill>
              </a:rPr>
              <a:t>penting</a:t>
            </a:r>
            <a:r>
              <a:rPr lang="en-US" sz="1800" dirty="0">
                <a:solidFill>
                  <a:schemeClr val="tx2">
                    <a:lumMod val="75000"/>
                  </a:schemeClr>
                </a:solidFill>
              </a:rPr>
              <a:t> </a:t>
            </a:r>
            <a:r>
              <a:rPr lang="en-US" sz="1800" dirty="0" err="1">
                <a:solidFill>
                  <a:schemeClr val="tx2">
                    <a:lumMod val="75000"/>
                  </a:schemeClr>
                </a:solidFill>
              </a:rPr>
              <a:t>terutama</a:t>
            </a:r>
            <a:r>
              <a:rPr lang="en-US" sz="1800" dirty="0">
                <a:solidFill>
                  <a:schemeClr val="tx2">
                    <a:lumMod val="75000"/>
                  </a:schemeClr>
                </a:solidFill>
              </a:rPr>
              <a:t> </a:t>
            </a:r>
            <a:r>
              <a:rPr lang="en-US" sz="1800" dirty="0" err="1">
                <a:solidFill>
                  <a:schemeClr val="tx2">
                    <a:lumMod val="75000"/>
                  </a:schemeClr>
                </a:solidFill>
              </a:rPr>
              <a:t>untuk</a:t>
            </a:r>
            <a:r>
              <a:rPr lang="en-US" sz="1800" dirty="0">
                <a:solidFill>
                  <a:schemeClr val="tx2">
                    <a:lumMod val="75000"/>
                  </a:schemeClr>
                </a:solidFill>
              </a:rPr>
              <a:t> data yang </a:t>
            </a:r>
            <a:r>
              <a:rPr lang="en-US" sz="1800" dirty="0" err="1">
                <a:solidFill>
                  <a:schemeClr val="tx2">
                    <a:lumMod val="75000"/>
                  </a:schemeClr>
                </a:solidFill>
              </a:rPr>
              <a:t>beripe</a:t>
            </a:r>
            <a:r>
              <a:rPr lang="en-US" sz="1800" dirty="0">
                <a:solidFill>
                  <a:schemeClr val="tx2">
                    <a:lumMod val="75000"/>
                  </a:schemeClr>
                </a:solidFill>
              </a:rPr>
              <a:t> data </a:t>
            </a:r>
            <a:r>
              <a:rPr lang="en-US" sz="1800" dirty="0" err="1">
                <a:solidFill>
                  <a:schemeClr val="tx2">
                    <a:lumMod val="75000"/>
                  </a:schemeClr>
                </a:solidFill>
              </a:rPr>
              <a:t>numerik</a:t>
            </a:r>
            <a:r>
              <a:rPr lang="en-US" sz="1800" dirty="0">
                <a:solidFill>
                  <a:schemeClr val="tx2">
                    <a:lumMod val="75000"/>
                  </a:schemeClr>
                </a:solidFill>
              </a:rPr>
              <a:t> </a:t>
            </a:r>
            <a:r>
              <a:rPr lang="en-US" sz="1800" dirty="0" err="1">
                <a:solidFill>
                  <a:schemeClr val="tx2">
                    <a:lumMod val="75000"/>
                  </a:schemeClr>
                </a:solidFill>
              </a:rPr>
              <a:t>ataupun</a:t>
            </a:r>
            <a:r>
              <a:rPr lang="en-US" sz="1800" dirty="0">
                <a:solidFill>
                  <a:schemeClr val="tx2">
                    <a:lumMod val="75000"/>
                  </a:schemeClr>
                </a:solidFill>
              </a:rPr>
              <a:t> </a:t>
            </a:r>
            <a:r>
              <a:rPr lang="en-US" sz="1800" dirty="0" err="1">
                <a:solidFill>
                  <a:schemeClr val="tx2">
                    <a:lumMod val="75000"/>
                  </a:schemeClr>
                </a:solidFill>
              </a:rPr>
              <a:t>karakter</a:t>
            </a:r>
            <a:r>
              <a:rPr lang="en-US" sz="1800" dirty="0">
                <a:solidFill>
                  <a:schemeClr val="tx2">
                    <a:lumMod val="75000"/>
                  </a:schemeClr>
                </a:solidFill>
              </a:rPr>
              <a:t>.</a:t>
            </a:r>
            <a:r>
              <a:rPr lang="id-ID" sz="1800" dirty="0">
                <a:solidFill>
                  <a:schemeClr val="tx2">
                    <a:lumMod val="50000"/>
                  </a:schemeClr>
                </a:solidFill>
              </a:rPr>
              <a:t>P</a:t>
            </a:r>
            <a:r>
              <a:rPr lang="en-US" sz="1800" dirty="0" err="1">
                <a:solidFill>
                  <a:schemeClr val="tx2">
                    <a:lumMod val="50000"/>
                  </a:schemeClr>
                </a:solidFill>
              </a:rPr>
              <a:t>engurutan</a:t>
            </a:r>
            <a:r>
              <a:rPr lang="en-US" sz="1800" dirty="0">
                <a:solidFill>
                  <a:schemeClr val="tx2">
                    <a:lumMod val="50000"/>
                  </a:schemeClr>
                </a:solidFill>
              </a:rPr>
              <a:t> </a:t>
            </a:r>
            <a:r>
              <a:rPr lang="en-US" sz="1800" dirty="0" err="1">
                <a:solidFill>
                  <a:schemeClr val="tx2">
                    <a:lumMod val="50000"/>
                  </a:schemeClr>
                </a:solidFill>
              </a:rPr>
              <a:t>dapat</a:t>
            </a:r>
            <a:r>
              <a:rPr lang="en-US" sz="1800" dirty="0">
                <a:solidFill>
                  <a:schemeClr val="tx2">
                    <a:lumMod val="50000"/>
                  </a:schemeClr>
                </a:solidFill>
              </a:rPr>
              <a:t> </a:t>
            </a:r>
            <a:r>
              <a:rPr lang="en-US" sz="1800" dirty="0" err="1">
                <a:solidFill>
                  <a:schemeClr val="tx2">
                    <a:lumMod val="50000"/>
                  </a:schemeClr>
                </a:solidFill>
              </a:rPr>
              <a:t>dilakukan</a:t>
            </a:r>
            <a:r>
              <a:rPr lang="en-US" sz="1800" dirty="0">
                <a:solidFill>
                  <a:schemeClr val="tx2">
                    <a:lumMod val="50000"/>
                  </a:schemeClr>
                </a:solidFill>
              </a:rPr>
              <a:t> </a:t>
            </a:r>
            <a:r>
              <a:rPr lang="en-US" sz="1800" dirty="0" err="1">
                <a:solidFill>
                  <a:schemeClr val="tx2">
                    <a:lumMod val="50000"/>
                  </a:schemeClr>
                </a:solidFill>
              </a:rPr>
              <a:t>secara</a:t>
            </a:r>
            <a:r>
              <a:rPr lang="en-US" sz="1800" dirty="0">
                <a:solidFill>
                  <a:schemeClr val="tx2">
                    <a:lumMod val="50000"/>
                  </a:schemeClr>
                </a:solidFill>
              </a:rPr>
              <a:t> ascending </a:t>
            </a:r>
            <a:r>
              <a:rPr lang="en-US" sz="1800" dirty="0">
                <a:solidFill>
                  <a:schemeClr val="tx2">
                    <a:lumMod val="60000"/>
                    <a:lumOff val="40000"/>
                  </a:schemeClr>
                </a:solidFill>
              </a:rPr>
              <a:t>(</a:t>
            </a:r>
            <a:r>
              <a:rPr lang="en-US" sz="1800" dirty="0" err="1">
                <a:solidFill>
                  <a:schemeClr val="tx2">
                    <a:lumMod val="60000"/>
                    <a:lumOff val="40000"/>
                  </a:schemeClr>
                </a:solidFill>
              </a:rPr>
              <a:t>urut</a:t>
            </a:r>
            <a:r>
              <a:rPr lang="en-US" sz="1800" dirty="0">
                <a:solidFill>
                  <a:schemeClr val="tx2">
                    <a:lumMod val="60000"/>
                    <a:lumOff val="40000"/>
                  </a:schemeClr>
                </a:solidFill>
              </a:rPr>
              <a:t> naik)</a:t>
            </a:r>
            <a:r>
              <a:rPr lang="en-US" sz="1800" dirty="0">
                <a:solidFill>
                  <a:schemeClr val="tx2">
                    <a:lumMod val="50000"/>
                  </a:schemeClr>
                </a:solidFill>
              </a:rPr>
              <a:t> dan descending </a:t>
            </a:r>
            <a:r>
              <a:rPr lang="en-US" sz="1800" dirty="0">
                <a:solidFill>
                  <a:schemeClr val="tx2">
                    <a:lumMod val="60000"/>
                    <a:lumOff val="40000"/>
                  </a:schemeClr>
                </a:solidFill>
              </a:rPr>
              <a:t>(</a:t>
            </a:r>
            <a:r>
              <a:rPr lang="en-US" sz="1800" dirty="0" err="1">
                <a:solidFill>
                  <a:schemeClr val="tx2">
                    <a:lumMod val="60000"/>
                    <a:lumOff val="40000"/>
                  </a:schemeClr>
                </a:solidFill>
              </a:rPr>
              <a:t>urut</a:t>
            </a:r>
            <a:r>
              <a:rPr lang="en-US" sz="1800" dirty="0">
                <a:solidFill>
                  <a:schemeClr val="tx2">
                    <a:lumMod val="60000"/>
                    <a:lumOff val="40000"/>
                  </a:schemeClr>
                </a:solidFill>
              </a:rPr>
              <a:t> </a:t>
            </a:r>
            <a:r>
              <a:rPr lang="en-US" sz="1800" dirty="0" err="1">
                <a:solidFill>
                  <a:schemeClr val="tx2">
                    <a:lumMod val="60000"/>
                    <a:lumOff val="40000"/>
                  </a:schemeClr>
                </a:solidFill>
              </a:rPr>
              <a:t>turun</a:t>
            </a:r>
            <a:r>
              <a:rPr lang="en-US" sz="1800" dirty="0">
                <a:solidFill>
                  <a:schemeClr val="tx2">
                    <a:lumMod val="60000"/>
                    <a:lumOff val="40000"/>
                  </a:schemeClr>
                </a:solidFill>
              </a:rPr>
              <a:t>) </a:t>
            </a:r>
            <a:r>
              <a:rPr lang="en-US" sz="1800" dirty="0" err="1">
                <a:solidFill>
                  <a:schemeClr val="tx2">
                    <a:lumMod val="50000"/>
                  </a:schemeClr>
                </a:solidFill>
              </a:rPr>
              <a:t>Pengurutan</a:t>
            </a:r>
            <a:r>
              <a:rPr lang="en-US" sz="1800" dirty="0">
                <a:solidFill>
                  <a:schemeClr val="tx2">
                    <a:lumMod val="50000"/>
                  </a:schemeClr>
                </a:solidFill>
              </a:rPr>
              <a:t> </a:t>
            </a:r>
            <a:r>
              <a:rPr lang="en-US" sz="1800" dirty="0">
                <a:solidFill>
                  <a:schemeClr val="tx2">
                    <a:lumMod val="60000"/>
                    <a:lumOff val="40000"/>
                  </a:schemeClr>
                </a:solidFill>
              </a:rPr>
              <a:t>(Sorting) </a:t>
            </a:r>
            <a:r>
              <a:rPr lang="en-US" sz="1800" dirty="0" err="1">
                <a:solidFill>
                  <a:schemeClr val="tx2">
                    <a:lumMod val="50000"/>
                  </a:schemeClr>
                </a:solidFill>
              </a:rPr>
              <a:t>adalah</a:t>
            </a:r>
            <a:r>
              <a:rPr lang="en-US" sz="1800" dirty="0">
                <a:solidFill>
                  <a:schemeClr val="tx2">
                    <a:lumMod val="50000"/>
                  </a:schemeClr>
                </a:solidFill>
              </a:rPr>
              <a:t> proses </a:t>
            </a:r>
            <a:r>
              <a:rPr lang="en-US" sz="1800" dirty="0" err="1">
                <a:solidFill>
                  <a:schemeClr val="tx2">
                    <a:lumMod val="50000"/>
                  </a:schemeClr>
                </a:solidFill>
              </a:rPr>
              <a:t>pengurutan</a:t>
            </a:r>
            <a:r>
              <a:rPr lang="en-US" sz="1800" dirty="0">
                <a:solidFill>
                  <a:schemeClr val="tx2">
                    <a:lumMod val="50000"/>
                  </a:schemeClr>
                </a:solidFill>
              </a:rPr>
              <a:t> data yang </a:t>
            </a:r>
            <a:r>
              <a:rPr lang="en-US" sz="1800" dirty="0" err="1">
                <a:solidFill>
                  <a:schemeClr val="tx2">
                    <a:lumMod val="50000"/>
                  </a:schemeClr>
                </a:solidFill>
              </a:rPr>
              <a:t>sebelumnya</a:t>
            </a:r>
            <a:r>
              <a:rPr lang="en-US" sz="1800" dirty="0">
                <a:solidFill>
                  <a:schemeClr val="tx2">
                    <a:lumMod val="50000"/>
                  </a:schemeClr>
                </a:solidFill>
              </a:rPr>
              <a:t> </a:t>
            </a:r>
            <a:r>
              <a:rPr lang="en-US" sz="1800" dirty="0" err="1">
                <a:solidFill>
                  <a:schemeClr val="tx2">
                    <a:lumMod val="50000"/>
                  </a:schemeClr>
                </a:solidFill>
              </a:rPr>
              <a:t>disusun</a:t>
            </a:r>
            <a:r>
              <a:rPr lang="en-US" sz="1800" dirty="0">
                <a:solidFill>
                  <a:schemeClr val="tx2">
                    <a:lumMod val="50000"/>
                  </a:schemeClr>
                </a:solidFill>
              </a:rPr>
              <a:t> </a:t>
            </a:r>
            <a:r>
              <a:rPr lang="en-US" sz="1800" dirty="0" err="1">
                <a:solidFill>
                  <a:schemeClr val="tx2">
                    <a:lumMod val="50000"/>
                  </a:schemeClr>
                </a:solidFill>
              </a:rPr>
              <a:t>secara</a:t>
            </a:r>
            <a:r>
              <a:rPr lang="en-US" sz="1800" dirty="0">
                <a:solidFill>
                  <a:schemeClr val="tx2">
                    <a:lumMod val="50000"/>
                  </a:schemeClr>
                </a:solidFill>
              </a:rPr>
              <a:t> </a:t>
            </a:r>
            <a:r>
              <a:rPr lang="en-US" sz="1800" dirty="0" err="1">
                <a:solidFill>
                  <a:schemeClr val="tx2">
                    <a:lumMod val="50000"/>
                  </a:schemeClr>
                </a:solidFill>
              </a:rPr>
              <a:t>acak</a:t>
            </a:r>
            <a:r>
              <a:rPr lang="en-US" sz="1800" dirty="0">
                <a:solidFill>
                  <a:schemeClr val="tx2">
                    <a:lumMod val="50000"/>
                  </a:schemeClr>
                </a:solidFill>
              </a:rPr>
              <a:t> </a:t>
            </a:r>
            <a:r>
              <a:rPr lang="en-US" sz="1800" dirty="0" err="1">
                <a:solidFill>
                  <a:schemeClr val="tx2">
                    <a:lumMod val="50000"/>
                  </a:schemeClr>
                </a:solidFill>
              </a:rPr>
              <a:t>sehingga</a:t>
            </a:r>
            <a:r>
              <a:rPr lang="en-US" sz="1800" dirty="0">
                <a:solidFill>
                  <a:schemeClr val="tx2">
                    <a:lumMod val="50000"/>
                  </a:schemeClr>
                </a:solidFill>
              </a:rPr>
              <a:t> </a:t>
            </a:r>
            <a:r>
              <a:rPr lang="en-US" sz="1800" dirty="0" err="1">
                <a:solidFill>
                  <a:schemeClr val="tx2">
                    <a:lumMod val="50000"/>
                  </a:schemeClr>
                </a:solidFill>
              </a:rPr>
              <a:t>tersusun</a:t>
            </a:r>
            <a:r>
              <a:rPr lang="en-US" sz="1800" dirty="0">
                <a:solidFill>
                  <a:schemeClr val="tx2">
                    <a:lumMod val="50000"/>
                  </a:schemeClr>
                </a:solidFill>
              </a:rPr>
              <a:t> </a:t>
            </a:r>
            <a:r>
              <a:rPr lang="en-US" sz="1800" dirty="0" err="1">
                <a:solidFill>
                  <a:schemeClr val="tx2">
                    <a:lumMod val="50000"/>
                  </a:schemeClr>
                </a:solidFill>
              </a:rPr>
              <a:t>secara</a:t>
            </a:r>
            <a:r>
              <a:rPr lang="en-US" sz="1800" dirty="0">
                <a:solidFill>
                  <a:schemeClr val="tx2">
                    <a:lumMod val="50000"/>
                  </a:schemeClr>
                </a:solidFill>
              </a:rPr>
              <a:t> </a:t>
            </a:r>
            <a:r>
              <a:rPr lang="en-US" sz="1800" dirty="0" err="1">
                <a:solidFill>
                  <a:schemeClr val="tx2">
                    <a:lumMod val="50000"/>
                  </a:schemeClr>
                </a:solidFill>
              </a:rPr>
              <a:t>teratur</a:t>
            </a:r>
            <a:r>
              <a:rPr lang="en-US" sz="1800" dirty="0">
                <a:solidFill>
                  <a:schemeClr val="tx2">
                    <a:lumMod val="50000"/>
                  </a:schemeClr>
                </a:solidFill>
              </a:rPr>
              <a:t> </a:t>
            </a:r>
            <a:r>
              <a:rPr lang="en-US" sz="1800" dirty="0" err="1">
                <a:solidFill>
                  <a:schemeClr val="tx2">
                    <a:lumMod val="50000"/>
                  </a:schemeClr>
                </a:solidFill>
              </a:rPr>
              <a:t>menurut</a:t>
            </a:r>
            <a:r>
              <a:rPr lang="en-US" sz="1800" dirty="0">
                <a:solidFill>
                  <a:schemeClr val="tx2">
                    <a:lumMod val="50000"/>
                  </a:schemeClr>
                </a:solidFill>
              </a:rPr>
              <a:t> </a:t>
            </a:r>
            <a:r>
              <a:rPr lang="en-US" sz="1800" dirty="0" err="1">
                <a:solidFill>
                  <a:schemeClr val="tx2">
                    <a:lumMod val="50000"/>
                  </a:schemeClr>
                </a:solidFill>
              </a:rPr>
              <a:t>aturan</a:t>
            </a:r>
            <a:r>
              <a:rPr lang="en-US" sz="1800" dirty="0">
                <a:solidFill>
                  <a:schemeClr val="tx2">
                    <a:lumMod val="50000"/>
                  </a:schemeClr>
                </a:solidFill>
              </a:rPr>
              <a:t> </a:t>
            </a:r>
            <a:r>
              <a:rPr lang="en-US" sz="1800" dirty="0" err="1">
                <a:solidFill>
                  <a:schemeClr val="tx2">
                    <a:lumMod val="50000"/>
                  </a:schemeClr>
                </a:solidFill>
              </a:rPr>
              <a:t>tertentu</a:t>
            </a:r>
            <a:endParaRPr lang="en-US" sz="1800" dirty="0">
              <a:solidFill>
                <a:schemeClr val="tx2">
                  <a:lumMod val="50000"/>
                </a:schemeClr>
              </a:solidFill>
            </a:endParaRPr>
          </a:p>
          <a:p>
            <a:endParaRPr lang="en-US" dirty="0"/>
          </a:p>
        </p:txBody>
      </p:sp>
    </p:spTree>
    <p:extLst>
      <p:ext uri="{BB962C8B-B14F-4D97-AF65-F5344CB8AC3E}">
        <p14:creationId xmlns:p14="http://schemas.microsoft.com/office/powerpoint/2010/main" val="155018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510985" y="204971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2" name="Google Shape;482;p29"/>
          <p:cNvSpPr txBox="1">
            <a:spLocks noGrp="1"/>
          </p:cNvSpPr>
          <p:nvPr>
            <p:ph type="subTitle" idx="2"/>
          </p:nvPr>
        </p:nvSpPr>
        <p:spPr>
          <a:xfrm>
            <a:off x="2383085" y="2074257"/>
            <a:ext cx="3129000" cy="338400"/>
          </a:xfrm>
          <a:prstGeom prst="rect">
            <a:avLst/>
          </a:prstGeom>
        </p:spPr>
        <p:txBody>
          <a:bodyPr spcFirstLastPara="1" wrap="square" lIns="91425" tIns="91425" rIns="91425" bIns="91425" anchor="ctr" anchorCtr="0">
            <a:noAutofit/>
          </a:bodyPr>
          <a:lstStyle/>
          <a:p>
            <a:pPr marL="0" indent="0"/>
            <a:endParaRPr lang="en-ID" sz="12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endParaRPr>
          </a:p>
          <a:p>
            <a:pPr marL="0" indent="0"/>
            <a:r>
              <a:rPr lang="en-ID" sz="1200" b="0" i="0" dirty="0" err="1">
                <a:effectLst/>
                <a:latin typeface="Fira Code" panose="020B0809050000020004" pitchFamily="49" charset="0"/>
                <a:ea typeface="Fira Code" panose="020B0809050000020004" pitchFamily="49" charset="0"/>
                <a:cs typeface="Fira Code" panose="020B0809050000020004" pitchFamily="49" charset="0"/>
              </a:rPr>
              <a:t>Pencarian</a:t>
            </a:r>
            <a:r>
              <a:rPr lang="en-ID" sz="1200" b="0" i="0" dirty="0">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effectLst/>
                <a:latin typeface="Fira Code" panose="020B0809050000020004" pitchFamily="49" charset="0"/>
                <a:ea typeface="Fira Code" panose="020B0809050000020004" pitchFamily="49" charset="0"/>
                <a:cs typeface="Fira Code" panose="020B0809050000020004" pitchFamily="49" charset="0"/>
              </a:rPr>
              <a:t>nilai</a:t>
            </a:r>
            <a:r>
              <a:rPr lang="en-ID" sz="1200" b="0" i="0" dirty="0">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effectLst/>
                <a:latin typeface="Fira Code" panose="020B0809050000020004" pitchFamily="49" charset="0"/>
                <a:ea typeface="Fira Code" panose="020B0809050000020004" pitchFamily="49" charset="0"/>
                <a:cs typeface="Fira Code" panose="020B0809050000020004" pitchFamily="49" charset="0"/>
              </a:rPr>
              <a:t>terkecil</a:t>
            </a:r>
            <a:r>
              <a:rPr lang="en-ID" sz="1200" b="0" i="0" dirty="0">
                <a:effectLst/>
                <a:latin typeface="Fira Code" panose="020B0809050000020004" pitchFamily="49" charset="0"/>
                <a:ea typeface="Fira Code" panose="020B0809050000020004" pitchFamily="49" charset="0"/>
                <a:cs typeface="Fira Code" panose="020B0809050000020004" pitchFamily="49" charset="0"/>
              </a:rPr>
              <a:t>/</a:t>
            </a:r>
            <a:r>
              <a:rPr lang="en-ID" sz="1200" b="0" i="0" dirty="0" err="1">
                <a:effectLst/>
                <a:latin typeface="Fira Code" panose="020B0809050000020004" pitchFamily="49" charset="0"/>
                <a:ea typeface="Fira Code" panose="020B0809050000020004" pitchFamily="49" charset="0"/>
                <a:cs typeface="Fira Code" panose="020B0809050000020004" pitchFamily="49" charset="0"/>
              </a:rPr>
              <a:t>terbesar</a:t>
            </a:r>
            <a:endParaRPr lang="en-ID" sz="1200" b="0" i="0" dirty="0">
              <a:effectLst/>
              <a:latin typeface="Fira Code" panose="020B0809050000020004" pitchFamily="49" charset="0"/>
              <a:ea typeface="Fira Code" panose="020B0809050000020004" pitchFamily="49" charset="0"/>
              <a:cs typeface="Fira Code" panose="020B0809050000020004" pitchFamily="49" charset="0"/>
            </a:endParaRPr>
          </a:p>
          <a:p>
            <a:pPr marL="0" lvl="0" indent="0" algn="l" rtl="0">
              <a:spcBef>
                <a:spcPts val="0"/>
              </a:spcBef>
              <a:spcAft>
                <a:spcPts val="0"/>
              </a:spcAft>
              <a:buNone/>
            </a:pPr>
            <a:endParaRPr dirty="0"/>
          </a:p>
        </p:txBody>
      </p:sp>
      <p:sp>
        <p:nvSpPr>
          <p:cNvPr id="483" name="Google Shape;483;p29"/>
          <p:cNvSpPr txBox="1">
            <a:spLocks noGrp="1"/>
          </p:cNvSpPr>
          <p:nvPr>
            <p:ph type="title" idx="3"/>
          </p:nvPr>
        </p:nvSpPr>
        <p:spPr>
          <a:xfrm flipH="1">
            <a:off x="4566025" y="3084975"/>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5" name="Google Shape;485;p29"/>
          <p:cNvSpPr txBox="1">
            <a:spLocks noGrp="1"/>
          </p:cNvSpPr>
          <p:nvPr>
            <p:ph type="subTitle" idx="5"/>
          </p:nvPr>
        </p:nvSpPr>
        <p:spPr>
          <a:xfrm>
            <a:off x="5512085" y="3141188"/>
            <a:ext cx="3129000" cy="338399"/>
          </a:xfrm>
          <a:prstGeom prst="rect">
            <a:avLst/>
          </a:prstGeom>
        </p:spPr>
        <p:txBody>
          <a:bodyPr spcFirstLastPara="1" wrap="square" lIns="91425" tIns="91425" rIns="91425" bIns="91425" anchor="ctr" anchorCtr="0">
            <a:noAutofit/>
          </a:bodyPr>
          <a:lstStyle/>
          <a:p>
            <a:pPr marL="0" indent="0"/>
            <a:r>
              <a:rPr lang="nn-NO"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Menukar nilai yang dicari tadi ke posisi yang ditentukan</a:t>
            </a:r>
          </a:p>
          <a:p>
            <a:pPr marL="0" lvl="0" indent="0" algn="l" rtl="0">
              <a:spcBef>
                <a:spcPts val="0"/>
              </a:spcBef>
              <a:spcAft>
                <a:spcPts val="0"/>
              </a:spcAft>
              <a:buNone/>
            </a:pPr>
            <a:endParaRPr sz="1200" dirty="0">
              <a:solidFill>
                <a:schemeClr val="tx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699"/>
            <a:ext cx="7290600" cy="10451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 Kerja </a:t>
            </a:r>
            <a:r>
              <a:rPr lang="en" dirty="0">
                <a:solidFill>
                  <a:schemeClr val="accent2"/>
                </a:solidFill>
              </a:rPr>
              <a:t>‘Selection Sort’</a:t>
            </a:r>
            <a:r>
              <a:rPr lang="en" dirty="0"/>
              <a:t> </a:t>
            </a:r>
            <a:r>
              <a:rPr lang="en" dirty="0">
                <a:solidFill>
                  <a:schemeClr val="accent6"/>
                </a:solidFill>
              </a:rPr>
              <a:t>{</a:t>
            </a:r>
            <a:br>
              <a:rPr lang="en" dirty="0">
                <a:solidFill>
                  <a:schemeClr val="accent6"/>
                </a:solidFill>
              </a:rPr>
            </a:br>
            <a:r>
              <a:rPr lang="en" dirty="0">
                <a:solidFill>
                  <a:schemeClr val="accent6"/>
                </a:solidFill>
              </a:rPr>
              <a:t>	</a:t>
            </a:r>
            <a:r>
              <a:rPr lang="en-ID" sz="14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Ada 2 proses </a:t>
            </a:r>
            <a:r>
              <a:rPr lang="en-ID" sz="14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utama</a:t>
            </a:r>
            <a:r>
              <a:rPr lang="en-ID" sz="14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4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dilakukan</a:t>
            </a:r>
            <a:r>
              <a:rPr lang="en-ID" sz="14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pada </a:t>
            </a:r>
            <a:r>
              <a:rPr lang="en-ID" sz="14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algoritma</a:t>
            </a:r>
            <a:r>
              <a:rPr lang="en-ID" sz="14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Selection 	Sort, </a:t>
            </a:r>
            <a:r>
              <a:rPr lang="en-ID" sz="140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yaitu</a:t>
            </a:r>
            <a:r>
              <a:rPr lang="en-ID" sz="140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t>
            </a:r>
            <a:endParaRPr sz="14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490" name="Google Shape;490;p29"/>
          <p:cNvGrpSpPr/>
          <p:nvPr/>
        </p:nvGrpSpPr>
        <p:grpSpPr>
          <a:xfrm>
            <a:off x="1074067"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1"/>
                </a:solidFill>
                <a:latin typeface="Fira Code" panose="020B0809050000020004" pitchFamily="49" charset="0"/>
                <a:ea typeface="Fira Code" panose="020B0809050000020004" pitchFamily="49" charset="0"/>
                <a:cs typeface="Fira Code" panose="020B0809050000020004" pitchFamily="49" charset="0"/>
              </a:rPr>
              <a:t>[</a:t>
            </a:r>
            <a:r>
              <a:rPr lang="en-ID" sz="1400" b="1" i="0" dirty="0">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Pada proses </a:t>
            </a:r>
            <a:r>
              <a:rPr lang="en-ID" sz="1400" b="1" i="0" dirty="0" err="1">
                <a:solidFill>
                  <a:schemeClr val="accent1"/>
                </a:solidFill>
                <a:effectLst/>
                <a:latin typeface="Fira Code" panose="020B0809050000020004" pitchFamily="49" charset="0"/>
                <a:ea typeface="Fira Code" panose="020B0809050000020004" pitchFamily="49" charset="0"/>
                <a:cs typeface="Fira Code" panose="020B0809050000020004" pitchFamily="49" charset="0"/>
              </a:rPr>
              <a:t>pertama</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fokus</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mencari</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nilai</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terkecil</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terbesar</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sesuai</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tujuan</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algoritma</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Perhatikan</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ilustrasi</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4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berikut</a:t>
            </a:r>
            <a:r>
              <a:rPr lang="en-ID" sz="14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a:t>
            </a:r>
            <a:r>
              <a:rPr lang="en" sz="1400" dirty="0">
                <a:solidFill>
                  <a:schemeClr val="accent1"/>
                </a:solidFill>
                <a:latin typeface="Fira Code" panose="020B0809050000020004" pitchFamily="49" charset="0"/>
                <a:ea typeface="Fira Code" panose="020B0809050000020004" pitchFamily="49" charset="0"/>
                <a:cs typeface="Fira Code" panose="020B0809050000020004" pitchFamily="49" charset="0"/>
              </a:rPr>
              <a:t>] </a:t>
            </a:r>
            <a:endParaRPr sz="1400" dirty="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2" name="Picture 1">
            <a:extLst>
              <a:ext uri="{FF2B5EF4-FFF2-40B4-BE49-F238E27FC236}">
                <a16:creationId xmlns:a16="http://schemas.microsoft.com/office/drawing/2014/main" id="{67A14B5F-2371-680F-1CEE-EF68C62C0528}"/>
              </a:ext>
            </a:extLst>
          </p:cNvPr>
          <p:cNvPicPr>
            <a:picLocks noChangeAspect="1"/>
          </p:cNvPicPr>
          <p:nvPr/>
        </p:nvPicPr>
        <p:blipFill>
          <a:blip r:embed="rId3"/>
          <a:stretch>
            <a:fillRect/>
          </a:stretch>
        </p:blipFill>
        <p:spPr>
          <a:xfrm>
            <a:off x="3896963" y="2562215"/>
            <a:ext cx="3375206" cy="684306"/>
          </a:xfrm>
          <a:prstGeom prst="rect">
            <a:avLst/>
          </a:prstGeom>
        </p:spPr>
      </p:pic>
      <p:sp>
        <p:nvSpPr>
          <p:cNvPr id="502" name="Google Shape;502;p30"/>
          <p:cNvSpPr txBox="1">
            <a:spLocks noGrp="1"/>
          </p:cNvSpPr>
          <p:nvPr>
            <p:ph type="subTitle" idx="1"/>
          </p:nvPr>
        </p:nvSpPr>
        <p:spPr>
          <a:xfrm>
            <a:off x="2807749" y="3358125"/>
            <a:ext cx="5852150" cy="10114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Nilai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terkecil</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pada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koleksi</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tersebut</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adalah</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1 yang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terletak</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di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indeks</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6.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Kalo</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ingin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mengurutkan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dari</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kecil</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besar</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maka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1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tadi</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tukarkan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7 di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indeks</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0.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Tapi</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kalo</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ingin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mengurutkan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dari</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besar</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a:t>
            </a:r>
            <a:r>
              <a:rPr lang="en-ID" sz="110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kecil</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maka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1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tadi</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tukarkan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2 yang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ada</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di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indeks</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0"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terakhir</a:t>
            </a:r>
            <a:r>
              <a:rPr lang="en-ID" sz="1100" b="0"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t>
            </a:r>
            <a:endParaRPr sz="1100"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5200450" y="1438357"/>
            <a:ext cx="3640239" cy="11119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Setelah</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ditukarkan</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berarti</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1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sudah</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berada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pada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posisi</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seharusnya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Sedangkan</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sisanya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dilakukan</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pengulangan</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proses yang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sama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seperti</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proses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sebelumnya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Proses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ini</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dilakukan</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terus</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berulang-ulang</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sampai</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semua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b="1" i="0" dirty="0" err="1">
                <a:solidFill>
                  <a:schemeClr val="bg1"/>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100" b="1" i="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rPr>
              <a:t>.</a:t>
            </a:r>
            <a:endParaRPr sz="11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3" name="Picture 2">
            <a:extLst>
              <a:ext uri="{FF2B5EF4-FFF2-40B4-BE49-F238E27FC236}">
                <a16:creationId xmlns:a16="http://schemas.microsoft.com/office/drawing/2014/main" id="{970F1C95-C087-6581-AD39-9DB89B9DA84D}"/>
              </a:ext>
            </a:extLst>
          </p:cNvPr>
          <p:cNvPicPr>
            <a:picLocks noChangeAspect="1"/>
          </p:cNvPicPr>
          <p:nvPr/>
        </p:nvPicPr>
        <p:blipFill>
          <a:blip r:embed="rId3"/>
          <a:stretch>
            <a:fillRect/>
          </a:stretch>
        </p:blipFill>
        <p:spPr>
          <a:xfrm>
            <a:off x="1987045" y="2877526"/>
            <a:ext cx="4284660" cy="683972"/>
          </a:xfrm>
          <a:prstGeom prst="rect">
            <a:avLst/>
          </a:prstGeom>
        </p:spPr>
      </p:pic>
      <p:sp>
        <p:nvSpPr>
          <p:cNvPr id="513" name="Google Shape;513;p31"/>
          <p:cNvSpPr txBox="1">
            <a:spLocks noGrp="1"/>
          </p:cNvSpPr>
          <p:nvPr>
            <p:ph type="subTitle" idx="1"/>
          </p:nvPr>
        </p:nvSpPr>
        <p:spPr>
          <a:xfrm rot="10800000" flipV="1">
            <a:off x="2107060" y="3731278"/>
            <a:ext cx="4164645" cy="4571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v-SE" sz="1200" b="1"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Angka 1 sudah berada pada posisi yang benar</a:t>
            </a:r>
            <a:endParaRPr sz="1200" b="1"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14" name="Google Shape;514;p31"/>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endParaRPr dirty="0">
              <a:solidFill>
                <a:schemeClr val="accent6"/>
              </a:solidFill>
            </a:endParaRPr>
          </a:p>
        </p:txBody>
      </p:sp>
      <p:sp>
        <p:nvSpPr>
          <p:cNvPr id="515" name="Google Shape;515;p31"/>
          <p:cNvSpPr txBox="1">
            <a:spLocks noGrp="1"/>
          </p:cNvSpPr>
          <p:nvPr>
            <p:ph type="title"/>
          </p:nvPr>
        </p:nvSpPr>
        <p:spPr>
          <a:xfrm>
            <a:off x="1143250" y="597536"/>
            <a:ext cx="4057200" cy="5544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050" b="1" dirty="0" err="1">
                <a:solidFill>
                  <a:schemeClr val="accent6"/>
                </a:solidFill>
              </a:rPr>
              <a:t>Anggap</a:t>
            </a:r>
            <a:r>
              <a:rPr lang="en-ID" sz="1050" b="1" dirty="0">
                <a:solidFill>
                  <a:schemeClr val="accent6"/>
                </a:solidFill>
              </a:rPr>
              <a:t> </a:t>
            </a:r>
            <a:r>
              <a:rPr lang="en-ID" sz="1050" b="1" dirty="0" err="1">
                <a:solidFill>
                  <a:schemeClr val="accent6"/>
                </a:solidFill>
              </a:rPr>
              <a:t>saja</a:t>
            </a:r>
            <a:r>
              <a:rPr lang="en-ID" sz="1050" b="1" dirty="0">
                <a:solidFill>
                  <a:schemeClr val="accent6"/>
                </a:solidFill>
              </a:rPr>
              <a:t> </a:t>
            </a:r>
            <a:r>
              <a:rPr lang="en-ID" sz="1050" b="1" dirty="0" err="1">
                <a:solidFill>
                  <a:schemeClr val="accent6"/>
                </a:solidFill>
              </a:rPr>
              <a:t>kita</a:t>
            </a:r>
            <a:r>
              <a:rPr lang="en-ID" sz="1050" b="1" dirty="0">
                <a:solidFill>
                  <a:schemeClr val="accent6"/>
                </a:solidFill>
              </a:rPr>
              <a:t> </a:t>
            </a:r>
            <a:r>
              <a:rPr lang="en-ID" sz="1050" b="1" dirty="0" err="1">
                <a:solidFill>
                  <a:schemeClr val="accent6"/>
                </a:solidFill>
              </a:rPr>
              <a:t>ingin</a:t>
            </a:r>
            <a:r>
              <a:rPr lang="en-ID" sz="1050" b="1" dirty="0">
                <a:solidFill>
                  <a:schemeClr val="accent6"/>
                </a:solidFill>
              </a:rPr>
              <a:t> </a:t>
            </a:r>
            <a:r>
              <a:rPr lang="en-ID" sz="1050" b="1" dirty="0" err="1">
                <a:solidFill>
                  <a:schemeClr val="accent6"/>
                </a:solidFill>
              </a:rPr>
              <a:t>mengurutkan</a:t>
            </a:r>
            <a:r>
              <a:rPr lang="en-ID" sz="1050" b="1" dirty="0">
                <a:solidFill>
                  <a:schemeClr val="accent6"/>
                </a:solidFill>
              </a:rPr>
              <a:t> </a:t>
            </a:r>
            <a:r>
              <a:rPr lang="en-ID" sz="1050" b="1" dirty="0" err="1">
                <a:solidFill>
                  <a:schemeClr val="accent6"/>
                </a:solidFill>
              </a:rPr>
              <a:t>angka</a:t>
            </a:r>
            <a:r>
              <a:rPr lang="en-ID" sz="1050" b="1" dirty="0">
                <a:solidFill>
                  <a:schemeClr val="accent6"/>
                </a:solidFill>
              </a:rPr>
              <a:t> </a:t>
            </a:r>
            <a:r>
              <a:rPr lang="en-ID" sz="1050" b="1" dirty="0" err="1">
                <a:solidFill>
                  <a:schemeClr val="accent6"/>
                </a:solidFill>
              </a:rPr>
              <a:t>dari</a:t>
            </a:r>
            <a:r>
              <a:rPr lang="en-ID" sz="1050" b="1" dirty="0">
                <a:solidFill>
                  <a:schemeClr val="accent6"/>
                </a:solidFill>
              </a:rPr>
              <a:t> </a:t>
            </a:r>
            <a:r>
              <a:rPr lang="en-ID" sz="1050" b="1" dirty="0" err="1">
                <a:solidFill>
                  <a:schemeClr val="accent6"/>
                </a:solidFill>
              </a:rPr>
              <a:t>kecil</a:t>
            </a:r>
            <a:r>
              <a:rPr lang="en-ID" sz="1050" b="1" dirty="0">
                <a:solidFill>
                  <a:schemeClr val="accent6"/>
                </a:solidFill>
              </a:rPr>
              <a:t> </a:t>
            </a:r>
            <a:r>
              <a:rPr lang="en-ID" sz="1050" b="1" dirty="0" err="1">
                <a:solidFill>
                  <a:schemeClr val="accent6"/>
                </a:solidFill>
              </a:rPr>
              <a:t>ke</a:t>
            </a:r>
            <a:r>
              <a:rPr lang="en-ID" sz="1050" b="1" dirty="0">
                <a:solidFill>
                  <a:schemeClr val="accent6"/>
                </a:solidFill>
              </a:rPr>
              <a:t> </a:t>
            </a:r>
            <a:r>
              <a:rPr lang="en-ID" sz="1050" b="1" dirty="0" err="1">
                <a:solidFill>
                  <a:schemeClr val="accent6"/>
                </a:solidFill>
              </a:rPr>
              <a:t>besar</a:t>
            </a:r>
            <a:r>
              <a:rPr lang="en-ID" sz="1050" b="1" dirty="0">
                <a:solidFill>
                  <a:schemeClr val="accent6"/>
                </a:solidFill>
              </a:rPr>
              <a:t>, </a:t>
            </a:r>
            <a:r>
              <a:rPr lang="en-ID" sz="1050" b="1" dirty="0" err="1">
                <a:solidFill>
                  <a:schemeClr val="accent6"/>
                </a:solidFill>
              </a:rPr>
              <a:t>maka</a:t>
            </a:r>
            <a:r>
              <a:rPr lang="en-ID" sz="1050" b="1" dirty="0">
                <a:solidFill>
                  <a:schemeClr val="accent6"/>
                </a:solidFill>
              </a:rPr>
              <a:t> pada proses </a:t>
            </a:r>
            <a:r>
              <a:rPr lang="en-ID" sz="1050" b="1" dirty="0" err="1">
                <a:solidFill>
                  <a:schemeClr val="accent6"/>
                </a:solidFill>
              </a:rPr>
              <a:t>kedua</a:t>
            </a:r>
            <a:r>
              <a:rPr lang="en-ID" sz="1050" b="1" dirty="0">
                <a:solidFill>
                  <a:schemeClr val="accent6"/>
                </a:solidFill>
              </a:rPr>
              <a:t> </a:t>
            </a:r>
            <a:r>
              <a:rPr lang="en-ID" sz="1050" b="1" dirty="0" err="1">
                <a:solidFill>
                  <a:schemeClr val="accent6"/>
                </a:solidFill>
              </a:rPr>
              <a:t>kita</a:t>
            </a:r>
            <a:r>
              <a:rPr lang="en-ID" sz="1050" b="1" dirty="0">
                <a:solidFill>
                  <a:schemeClr val="accent6"/>
                </a:solidFill>
              </a:rPr>
              <a:t> </a:t>
            </a:r>
            <a:r>
              <a:rPr lang="en-ID" sz="1050" b="1" dirty="0" err="1">
                <a:solidFill>
                  <a:schemeClr val="accent6"/>
                </a:solidFill>
              </a:rPr>
              <a:t>menukarkan</a:t>
            </a:r>
            <a:r>
              <a:rPr lang="en-ID" sz="1050" b="1" dirty="0">
                <a:solidFill>
                  <a:schemeClr val="accent6"/>
                </a:solidFill>
              </a:rPr>
              <a:t> </a:t>
            </a:r>
            <a:r>
              <a:rPr lang="en-ID" sz="1050" b="1" dirty="0" err="1">
                <a:solidFill>
                  <a:schemeClr val="accent6"/>
                </a:solidFill>
              </a:rPr>
              <a:t>angka</a:t>
            </a:r>
            <a:r>
              <a:rPr lang="en-ID" sz="1050" b="1" dirty="0">
                <a:solidFill>
                  <a:schemeClr val="accent6"/>
                </a:solidFill>
              </a:rPr>
              <a:t> 1 </a:t>
            </a:r>
            <a:r>
              <a:rPr lang="en-ID" sz="1050" b="1" dirty="0" err="1">
                <a:solidFill>
                  <a:schemeClr val="accent6"/>
                </a:solidFill>
              </a:rPr>
              <a:t>dengan</a:t>
            </a:r>
            <a:r>
              <a:rPr lang="en-ID" sz="1050" b="1" dirty="0">
                <a:solidFill>
                  <a:schemeClr val="accent6"/>
                </a:solidFill>
              </a:rPr>
              <a:t> </a:t>
            </a:r>
            <a:r>
              <a:rPr lang="en-ID" sz="1050" b="1" dirty="0" err="1">
                <a:solidFill>
                  <a:schemeClr val="accent6"/>
                </a:solidFill>
              </a:rPr>
              <a:t>angka</a:t>
            </a:r>
            <a:r>
              <a:rPr lang="en-ID" sz="1050" b="1" dirty="0">
                <a:solidFill>
                  <a:schemeClr val="accent6"/>
                </a:solidFill>
              </a:rPr>
              <a:t> 7. </a:t>
            </a:r>
            <a:r>
              <a:rPr lang="en-ID" sz="1050" b="1" dirty="0" err="1">
                <a:solidFill>
                  <a:schemeClr val="accent6"/>
                </a:solidFill>
              </a:rPr>
              <a:t>Perhatikan</a:t>
            </a:r>
            <a:r>
              <a:rPr lang="en-ID" sz="1050" b="1" dirty="0">
                <a:solidFill>
                  <a:schemeClr val="accent6"/>
                </a:solidFill>
              </a:rPr>
              <a:t> </a:t>
            </a:r>
            <a:r>
              <a:rPr lang="en-ID" sz="1050" b="1" dirty="0" err="1">
                <a:solidFill>
                  <a:schemeClr val="accent6"/>
                </a:solidFill>
              </a:rPr>
              <a:t>ilustrasi</a:t>
            </a:r>
            <a:r>
              <a:rPr lang="en-ID" sz="1050" b="1" dirty="0">
                <a:solidFill>
                  <a:schemeClr val="accent6"/>
                </a:solidFill>
              </a:rPr>
              <a:t> </a:t>
            </a:r>
            <a:r>
              <a:rPr lang="en-ID" sz="1050" b="1" dirty="0" err="1">
                <a:solidFill>
                  <a:schemeClr val="accent6"/>
                </a:solidFill>
              </a:rPr>
              <a:t>berikut</a:t>
            </a:r>
            <a:r>
              <a:rPr lang="en-ID" sz="1050" b="1" dirty="0">
                <a:solidFill>
                  <a:schemeClr val="accent6"/>
                </a:solidFill>
              </a:rPr>
              <a:t>!</a:t>
            </a:r>
            <a:endParaRPr sz="1050" b="1" dirty="0">
              <a:solidFill>
                <a:schemeClr val="accent6"/>
              </a:solidFill>
            </a:endParaRPr>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p:cNvGrpSpPr/>
          <p:nvPr/>
        </p:nvGrpSpPr>
        <p:grpSpPr>
          <a:xfrm>
            <a:off x="1614875" y="1364434"/>
            <a:ext cx="2951145"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pic>
        <p:nvPicPr>
          <p:cNvPr id="2" name="Picture 1">
            <a:extLst>
              <a:ext uri="{FF2B5EF4-FFF2-40B4-BE49-F238E27FC236}">
                <a16:creationId xmlns:a16="http://schemas.microsoft.com/office/drawing/2014/main" id="{827FD93A-54A7-92AE-6793-BDC54BAA04A4}"/>
              </a:ext>
            </a:extLst>
          </p:cNvPr>
          <p:cNvPicPr>
            <a:picLocks noChangeAspect="1"/>
          </p:cNvPicPr>
          <p:nvPr/>
        </p:nvPicPr>
        <p:blipFill>
          <a:blip r:embed="rId4"/>
          <a:stretch>
            <a:fillRect/>
          </a:stretch>
        </p:blipFill>
        <p:spPr>
          <a:xfrm>
            <a:off x="1408620" y="1258225"/>
            <a:ext cx="3468109" cy="6134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4865097"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Pengulangan proses;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796425" y="1993998"/>
            <a:ext cx="5539200" cy="1404600"/>
          </a:xfrm>
          <a:prstGeom prst="rect">
            <a:avLst/>
          </a:prstGeom>
        </p:spPr>
        <p:txBody>
          <a:bodyPr spcFirstLastPara="1" wrap="square" lIns="91425" tIns="91425" rIns="91425" bIns="91425" anchor="ctr" anchorCtr="0">
            <a:noAutofit/>
          </a:bodyPr>
          <a:lstStyle/>
          <a:p>
            <a:pPr marL="0" lvl="0" indent="0"/>
            <a:r>
              <a:rPr lang="en-ID" sz="1200" dirty="0">
                <a:solidFill>
                  <a:schemeClr val="tx2"/>
                </a:solidFill>
                <a:latin typeface="Fira Code" panose="020B0809050000020004" pitchFamily="49" charset="0"/>
                <a:ea typeface="Fira Code" panose="020B0809050000020004" pitchFamily="49" charset="0"/>
                <a:cs typeface="Fira Code" panose="020B0809050000020004" pitchFamily="49" charset="0"/>
              </a:rPr>
              <a:t>  </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Proses yang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lakukan</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sebelumnya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adalah</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2 proses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utama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dijalankan</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hanya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satu</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kali.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Sedangkan</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algoritma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Selection Sort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ini</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mengulang</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2 proses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tadi</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sampai</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semua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chemeClr val="tx2"/>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200" b="0" i="0" dirty="0">
                <a:solidFill>
                  <a:schemeClr val="tx2"/>
                </a:solidFill>
                <a:effectLst/>
                <a:latin typeface="Fira Code" panose="020B0809050000020004" pitchFamily="49" charset="0"/>
                <a:ea typeface="Fira Code" panose="020B0809050000020004" pitchFamily="49" charset="0"/>
                <a:cs typeface="Fira Code" panose="020B0809050000020004" pitchFamily="49" charset="0"/>
              </a:rPr>
              <a:t>.</a:t>
            </a:r>
          </a:p>
          <a:p>
            <a:pPr marL="0" lvl="0" indent="0" algn="l" rtl="0">
              <a:spcBef>
                <a:spcPts val="0"/>
              </a:spcBef>
              <a:spcAft>
                <a:spcPts val="0"/>
              </a:spcAft>
              <a:buNone/>
            </a:pPr>
            <a:r>
              <a:rPr lang="en-US" dirty="0">
                <a:solidFill>
                  <a:schemeClr val="accent6"/>
                </a:solidFill>
              </a:rPr>
              <a:t>		</a:t>
            </a:r>
          </a:p>
          <a:p>
            <a:pPr marL="0" lvl="0" indent="0" algn="l" rtl="0">
              <a:spcBef>
                <a:spcPts val="0"/>
              </a:spcBef>
              <a:spcAft>
                <a:spcPts val="0"/>
              </a:spcAft>
              <a:buNone/>
            </a:pPr>
            <a:r>
              <a:rPr lang="en-ID" sz="1100" b="0" i="0" dirty="0">
                <a:solidFill>
                  <a:srgbClr val="00B050"/>
                </a:solidFill>
                <a:effectLst/>
                <a:latin typeface="Source Sans Pro" panose="020B0503030403020204" pitchFamily="34" charset="0"/>
                <a:ea typeface="Fira Code" panose="020B0809050000020004" pitchFamily="49" charset="0"/>
                <a:cs typeface="Fira Code" panose="020B0809050000020004" pitchFamily="49" charset="0"/>
              </a:rPr>
              <a:t>         </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Pada proses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sebelumnya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kita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sudah</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mengurutkan</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angka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pertama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sehingga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angka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pada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indeks</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0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sudah</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berada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pada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posisi</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yang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seharusnya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Ketika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kita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melakukan</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pengulangan</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berikutnya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kita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tidak</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perlu</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lagi</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melibatkan</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angka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pada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indeks</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ke</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0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tadi</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Ini</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karena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angka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tersebut</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sudah</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berada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pada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posisi</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 yang </a:t>
            </a:r>
            <a:r>
              <a:rPr lang="en-ID" b="0" i="0" dirty="0" err="1">
                <a:solidFill>
                  <a:srgbClr val="00B050"/>
                </a:solidFill>
                <a:effectLst/>
                <a:latin typeface="Fira Code" panose="020B0809050000020004" pitchFamily="49" charset="0"/>
                <a:ea typeface="Fira Code" panose="020B0809050000020004" pitchFamily="49" charset="0"/>
                <a:cs typeface="Fira Code" panose="020B0809050000020004" pitchFamily="49" charset="0"/>
              </a:rPr>
              <a:t>seharusnya</a:t>
            </a:r>
            <a:r>
              <a:rPr lang="en-ID" b="0" i="0" dirty="0">
                <a:solidFill>
                  <a:srgbClr val="00B050"/>
                </a:solidFill>
                <a:effectLst/>
                <a:latin typeface="Fira Code" panose="020B0809050000020004" pitchFamily="49" charset="0"/>
                <a:ea typeface="Fira Code" panose="020B0809050000020004" pitchFamily="49" charset="0"/>
                <a:cs typeface="Fira Code" panose="020B0809050000020004" pitchFamily="49" charset="0"/>
              </a:rPr>
              <a:t>.</a:t>
            </a:r>
            <a:endParaRPr lang="en-US" dirty="0">
              <a:solidFill>
                <a:srgbClr val="00B050"/>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forbeginners.html</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4" name="Google Shape;584;p33"/>
          <p:cNvSpPr txBox="1"/>
          <p:nvPr/>
        </p:nvSpPr>
        <p:spPr>
          <a:xfrm>
            <a:off x="1287078" y="2867361"/>
            <a:ext cx="4494298"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050" b="1" i="0" dirty="0" err="1">
                <a:solidFill>
                  <a:schemeClr val="accent6"/>
                </a:solidFill>
                <a:effectLst/>
                <a:latin typeface="Source Sans Pro" panose="020B0503030403020204" pitchFamily="34" charset="0"/>
              </a:rPr>
              <a:t>Pengulangan</a:t>
            </a:r>
            <a:r>
              <a:rPr lang="en-ID" sz="1050" b="1" i="0" dirty="0">
                <a:solidFill>
                  <a:schemeClr val="accent6"/>
                </a:solidFill>
                <a:effectLst/>
                <a:latin typeface="Source Sans Pro" panose="020B0503030403020204" pitchFamily="34" charset="0"/>
              </a:rPr>
              <a:t> proses </a:t>
            </a:r>
            <a:r>
              <a:rPr lang="en-ID" sz="1050" b="1" i="0" dirty="0" err="1">
                <a:solidFill>
                  <a:schemeClr val="accent6"/>
                </a:solidFill>
                <a:effectLst/>
                <a:latin typeface="Source Sans Pro" panose="020B0503030403020204" pitchFamily="34" charset="0"/>
              </a:rPr>
              <a:t>hanya</a:t>
            </a:r>
            <a:r>
              <a:rPr lang="en-ID" sz="1050" b="1" i="0" dirty="0">
                <a:solidFill>
                  <a:schemeClr val="accent6"/>
                </a:solidFill>
                <a:effectLst/>
                <a:latin typeface="Source Sans Pro" panose="020B0503030403020204" pitchFamily="34" charset="0"/>
              </a:rPr>
              <a:t> </a:t>
            </a:r>
            <a:r>
              <a:rPr lang="en-ID" sz="1050" b="1" i="0" dirty="0" err="1">
                <a:solidFill>
                  <a:schemeClr val="accent6"/>
                </a:solidFill>
                <a:effectLst/>
                <a:latin typeface="Source Sans Pro" panose="020B0503030403020204" pitchFamily="34" charset="0"/>
              </a:rPr>
              <a:t>untuk</a:t>
            </a:r>
            <a:r>
              <a:rPr lang="en-ID" sz="1050" b="1" i="0" dirty="0">
                <a:solidFill>
                  <a:schemeClr val="accent6"/>
                </a:solidFill>
                <a:effectLst/>
                <a:latin typeface="Source Sans Pro" panose="020B0503030403020204" pitchFamily="34" charset="0"/>
              </a:rPr>
              <a:t> </a:t>
            </a:r>
            <a:r>
              <a:rPr lang="en-ID" sz="1050" b="1" i="0" dirty="0" err="1">
                <a:solidFill>
                  <a:schemeClr val="accent6"/>
                </a:solidFill>
                <a:effectLst/>
                <a:latin typeface="Source Sans Pro" panose="020B0503030403020204" pitchFamily="34" charset="0"/>
              </a:rPr>
              <a:t>angka</a:t>
            </a:r>
            <a:r>
              <a:rPr lang="en-ID" sz="1050" b="1" i="0" dirty="0">
                <a:solidFill>
                  <a:schemeClr val="accent6"/>
                </a:solidFill>
                <a:effectLst/>
                <a:latin typeface="Source Sans Pro" panose="020B0503030403020204" pitchFamily="34" charset="0"/>
              </a:rPr>
              <a:t> yang </a:t>
            </a:r>
            <a:r>
              <a:rPr lang="en-ID" sz="1050" b="1" i="0" dirty="0" err="1">
                <a:solidFill>
                  <a:schemeClr val="accent6"/>
                </a:solidFill>
                <a:effectLst/>
                <a:latin typeface="Source Sans Pro" panose="020B0503030403020204" pitchFamily="34" charset="0"/>
              </a:rPr>
              <a:t>belum</a:t>
            </a:r>
            <a:r>
              <a:rPr lang="en-ID" sz="1050" b="1" i="0" dirty="0">
                <a:solidFill>
                  <a:schemeClr val="accent6"/>
                </a:solidFill>
                <a:effectLst/>
                <a:latin typeface="Source Sans Pro" panose="020B0503030403020204" pitchFamily="34" charset="0"/>
              </a:rPr>
              <a:t> </a:t>
            </a:r>
            <a:r>
              <a:rPr lang="en-ID" sz="1050" b="1" i="0" dirty="0" err="1">
                <a:solidFill>
                  <a:schemeClr val="accent6"/>
                </a:solidFill>
                <a:effectLst/>
                <a:latin typeface="Source Sans Pro" panose="020B0503030403020204" pitchFamily="34" charset="0"/>
              </a:rPr>
              <a:t>terurut</a:t>
            </a:r>
            <a:endParaRPr sz="1050" b="1" dirty="0">
              <a:solidFill>
                <a:schemeClr val="accent6"/>
              </a:solidFill>
              <a:latin typeface="Fira Code"/>
              <a:ea typeface="Fira Code"/>
              <a:cs typeface="Fira Code"/>
              <a:sym typeface="Fira Code"/>
            </a:endParaRPr>
          </a:p>
        </p:txBody>
      </p:sp>
      <p:sp>
        <p:nvSpPr>
          <p:cNvPr id="586" name="Google Shape;586;p33"/>
          <p:cNvSpPr txBox="1"/>
          <p:nvPr/>
        </p:nvSpPr>
        <p:spPr>
          <a:xfrm>
            <a:off x="1287078" y="862067"/>
            <a:ext cx="3753197" cy="735600"/>
          </a:xfrm>
          <a:prstGeom prst="rect">
            <a:avLst/>
          </a:prstGeom>
          <a:noFill/>
          <a:ln>
            <a:noFill/>
          </a:ln>
        </p:spPr>
        <p:txBody>
          <a:bodyPr spcFirstLastPara="1" wrap="square" lIns="91425" tIns="91425" rIns="91425" bIns="91425" anchor="ctr" anchorCtr="0">
            <a:noAutofit/>
          </a:bodyPr>
          <a:lstStyle/>
          <a:p>
            <a:pPr algn="l"/>
            <a:r>
              <a:rPr lang="sv-SE" sz="1100" b="1"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Jadi proses pengulangan berikutnya hanya dilakukan pada sisa angka yang belum terurut saja. Perhatikan ilustrasi berikut!</a:t>
            </a:r>
          </a:p>
          <a:p>
            <a:br>
              <a:rPr lang="sv-SE" dirty="0"/>
            </a:br>
            <a:endParaRPr dirty="0">
              <a:solidFill>
                <a:schemeClr val="accent3"/>
              </a:solidFill>
              <a:latin typeface="Fira Code"/>
              <a:ea typeface="Fira Code"/>
              <a:cs typeface="Fira Code"/>
              <a:sym typeface="Fira Code"/>
            </a:endParaRPr>
          </a:p>
        </p:txBody>
      </p:sp>
      <p:sp>
        <p:nvSpPr>
          <p:cNvPr id="591" name="Google Shape;591;p33"/>
          <p:cNvSpPr txBox="1"/>
          <p:nvPr/>
        </p:nvSpPr>
        <p:spPr>
          <a:xfrm>
            <a:off x="5293324" y="1540539"/>
            <a:ext cx="389268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Untuk</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angka-angka</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belum</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tadi</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kita</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lakukan</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proses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seperti</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sebelumnya</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Proses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pertama</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kita</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cari</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lagi</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nilai</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terkecil</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maka</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ditemukan</a:t>
            </a:r>
            <a:r>
              <a:rPr lang="en-ID" sz="12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200" b="1"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2 pada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indeks</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20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ke</a:t>
            </a:r>
            <a:r>
              <a:rPr lang="en-ID" sz="120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8.</a:t>
            </a:r>
            <a:endParaRPr sz="1200"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pic>
        <p:nvPicPr>
          <p:cNvPr id="4" name="Picture 3">
            <a:extLst>
              <a:ext uri="{FF2B5EF4-FFF2-40B4-BE49-F238E27FC236}">
                <a16:creationId xmlns:a16="http://schemas.microsoft.com/office/drawing/2014/main" id="{6F5F7239-F191-8A26-2AE4-16C34A3F7C1D}"/>
              </a:ext>
            </a:extLst>
          </p:cNvPr>
          <p:cNvPicPr>
            <a:picLocks noChangeAspect="1"/>
          </p:cNvPicPr>
          <p:nvPr/>
        </p:nvPicPr>
        <p:blipFill>
          <a:blip r:embed="rId3"/>
          <a:stretch>
            <a:fillRect/>
          </a:stretch>
        </p:blipFill>
        <p:spPr>
          <a:xfrm>
            <a:off x="1590925" y="1506011"/>
            <a:ext cx="2671946" cy="1289487"/>
          </a:xfrm>
          <a:prstGeom prst="rect">
            <a:avLst/>
          </a:prstGeom>
        </p:spPr>
      </p:pic>
      <p:pic>
        <p:nvPicPr>
          <p:cNvPr id="5" name="Picture 4">
            <a:extLst>
              <a:ext uri="{FF2B5EF4-FFF2-40B4-BE49-F238E27FC236}">
                <a16:creationId xmlns:a16="http://schemas.microsoft.com/office/drawing/2014/main" id="{F57486BE-9589-6AA4-50AF-9B884CAB9646}"/>
              </a:ext>
            </a:extLst>
          </p:cNvPr>
          <p:cNvPicPr>
            <a:picLocks noChangeAspect="1"/>
          </p:cNvPicPr>
          <p:nvPr/>
        </p:nvPicPr>
        <p:blipFill>
          <a:blip r:embed="rId4"/>
          <a:stretch>
            <a:fillRect/>
          </a:stretch>
        </p:blipFill>
        <p:spPr>
          <a:xfrm>
            <a:off x="5781376" y="2502900"/>
            <a:ext cx="2711036" cy="1405722"/>
          </a:xfrm>
          <a:prstGeom prst="rect">
            <a:avLst/>
          </a:prstGeom>
        </p:spPr>
      </p:pic>
      <p:sp>
        <p:nvSpPr>
          <p:cNvPr id="60" name="Google Shape;584;p33">
            <a:extLst>
              <a:ext uri="{FF2B5EF4-FFF2-40B4-BE49-F238E27FC236}">
                <a16:creationId xmlns:a16="http://schemas.microsoft.com/office/drawing/2014/main" id="{B1BEAC51-0DA8-A7FD-9836-15B4B05AD707}"/>
              </a:ext>
            </a:extLst>
          </p:cNvPr>
          <p:cNvSpPr txBox="1"/>
          <p:nvPr/>
        </p:nvSpPr>
        <p:spPr>
          <a:xfrm>
            <a:off x="5083073" y="3934839"/>
            <a:ext cx="4494298"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1050" b="1" i="0" dirty="0" err="1">
                <a:solidFill>
                  <a:srgbClr val="FFFF00"/>
                </a:solidFill>
                <a:effectLst/>
                <a:latin typeface="Source Sans Pro" panose="020B0503030403020204" pitchFamily="34" charset="0"/>
              </a:rPr>
              <a:t>pencarian</a:t>
            </a:r>
            <a:r>
              <a:rPr lang="en-ID" sz="1050" b="1" i="0" dirty="0">
                <a:solidFill>
                  <a:srgbClr val="FFFF00"/>
                </a:solidFill>
                <a:effectLst/>
                <a:latin typeface="Source Sans Pro" panose="020B0503030403020204" pitchFamily="34" charset="0"/>
              </a:rPr>
              <a:t> </a:t>
            </a:r>
            <a:r>
              <a:rPr lang="en-ID" sz="1050" b="1" i="0" dirty="0" err="1">
                <a:solidFill>
                  <a:srgbClr val="FFFF00"/>
                </a:solidFill>
                <a:effectLst/>
                <a:latin typeface="Source Sans Pro" panose="020B0503030403020204" pitchFamily="34" charset="0"/>
              </a:rPr>
              <a:t>nilai</a:t>
            </a:r>
            <a:r>
              <a:rPr lang="en-ID" sz="1050" b="1" i="0" dirty="0">
                <a:solidFill>
                  <a:srgbClr val="FFFF00"/>
                </a:solidFill>
                <a:effectLst/>
                <a:latin typeface="Source Sans Pro" panose="020B0503030403020204" pitchFamily="34" charset="0"/>
              </a:rPr>
              <a:t> </a:t>
            </a:r>
            <a:r>
              <a:rPr lang="en-ID" sz="1050" b="1" i="0" dirty="0" err="1">
                <a:solidFill>
                  <a:srgbClr val="FFFF00"/>
                </a:solidFill>
                <a:effectLst/>
                <a:latin typeface="Source Sans Pro" panose="020B0503030403020204" pitchFamily="34" charset="0"/>
              </a:rPr>
              <a:t>terkecil</a:t>
            </a:r>
            <a:r>
              <a:rPr lang="en-ID" sz="1050" b="1" i="0" dirty="0">
                <a:solidFill>
                  <a:srgbClr val="FFFF00"/>
                </a:solidFill>
                <a:effectLst/>
                <a:latin typeface="Source Sans Pro" panose="020B0503030403020204" pitchFamily="34" charset="0"/>
              </a:rPr>
              <a:t> </a:t>
            </a:r>
            <a:r>
              <a:rPr lang="en-ID" sz="1050" b="1" i="0" dirty="0" err="1">
                <a:solidFill>
                  <a:srgbClr val="FFFF00"/>
                </a:solidFill>
                <a:effectLst/>
                <a:latin typeface="Source Sans Pro" panose="020B0503030403020204" pitchFamily="34" charset="0"/>
              </a:rPr>
              <a:t>untuk</a:t>
            </a:r>
            <a:r>
              <a:rPr lang="en-ID" sz="1050" b="1" i="0" dirty="0">
                <a:solidFill>
                  <a:srgbClr val="FFFF00"/>
                </a:solidFill>
                <a:effectLst/>
                <a:latin typeface="Source Sans Pro" panose="020B0503030403020204" pitchFamily="34" charset="0"/>
              </a:rPr>
              <a:t> </a:t>
            </a:r>
            <a:r>
              <a:rPr lang="en-ID" sz="1050" b="1" i="0" dirty="0" err="1">
                <a:solidFill>
                  <a:srgbClr val="FFFF00"/>
                </a:solidFill>
                <a:effectLst/>
                <a:latin typeface="Source Sans Pro" panose="020B0503030403020204" pitchFamily="34" charset="0"/>
              </a:rPr>
              <a:t>angka-angka</a:t>
            </a:r>
            <a:r>
              <a:rPr lang="en-ID" sz="1050" b="1" i="0" dirty="0">
                <a:solidFill>
                  <a:srgbClr val="FFFF00"/>
                </a:solidFill>
                <a:effectLst/>
                <a:latin typeface="Source Sans Pro" panose="020B0503030403020204" pitchFamily="34" charset="0"/>
              </a:rPr>
              <a:t> yang </a:t>
            </a:r>
            <a:r>
              <a:rPr lang="en-ID" sz="1050" b="1" i="0" dirty="0" err="1">
                <a:solidFill>
                  <a:srgbClr val="FFFF00"/>
                </a:solidFill>
                <a:effectLst/>
                <a:latin typeface="Source Sans Pro" panose="020B0503030403020204" pitchFamily="34" charset="0"/>
              </a:rPr>
              <a:t>belum</a:t>
            </a:r>
            <a:r>
              <a:rPr lang="en-ID" sz="1050" b="1" i="0" dirty="0">
                <a:solidFill>
                  <a:srgbClr val="FFFF00"/>
                </a:solidFill>
                <a:effectLst/>
                <a:latin typeface="Source Sans Pro" panose="020B0503030403020204" pitchFamily="34" charset="0"/>
              </a:rPr>
              <a:t> </a:t>
            </a:r>
            <a:r>
              <a:rPr lang="en-ID" sz="1050" b="1" i="0" dirty="0" err="1">
                <a:solidFill>
                  <a:srgbClr val="FFFF00"/>
                </a:solidFill>
                <a:effectLst/>
                <a:latin typeface="Source Sans Pro" panose="020B0503030403020204" pitchFamily="34" charset="0"/>
              </a:rPr>
              <a:t>terurut</a:t>
            </a:r>
            <a:endParaRPr sz="1050" b="1" dirty="0">
              <a:solidFill>
                <a:srgbClr val="FFFF00"/>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15;p31">
            <a:extLst>
              <a:ext uri="{FF2B5EF4-FFF2-40B4-BE49-F238E27FC236}">
                <a16:creationId xmlns:a16="http://schemas.microsoft.com/office/drawing/2014/main" id="{E1C88B74-C303-C27D-C31A-4007A8D01F01}"/>
              </a:ext>
            </a:extLst>
          </p:cNvPr>
          <p:cNvSpPr txBox="1">
            <a:spLocks/>
          </p:cNvSpPr>
          <p:nvPr/>
        </p:nvSpPr>
        <p:spPr>
          <a:xfrm>
            <a:off x="1046430" y="677732"/>
            <a:ext cx="3891330" cy="5544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Proses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kedua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tukarkan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2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4.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demikian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kita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sudah</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memiliki</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2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telah</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benar</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a:t>
            </a:r>
            <a:endParaRPr lang="en-ID" sz="1050" b="1" dirty="0">
              <a:solidFill>
                <a:schemeClr val="accent6"/>
              </a:solidFill>
            </a:endParaRPr>
          </a:p>
        </p:txBody>
      </p:sp>
      <p:pic>
        <p:nvPicPr>
          <p:cNvPr id="8" name="Picture 7">
            <a:extLst>
              <a:ext uri="{FF2B5EF4-FFF2-40B4-BE49-F238E27FC236}">
                <a16:creationId xmlns:a16="http://schemas.microsoft.com/office/drawing/2014/main" id="{9D944D9C-019E-DA2D-C04F-B1BD6BF0BFCF}"/>
              </a:ext>
            </a:extLst>
          </p:cNvPr>
          <p:cNvPicPr>
            <a:picLocks noChangeAspect="1"/>
          </p:cNvPicPr>
          <p:nvPr/>
        </p:nvPicPr>
        <p:blipFill>
          <a:blip r:embed="rId2"/>
          <a:stretch>
            <a:fillRect/>
          </a:stretch>
        </p:blipFill>
        <p:spPr>
          <a:xfrm>
            <a:off x="1771988" y="1691225"/>
            <a:ext cx="2599038" cy="1217222"/>
          </a:xfrm>
          <a:prstGeom prst="rect">
            <a:avLst/>
          </a:prstGeom>
        </p:spPr>
      </p:pic>
      <p:sp>
        <p:nvSpPr>
          <p:cNvPr id="10" name="TextBox 9">
            <a:extLst>
              <a:ext uri="{FF2B5EF4-FFF2-40B4-BE49-F238E27FC236}">
                <a16:creationId xmlns:a16="http://schemas.microsoft.com/office/drawing/2014/main" id="{844F574E-4747-2C30-5364-83900101C635}"/>
              </a:ext>
            </a:extLst>
          </p:cNvPr>
          <p:cNvSpPr txBox="1"/>
          <p:nvPr/>
        </p:nvSpPr>
        <p:spPr>
          <a:xfrm>
            <a:off x="1046430" y="2766726"/>
            <a:ext cx="4057200" cy="261610"/>
          </a:xfrm>
          <a:prstGeom prst="rect">
            <a:avLst/>
          </a:prstGeom>
          <a:noFill/>
        </p:spPr>
        <p:txBody>
          <a:bodyPr wrap="square">
            <a:spAutoFit/>
          </a:bodyPr>
          <a:lstStyle/>
          <a:p>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Kali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ini</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sudah</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2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1" i="0" dirty="0">
                <a:solidFill>
                  <a:schemeClr val="bg2"/>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1" i="0" dirty="0" err="1">
                <a:solidFill>
                  <a:schemeClr val="bg2"/>
                </a:solidFill>
                <a:effectLst/>
                <a:latin typeface="Fira Code" panose="020B0809050000020004" pitchFamily="49" charset="0"/>
                <a:ea typeface="Fira Code" panose="020B0809050000020004" pitchFamily="49" charset="0"/>
                <a:cs typeface="Fira Code" panose="020B0809050000020004" pitchFamily="49" charset="0"/>
              </a:rPr>
              <a:t>benar</a:t>
            </a:r>
            <a:endParaRPr lang="en-ID" sz="1050" b="1"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714AEF00-C8C6-36E6-7107-DD1136A8E6E9}"/>
              </a:ext>
            </a:extLst>
          </p:cNvPr>
          <p:cNvSpPr txBox="1"/>
          <p:nvPr/>
        </p:nvSpPr>
        <p:spPr>
          <a:xfrm>
            <a:off x="1046430" y="3178943"/>
            <a:ext cx="2514351" cy="738664"/>
          </a:xfrm>
          <a:prstGeom prst="rect">
            <a:avLst/>
          </a:prstGeom>
          <a:noFill/>
        </p:spPr>
        <p:txBody>
          <a:bodyPr wrap="square">
            <a:spAutoFit/>
          </a:bodyPr>
          <a:lstStyle/>
          <a:p>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Proses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seperti</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ini</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dilakukan</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pola</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sama</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berulang-ulang</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sampai</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semua</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terurut</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dengan</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benar</a:t>
            </a:r>
            <a:r>
              <a:rPr lang="en-ID" sz="1050" b="0" i="0" dirty="0">
                <a:solidFill>
                  <a:schemeClr val="accent6"/>
                </a:solidFill>
                <a:effectLst/>
                <a:latin typeface="Fira Code" panose="020B0809050000020004" pitchFamily="49" charset="0"/>
                <a:ea typeface="Fira Code" panose="020B0809050000020004" pitchFamily="49" charset="0"/>
                <a:cs typeface="Fira Code" panose="020B0809050000020004" pitchFamily="49" charset="0"/>
              </a:rPr>
              <a:t>.</a:t>
            </a:r>
            <a:endParaRPr lang="en-ID" sz="105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4" name="TextBox 13">
            <a:extLst>
              <a:ext uri="{FF2B5EF4-FFF2-40B4-BE49-F238E27FC236}">
                <a16:creationId xmlns:a16="http://schemas.microsoft.com/office/drawing/2014/main" id="{67142276-38A2-21C5-6970-D8C2921651F7}"/>
              </a:ext>
            </a:extLst>
          </p:cNvPr>
          <p:cNvSpPr txBox="1"/>
          <p:nvPr/>
        </p:nvSpPr>
        <p:spPr>
          <a:xfrm>
            <a:off x="5933908" y="1022563"/>
            <a:ext cx="2603350" cy="1277273"/>
          </a:xfrm>
          <a:prstGeom prst="rect">
            <a:avLst/>
          </a:prstGeom>
          <a:noFill/>
        </p:spPr>
        <p:txBody>
          <a:bodyPr wrap="square">
            <a:spAutoFit/>
          </a:bodyPr>
          <a:lstStyle/>
          <a:p>
            <a:r>
              <a:rPr lang="nn-NO"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proses pengulangan ini tidak perlu dilakukan sampai angka terakhir </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Karena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terakhir</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yang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bersisa</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sudah</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pasti</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angka</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paling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besar</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untuk</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contoh</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kasus</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kita</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saat</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10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ini</a:t>
            </a:r>
            <a:r>
              <a:rPr lang="en-ID" sz="110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a:t>
            </a:r>
            <a:endParaRPr lang="en-ID" sz="1100" dirty="0">
              <a:solidFill>
                <a:srgbClr val="FFFF00"/>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1026" name="Picture 2">
            <a:extLst>
              <a:ext uri="{FF2B5EF4-FFF2-40B4-BE49-F238E27FC236}">
                <a16:creationId xmlns:a16="http://schemas.microsoft.com/office/drawing/2014/main" id="{0D43CCDC-A9A7-9FCE-E4CF-7700ADD85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494" y="2347142"/>
            <a:ext cx="2603696" cy="110077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37CCE5B-EC32-AA50-D203-F2427903FC10}"/>
              </a:ext>
            </a:extLst>
          </p:cNvPr>
          <p:cNvSpPr txBox="1"/>
          <p:nvPr/>
        </p:nvSpPr>
        <p:spPr>
          <a:xfrm>
            <a:off x="5415602" y="3633242"/>
            <a:ext cx="4572000" cy="253916"/>
          </a:xfrm>
          <a:prstGeom prst="rect">
            <a:avLst/>
          </a:prstGeom>
          <a:noFill/>
        </p:spPr>
        <p:txBody>
          <a:bodyPr wrap="square">
            <a:spAutoFit/>
          </a:bodyPr>
          <a:lstStyle/>
          <a:p>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Pengulangan</a:t>
            </a:r>
            <a:r>
              <a:rPr lang="en-ID" sz="105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cukup</a:t>
            </a:r>
            <a:r>
              <a:rPr lang="en-ID" sz="105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sampai</a:t>
            </a:r>
            <a:r>
              <a:rPr lang="en-ID" sz="105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tahapan</a:t>
            </a:r>
            <a:r>
              <a:rPr lang="en-ID" sz="105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seperti</a:t>
            </a:r>
            <a:r>
              <a:rPr lang="en-ID" sz="1050" b="0" i="0" dirty="0">
                <a:solidFill>
                  <a:srgbClr val="FFFF00"/>
                </a:solidFill>
                <a:effectLst/>
                <a:latin typeface="Fira Code" panose="020B0809050000020004" pitchFamily="49" charset="0"/>
                <a:ea typeface="Fira Code" panose="020B0809050000020004" pitchFamily="49" charset="0"/>
                <a:cs typeface="Fira Code" panose="020B0809050000020004" pitchFamily="49" charset="0"/>
              </a:rPr>
              <a:t> </a:t>
            </a:r>
            <a:r>
              <a:rPr lang="en-ID" sz="1050" b="0" i="0" dirty="0" err="1">
                <a:solidFill>
                  <a:srgbClr val="FFFF00"/>
                </a:solidFill>
                <a:effectLst/>
                <a:latin typeface="Fira Code" panose="020B0809050000020004" pitchFamily="49" charset="0"/>
                <a:ea typeface="Fira Code" panose="020B0809050000020004" pitchFamily="49" charset="0"/>
                <a:cs typeface="Fira Code" panose="020B0809050000020004" pitchFamily="49" charset="0"/>
              </a:rPr>
              <a:t>ini</a:t>
            </a:r>
            <a:endParaRPr lang="en-ID" sz="1050" dirty="0">
              <a:solidFill>
                <a:srgbClr val="FFFF00"/>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15411727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809</Words>
  <Application>Microsoft Office PowerPoint</Application>
  <PresentationFormat>Peragaan Layar (16:9)</PresentationFormat>
  <Paragraphs>70</Paragraphs>
  <Slides>12</Slides>
  <Notes>7</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12</vt:i4>
      </vt:variant>
    </vt:vector>
  </HeadingPairs>
  <TitlesOfParts>
    <vt:vector size="16" baseType="lpstr">
      <vt:lpstr>Fira Code</vt:lpstr>
      <vt:lpstr>Arial</vt:lpstr>
      <vt:lpstr>Source Sans Pro</vt:lpstr>
      <vt:lpstr>Programming Language Workshop for Beginners by Slidesgo</vt:lpstr>
      <vt:lpstr>Selection Sort {</vt:lpstr>
      <vt:lpstr>Deskripsi ‘Selection Sort’;</vt:lpstr>
      <vt:lpstr>Presentasi PowerPoint</vt:lpstr>
      <vt:lpstr>01</vt:lpstr>
      <vt:lpstr>01 {</vt:lpstr>
      <vt:lpstr>Anggap saja kita ingin mengurutkan angka dari kecil ke besar, maka pada proses kedua kita menukarkan angka 1 dengan angka 7. Perhatikan ilustrasi berikut!</vt:lpstr>
      <vt:lpstr>Pengulangan proses; {</vt:lpstr>
      <vt:lpstr>Presentasi PowerPoint</vt:lpstr>
      <vt:lpstr>Presentasi PowerPoint</vt:lpstr>
      <vt:lpstr>Presentasi PowerPoint</vt:lpstr>
      <vt:lpstr>KESIMPULAN:   1.Selection sort merupakan program yang digunakan utuk mengurutkan angka, jadi seumpama kita mempunyai data angka yang banyak dan ingin diurutkan kita dapat menggunakan program ini tanpa harus mengurutkan secara manual. 2.Pada selection sort ini kita dapat mengurutkan angka dari kecil ke angka yang besar, atau sebaliknya dari yang besar ke yang kecil.</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Short {</dc:title>
  <dc:creator>LENOVO</dc:creator>
  <cp:lastModifiedBy>akurudiantt</cp:lastModifiedBy>
  <cp:revision>15</cp:revision>
  <dcterms:modified xsi:type="dcterms:W3CDTF">2022-06-02T11:04:52Z</dcterms:modified>
</cp:coreProperties>
</file>