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2.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3"/>
  </p:notesMasterIdLst>
  <p:sldIdLst>
    <p:sldId id="256" r:id="rId2"/>
    <p:sldId id="257" r:id="rId3"/>
    <p:sldId id="259" r:id="rId4"/>
    <p:sldId id="295" r:id="rId5"/>
    <p:sldId id="260" r:id="rId6"/>
    <p:sldId id="297" r:id="rId7"/>
    <p:sldId id="261" r:id="rId8"/>
    <p:sldId id="262" r:id="rId9"/>
    <p:sldId id="263" r:id="rId10"/>
    <p:sldId id="264" r:id="rId11"/>
    <p:sldId id="296"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Inter-Regular" panose="020B060402020202020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urudiantt" initials="a" lastIdx="2" clrIdx="0">
    <p:extLst>
      <p:ext uri="{19B8F6BF-5375-455C-9EA6-DF929625EA0E}">
        <p15:presenceInfo xmlns:p15="http://schemas.microsoft.com/office/powerpoint/2012/main" userId="akurudiant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B8CE54-D7E4-4D6C-B30F-6A91B47CCFBE}">
  <a:tblStyle styleId="{E4B8CE54-D7E4-4D6C-B30F-6A91B47CCFB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A51BF6-B60F-430B-B708-1F52C015F51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3-28T10:06:25.031" idx="1">
    <p:pos x="10" y="10"/>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3-28T10:34:49.089" idx="2">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id-ID" dirty="0"/>
          </a:p>
        </p:txBody>
      </p:sp>
    </p:spTree>
    <p:extLst>
      <p:ext uri="{BB962C8B-B14F-4D97-AF65-F5344CB8AC3E}">
        <p14:creationId xmlns:p14="http://schemas.microsoft.com/office/powerpoint/2010/main" val="3401943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2"/>
            </a:gs>
            <a:gs pos="100000">
              <a:schemeClr val="dk1"/>
            </a:gs>
          </a:gsLst>
          <a:lin ang="8100019" scaled="0"/>
        </a:gradFill>
        <a:effectLst/>
      </p:bgPr>
    </p:bg>
    <p:spTree>
      <p:nvGrpSpPr>
        <p:cNvPr id="1" name="Shape 9"/>
        <p:cNvGrpSpPr/>
        <p:nvPr/>
      </p:nvGrpSpPr>
      <p:grpSpPr>
        <a:xfrm>
          <a:off x="0" y="0"/>
          <a:ext cx="0" cy="0"/>
          <a:chOff x="0" y="0"/>
          <a:chExt cx="0" cy="0"/>
        </a:xfrm>
      </p:grpSpPr>
      <p:sp>
        <p:nvSpPr>
          <p:cNvPr id="10" name="Google Shape;10;p2"/>
          <p:cNvSpPr/>
          <p:nvPr/>
        </p:nvSpPr>
        <p:spPr>
          <a:xfrm>
            <a:off x="-1" y="234877"/>
            <a:ext cx="9144000" cy="4673746"/>
          </a:xfrm>
          <a:custGeom>
            <a:avLst/>
            <a:gdLst/>
            <a:ahLst/>
            <a:cxnLst/>
            <a:rect l="l" t="t" r="r" b="b"/>
            <a:pathLst>
              <a:path w="12192000" h="6231661" extrusionOk="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1"/>
              </a:gs>
              <a:gs pos="100000">
                <a:schemeClr val="accent2"/>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1037875" y="1662450"/>
            <a:ext cx="7068300" cy="1818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1"/>
              </a:buClr>
              <a:buSzPts val="6800"/>
              <a:buNone/>
              <a:defRPr sz="6800">
                <a:solidFill>
                  <a:schemeClr val="lt1"/>
                </a:solidFill>
              </a:defRPr>
            </a:lvl1pPr>
            <a:lvl2pPr lvl="1" rtl="0">
              <a:lnSpc>
                <a:spcPct val="100000"/>
              </a:lnSpc>
              <a:spcBef>
                <a:spcPts val="0"/>
              </a:spcBef>
              <a:spcAft>
                <a:spcPts val="0"/>
              </a:spcAft>
              <a:buClr>
                <a:schemeClr val="lt1"/>
              </a:buClr>
              <a:buSzPts val="6800"/>
              <a:buNone/>
              <a:defRPr sz="6800">
                <a:solidFill>
                  <a:schemeClr val="lt1"/>
                </a:solidFill>
              </a:defRPr>
            </a:lvl2pPr>
            <a:lvl3pPr lvl="2" rtl="0">
              <a:lnSpc>
                <a:spcPct val="100000"/>
              </a:lnSpc>
              <a:spcBef>
                <a:spcPts val="0"/>
              </a:spcBef>
              <a:spcAft>
                <a:spcPts val="0"/>
              </a:spcAft>
              <a:buClr>
                <a:schemeClr val="lt1"/>
              </a:buClr>
              <a:buSzPts val="6800"/>
              <a:buNone/>
              <a:defRPr sz="6800">
                <a:solidFill>
                  <a:schemeClr val="lt1"/>
                </a:solidFill>
              </a:defRPr>
            </a:lvl3pPr>
            <a:lvl4pPr lvl="3" rtl="0">
              <a:lnSpc>
                <a:spcPct val="100000"/>
              </a:lnSpc>
              <a:spcBef>
                <a:spcPts val="0"/>
              </a:spcBef>
              <a:spcAft>
                <a:spcPts val="0"/>
              </a:spcAft>
              <a:buClr>
                <a:schemeClr val="lt1"/>
              </a:buClr>
              <a:buSzPts val="6800"/>
              <a:buNone/>
              <a:defRPr sz="6800">
                <a:solidFill>
                  <a:schemeClr val="lt1"/>
                </a:solidFill>
              </a:defRPr>
            </a:lvl4pPr>
            <a:lvl5pPr lvl="4" rtl="0">
              <a:lnSpc>
                <a:spcPct val="100000"/>
              </a:lnSpc>
              <a:spcBef>
                <a:spcPts val="0"/>
              </a:spcBef>
              <a:spcAft>
                <a:spcPts val="0"/>
              </a:spcAft>
              <a:buClr>
                <a:schemeClr val="lt1"/>
              </a:buClr>
              <a:buSzPts val="6800"/>
              <a:buNone/>
              <a:defRPr sz="6800">
                <a:solidFill>
                  <a:schemeClr val="lt1"/>
                </a:solidFill>
              </a:defRPr>
            </a:lvl5pPr>
            <a:lvl6pPr lvl="5" rtl="0">
              <a:lnSpc>
                <a:spcPct val="100000"/>
              </a:lnSpc>
              <a:spcBef>
                <a:spcPts val="0"/>
              </a:spcBef>
              <a:spcAft>
                <a:spcPts val="0"/>
              </a:spcAft>
              <a:buClr>
                <a:schemeClr val="lt1"/>
              </a:buClr>
              <a:buSzPts val="6800"/>
              <a:buNone/>
              <a:defRPr sz="6800">
                <a:solidFill>
                  <a:schemeClr val="lt1"/>
                </a:solidFill>
              </a:defRPr>
            </a:lvl6pPr>
            <a:lvl7pPr lvl="6" rtl="0">
              <a:lnSpc>
                <a:spcPct val="100000"/>
              </a:lnSpc>
              <a:spcBef>
                <a:spcPts val="0"/>
              </a:spcBef>
              <a:spcAft>
                <a:spcPts val="0"/>
              </a:spcAft>
              <a:buClr>
                <a:schemeClr val="lt1"/>
              </a:buClr>
              <a:buSzPts val="6800"/>
              <a:buNone/>
              <a:defRPr sz="6800">
                <a:solidFill>
                  <a:schemeClr val="lt1"/>
                </a:solidFill>
              </a:defRPr>
            </a:lvl7pPr>
            <a:lvl8pPr lvl="7" rtl="0">
              <a:lnSpc>
                <a:spcPct val="100000"/>
              </a:lnSpc>
              <a:spcBef>
                <a:spcPts val="0"/>
              </a:spcBef>
              <a:spcAft>
                <a:spcPts val="0"/>
              </a:spcAft>
              <a:buClr>
                <a:schemeClr val="lt1"/>
              </a:buClr>
              <a:buSzPts val="6800"/>
              <a:buNone/>
              <a:defRPr sz="6800">
                <a:solidFill>
                  <a:schemeClr val="lt1"/>
                </a:solidFill>
              </a:defRPr>
            </a:lvl8pPr>
            <a:lvl9pPr lvl="8" rtl="0">
              <a:lnSpc>
                <a:spcPct val="100000"/>
              </a:lnSpc>
              <a:spcBef>
                <a:spcPts val="0"/>
              </a:spcBef>
              <a:spcAft>
                <a:spcPts val="0"/>
              </a:spcAft>
              <a:buClr>
                <a:schemeClr val="lt1"/>
              </a:buClr>
              <a:buSzPts val="6800"/>
              <a:buNone/>
              <a:defRPr sz="6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1"/>
            </a:gs>
            <a:gs pos="100000">
              <a:schemeClr val="accent2"/>
            </a:gs>
          </a:gsLst>
          <a:lin ang="8100019" scaled="0"/>
        </a:gradFill>
        <a:effectLst/>
      </p:bgPr>
    </p:bg>
    <p:spTree>
      <p:nvGrpSpPr>
        <p:cNvPr id="1" name="Shape 12"/>
        <p:cNvGrpSpPr/>
        <p:nvPr/>
      </p:nvGrpSpPr>
      <p:grpSpPr>
        <a:xfrm>
          <a:off x="0" y="0"/>
          <a:ext cx="0" cy="0"/>
          <a:chOff x="0" y="0"/>
          <a:chExt cx="0" cy="0"/>
        </a:xfrm>
      </p:grpSpPr>
      <p:sp>
        <p:nvSpPr>
          <p:cNvPr id="13" name="Google Shape;13;p3"/>
          <p:cNvSpPr/>
          <p:nvPr/>
        </p:nvSpPr>
        <p:spPr>
          <a:xfrm>
            <a:off x="-1" y="234877"/>
            <a:ext cx="9144000" cy="4673746"/>
          </a:xfrm>
          <a:custGeom>
            <a:avLst/>
            <a:gdLst/>
            <a:ahLst/>
            <a:cxnLst/>
            <a:rect l="l" t="t" r="r" b="b"/>
            <a:pathLst>
              <a:path w="12192000" h="6231661" extrusionOk="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2"/>
              </a:gs>
              <a:gs pos="100000">
                <a:schemeClr val="dk1"/>
              </a:gs>
            </a:gsLst>
            <a:lin ang="108014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3"/>
          <p:cNvSpPr txBox="1">
            <a:spLocks noGrp="1"/>
          </p:cNvSpPr>
          <p:nvPr>
            <p:ph type="ctrTitle"/>
          </p:nvPr>
        </p:nvSpPr>
        <p:spPr>
          <a:xfrm>
            <a:off x="1037875" y="2066800"/>
            <a:ext cx="7068300" cy="610500"/>
          </a:xfrm>
          <a:prstGeom prst="rect">
            <a:avLst/>
          </a:prstGeom>
        </p:spPr>
        <p:txBody>
          <a:bodyPr spcFirstLastPara="1" wrap="square" lIns="0" tIns="0" rIns="0" bIns="0" anchor="b"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sp>
        <p:nvSpPr>
          <p:cNvPr id="15" name="Google Shape;15;p3"/>
          <p:cNvSpPr txBox="1">
            <a:spLocks noGrp="1"/>
          </p:cNvSpPr>
          <p:nvPr>
            <p:ph type="subTitle" idx="1"/>
          </p:nvPr>
        </p:nvSpPr>
        <p:spPr>
          <a:xfrm>
            <a:off x="1037875" y="2774327"/>
            <a:ext cx="7068300" cy="3840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2400"/>
              <a:buNone/>
              <a:defRPr>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lt2"/>
            </a:gs>
            <a:gs pos="50000">
              <a:schemeClr val="accent1"/>
            </a:gs>
            <a:gs pos="100000">
              <a:schemeClr val="accent2"/>
            </a:gs>
          </a:gsLst>
          <a:lin ang="8099331" scaled="0"/>
        </a:grad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body" idx="1"/>
          </p:nvPr>
        </p:nvSpPr>
        <p:spPr>
          <a:xfrm>
            <a:off x="1037875" y="1323600"/>
            <a:ext cx="5654700" cy="2970900"/>
          </a:xfrm>
          <a:prstGeom prst="rect">
            <a:avLst/>
          </a:prstGeom>
        </p:spPr>
        <p:txBody>
          <a:bodyPr spcFirstLastPara="1" wrap="square" lIns="0" tIns="0" rIns="0" bIns="0" anchor="t" anchorCtr="0">
            <a:noAutofit/>
          </a:bodyPr>
          <a:lstStyle>
            <a:lvl1pPr marL="457200" lvl="0" indent="-412750" rtl="0">
              <a:lnSpc>
                <a:spcPct val="115000"/>
              </a:lnSpc>
              <a:spcBef>
                <a:spcPts val="60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1pPr>
            <a:lvl2pPr marL="914400" lvl="1"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2pPr>
            <a:lvl3pPr marL="1371600" lvl="2"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3pPr>
            <a:lvl4pPr marL="1828800" lvl="3"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4pPr>
            <a:lvl5pPr marL="2286000" lvl="4"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5pPr>
            <a:lvl6pPr marL="2743200" lvl="5"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6pPr>
            <a:lvl7pPr marL="3200400" lvl="6"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7pPr>
            <a:lvl8pPr marL="3657600" lvl="7"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8pPr>
            <a:lvl9pPr marL="4114800" lvl="8"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9pPr>
          </a:lstStyle>
          <a:p>
            <a:endParaRPr/>
          </a:p>
        </p:txBody>
      </p:sp>
      <p:sp>
        <p:nvSpPr>
          <p:cNvPr id="18" name="Google Shape;18;p4"/>
          <p:cNvSpPr txBox="1"/>
          <p:nvPr/>
        </p:nvSpPr>
        <p:spPr>
          <a:xfrm>
            <a:off x="961675" y="527994"/>
            <a:ext cx="19572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9600" b="1">
                <a:solidFill>
                  <a:schemeClr val="accent2"/>
                </a:solidFill>
              </a:rPr>
              <a:t>“</a:t>
            </a:r>
            <a:endParaRPr sz="9600" b="1">
              <a:solidFill>
                <a:schemeClr val="accent2"/>
              </a:solidFill>
            </a:endParaRPr>
          </a:p>
        </p:txBody>
      </p:sp>
      <p:sp>
        <p:nvSpPr>
          <p:cNvPr id="19" name="Google Shape;19;p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20" name="Google Shape;20;p4"/>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FFFFFF">
              <a:alpha val="234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5"/>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4" name="Google Shape;24;p5"/>
          <p:cNvSpPr txBox="1">
            <a:spLocks noGrp="1"/>
          </p:cNvSpPr>
          <p:nvPr>
            <p:ph type="body" idx="1"/>
          </p:nvPr>
        </p:nvSpPr>
        <p:spPr>
          <a:xfrm>
            <a:off x="1037875" y="1353948"/>
            <a:ext cx="7068300" cy="30339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6"/>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9" name="Google Shape;29;p6"/>
          <p:cNvSpPr txBox="1">
            <a:spLocks noGrp="1"/>
          </p:cNvSpPr>
          <p:nvPr>
            <p:ph type="body" idx="1"/>
          </p:nvPr>
        </p:nvSpPr>
        <p:spPr>
          <a:xfrm>
            <a:off x="1037825" y="1353950"/>
            <a:ext cx="3302400" cy="3155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0" name="Google Shape;30;p6"/>
          <p:cNvSpPr txBox="1">
            <a:spLocks noGrp="1"/>
          </p:cNvSpPr>
          <p:nvPr>
            <p:ph type="body" idx="2"/>
          </p:nvPr>
        </p:nvSpPr>
        <p:spPr>
          <a:xfrm>
            <a:off x="4803623" y="1353950"/>
            <a:ext cx="3302400" cy="3155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1" name="Google Shape;31;p6"/>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2"/>
        <p:cNvGrpSpPr/>
        <p:nvPr/>
      </p:nvGrpSpPr>
      <p:grpSpPr>
        <a:xfrm>
          <a:off x="0" y="0"/>
          <a:ext cx="0" cy="0"/>
          <a:chOff x="0" y="0"/>
          <a:chExt cx="0" cy="0"/>
        </a:xfrm>
      </p:grpSpPr>
      <p:sp>
        <p:nvSpPr>
          <p:cNvPr id="33" name="Google Shape;33;p7"/>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7"/>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5" name="Google Shape;35;p7"/>
          <p:cNvSpPr txBox="1">
            <a:spLocks noGrp="1"/>
          </p:cNvSpPr>
          <p:nvPr>
            <p:ph type="body" idx="1"/>
          </p:nvPr>
        </p:nvSpPr>
        <p:spPr>
          <a:xfrm>
            <a:off x="1037875" y="1353950"/>
            <a:ext cx="2191800" cy="30300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6" name="Google Shape;36;p7"/>
          <p:cNvSpPr txBox="1">
            <a:spLocks noGrp="1"/>
          </p:cNvSpPr>
          <p:nvPr>
            <p:ph type="body" idx="2"/>
          </p:nvPr>
        </p:nvSpPr>
        <p:spPr>
          <a:xfrm>
            <a:off x="3460026" y="1353950"/>
            <a:ext cx="2191800" cy="30300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7" name="Google Shape;37;p7"/>
          <p:cNvSpPr txBox="1">
            <a:spLocks noGrp="1"/>
          </p:cNvSpPr>
          <p:nvPr>
            <p:ph type="body" idx="3"/>
          </p:nvPr>
        </p:nvSpPr>
        <p:spPr>
          <a:xfrm>
            <a:off x="5882177" y="1353950"/>
            <a:ext cx="2191800" cy="30300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 name="Google Shape;38;p7"/>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 Dark">
  <p:cSld name="BLANK_1">
    <p:bg>
      <p:bgPr>
        <a:gradFill>
          <a:gsLst>
            <a:gs pos="0">
              <a:schemeClr val="accent1"/>
            </a:gs>
            <a:gs pos="100000">
              <a:schemeClr val="accent2"/>
            </a:gs>
          </a:gsLst>
          <a:lin ang="8099331" scaled="0"/>
        </a:gradFill>
        <a:effectLst/>
      </p:bgPr>
    </p:bg>
    <p:spTree>
      <p:nvGrpSpPr>
        <p:cNvPr id="1" name="Shape 50"/>
        <p:cNvGrpSpPr/>
        <p:nvPr/>
      </p:nvGrpSpPr>
      <p:grpSpPr>
        <a:xfrm>
          <a:off x="0" y="0"/>
          <a:ext cx="0" cy="0"/>
          <a:chOff x="0" y="0"/>
          <a:chExt cx="0" cy="0"/>
        </a:xfrm>
      </p:grpSpPr>
      <p:sp>
        <p:nvSpPr>
          <p:cNvPr id="51" name="Google Shape;51;p11"/>
          <p:cNvSpPr/>
          <p:nvPr/>
        </p:nvSpPr>
        <p:spPr>
          <a:xfrm>
            <a:off x="0" y="1455585"/>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FFFFFF">
              <a:alpha val="234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11"/>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7875" y="836000"/>
            <a:ext cx="70683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1pPr>
            <a:lvl2pPr lvl="1"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2pPr>
            <a:lvl3pPr lvl="2"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3pPr>
            <a:lvl4pPr lvl="3"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4pPr>
            <a:lvl5pPr lvl="4"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5pPr>
            <a:lvl6pPr lvl="5"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6pPr>
            <a:lvl7pPr lvl="6"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7pPr>
            <a:lvl8pPr lvl="7"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8pPr>
            <a:lvl9pPr lvl="8"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9pPr>
          </a:lstStyle>
          <a:p>
            <a:endParaRPr/>
          </a:p>
        </p:txBody>
      </p:sp>
      <p:sp>
        <p:nvSpPr>
          <p:cNvPr id="7" name="Google Shape;7;p1"/>
          <p:cNvSpPr txBox="1">
            <a:spLocks noGrp="1"/>
          </p:cNvSpPr>
          <p:nvPr>
            <p:ph type="body" idx="1"/>
          </p:nvPr>
        </p:nvSpPr>
        <p:spPr>
          <a:xfrm>
            <a:off x="1037875" y="1353948"/>
            <a:ext cx="70683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Inter-Regular"/>
              <a:buChar char="●"/>
              <a:defRPr sz="2400">
                <a:solidFill>
                  <a:schemeClr val="dk1"/>
                </a:solidFill>
                <a:latin typeface="Inter-Regular"/>
                <a:ea typeface="Inter-Regular"/>
                <a:cs typeface="Inter-Regular"/>
                <a:sym typeface="Inter-Regular"/>
              </a:defRPr>
            </a:lvl1pPr>
            <a:lvl2pPr marL="914400" lvl="1" indent="-381000" rtl="0">
              <a:lnSpc>
                <a:spcPct val="115000"/>
              </a:lnSpc>
              <a:spcBef>
                <a:spcPts val="0"/>
              </a:spcBef>
              <a:spcAft>
                <a:spcPts val="0"/>
              </a:spcAft>
              <a:buClr>
                <a:schemeClr val="accent1"/>
              </a:buClr>
              <a:buSzPts val="2400"/>
              <a:buFont typeface="Inter-Regular"/>
              <a:buChar char="○"/>
              <a:defRPr sz="2400">
                <a:solidFill>
                  <a:schemeClr val="dk1"/>
                </a:solidFill>
                <a:latin typeface="Inter-Regular"/>
                <a:ea typeface="Inter-Regular"/>
                <a:cs typeface="Inter-Regular"/>
                <a:sym typeface="Inter-Regular"/>
              </a:defRPr>
            </a:lvl2pPr>
            <a:lvl3pPr marL="1371600" lvl="2" indent="-381000" rtl="0">
              <a:lnSpc>
                <a:spcPct val="115000"/>
              </a:lnSpc>
              <a:spcBef>
                <a:spcPts val="0"/>
              </a:spcBef>
              <a:spcAft>
                <a:spcPts val="0"/>
              </a:spcAft>
              <a:buClr>
                <a:schemeClr val="lt2"/>
              </a:buClr>
              <a:buSzPts val="2400"/>
              <a:buFont typeface="Inter-Regular"/>
              <a:buChar char="■"/>
              <a:defRPr sz="2400">
                <a:solidFill>
                  <a:schemeClr val="dk1"/>
                </a:solidFill>
                <a:latin typeface="Inter-Regular"/>
                <a:ea typeface="Inter-Regular"/>
                <a:cs typeface="Inter-Regular"/>
                <a:sym typeface="Inter-Regular"/>
              </a:defRPr>
            </a:lvl3pPr>
            <a:lvl4pPr marL="1828800" lvl="3"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4pPr>
            <a:lvl5pPr marL="2286000" lvl="4"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5pPr>
            <a:lvl6pPr marL="2743200" lvl="5"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6pPr>
            <a:lvl7pPr marL="3200400" lvl="6"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7pPr>
            <a:lvl8pPr marL="3657600" lvl="7"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8pPr>
            <a:lvl9pPr marL="4114800" lvl="8"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9pPr>
          </a:lstStyle>
          <a:p>
            <a:endParaRPr/>
          </a:p>
        </p:txBody>
      </p:sp>
      <p:sp>
        <p:nvSpPr>
          <p:cNvPr id="8" name="Google Shape;8;p1"/>
          <p:cNvSpPr txBox="1">
            <a:spLocks noGrp="1"/>
          </p:cNvSpPr>
          <p:nvPr>
            <p:ph type="sldNum" idx="12"/>
          </p:nvPr>
        </p:nvSpPr>
        <p:spPr>
          <a:xfrm>
            <a:off x="8328184" y="45974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Inter-Regular"/>
                <a:ea typeface="Inter-Regular"/>
                <a:cs typeface="Inter-Regular"/>
                <a:sym typeface="Inter-Regular"/>
              </a:defRPr>
            </a:lvl1pPr>
            <a:lvl2pPr lvl="1" algn="r" rtl="0">
              <a:buNone/>
              <a:defRPr sz="1300">
                <a:solidFill>
                  <a:schemeClr val="accent1"/>
                </a:solidFill>
                <a:latin typeface="Inter-Regular"/>
                <a:ea typeface="Inter-Regular"/>
                <a:cs typeface="Inter-Regular"/>
                <a:sym typeface="Inter-Regular"/>
              </a:defRPr>
            </a:lvl2pPr>
            <a:lvl3pPr lvl="2" algn="r" rtl="0">
              <a:buNone/>
              <a:defRPr sz="1300">
                <a:solidFill>
                  <a:schemeClr val="accent1"/>
                </a:solidFill>
                <a:latin typeface="Inter-Regular"/>
                <a:ea typeface="Inter-Regular"/>
                <a:cs typeface="Inter-Regular"/>
                <a:sym typeface="Inter-Regular"/>
              </a:defRPr>
            </a:lvl3pPr>
            <a:lvl4pPr lvl="3" algn="r" rtl="0">
              <a:buNone/>
              <a:defRPr sz="1300">
                <a:solidFill>
                  <a:schemeClr val="accent1"/>
                </a:solidFill>
                <a:latin typeface="Inter-Regular"/>
                <a:ea typeface="Inter-Regular"/>
                <a:cs typeface="Inter-Regular"/>
                <a:sym typeface="Inter-Regular"/>
              </a:defRPr>
            </a:lvl4pPr>
            <a:lvl5pPr lvl="4" algn="r" rtl="0">
              <a:buNone/>
              <a:defRPr sz="1300">
                <a:solidFill>
                  <a:schemeClr val="accent1"/>
                </a:solidFill>
                <a:latin typeface="Inter-Regular"/>
                <a:ea typeface="Inter-Regular"/>
                <a:cs typeface="Inter-Regular"/>
                <a:sym typeface="Inter-Regular"/>
              </a:defRPr>
            </a:lvl5pPr>
            <a:lvl6pPr lvl="5" algn="r" rtl="0">
              <a:buNone/>
              <a:defRPr sz="1300">
                <a:solidFill>
                  <a:schemeClr val="accent1"/>
                </a:solidFill>
                <a:latin typeface="Inter-Regular"/>
                <a:ea typeface="Inter-Regular"/>
                <a:cs typeface="Inter-Regular"/>
                <a:sym typeface="Inter-Regular"/>
              </a:defRPr>
            </a:lvl6pPr>
            <a:lvl7pPr lvl="6" algn="r" rtl="0">
              <a:buNone/>
              <a:defRPr sz="1300">
                <a:solidFill>
                  <a:schemeClr val="accent1"/>
                </a:solidFill>
                <a:latin typeface="Inter-Regular"/>
                <a:ea typeface="Inter-Regular"/>
                <a:cs typeface="Inter-Regular"/>
                <a:sym typeface="Inter-Regular"/>
              </a:defRPr>
            </a:lvl7pPr>
            <a:lvl8pPr lvl="7" algn="r" rtl="0">
              <a:buNone/>
              <a:defRPr sz="1300">
                <a:solidFill>
                  <a:schemeClr val="accent1"/>
                </a:solidFill>
                <a:latin typeface="Inter-Regular"/>
                <a:ea typeface="Inter-Regular"/>
                <a:cs typeface="Inter-Regular"/>
                <a:sym typeface="Inter-Regular"/>
              </a:defRPr>
            </a:lvl8pPr>
            <a:lvl9pPr lvl="8" algn="r" rtl="0">
              <a:buNone/>
              <a:defRPr sz="1300">
                <a:solidFill>
                  <a:schemeClr val="accent1"/>
                </a:solidFill>
                <a:latin typeface="Inter-Regular"/>
                <a:ea typeface="Inter-Regular"/>
                <a:cs typeface="Inter-Regular"/>
                <a:sym typeface="Inter-Regular"/>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2"/>
          <p:cNvSpPr txBox="1">
            <a:spLocks noGrp="1"/>
          </p:cNvSpPr>
          <p:nvPr>
            <p:ph type="ctrTitle"/>
          </p:nvPr>
        </p:nvSpPr>
        <p:spPr>
          <a:xfrm>
            <a:off x="3684823" y="724322"/>
            <a:ext cx="3546339" cy="665115"/>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id-ID" sz="4000" dirty="0"/>
              <a:t>Kelempok 9</a:t>
            </a:r>
            <a:endParaRPr sz="4000" dirty="0"/>
          </a:p>
        </p:txBody>
      </p:sp>
      <p:pic>
        <p:nvPicPr>
          <p:cNvPr id="3" name="Picture 2">
            <a:extLst>
              <a:ext uri="{FF2B5EF4-FFF2-40B4-BE49-F238E27FC236}">
                <a16:creationId xmlns:a16="http://schemas.microsoft.com/office/drawing/2014/main" id="{6ADC0547-FF2A-4E40-ABCC-604FB0A568F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459" y="1202123"/>
            <a:ext cx="1862198" cy="2309091"/>
          </a:xfrm>
          <a:prstGeom prst="rect">
            <a:avLst/>
          </a:prstGeom>
          <a:noFill/>
          <a:ln>
            <a:noFill/>
          </a:ln>
        </p:spPr>
      </p:pic>
      <p:sp>
        <p:nvSpPr>
          <p:cNvPr id="5" name="TextBox 4">
            <a:extLst>
              <a:ext uri="{FF2B5EF4-FFF2-40B4-BE49-F238E27FC236}">
                <a16:creationId xmlns:a16="http://schemas.microsoft.com/office/drawing/2014/main" id="{BB56E25B-1312-4D7A-8392-8C9E466E777A}"/>
              </a:ext>
            </a:extLst>
          </p:cNvPr>
          <p:cNvSpPr txBox="1"/>
          <p:nvPr/>
        </p:nvSpPr>
        <p:spPr>
          <a:xfrm>
            <a:off x="2756053" y="1420610"/>
            <a:ext cx="5403881" cy="1872116"/>
          </a:xfrm>
          <a:prstGeom prst="rect">
            <a:avLst/>
          </a:prstGeom>
          <a:noFill/>
        </p:spPr>
        <p:txBody>
          <a:bodyPr wrap="square">
            <a:spAutoFit/>
          </a:bodyPr>
          <a:lstStyle/>
          <a:p>
            <a:pPr algn="ctr">
              <a:lnSpc>
                <a:spcPct val="115000"/>
              </a:lnSpc>
              <a:spcAft>
                <a:spcPts val="800"/>
              </a:spcAft>
              <a:tabLst>
                <a:tab pos="904875" algn="l"/>
              </a:tabLst>
            </a:pPr>
            <a:r>
              <a:rPr lang="en-GB"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Disusun</a:t>
            </a:r>
            <a:r>
              <a:rPr lang="en-GB"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oleh:</a:t>
            </a:r>
            <a:endParaRPr lang="id-ID" sz="18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tabLst>
                <a:tab pos="904875" algn="l"/>
              </a:tabLst>
            </a:pPr>
            <a:r>
              <a:rPr lang="id-ID" sz="16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MUHAMMAD NOFA AYUBI                 </a:t>
            </a:r>
            <a:r>
              <a:rPr lang="en-GB" sz="16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id-ID" sz="16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21157201122</a:t>
            </a:r>
            <a:r>
              <a:rPr lang="en-GB" sz="16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id-ID" sz="16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id-ID" sz="16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tabLst>
                <a:tab pos="904875" algn="l"/>
              </a:tabLst>
            </a:pPr>
            <a:r>
              <a:rPr lang="en-GB" sz="16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a:t>
            </a:r>
            <a:r>
              <a:rPr lang="id-ID" sz="16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HMAD RUDIANTO                               </a:t>
            </a:r>
            <a:r>
              <a:rPr lang="en-GB" sz="16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id-ID" sz="16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21157201114</a:t>
            </a:r>
            <a:r>
              <a:rPr lang="en-GB" sz="16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id-ID" sz="16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id-ID"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id-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8100" indent="706120" algn="ctr">
              <a:lnSpc>
                <a:spcPct val="115000"/>
              </a:lnSpc>
              <a:spcAft>
                <a:spcPts val="800"/>
              </a:spcAft>
            </a:pPr>
            <a:r>
              <a:rPr lang="en-GB" sz="1400" dirty="0">
                <a:effectLst/>
                <a:latin typeface="Calibri" panose="020F0502020204030204" pitchFamily="34" charset="0"/>
                <a:ea typeface="Calibri" panose="020F0502020204030204" pitchFamily="34" charset="0"/>
                <a:cs typeface="Times New Roman" panose="02020603050405020304" pitchFamily="18" charset="0"/>
              </a:rPr>
              <a:t> </a:t>
            </a:r>
            <a:endParaRPr lang="id-ID"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AE606BEB-E2A5-4D8B-8898-CB47DCEAB457}"/>
              </a:ext>
            </a:extLst>
          </p:cNvPr>
          <p:cNvSpPr/>
          <p:nvPr/>
        </p:nvSpPr>
        <p:spPr>
          <a:xfrm>
            <a:off x="3263925" y="3251363"/>
            <a:ext cx="3736950" cy="30146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TextBox 3">
            <a:extLst>
              <a:ext uri="{FF2B5EF4-FFF2-40B4-BE49-F238E27FC236}">
                <a16:creationId xmlns:a16="http://schemas.microsoft.com/office/drawing/2014/main" id="{E42861AC-4500-4791-8607-6D1F5088337A}"/>
              </a:ext>
            </a:extLst>
          </p:cNvPr>
          <p:cNvSpPr txBox="1"/>
          <p:nvPr/>
        </p:nvSpPr>
        <p:spPr>
          <a:xfrm>
            <a:off x="3263925" y="3214779"/>
            <a:ext cx="5094616" cy="584775"/>
          </a:xfrm>
          <a:prstGeom prst="rect">
            <a:avLst/>
          </a:prstGeom>
          <a:noFill/>
        </p:spPr>
        <p:txBody>
          <a:bodyPr wrap="square" rtlCol="0">
            <a:spAutoFit/>
          </a:bodyPr>
          <a:lstStyle/>
          <a:p>
            <a:r>
              <a:rPr lang="id-ID" sz="1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IPTEK DAN SENI DALAM ISLAM</a:t>
            </a:r>
            <a:endParaRPr lang="id-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id-ID"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7" name="Google Shape;127;p20"/>
          <p:cNvSpPr txBox="1">
            <a:spLocks noGrp="1"/>
          </p:cNvSpPr>
          <p:nvPr>
            <p:ph type="body" idx="1"/>
          </p:nvPr>
        </p:nvSpPr>
        <p:spPr>
          <a:xfrm>
            <a:off x="484741" y="547331"/>
            <a:ext cx="7555283" cy="3030000"/>
          </a:xfrm>
          <a:prstGeom prst="rect">
            <a:avLst/>
          </a:prstGeom>
        </p:spPr>
        <p:txBody>
          <a:bodyPr spcFirstLastPara="1" wrap="square" lIns="0" tIns="0" rIns="0" bIns="0" anchor="t" anchorCtr="0">
            <a:noAutofit/>
          </a:bodyPr>
          <a:lstStyle/>
          <a:p>
            <a:pPr marL="114300" indent="0" algn="just">
              <a:lnSpc>
                <a:spcPct val="115000"/>
              </a:lnSpc>
              <a:spcBef>
                <a:spcPts val="1200"/>
              </a:spcBef>
              <a:spcAft>
                <a:spcPts val="800"/>
              </a:spcAft>
              <a:buNone/>
              <a:tabLst>
                <a:tab pos="904875" algn="l"/>
                <a:tab pos="450215" algn="l"/>
              </a:tabLst>
            </a:pPr>
            <a:r>
              <a:rPr lang="id-ID" sz="1800" dirty="0">
                <a:effectLst/>
                <a:latin typeface="Times New Roman" panose="02020603050405020304" pitchFamily="18" charset="0"/>
                <a:ea typeface="Calibri" panose="020F0502020204030204" pitchFamily="34" charset="0"/>
              </a:rPr>
              <a:t>Di sisi lain, tanggung jawab keilmuan mesti di dasarkan pada keputusan bebas manusia, sehingga melalui tanggung jawan keilmuan maka ilmu, ilmuwan, manusia serta masyarakat dibebaskan atau dijernihkan dari berbagai pengaruh emosional, sikap curiga, dendam, buruk sangka, dan berbagai sikap irasional. Konsekuensinya, tanggung jawab keilmuan harus terus mengalir dari dalam lautan luas tindakan manusia (ilmuwan) yang bertanggung jawab. </a:t>
            </a:r>
          </a:p>
          <a:p>
            <a:pPr marL="114300" indent="0">
              <a:buNone/>
            </a:pPr>
            <a:r>
              <a:rPr lang="id-ID" sz="1800" dirty="0">
                <a:effectLst/>
                <a:latin typeface="Calibri" panose="020F0502020204030204" pitchFamily="34" charset="0"/>
                <a:ea typeface="Calibri" panose="020F0502020204030204" pitchFamily="34" charset="0"/>
                <a:cs typeface="Times New Roman" panose="02020603050405020304" pitchFamily="18" charset="0"/>
              </a:rPr>
              <a:t>Tanggung jawab keilmuan menyangkut, baik masa lalu, masa kini, maupun masa depan. Alasannya, karena penanganan ilmu atas realitas selalu cenderung berat sebelah. Kenyataan tersebut telah banyak berpengaruh terhadap gangguan keseimbangan kosmos (alam) seperti; pembasmian kimiawi dari hama tanaman, sistem pengairan, keseimbangan jumlah penduduk, dan sebaginya. Juga, hal itu menyangkut gangguan terhadap tatanan sosial dan keseimbangan sosial. </a:t>
            </a:r>
            <a:endParaRPr dirty="0"/>
          </a:p>
        </p:txBody>
      </p:sp>
      <p:sp>
        <p:nvSpPr>
          <p:cNvPr id="130" name="Google Shape;130;p20"/>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E5F5B0-FBCF-42AA-B79F-EC0E07684006}"/>
              </a:ext>
            </a:extLst>
          </p:cNvPr>
          <p:cNvSpPr>
            <a:spLocks noGrp="1"/>
          </p:cNvSpPr>
          <p:nvPr>
            <p:ph type="body" idx="1"/>
          </p:nvPr>
        </p:nvSpPr>
        <p:spPr>
          <a:xfrm>
            <a:off x="1930241" y="2160882"/>
            <a:ext cx="5654700" cy="1100111"/>
          </a:xfrm>
        </p:spPr>
        <p:txBody>
          <a:bodyPr/>
          <a:lstStyle/>
          <a:p>
            <a:pPr marL="44450" indent="0">
              <a:buNone/>
            </a:pPr>
            <a:r>
              <a:rPr lang="id-ID" dirty="0"/>
              <a:t>SEKIAN DAN TERIMAKASIH</a:t>
            </a:r>
          </a:p>
        </p:txBody>
      </p:sp>
      <p:sp>
        <p:nvSpPr>
          <p:cNvPr id="3" name="Slide Number Placeholder 2">
            <a:extLst>
              <a:ext uri="{FF2B5EF4-FFF2-40B4-BE49-F238E27FC236}">
                <a16:creationId xmlns:a16="http://schemas.microsoft.com/office/drawing/2014/main" id="{624FFBBD-78B2-48B1-A29A-F59E416215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119812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037875" y="836000"/>
            <a:ext cx="5362925"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id-ID" dirty="0"/>
              <a:t>Keutamaan Orang Berilmu</a:t>
            </a:r>
            <a:endParaRPr dirty="0"/>
          </a:p>
        </p:txBody>
      </p:sp>
      <p:sp>
        <p:nvSpPr>
          <p:cNvPr id="64" name="Google Shape;64;p13"/>
          <p:cNvSpPr txBox="1">
            <a:spLocks noGrp="1"/>
          </p:cNvSpPr>
          <p:nvPr>
            <p:ph type="body" idx="1"/>
          </p:nvPr>
        </p:nvSpPr>
        <p:spPr>
          <a:xfrm>
            <a:off x="652495" y="1638851"/>
            <a:ext cx="7839009" cy="3155400"/>
          </a:xfrm>
          <a:prstGeom prst="rect">
            <a:avLst/>
          </a:prstGeom>
        </p:spPr>
        <p:txBody>
          <a:bodyPr spcFirstLastPara="1" wrap="square" lIns="0" tIns="0" rIns="0" bIns="0" anchor="t" anchorCtr="0">
            <a:noAutofit/>
          </a:bodyPr>
          <a:lstStyle/>
          <a:p>
            <a:pPr marL="0" indent="0">
              <a:buClr>
                <a:schemeClr val="dk1"/>
              </a:buClr>
              <a:buSzPts val="1100"/>
              <a:buNone/>
            </a:pPr>
            <a:r>
              <a:rPr lang="id-ID" sz="1800" dirty="0">
                <a:effectLst/>
                <a:latin typeface="Times New Roman" panose="02020603050405020304" pitchFamily="18" charset="0"/>
                <a:ea typeface="Calibri" panose="020F0502020204030204" pitchFamily="34" charset="0"/>
              </a:rPr>
              <a:t>Dizaman modern yang canggih seperti saat ini, kemajuan akan Ilmu Pengetahuan dan Teknologi (IPTEK) dan seni, sangatlah berpengaruh terhadap segala aspek dalam kehidupan manusia. Tidak dapat dipungkiri, keberadaan IPTEK dan seni tidak pernah lepas dengan keberadaan manusia. Manusia sebagai subjek dari berkembangnya ilmu pengetahuan itu sendiri. Dengan berkembangnya ilmu pengetahuan, maka berkembanglah pula teknologi dan seni. </a:t>
            </a:r>
          </a:p>
          <a:p>
            <a:pPr marL="0" lvl="0" indent="0" algn="l" rtl="0">
              <a:spcBef>
                <a:spcPts val="600"/>
              </a:spcBef>
              <a:spcAft>
                <a:spcPts val="0"/>
              </a:spcAft>
              <a:buClr>
                <a:schemeClr val="dk1"/>
              </a:buClr>
              <a:buSzPts val="1100"/>
              <a:buFont typeface="Arial"/>
              <a:buNone/>
            </a:pPr>
            <a:endParaRPr dirty="0"/>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ctrTitle"/>
          </p:nvPr>
        </p:nvSpPr>
        <p:spPr>
          <a:xfrm>
            <a:off x="720951" y="695200"/>
            <a:ext cx="7068300" cy="61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id-ID" sz="2800" dirty="0"/>
              <a:t>Peran Islam Dalam Perkembangan IPTEK</a:t>
            </a:r>
            <a:endParaRPr sz="2800" dirty="0"/>
          </a:p>
        </p:txBody>
      </p:sp>
      <p:sp>
        <p:nvSpPr>
          <p:cNvPr id="80" name="Google Shape;80;p15"/>
          <p:cNvSpPr txBox="1">
            <a:spLocks noGrp="1"/>
          </p:cNvSpPr>
          <p:nvPr>
            <p:ph type="subTitle" idx="1"/>
          </p:nvPr>
        </p:nvSpPr>
        <p:spPr>
          <a:xfrm>
            <a:off x="746931" y="1455670"/>
            <a:ext cx="6995563" cy="282637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id-ID" sz="1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t>
            </a:r>
            <a:r>
              <a:rPr lang="id-ID" sz="1600" i="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eran Islam dalam perkembangan ilmu pengetahuan dan teknologi pada dasarnya ada 2 (dua), yaitu:</a:t>
            </a:r>
          </a:p>
          <a:p>
            <a:pPr marL="0" lvl="0" indent="0" algn="l" rtl="0">
              <a:spcBef>
                <a:spcPts val="0"/>
              </a:spcBef>
              <a:spcAft>
                <a:spcPts val="0"/>
              </a:spcAft>
              <a:buNone/>
            </a:pPr>
            <a:endParaRPr lang="id-ID" sz="1600" i="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Font typeface="+mj-lt"/>
              <a:buAutoNum type="arabicParenR"/>
            </a:pPr>
            <a:r>
              <a:rPr lang="id-ID" sz="1600" i="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Menjadikan </a:t>
            </a:r>
            <a:r>
              <a:rPr lang="id-ID" sz="1600" i="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aqidah</a:t>
            </a:r>
            <a:r>
              <a:rPr lang="id-ID" sz="1600" i="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Islam sebagai paradigma pemikiran dan ilmu pengetahuan. Jadi, paradigma Islam, dan bukannya paradigma sekuler, yang seharusnya diambil oleh umat Islam dalam membangun struktur ilmu pengetahuan.</a:t>
            </a:r>
          </a:p>
          <a:p>
            <a:pPr marL="342900" lvl="0" indent="-342900" algn="l" rtl="0">
              <a:spcBef>
                <a:spcPts val="0"/>
              </a:spcBef>
              <a:spcAft>
                <a:spcPts val="0"/>
              </a:spcAft>
              <a:buFont typeface="+mj-lt"/>
              <a:buAutoNum type="arabicParenR"/>
            </a:pPr>
            <a:r>
              <a:rPr lang="id-ID" sz="1600" i="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Menjadikan syariah Islam sebagai standar penggunaan ilmu ppengetahuan. Jadi, syariah Islam-lah, bukannya standar manfaat (utilitarianisme), yang seharusnya dijadikan tolok ukur umat Islam dalam mengaplikasikan iptek.</a:t>
            </a:r>
            <a:endParaRPr lang="id-ID" sz="1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4E68A-9371-4953-9927-6D9B0DDEE5A0}"/>
              </a:ext>
            </a:extLst>
          </p:cNvPr>
          <p:cNvSpPr>
            <a:spLocks noGrp="1"/>
          </p:cNvSpPr>
          <p:nvPr>
            <p:ph type="ctrTitle"/>
          </p:nvPr>
        </p:nvSpPr>
        <p:spPr>
          <a:xfrm>
            <a:off x="342900" y="679450"/>
            <a:ext cx="8458200" cy="3784600"/>
          </a:xfrm>
        </p:spPr>
        <p:txBody>
          <a:bodyPr/>
          <a:lstStyle/>
          <a:p>
            <a:pPr algn="just"/>
            <a:r>
              <a:rPr lang="id-ID" sz="1600" b="0" i="0" dirty="0">
                <a:solidFill>
                  <a:schemeClr val="bg1"/>
                </a:solidFill>
                <a:effectLst/>
                <a:latin typeface="Droid Sans"/>
              </a:rPr>
              <a:t> 	Perkembangan ilmu pengetahuan dan teknologi adalah bahwa syariah Islam harus dijadikan standar pemanfaatan ilmu pengetahuan dan teknologi. Ketentuan halal-haram (hukum-hukum syariah Islam) wajib dijadikan tolok ukur dalam pemanfaatan ilmu pengetahuan dan teknologi, bagaimana pun juga bentuknya. Ilmu pengetahuan dan teknologi yang boleh dimanfaatkan, adalah yang telah dihalalkan oleh syariah Islam. Sedangkan iptek yang tidak boleh dimanfaatkan, adalah yang telah diharamkan syariah Islam.  Keharusan tolak ukur syariah ini didasarkan pada banyak ayat dan juga hadits yang mewajibkan umat Islam menyesuaikan perbuatannya (termasuk menggunakan iptek) dengan ketentuan hukum Allah dan Rasul-Nya.</a:t>
            </a:r>
            <a:endParaRPr lang="id-ID" sz="1600" dirty="0">
              <a:solidFill>
                <a:schemeClr val="bg1"/>
              </a:solidFill>
            </a:endParaRPr>
          </a:p>
        </p:txBody>
      </p:sp>
      <p:sp>
        <p:nvSpPr>
          <p:cNvPr id="4" name="TextBox 3">
            <a:extLst>
              <a:ext uri="{FF2B5EF4-FFF2-40B4-BE49-F238E27FC236}">
                <a16:creationId xmlns:a16="http://schemas.microsoft.com/office/drawing/2014/main" id="{2F3F6A3A-1B3B-477C-A036-82A0323297C7}"/>
              </a:ext>
            </a:extLst>
          </p:cNvPr>
          <p:cNvSpPr txBox="1"/>
          <p:nvPr/>
        </p:nvSpPr>
        <p:spPr>
          <a:xfrm>
            <a:off x="762000" y="762000"/>
            <a:ext cx="4572000" cy="461665"/>
          </a:xfrm>
          <a:prstGeom prst="rect">
            <a:avLst/>
          </a:prstGeom>
          <a:noFill/>
        </p:spPr>
        <p:txBody>
          <a:bodyPr wrap="square">
            <a:spAutoFit/>
          </a:bodyPr>
          <a:lstStyle/>
          <a:p>
            <a:r>
              <a:rPr lang="id-ID" sz="2400" dirty="0">
                <a:solidFill>
                  <a:schemeClr val="bg1"/>
                </a:solidFill>
              </a:rPr>
              <a:t>Keutamaan Orang Berilmu</a:t>
            </a:r>
          </a:p>
        </p:txBody>
      </p:sp>
    </p:spTree>
    <p:extLst>
      <p:ext uri="{BB962C8B-B14F-4D97-AF65-F5344CB8AC3E}">
        <p14:creationId xmlns:p14="http://schemas.microsoft.com/office/powerpoint/2010/main" val="1727875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body" idx="1"/>
          </p:nvPr>
        </p:nvSpPr>
        <p:spPr>
          <a:xfrm>
            <a:off x="862445" y="1626551"/>
            <a:ext cx="7159337" cy="2970900"/>
          </a:xfrm>
          <a:prstGeom prst="rect">
            <a:avLst/>
          </a:prstGeom>
        </p:spPr>
        <p:txBody>
          <a:bodyPr spcFirstLastPara="1" wrap="square" lIns="0" tIns="0" rIns="0" bIns="0" anchor="t" anchorCtr="0">
            <a:noAutofit/>
          </a:bodyPr>
          <a:lstStyle/>
          <a:p>
            <a:pPr marL="44450" indent="0" algn="just">
              <a:lnSpc>
                <a:spcPct val="115000"/>
              </a:lnSpc>
              <a:spcBef>
                <a:spcPts val="1200"/>
              </a:spcBef>
              <a:spcAft>
                <a:spcPts val="800"/>
              </a:spcAft>
              <a:buNone/>
              <a:tabLst>
                <a:tab pos="904875" algn="l"/>
                <a:tab pos="450215" algn="l"/>
                <a:tab pos="904875" algn="l"/>
              </a:tabLst>
            </a:pPr>
            <a:r>
              <a:rPr lang="id-ID" sz="1200" b="1" dirty="0">
                <a:solidFill>
                  <a:schemeClr val="bg1"/>
                </a:solidFill>
                <a:effectLst/>
                <a:latin typeface="+mj-lt"/>
                <a:ea typeface="Calibri" panose="020F0502020204030204" pitchFamily="34" charset="0"/>
              </a:rPr>
              <a:t>Ketika Allah Swt menciptakan Adam ‘alaihissalam, Allah mengajarkan ilmu pengetahuan tentang al-asma’ (nama-nama) seluruh ciptaan-Nya, dengan berbagai jenisnya, dan berbagai macam bahasa yang berbeda-beda sebagai bekal bagi Adam untuk mengelola bumi. Hal ini mencerminkan, betapa pentingnya ilmu pengetahuan bagi manusia. Maka, seseorang yang memiliki ilmu pengetahuan yang menghadirkan kemaslahatan bagi umat manusia, Allah Swt akan mengangkat derajatnya. Sebagaimana firman Allah dalam al-Qur’an surat al-Mujadilah ayat 11</a:t>
            </a:r>
            <a:endParaRPr lang="id-ID" sz="1200" dirty="0"/>
          </a:p>
        </p:txBody>
      </p:sp>
      <p:sp>
        <p:nvSpPr>
          <p:cNvPr id="86" name="Google Shape;86;p16"/>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2" name="TextBox 1">
            <a:extLst>
              <a:ext uri="{FF2B5EF4-FFF2-40B4-BE49-F238E27FC236}">
                <a16:creationId xmlns:a16="http://schemas.microsoft.com/office/drawing/2014/main" id="{D88BB891-46BC-450D-951D-49B8D1218611}"/>
              </a:ext>
            </a:extLst>
          </p:cNvPr>
          <p:cNvSpPr txBox="1"/>
          <p:nvPr/>
        </p:nvSpPr>
        <p:spPr>
          <a:xfrm>
            <a:off x="1631371" y="836266"/>
            <a:ext cx="3584863" cy="400110"/>
          </a:xfrm>
          <a:prstGeom prst="rect">
            <a:avLst/>
          </a:prstGeom>
          <a:noFill/>
        </p:spPr>
        <p:txBody>
          <a:bodyPr wrap="square" rtlCol="0">
            <a:spAutoFit/>
          </a:bodyPr>
          <a:lstStyle/>
          <a:p>
            <a:r>
              <a:rPr lang="id-ID" sz="2000" b="1" dirty="0">
                <a:solidFill>
                  <a:schemeClr val="accent2">
                    <a:lumMod val="75000"/>
                  </a:schemeClr>
                </a:solidFill>
              </a:rPr>
              <a:t>Keutamaan Orang Berilmu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Nomor Slide 2">
            <a:extLst>
              <a:ext uri="{FF2B5EF4-FFF2-40B4-BE49-F238E27FC236}">
                <a16:creationId xmlns:a16="http://schemas.microsoft.com/office/drawing/2014/main" id="{A2D73891-0274-2EF0-F4E5-9D1A866ED41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4" name="Google Shape;85;p16">
            <a:extLst>
              <a:ext uri="{FF2B5EF4-FFF2-40B4-BE49-F238E27FC236}">
                <a16:creationId xmlns:a16="http://schemas.microsoft.com/office/drawing/2014/main" id="{B07AF36A-3CEF-8413-3820-515B533A3988}"/>
              </a:ext>
            </a:extLst>
          </p:cNvPr>
          <p:cNvSpPr txBox="1">
            <a:spLocks noGrp="1"/>
          </p:cNvSpPr>
          <p:nvPr>
            <p:ph type="body" idx="1"/>
          </p:nvPr>
        </p:nvSpPr>
        <p:spPr>
          <a:xfrm>
            <a:off x="446811" y="1396339"/>
            <a:ext cx="7417969" cy="3288481"/>
          </a:xfrm>
          <a:prstGeom prst="rect">
            <a:avLst/>
          </a:prstGeom>
        </p:spPr>
        <p:txBody>
          <a:bodyPr spcFirstLastPara="1" wrap="square" lIns="0" tIns="0" rIns="0" bIns="0" anchor="t" anchorCtr="0">
            <a:noAutofit/>
          </a:bodyPr>
          <a:lstStyle/>
          <a:p>
            <a:pPr marL="44450" indent="0" algn="r">
              <a:lnSpc>
                <a:spcPct val="115000"/>
              </a:lnSpc>
              <a:spcBef>
                <a:spcPts val="1200"/>
              </a:spcBef>
              <a:spcAft>
                <a:spcPts val="800"/>
              </a:spcAft>
              <a:buNone/>
              <a:tabLst>
                <a:tab pos="904875" algn="l"/>
                <a:tab pos="450215" algn="l"/>
                <a:tab pos="904875" algn="l"/>
              </a:tabLst>
            </a:pPr>
            <a:r>
              <a:rPr lang="ar-AE" sz="2800" dirty="0">
                <a:solidFill>
                  <a:schemeClr val="bg1"/>
                </a:solidFill>
                <a:effectLst/>
                <a:latin typeface="Times New Roman" panose="02020603050405020304" pitchFamily="18" charset="0"/>
                <a:ea typeface="Calibri" panose="020F0502020204030204" pitchFamily="34" charset="0"/>
              </a:rPr>
              <a:t>يٰٓاَيُّهَا الَّذِيْنَ اٰمَنُوْٓا اِذَا قِيْلَ لَكُمْ تَفَسَّحُوْا فِى الْمَجٰلِسِ فَافْسَحُوْا يَفْسَحِ اللّٰهُ لَكُمْۚ وَاِذَا قِيْلَ انْشُزُوْا فَانْشُزُوْا يَرْفَعِ اللّٰهُ الَّذِيْنَ اٰمَنُوْا مِنْكُمْۙ وَالَّذِيْنَ اُوْتُوا الْعِلْمَ دَرَجٰتٍۗ وَاللّٰهُ بِمَا تَعْمَلُوْنَ خَبِيْرٌ</a:t>
            </a:r>
          </a:p>
        </p:txBody>
      </p:sp>
      <p:sp>
        <p:nvSpPr>
          <p:cNvPr id="6" name="Kotak Teks 5">
            <a:extLst>
              <a:ext uri="{FF2B5EF4-FFF2-40B4-BE49-F238E27FC236}">
                <a16:creationId xmlns:a16="http://schemas.microsoft.com/office/drawing/2014/main" id="{F7714ACA-563D-B4F5-AD6D-65F336D01657}"/>
              </a:ext>
            </a:extLst>
          </p:cNvPr>
          <p:cNvSpPr txBox="1"/>
          <p:nvPr/>
        </p:nvSpPr>
        <p:spPr>
          <a:xfrm>
            <a:off x="1475509" y="915585"/>
            <a:ext cx="5548746" cy="318998"/>
          </a:xfrm>
          <a:prstGeom prst="rect">
            <a:avLst/>
          </a:prstGeom>
          <a:noFill/>
        </p:spPr>
        <p:txBody>
          <a:bodyPr wrap="square">
            <a:spAutoFit/>
          </a:bodyPr>
          <a:lstStyle/>
          <a:p>
            <a:pPr marL="44450" indent="0" algn="just">
              <a:lnSpc>
                <a:spcPct val="115000"/>
              </a:lnSpc>
              <a:spcBef>
                <a:spcPts val="1200"/>
              </a:spcBef>
              <a:spcAft>
                <a:spcPts val="800"/>
              </a:spcAft>
              <a:buNone/>
              <a:tabLst>
                <a:tab pos="904875" algn="l"/>
                <a:tab pos="450215" algn="l"/>
                <a:tab pos="904875" algn="l"/>
              </a:tabLst>
            </a:pPr>
            <a:r>
              <a:rPr lang="id-ID" sz="1400" b="1" dirty="0">
                <a:solidFill>
                  <a:schemeClr val="tx1">
                    <a:lumMod val="75000"/>
                    <a:lumOff val="25000"/>
                  </a:schemeClr>
                </a:solidFill>
                <a:effectLst/>
                <a:latin typeface="+mj-lt"/>
                <a:ea typeface="Calibri" panose="020F0502020204030204" pitchFamily="34" charset="0"/>
              </a:rPr>
              <a:t>firman Allah dalam </a:t>
            </a:r>
            <a:r>
              <a:rPr lang="id-ID" sz="1400" b="1" dirty="0" err="1">
                <a:solidFill>
                  <a:schemeClr val="tx1">
                    <a:lumMod val="75000"/>
                    <a:lumOff val="25000"/>
                  </a:schemeClr>
                </a:solidFill>
                <a:effectLst/>
                <a:latin typeface="+mj-lt"/>
                <a:ea typeface="Calibri" panose="020F0502020204030204" pitchFamily="34" charset="0"/>
              </a:rPr>
              <a:t>al-Qur’an</a:t>
            </a:r>
            <a:r>
              <a:rPr lang="id-ID" sz="1400" b="1" dirty="0">
                <a:solidFill>
                  <a:schemeClr val="tx1">
                    <a:lumMod val="75000"/>
                    <a:lumOff val="25000"/>
                  </a:schemeClr>
                </a:solidFill>
                <a:effectLst/>
                <a:latin typeface="+mj-lt"/>
                <a:ea typeface="Calibri" panose="020F0502020204030204" pitchFamily="34" charset="0"/>
              </a:rPr>
              <a:t> surat </a:t>
            </a:r>
            <a:r>
              <a:rPr lang="id-ID" sz="1400" b="1" dirty="0" err="1">
                <a:solidFill>
                  <a:schemeClr val="tx1">
                    <a:lumMod val="75000"/>
                    <a:lumOff val="25000"/>
                  </a:schemeClr>
                </a:solidFill>
                <a:effectLst/>
                <a:latin typeface="+mj-lt"/>
                <a:ea typeface="Calibri" panose="020F0502020204030204" pitchFamily="34" charset="0"/>
              </a:rPr>
              <a:t>al-Mujadilah</a:t>
            </a:r>
            <a:r>
              <a:rPr lang="id-ID" sz="1400" b="1" dirty="0">
                <a:solidFill>
                  <a:schemeClr val="tx1">
                    <a:lumMod val="75000"/>
                    <a:lumOff val="25000"/>
                  </a:schemeClr>
                </a:solidFill>
                <a:effectLst/>
                <a:latin typeface="+mj-lt"/>
                <a:ea typeface="Calibri" panose="020F0502020204030204" pitchFamily="34" charset="0"/>
              </a:rPr>
              <a:t> ayat 11:</a:t>
            </a:r>
            <a:endParaRPr lang="ar-AE" sz="1400" b="1" dirty="0">
              <a:solidFill>
                <a:schemeClr val="tx1">
                  <a:lumMod val="75000"/>
                  <a:lumOff val="25000"/>
                </a:schemeClr>
              </a:solidFill>
              <a:effectLst/>
              <a:latin typeface="+mj-lt"/>
              <a:ea typeface="Calibri" panose="020F0502020204030204" pitchFamily="34" charset="0"/>
            </a:endParaRPr>
          </a:p>
        </p:txBody>
      </p:sp>
      <p:sp>
        <p:nvSpPr>
          <p:cNvPr id="8" name="Kotak Teks 7">
            <a:extLst>
              <a:ext uri="{FF2B5EF4-FFF2-40B4-BE49-F238E27FC236}">
                <a16:creationId xmlns:a16="http://schemas.microsoft.com/office/drawing/2014/main" id="{2C17A9DE-93DD-C330-C7A1-227969F923CC}"/>
              </a:ext>
            </a:extLst>
          </p:cNvPr>
          <p:cNvSpPr txBox="1"/>
          <p:nvPr/>
        </p:nvSpPr>
        <p:spPr>
          <a:xfrm>
            <a:off x="403722" y="3058364"/>
            <a:ext cx="7692319" cy="1169551"/>
          </a:xfrm>
          <a:prstGeom prst="rect">
            <a:avLst/>
          </a:prstGeom>
          <a:noFill/>
        </p:spPr>
        <p:txBody>
          <a:bodyPr wrap="square">
            <a:spAutoFit/>
          </a:bodyPr>
          <a:lstStyle/>
          <a:p>
            <a:pPr marL="44450" indent="0" algn="just">
              <a:buNone/>
            </a:pPr>
            <a:r>
              <a:rPr lang="id-ID" sz="1400" b="1" dirty="0">
                <a:solidFill>
                  <a:schemeClr val="tx1">
                    <a:lumMod val="90000"/>
                    <a:lumOff val="10000"/>
                  </a:schemeClr>
                </a:solidFill>
                <a:effectLst/>
                <a:latin typeface="Calibri" panose="020F0502020204030204" pitchFamily="34" charset="0"/>
                <a:ea typeface="Calibri" panose="020F0502020204030204" pitchFamily="34" charset="0"/>
                <a:cs typeface="Times New Roman" panose="02020603050405020304" pitchFamily="18" charset="0"/>
              </a:rPr>
              <a:t>Hai orang-orang beriman apabila dikatakan kepadamu: "Berlapang-lapanglah dalam </a:t>
            </a:r>
            <a:r>
              <a:rPr lang="id-ID" sz="1400" b="1" dirty="0" err="1">
                <a:solidFill>
                  <a:schemeClr val="tx1">
                    <a:lumMod val="90000"/>
                    <a:lumOff val="10000"/>
                  </a:schemeClr>
                </a:solidFill>
                <a:effectLst/>
                <a:latin typeface="Calibri" panose="020F0502020204030204" pitchFamily="34" charset="0"/>
                <a:ea typeface="Calibri" panose="020F0502020204030204" pitchFamily="34" charset="0"/>
                <a:cs typeface="Times New Roman" panose="02020603050405020304" pitchFamily="18" charset="0"/>
              </a:rPr>
              <a:t>majlis</a:t>
            </a:r>
            <a:r>
              <a:rPr lang="id-ID" sz="1400" b="1" dirty="0">
                <a:solidFill>
                  <a:schemeClr val="tx1">
                    <a:lumMod val="90000"/>
                    <a:lumOff val="10000"/>
                  </a:schemeClr>
                </a:solidFill>
                <a:effectLst/>
                <a:latin typeface="Calibri" panose="020F0502020204030204" pitchFamily="34" charset="0"/>
                <a:ea typeface="Calibri" panose="020F0502020204030204" pitchFamily="34" charset="0"/>
                <a:cs typeface="Times New Roman" panose="02020603050405020304" pitchFamily="18" charset="0"/>
              </a:rPr>
              <a:t>", maka lapangkanlah niscaya Allah akan memberi kelapangan untukmu. Dan apabila dikatakan: "Berdirilah kamu", maka berdirilah, niscaya Allah akan meninggikan orang-orang yang beriman di antaramu dan orang-orang yang diberi ilmu pengetahuan beberapa derajat. Dan Allah Maha Mengetahui apa yang kamu kerjakan. (QS. Al-</a:t>
            </a:r>
            <a:r>
              <a:rPr lang="id-ID" sz="1400" b="1" dirty="0" err="1">
                <a:solidFill>
                  <a:schemeClr val="tx1">
                    <a:lumMod val="90000"/>
                    <a:lumOff val="10000"/>
                  </a:schemeClr>
                </a:solidFill>
                <a:effectLst/>
                <a:latin typeface="Calibri" panose="020F0502020204030204" pitchFamily="34" charset="0"/>
                <a:ea typeface="Calibri" panose="020F0502020204030204" pitchFamily="34" charset="0"/>
                <a:cs typeface="Times New Roman" panose="02020603050405020304" pitchFamily="18" charset="0"/>
              </a:rPr>
              <a:t>Mujadilah</a:t>
            </a:r>
            <a:r>
              <a:rPr lang="id-ID" sz="1400" b="1" dirty="0">
                <a:solidFill>
                  <a:schemeClr val="tx1">
                    <a:lumMod val="90000"/>
                    <a:lumOff val="10000"/>
                  </a:schemeClr>
                </a:solidFill>
                <a:effectLst/>
                <a:latin typeface="Calibri" panose="020F0502020204030204" pitchFamily="34" charset="0"/>
                <a:ea typeface="Calibri" panose="020F0502020204030204" pitchFamily="34" charset="0"/>
                <a:cs typeface="Times New Roman" panose="02020603050405020304" pitchFamily="18" charset="0"/>
              </a:rPr>
              <a:t> : 11)</a:t>
            </a:r>
            <a:endParaRPr lang="id-ID" sz="1400" b="1" dirty="0">
              <a:solidFill>
                <a:schemeClr val="tx1">
                  <a:lumMod val="90000"/>
                  <a:lumOff val="10000"/>
                </a:schemeClr>
              </a:solidFill>
            </a:endParaRPr>
          </a:p>
        </p:txBody>
      </p:sp>
    </p:spTree>
    <p:extLst>
      <p:ext uri="{BB962C8B-B14F-4D97-AF65-F5344CB8AC3E}">
        <p14:creationId xmlns:p14="http://schemas.microsoft.com/office/powerpoint/2010/main" val="3307352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4" name="Title 3">
            <a:extLst>
              <a:ext uri="{FF2B5EF4-FFF2-40B4-BE49-F238E27FC236}">
                <a16:creationId xmlns:a16="http://schemas.microsoft.com/office/drawing/2014/main" id="{C7649FCE-B0ED-4EA5-AD4E-E6D38F0DD84F}"/>
              </a:ext>
            </a:extLst>
          </p:cNvPr>
          <p:cNvSpPr>
            <a:spLocks noGrp="1"/>
          </p:cNvSpPr>
          <p:nvPr>
            <p:ph type="title"/>
          </p:nvPr>
        </p:nvSpPr>
        <p:spPr>
          <a:xfrm>
            <a:off x="774700" y="957218"/>
            <a:ext cx="7068300" cy="396300"/>
          </a:xfrm>
        </p:spPr>
        <p:txBody>
          <a:bodyPr/>
          <a:lstStyle/>
          <a:p>
            <a:r>
              <a:rPr lang="id-ID" sz="3200" b="1" dirty="0">
                <a:solidFill>
                  <a:schemeClr val="accent2">
                    <a:lumMod val="75000"/>
                  </a:schemeClr>
                </a:solidFill>
              </a:rPr>
              <a:t>Keutamaan Orang Berilmu</a:t>
            </a:r>
          </a:p>
        </p:txBody>
      </p:sp>
      <p:sp>
        <p:nvSpPr>
          <p:cNvPr id="10" name="TextBox 9">
            <a:extLst>
              <a:ext uri="{FF2B5EF4-FFF2-40B4-BE49-F238E27FC236}">
                <a16:creationId xmlns:a16="http://schemas.microsoft.com/office/drawing/2014/main" id="{53883FD1-3524-41D3-8E33-FAE10FB68F77}"/>
              </a:ext>
            </a:extLst>
          </p:cNvPr>
          <p:cNvSpPr txBox="1"/>
          <p:nvPr/>
        </p:nvSpPr>
        <p:spPr>
          <a:xfrm>
            <a:off x="774700" y="1066468"/>
            <a:ext cx="6858000" cy="2930226"/>
          </a:xfrm>
          <a:prstGeom prst="rect">
            <a:avLst/>
          </a:prstGeom>
          <a:noFill/>
        </p:spPr>
        <p:txBody>
          <a:bodyPr wrap="square">
            <a:spAutoFit/>
          </a:bodyPr>
          <a:lstStyle/>
          <a:p>
            <a:pPr algn="just">
              <a:lnSpc>
                <a:spcPct val="115000"/>
              </a:lnSpc>
              <a:spcBef>
                <a:spcPts val="1200"/>
              </a:spcBef>
              <a:spcAft>
                <a:spcPts val="800"/>
              </a:spcAft>
              <a:tabLst>
                <a:tab pos="904875" algn="l"/>
                <a:tab pos="450215" algn="l"/>
                <a:tab pos="904875" algn="l"/>
              </a:tabLst>
            </a:pPr>
            <a:r>
              <a:rPr lang="id-ID" sz="1400" dirty="0">
                <a:effectLst/>
                <a:latin typeface="Times New Roman" panose="02020603050405020304" pitchFamily="18" charset="0"/>
                <a:ea typeface="Calibri" panose="020F0502020204030204" pitchFamily="34" charset="0"/>
              </a:rPr>
              <a:t> </a:t>
            </a:r>
            <a:endParaRPr lang="id-ID" sz="1600" dirty="0">
              <a:effectLst/>
              <a:latin typeface="Times New Roman" panose="02020603050405020304" pitchFamily="18" charset="0"/>
              <a:ea typeface="Calibri" panose="020F0502020204030204" pitchFamily="34" charset="0"/>
            </a:endParaRPr>
          </a:p>
          <a:p>
            <a:pPr algn="just">
              <a:lnSpc>
                <a:spcPct val="115000"/>
              </a:lnSpc>
              <a:spcBef>
                <a:spcPts val="1200"/>
              </a:spcBef>
              <a:spcAft>
                <a:spcPts val="800"/>
              </a:spcAft>
              <a:tabLst>
                <a:tab pos="904875" algn="l"/>
                <a:tab pos="450215" algn="l"/>
                <a:tab pos="904875" algn="l"/>
              </a:tabLst>
            </a:pPr>
            <a:r>
              <a:rPr lang="id-ID" sz="1400" dirty="0">
                <a:effectLst/>
                <a:latin typeface="Times New Roman" panose="02020603050405020304" pitchFamily="18" charset="0"/>
                <a:ea typeface="Calibri" panose="020F0502020204030204" pitchFamily="34" charset="0"/>
              </a:rPr>
              <a:t> </a:t>
            </a:r>
            <a:endParaRPr lang="id-ID" sz="2400" dirty="0">
              <a:effectLst/>
              <a:latin typeface="Times New Roman" panose="02020603050405020304" pitchFamily="18" charset="0"/>
              <a:ea typeface="Calibri" panose="020F0502020204030204" pitchFamily="34" charset="0"/>
            </a:endParaRPr>
          </a:p>
          <a:p>
            <a:pPr algn="r">
              <a:lnSpc>
                <a:spcPct val="115000"/>
              </a:lnSpc>
              <a:spcBef>
                <a:spcPts val="1200"/>
              </a:spcBef>
              <a:spcAft>
                <a:spcPts val="800"/>
              </a:spcAft>
              <a:tabLst>
                <a:tab pos="904875" algn="l"/>
                <a:tab pos="450215" algn="l"/>
                <a:tab pos="904875" algn="l"/>
              </a:tabLst>
            </a:pPr>
            <a:r>
              <a:rPr lang="id-ID" sz="2400" dirty="0">
                <a:effectLst/>
                <a:latin typeface="Times New Roman" panose="02020603050405020304" pitchFamily="18" charset="0"/>
                <a:ea typeface="Calibri" panose="020F0502020204030204" pitchFamily="34" charset="0"/>
              </a:rPr>
              <a:t>وقال صلى الله عليه وسلم فَقِيْهٌ وَاحِدٌ مُتَوَارِعٌ أَشَدُّ عَلَى الشَّيْطَانِ مِنْ أَلْفِ عَابِدٍ مُجْتَهِدٍ جَاهِلٍ وَارِعٍ</a:t>
            </a:r>
          </a:p>
          <a:p>
            <a:pPr algn="just">
              <a:lnSpc>
                <a:spcPct val="115000"/>
              </a:lnSpc>
              <a:spcBef>
                <a:spcPts val="1200"/>
              </a:spcBef>
              <a:spcAft>
                <a:spcPts val="800"/>
              </a:spcAft>
              <a:tabLst>
                <a:tab pos="904875" algn="l"/>
                <a:tab pos="450215" algn="l"/>
                <a:tab pos="904875" algn="l"/>
              </a:tabLst>
            </a:pPr>
            <a:r>
              <a:rPr lang="id-ID" sz="1400" dirty="0">
                <a:effectLst/>
                <a:latin typeface="Times New Roman" panose="02020603050405020304" pitchFamily="18" charset="0"/>
                <a:ea typeface="Calibri" panose="020F0502020204030204" pitchFamily="34" charset="0"/>
              </a:rPr>
              <a:t>Nabi Saw. Bersabda: Seorang faqih (alim dalam ilmu agama), wira’i (menjaga diri dari hal-hal yang diharamkan) adalah lebih berat (sulit) bagi syaitan disbanding seribu ahli ibadah yang bersungguh-sungguh, (tapi) bodoh, (meskipun) wira’i.</a:t>
            </a:r>
            <a:endParaRPr lang="id-ID" sz="1600" dirty="0">
              <a:effectLst/>
              <a:latin typeface="Times New Roman" panose="02020603050405020304" pitchFamily="18" charset="0"/>
              <a:ea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ctrTitle" idx="4294967295"/>
          </p:nvPr>
        </p:nvSpPr>
        <p:spPr>
          <a:xfrm>
            <a:off x="1264029" y="990381"/>
            <a:ext cx="8095455" cy="1902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id-ID" sz="4800" dirty="0">
                <a:solidFill>
                  <a:schemeClr val="lt1"/>
                </a:solidFill>
              </a:rPr>
              <a:t>Tanggung Jawab Ilmu</a:t>
            </a:r>
          </a:p>
        </p:txBody>
      </p:sp>
      <p:sp>
        <p:nvSpPr>
          <p:cNvPr id="113" name="Google Shape;113;p18"/>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8</a:t>
            </a:fld>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body" idx="1"/>
          </p:nvPr>
        </p:nvSpPr>
        <p:spPr>
          <a:xfrm>
            <a:off x="1037824" y="1243317"/>
            <a:ext cx="7290359" cy="327705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id-ID" sz="1800" dirty="0">
                <a:latin typeface="Times New Roman" panose="02020603050405020304" pitchFamily="18" charset="0"/>
                <a:ea typeface="Calibri" panose="020F0502020204030204" pitchFamily="34" charset="0"/>
                <a:cs typeface="Times New Roman" panose="02020603050405020304" pitchFamily="18" charset="0"/>
              </a:rPr>
              <a:t>T</a:t>
            </a: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anggung jawab keilmuan, adalah sesuatu hal yang secara tidak langsung mengenai tanggung jawab manusia, dalam hal ini, ilmuwan yang; mencari, mempraktikkan, dan menerapkan, atau menggunakan ilmu atau pengetahuan tersebut dalam kehidupan.</a:t>
            </a:r>
          </a:p>
          <a:p>
            <a:pPr marL="0" lvl="0" indent="0" algn="l" rtl="0">
              <a:spcBef>
                <a:spcPts val="600"/>
              </a:spcBef>
              <a:spcAft>
                <a:spcPts val="0"/>
              </a:spcAft>
              <a:buNone/>
            </a:pP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 Maksudnya, ilmu sebagai bagian dari kebijaksanaan manusia dengan segala usaha sadar yang dilakukan untuk memanusiakan diri dan lingkungannya, tidak dapat dipisahkan dari aspek tanggung jawab dimaksud. Ilmu dan ilmuwan, sebagai seorang anak manusia, karenanya, wajib menanggung setiap akibat apa pun yang disebabkan oleh ilmu itu sendiri, baik dari sisi teoretisnya maupun sisi praktiknya.</a:t>
            </a:r>
            <a:endParaRPr dirty="0">
              <a:latin typeface="Times New Roman" panose="02020603050405020304" pitchFamily="18" charset="0"/>
              <a:cs typeface="Times New Roman" panose="02020603050405020304" pitchFamily="18" charset="0"/>
            </a:endParaRPr>
          </a:p>
        </p:txBody>
      </p:sp>
      <p:sp>
        <p:nvSpPr>
          <p:cNvPr id="119" name="Google Shape;119;p19"/>
          <p:cNvSpPr txBox="1">
            <a:spLocks noGrp="1"/>
          </p:cNvSpPr>
          <p:nvPr>
            <p:ph type="title"/>
          </p:nvPr>
        </p:nvSpPr>
        <p:spPr>
          <a:xfrm>
            <a:off x="1037875" y="528810"/>
            <a:ext cx="7068300" cy="47372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dirty="0"/>
              <a:t>TANGGUNG JAWAB ILMU</a:t>
            </a:r>
          </a:p>
        </p:txBody>
      </p:sp>
      <p:sp>
        <p:nvSpPr>
          <p:cNvPr id="121" name="Google Shape;121;p19"/>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Joan template">
  <a:themeElements>
    <a:clrScheme name="Custom 347">
      <a:dk1>
        <a:srgbClr val="000C18"/>
      </a:dk1>
      <a:lt1>
        <a:srgbClr val="FFFFFF"/>
      </a:lt1>
      <a:dk2>
        <a:srgbClr val="85939C"/>
      </a:dk2>
      <a:lt2>
        <a:srgbClr val="E3F2F8"/>
      </a:lt2>
      <a:accent1>
        <a:srgbClr val="25A6E0"/>
      </a:accent1>
      <a:accent2>
        <a:srgbClr val="104499"/>
      </a:accent2>
      <a:accent3>
        <a:srgbClr val="94E277"/>
      </a:accent3>
      <a:accent4>
        <a:srgbClr val="4FB974"/>
      </a:accent4>
      <a:accent5>
        <a:srgbClr val="E9AB2D"/>
      </a:accent5>
      <a:accent6>
        <a:srgbClr val="D67309"/>
      </a:accent6>
      <a:hlink>
        <a:srgbClr val="10449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801</Words>
  <Application>Microsoft Office PowerPoint</Application>
  <PresentationFormat>Peragaan Layar (16:9)</PresentationFormat>
  <Paragraphs>39</Paragraphs>
  <Slides>11</Slides>
  <Notes>9</Notes>
  <HiddenSlides>0</HiddenSlides>
  <MMClips>0</MMClips>
  <ScaleCrop>false</ScaleCrop>
  <HeadingPairs>
    <vt:vector size="6" baseType="variant">
      <vt:variant>
        <vt:lpstr>Font Dipakai</vt:lpstr>
      </vt:variant>
      <vt:variant>
        <vt:i4>5</vt:i4>
      </vt:variant>
      <vt:variant>
        <vt:lpstr>Tema</vt:lpstr>
      </vt:variant>
      <vt:variant>
        <vt:i4>1</vt:i4>
      </vt:variant>
      <vt:variant>
        <vt:lpstr>Judul Slide</vt:lpstr>
      </vt:variant>
      <vt:variant>
        <vt:i4>11</vt:i4>
      </vt:variant>
    </vt:vector>
  </HeadingPairs>
  <TitlesOfParts>
    <vt:vector size="17" baseType="lpstr">
      <vt:lpstr>Arial</vt:lpstr>
      <vt:lpstr>Calibri</vt:lpstr>
      <vt:lpstr>Inter-Regular</vt:lpstr>
      <vt:lpstr>Times New Roman</vt:lpstr>
      <vt:lpstr>Droid Sans</vt:lpstr>
      <vt:lpstr>Joan template</vt:lpstr>
      <vt:lpstr>Kelempok 9</vt:lpstr>
      <vt:lpstr>Keutamaan Orang Berilmu</vt:lpstr>
      <vt:lpstr>Peran Islam Dalam Perkembangan IPTEK</vt:lpstr>
      <vt:lpstr>  Perkembangan ilmu pengetahuan dan teknologi adalah bahwa syariah Islam harus dijadikan standar pemanfaatan ilmu pengetahuan dan teknologi. Ketentuan halal-haram (hukum-hukum syariah Islam) wajib dijadikan tolok ukur dalam pemanfaatan ilmu pengetahuan dan teknologi, bagaimana pun juga bentuknya. Ilmu pengetahuan dan teknologi yang boleh dimanfaatkan, adalah yang telah dihalalkan oleh syariah Islam. Sedangkan iptek yang tidak boleh dimanfaatkan, adalah yang telah diharamkan syariah Islam.  Keharusan tolak ukur syariah ini didasarkan pada banyak ayat dan juga hadits yang mewajibkan umat Islam menyesuaikan perbuatannya (termasuk menggunakan iptek) dengan ketentuan hukum Allah dan Rasul-Nya.</vt:lpstr>
      <vt:lpstr>Presentasi PowerPoint</vt:lpstr>
      <vt:lpstr>Presentasi PowerPoint</vt:lpstr>
      <vt:lpstr>Keutamaan Orang Berilmu</vt:lpstr>
      <vt:lpstr>Tanggung Jawab Ilmu</vt:lpstr>
      <vt:lpstr>TANGGUNG JAWAB ILMU</vt:lpstr>
      <vt:lpstr>Presentasi PowerPoint</vt:lpstr>
      <vt:lpstr>Presentasi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Kelempok 9</dc:title>
  <cp:lastModifiedBy>akurudiantt</cp:lastModifiedBy>
  <cp:revision>14</cp:revision>
  <dcterms:modified xsi:type="dcterms:W3CDTF">2022-05-24T11:53:14Z</dcterms:modified>
</cp:coreProperties>
</file>