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82" r:id="rId6"/>
    <p:sldId id="268" r:id="rId7"/>
    <p:sldId id="269" r:id="rId8"/>
    <p:sldId id="270" r:id="rId9"/>
    <p:sldId id="264" r:id="rId10"/>
    <p:sldId id="263" r:id="rId11"/>
    <p:sldId id="266" r:id="rId12"/>
    <p:sldId id="271" r:id="rId13"/>
    <p:sldId id="276" r:id="rId14"/>
    <p:sldId id="281" r:id="rId15"/>
    <p:sldId id="279" r:id="rId16"/>
    <p:sldId id="273" r:id="rId17"/>
    <p:sldId id="274" r:id="rId18"/>
    <p:sldId id="275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CE73"/>
    <a:srgbClr val="ADCF76"/>
    <a:srgbClr val="ACCD74"/>
    <a:srgbClr val="8EC0C1"/>
    <a:srgbClr val="C9E4A9"/>
    <a:srgbClr val="AED276"/>
    <a:srgbClr val="AFD17A"/>
    <a:srgbClr val="414F48"/>
    <a:srgbClr val="CAE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/>
              <a:t>Klik untuk mengedit gaya subjudul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6/12/2022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6/12/2022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6/12/2022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6/12/2022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6/12/2022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6/12/2022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id.wikipedia.org/wiki/Gelombang_elektromagnetik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D0E1449-FB16-410A-868C-B47719A3D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0818" y="1543562"/>
            <a:ext cx="5824556" cy="965915"/>
          </a:xfrm>
        </p:spPr>
        <p:txBody>
          <a:bodyPr>
            <a:normAutofit fontScale="90000"/>
          </a:bodyPr>
          <a:lstStyle/>
          <a:p>
            <a:r>
              <a:rPr lang="id-ID" altLang="ko-KR" sz="6000" b="1" dirty="0">
                <a:solidFill>
                  <a:srgbClr val="AFD17A"/>
                </a:solidFill>
                <a:latin typeface="+mj-lt"/>
                <a:cs typeface="Arial" pitchFamily="34" charset="0"/>
              </a:rPr>
              <a:t>Memori </a:t>
            </a:r>
            <a:r>
              <a:rPr lang="id-ID" altLang="ko-KR" sz="6000" b="1" dirty="0" err="1">
                <a:solidFill>
                  <a:srgbClr val="AFD17A"/>
                </a:solidFill>
                <a:latin typeface="+mj-lt"/>
                <a:cs typeface="Arial" pitchFamily="34" charset="0"/>
              </a:rPr>
              <a:t>External</a:t>
            </a:r>
            <a:br>
              <a:rPr lang="ko-KR" altLang="en-US" sz="6000" b="1" dirty="0">
                <a:solidFill>
                  <a:srgbClr val="AFD17A"/>
                </a:solidFill>
                <a:latin typeface="Arial (Judul)"/>
                <a:cs typeface="Arial" pitchFamily="34" charset="0"/>
              </a:rPr>
            </a:br>
            <a:endParaRPr lang="id-ID" dirty="0">
              <a:solidFill>
                <a:srgbClr val="AFD17A"/>
              </a:solidFill>
            </a:endParaRP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A62FCA77-F8E0-4E98-AF36-D88889059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1201" y="3039414"/>
            <a:ext cx="3948806" cy="1440691"/>
          </a:xfrm>
        </p:spPr>
        <p:txBody>
          <a:bodyPr>
            <a:normAutofit/>
          </a:bodyPr>
          <a:lstStyle/>
          <a:p>
            <a:r>
              <a:rPr lang="id-ID" sz="2400">
                <a:latin typeface="Bahnschrift" panose="020B0502040204020203" pitchFamily="34" charset="0"/>
              </a:rPr>
              <a:t>Kelompok  8   </a:t>
            </a:r>
            <a:r>
              <a:rPr lang="id-ID" sz="2400" dirty="0" err="1">
                <a:latin typeface="Bahnschrift" panose="020B0502040204020203" pitchFamily="34" charset="0"/>
              </a:rPr>
              <a:t>Chapter</a:t>
            </a:r>
            <a:r>
              <a:rPr lang="id-ID" sz="2400" dirty="0">
                <a:latin typeface="Bahnschrift" panose="020B0502040204020203" pitchFamily="34" charset="0"/>
              </a:rPr>
              <a:t> 6 : </a:t>
            </a:r>
          </a:p>
          <a:p>
            <a:endParaRPr lang="id-ID" dirty="0"/>
          </a:p>
        </p:txBody>
      </p:sp>
      <p:sp>
        <p:nvSpPr>
          <p:cNvPr id="4" name="Kotak Teks 3">
            <a:extLst>
              <a:ext uri="{FF2B5EF4-FFF2-40B4-BE49-F238E27FC236}">
                <a16:creationId xmlns:a16="http://schemas.microsoft.com/office/drawing/2014/main" id="{7777AC34-B3A6-4E5F-92F9-9EF17AC5C5F5}"/>
              </a:ext>
            </a:extLst>
          </p:cNvPr>
          <p:cNvSpPr txBox="1"/>
          <p:nvPr/>
        </p:nvSpPr>
        <p:spPr>
          <a:xfrm>
            <a:off x="1901201" y="4114109"/>
            <a:ext cx="73227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id-ID" sz="2400" dirty="0">
                <a:solidFill>
                  <a:srgbClr val="CAE9B9"/>
                </a:solidFill>
              </a:rPr>
              <a:t>Ahmad Rudiyanto 		(21157201114)</a:t>
            </a:r>
          </a:p>
          <a:p>
            <a:pPr marL="342900" indent="-342900">
              <a:buAutoNum type="arabicPeriod"/>
            </a:pPr>
            <a:r>
              <a:rPr lang="id-ID" sz="2400" dirty="0">
                <a:solidFill>
                  <a:srgbClr val="CAE9B9"/>
                </a:solidFill>
              </a:rPr>
              <a:t>Siti Halimatus </a:t>
            </a:r>
            <a:r>
              <a:rPr lang="id-ID" sz="2400" dirty="0" err="1">
                <a:solidFill>
                  <a:srgbClr val="CAE9B9"/>
                </a:solidFill>
              </a:rPr>
              <a:t>Sa’diyah</a:t>
            </a:r>
            <a:r>
              <a:rPr lang="id-ID" sz="2400" dirty="0">
                <a:solidFill>
                  <a:srgbClr val="CAE9B9"/>
                </a:solidFill>
              </a:rPr>
              <a:t>	(21157201081)</a:t>
            </a:r>
          </a:p>
          <a:p>
            <a:pPr marL="342900" indent="-342900">
              <a:buAutoNum type="arabicPeriod"/>
            </a:pPr>
            <a:r>
              <a:rPr lang="id-ID" sz="2400" dirty="0" err="1">
                <a:solidFill>
                  <a:srgbClr val="CAE9B9"/>
                </a:solidFill>
              </a:rPr>
              <a:t>Twista</a:t>
            </a:r>
            <a:r>
              <a:rPr lang="id-ID" sz="2400" dirty="0">
                <a:solidFill>
                  <a:srgbClr val="CAE9B9"/>
                </a:solidFill>
              </a:rPr>
              <a:t> Diah </a:t>
            </a:r>
            <a:r>
              <a:rPr lang="id-ID" sz="2400" dirty="0" err="1">
                <a:solidFill>
                  <a:srgbClr val="CAE9B9"/>
                </a:solidFill>
              </a:rPr>
              <a:t>Ainisyah</a:t>
            </a:r>
            <a:r>
              <a:rPr lang="id-ID" sz="2400" dirty="0">
                <a:solidFill>
                  <a:srgbClr val="CAE9B9"/>
                </a:solidFill>
              </a:rPr>
              <a:t>		(21157201128)</a:t>
            </a:r>
          </a:p>
        </p:txBody>
      </p:sp>
    </p:spTree>
    <p:extLst>
      <p:ext uri="{BB962C8B-B14F-4D97-AF65-F5344CB8AC3E}">
        <p14:creationId xmlns:p14="http://schemas.microsoft.com/office/powerpoint/2010/main" val="2354513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tak Teks 1">
            <a:extLst>
              <a:ext uri="{FF2B5EF4-FFF2-40B4-BE49-F238E27FC236}">
                <a16:creationId xmlns:a16="http://schemas.microsoft.com/office/drawing/2014/main" id="{089DE302-4F0A-4988-97A0-5E1A872CA20B}"/>
              </a:ext>
            </a:extLst>
          </p:cNvPr>
          <p:cNvSpPr txBox="1"/>
          <p:nvPr/>
        </p:nvSpPr>
        <p:spPr>
          <a:xfrm>
            <a:off x="2511381" y="678639"/>
            <a:ext cx="77434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3200" b="1" dirty="0">
                <a:solidFill>
                  <a:srgbClr val="ADCF76"/>
                </a:solidFill>
              </a:rPr>
              <a:t>Jenis Kemasan yang digunakan </a:t>
            </a:r>
          </a:p>
        </p:txBody>
      </p:sp>
      <p:sp>
        <p:nvSpPr>
          <p:cNvPr id="4" name="Kotak Teks 3">
            <a:extLst>
              <a:ext uri="{FF2B5EF4-FFF2-40B4-BE49-F238E27FC236}">
                <a16:creationId xmlns:a16="http://schemas.microsoft.com/office/drawing/2014/main" id="{F24A240D-E04E-40B7-8C6C-DA32F9373F21}"/>
              </a:ext>
            </a:extLst>
          </p:cNvPr>
          <p:cNvSpPr txBox="1"/>
          <p:nvPr/>
        </p:nvSpPr>
        <p:spPr>
          <a:xfrm>
            <a:off x="1469265" y="1826585"/>
            <a:ext cx="74987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dirty="0"/>
              <a:t>2.  </a:t>
            </a:r>
            <a:r>
              <a:rPr lang="id-ID" dirty="0" err="1"/>
              <a:t>Winchester</a:t>
            </a:r>
            <a:r>
              <a:rPr lang="id-ID" dirty="0"/>
              <a:t> </a:t>
            </a:r>
            <a:r>
              <a:rPr lang="id-ID" dirty="0" err="1"/>
              <a:t>Disc</a:t>
            </a:r>
            <a:r>
              <a:rPr lang="id-ID" dirty="0"/>
              <a:t>, sifat </a:t>
            </a:r>
            <a:r>
              <a:rPr lang="id-ID" dirty="0" err="1"/>
              <a:t>disknya</a:t>
            </a:r>
            <a:r>
              <a:rPr lang="id-ID" dirty="0"/>
              <a:t> tidak dapat dipindahkan (tetap), </a:t>
            </a:r>
          </a:p>
          <a:p>
            <a:r>
              <a:rPr lang="id-ID" dirty="0"/>
              <a:t>     </a:t>
            </a:r>
            <a:r>
              <a:rPr lang="id-ID" dirty="0" err="1"/>
              <a:t>magnestic</a:t>
            </a:r>
            <a:r>
              <a:rPr lang="id-ID" dirty="0"/>
              <a:t> </a:t>
            </a:r>
            <a:r>
              <a:rPr lang="id-ID" dirty="0" err="1"/>
              <a:t>disc</a:t>
            </a:r>
            <a:r>
              <a:rPr lang="id-ID" dirty="0"/>
              <a:t> model seperti ini yang masih dipertahankan sampai  </a:t>
            </a:r>
          </a:p>
          <a:p>
            <a:r>
              <a:rPr lang="id-ID" dirty="0"/>
              <a:t>     sekarang untuk teknologi </a:t>
            </a:r>
            <a:r>
              <a:rPr lang="id-ID" dirty="0" err="1"/>
              <a:t>Harddisk</a:t>
            </a:r>
            <a:r>
              <a:rPr lang="id-ID" dirty="0"/>
              <a:t>. </a:t>
            </a:r>
          </a:p>
        </p:txBody>
      </p:sp>
      <p:sp>
        <p:nvSpPr>
          <p:cNvPr id="7" name="Kotak Teks 6">
            <a:extLst>
              <a:ext uri="{FF2B5EF4-FFF2-40B4-BE49-F238E27FC236}">
                <a16:creationId xmlns:a16="http://schemas.microsoft.com/office/drawing/2014/main" id="{0F5DCF53-FB3D-4124-98D7-8E23A9B52849}"/>
              </a:ext>
            </a:extLst>
          </p:cNvPr>
          <p:cNvSpPr txBox="1"/>
          <p:nvPr/>
        </p:nvSpPr>
        <p:spPr>
          <a:xfrm>
            <a:off x="1469265" y="3163993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dirty="0"/>
              <a:t>• Dikembangkan oleh IBM di </a:t>
            </a:r>
            <a:r>
              <a:rPr lang="id-ID" dirty="0" err="1"/>
              <a:t>Winchester</a:t>
            </a:r>
            <a:r>
              <a:rPr lang="id-ID" dirty="0"/>
              <a:t> (USA) </a:t>
            </a:r>
          </a:p>
          <a:p>
            <a:r>
              <a:rPr lang="id-ID" dirty="0"/>
              <a:t>• Dikemas dalam satu unit </a:t>
            </a:r>
          </a:p>
          <a:p>
            <a:r>
              <a:rPr lang="id-ID" dirty="0"/>
              <a:t>• Berisi satu cakram atau lebih</a:t>
            </a:r>
          </a:p>
          <a:p>
            <a:r>
              <a:rPr lang="id-ID" dirty="0"/>
              <a:t>• </a:t>
            </a:r>
            <a:r>
              <a:rPr lang="id-ID" dirty="0" err="1"/>
              <a:t>Head</a:t>
            </a:r>
            <a:r>
              <a:rPr lang="id-ID" dirty="0"/>
              <a:t> sangat kecil</a:t>
            </a:r>
          </a:p>
          <a:p>
            <a:r>
              <a:rPr lang="id-ID" dirty="0"/>
              <a:t>• Umum digunakan </a:t>
            </a:r>
          </a:p>
          <a:p>
            <a:r>
              <a:rPr lang="id-ID" dirty="0"/>
              <a:t>• </a:t>
            </a:r>
            <a:r>
              <a:rPr lang="id-ID" dirty="0" err="1"/>
              <a:t>Sbg</a:t>
            </a:r>
            <a:r>
              <a:rPr lang="id-ID" dirty="0"/>
              <a:t> </a:t>
            </a:r>
            <a:r>
              <a:rPr lang="id-ID" dirty="0" err="1"/>
              <a:t>external</a:t>
            </a:r>
            <a:r>
              <a:rPr lang="id-ID" dirty="0"/>
              <a:t> </a:t>
            </a:r>
            <a:r>
              <a:rPr lang="id-ID" dirty="0" err="1"/>
              <a:t>storage</a:t>
            </a:r>
            <a:r>
              <a:rPr lang="id-ID" dirty="0"/>
              <a:t> </a:t>
            </a:r>
            <a:r>
              <a:rPr lang="id-ID" dirty="0" err="1"/>
              <a:t>yg</a:t>
            </a:r>
            <a:r>
              <a:rPr lang="id-ID" dirty="0"/>
              <a:t> sangat cepat </a:t>
            </a:r>
          </a:p>
          <a:p>
            <a:r>
              <a:rPr lang="id-ID" dirty="0"/>
              <a:t>• Kapasitas semakin besar </a:t>
            </a:r>
          </a:p>
          <a:p>
            <a:r>
              <a:rPr lang="id-ID" dirty="0"/>
              <a:t>      - Dalam orde GB</a:t>
            </a:r>
          </a:p>
        </p:txBody>
      </p:sp>
      <p:pic>
        <p:nvPicPr>
          <p:cNvPr id="9" name="Gambar 8">
            <a:extLst>
              <a:ext uri="{FF2B5EF4-FFF2-40B4-BE49-F238E27FC236}">
                <a16:creationId xmlns:a16="http://schemas.microsoft.com/office/drawing/2014/main" id="{AC1C65B6-A5C0-4E36-8E55-946AAF8DC8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605"/>
          <a:stretch/>
        </p:blipFill>
        <p:spPr>
          <a:xfrm>
            <a:off x="6665175" y="3001152"/>
            <a:ext cx="3962400" cy="2634006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</p:spTree>
    <p:extLst>
      <p:ext uri="{BB962C8B-B14F-4D97-AF65-F5344CB8AC3E}">
        <p14:creationId xmlns:p14="http://schemas.microsoft.com/office/powerpoint/2010/main" val="947751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tak Teks 1">
            <a:extLst>
              <a:ext uri="{FF2B5EF4-FFF2-40B4-BE49-F238E27FC236}">
                <a16:creationId xmlns:a16="http://schemas.microsoft.com/office/drawing/2014/main" id="{B6B95687-FC9C-4DBC-8A3E-244BFD6AD985}"/>
              </a:ext>
            </a:extLst>
          </p:cNvPr>
          <p:cNvSpPr txBox="1"/>
          <p:nvPr/>
        </p:nvSpPr>
        <p:spPr>
          <a:xfrm>
            <a:off x="2511381" y="678639"/>
            <a:ext cx="77434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3200" b="1" dirty="0">
                <a:solidFill>
                  <a:srgbClr val="ADCF76"/>
                </a:solidFill>
              </a:rPr>
              <a:t>Jenis Kemasan yang digunakan </a:t>
            </a:r>
          </a:p>
        </p:txBody>
      </p:sp>
      <p:sp>
        <p:nvSpPr>
          <p:cNvPr id="3" name="Kotak Teks 2">
            <a:extLst>
              <a:ext uri="{FF2B5EF4-FFF2-40B4-BE49-F238E27FC236}">
                <a16:creationId xmlns:a16="http://schemas.microsoft.com/office/drawing/2014/main" id="{3F1688A8-6EFF-40FE-BCD6-D3C4403C82ED}"/>
              </a:ext>
            </a:extLst>
          </p:cNvPr>
          <p:cNvSpPr txBox="1"/>
          <p:nvPr/>
        </p:nvSpPr>
        <p:spPr>
          <a:xfrm>
            <a:off x="1253365" y="1597954"/>
            <a:ext cx="74987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dirty="0"/>
              <a:t>3. </a:t>
            </a:r>
            <a:r>
              <a:rPr lang="id-ID" dirty="0" err="1"/>
              <a:t>Removeble</a:t>
            </a:r>
            <a:r>
              <a:rPr lang="id-ID" dirty="0"/>
              <a:t> </a:t>
            </a:r>
            <a:r>
              <a:rPr lang="id-ID" dirty="0" err="1"/>
              <a:t>Disc</a:t>
            </a:r>
            <a:r>
              <a:rPr lang="id-ID" dirty="0"/>
              <a:t>, sifat </a:t>
            </a:r>
            <a:r>
              <a:rPr lang="id-ID" dirty="0" err="1"/>
              <a:t>disknya</a:t>
            </a:r>
            <a:r>
              <a:rPr lang="id-ID" dirty="0"/>
              <a:t> dapat digantikan dalam </a:t>
            </a:r>
            <a:r>
              <a:rPr lang="id-ID" dirty="0" err="1"/>
              <a:t>chasing</a:t>
            </a:r>
            <a:r>
              <a:rPr lang="id-ID" dirty="0"/>
              <a:t> </a:t>
            </a:r>
          </a:p>
          <a:p>
            <a:r>
              <a:rPr lang="id-ID" dirty="0"/>
              <a:t>    cangkangnya, sekarang ini teknologi </a:t>
            </a:r>
            <a:r>
              <a:rPr lang="id-ID" dirty="0" err="1"/>
              <a:t>remevoble</a:t>
            </a:r>
            <a:r>
              <a:rPr lang="id-ID" dirty="0"/>
              <a:t> </a:t>
            </a:r>
            <a:r>
              <a:rPr lang="id-ID" dirty="0" err="1"/>
              <a:t>disk</a:t>
            </a:r>
            <a:r>
              <a:rPr lang="id-ID" dirty="0"/>
              <a:t> hanya  </a:t>
            </a:r>
          </a:p>
          <a:p>
            <a:r>
              <a:rPr lang="id-ID" dirty="0"/>
              <a:t>    dipergunakan pada teknologi </a:t>
            </a:r>
            <a:r>
              <a:rPr lang="id-ID" dirty="0" err="1"/>
              <a:t>Compact</a:t>
            </a:r>
            <a:r>
              <a:rPr lang="id-ID" dirty="0"/>
              <a:t> </a:t>
            </a:r>
            <a:r>
              <a:rPr lang="id-ID" dirty="0" err="1"/>
              <a:t>disc</a:t>
            </a:r>
            <a:r>
              <a:rPr lang="id-ID" dirty="0"/>
              <a:t> saja. Untuk </a:t>
            </a:r>
            <a:r>
              <a:rPr lang="id-ID" dirty="0" err="1"/>
              <a:t>hardisk</a:t>
            </a:r>
            <a:r>
              <a:rPr lang="id-ID" dirty="0"/>
              <a:t> tidak </a:t>
            </a:r>
          </a:p>
          <a:p>
            <a:r>
              <a:rPr lang="id-ID" dirty="0"/>
              <a:t>    lagi digunakan teknologi ini.  </a:t>
            </a:r>
          </a:p>
        </p:txBody>
      </p:sp>
      <p:sp>
        <p:nvSpPr>
          <p:cNvPr id="9" name="Kotak Teks 8">
            <a:extLst>
              <a:ext uri="{FF2B5EF4-FFF2-40B4-BE49-F238E27FC236}">
                <a16:creationId xmlns:a16="http://schemas.microsoft.com/office/drawing/2014/main" id="{A62A9E5A-4F26-44D7-9336-5BC4AAA846CF}"/>
              </a:ext>
            </a:extLst>
          </p:cNvPr>
          <p:cNvSpPr txBox="1"/>
          <p:nvPr/>
        </p:nvSpPr>
        <p:spPr>
          <a:xfrm>
            <a:off x="1854559" y="3409909"/>
            <a:ext cx="918263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d-ID" dirty="0">
                <a:effectLst/>
                <a:latin typeface="Arial (Judul)"/>
              </a:rPr>
              <a:t> </a:t>
            </a:r>
            <a:r>
              <a:rPr lang="id-ID" dirty="0" err="1">
                <a:latin typeface="Arial (Judul)"/>
              </a:rPr>
              <a:t>R</a:t>
            </a:r>
            <a:r>
              <a:rPr lang="id-ID" dirty="0" err="1">
                <a:effectLst/>
                <a:latin typeface="Arial (Judul)"/>
              </a:rPr>
              <a:t>emoveable</a:t>
            </a:r>
            <a:r>
              <a:rPr lang="id-ID" dirty="0">
                <a:effectLst/>
                <a:latin typeface="Arial (Judul)"/>
              </a:rPr>
              <a:t> media, </a:t>
            </a:r>
            <a:r>
              <a:rPr lang="id-ID" dirty="0" err="1">
                <a:effectLst/>
                <a:latin typeface="Arial (Judul)"/>
              </a:rPr>
              <a:t>disk</a:t>
            </a:r>
            <a:r>
              <a:rPr lang="id-ID" dirty="0">
                <a:effectLst/>
                <a:latin typeface="Arial (Judul)"/>
              </a:rPr>
              <a:t> dan </a:t>
            </a:r>
            <a:r>
              <a:rPr lang="id-ID" dirty="0" err="1">
                <a:effectLst/>
                <a:latin typeface="Arial (Judul)"/>
              </a:rPr>
              <a:t>device</a:t>
            </a:r>
            <a:r>
              <a:rPr lang="id-ID" dirty="0">
                <a:effectLst/>
                <a:latin typeface="Arial (Judul)"/>
              </a:rPr>
              <a:t> atau perangkat yang dapat dilepas meliputi: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d-ID" dirty="0" err="1">
                <a:effectLst/>
                <a:latin typeface="Arial (Judul)"/>
              </a:rPr>
              <a:t>Optical</a:t>
            </a:r>
            <a:r>
              <a:rPr lang="id-ID" dirty="0">
                <a:effectLst/>
                <a:latin typeface="Arial (Judul)"/>
              </a:rPr>
              <a:t> atau </a:t>
            </a:r>
            <a:r>
              <a:rPr lang="id-ID" dirty="0" err="1">
                <a:effectLst/>
                <a:latin typeface="Arial (Judul)"/>
              </a:rPr>
              <a:t>disk</a:t>
            </a:r>
            <a:r>
              <a:rPr lang="id-ID" dirty="0">
                <a:effectLst/>
                <a:latin typeface="Arial (Judul)"/>
              </a:rPr>
              <a:t> optik (seperti </a:t>
            </a:r>
            <a:r>
              <a:rPr lang="id-ID" dirty="0" err="1">
                <a:effectLst/>
                <a:latin typeface="Arial (Judul)"/>
              </a:rPr>
              <a:t>disk</a:t>
            </a:r>
            <a:r>
              <a:rPr lang="id-ID" dirty="0">
                <a:effectLst/>
                <a:latin typeface="Arial (Judul)"/>
              </a:rPr>
              <a:t> </a:t>
            </a:r>
            <a:r>
              <a:rPr lang="id-ID" dirty="0" err="1">
                <a:effectLst/>
                <a:latin typeface="Arial (Judul)"/>
              </a:rPr>
              <a:t>Blu-ray</a:t>
            </a:r>
            <a:r>
              <a:rPr lang="id-ID" dirty="0">
                <a:effectLst/>
                <a:latin typeface="Arial (Judul)"/>
              </a:rPr>
              <a:t>, DVD, CD-ROM).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d-ID" dirty="0">
                <a:effectLst/>
                <a:latin typeface="Arial (Judul)"/>
              </a:rPr>
              <a:t>Kartu memori (seperti kartu </a:t>
            </a:r>
            <a:r>
              <a:rPr lang="id-ID" dirty="0" err="1">
                <a:effectLst/>
                <a:latin typeface="Arial (Judul)"/>
              </a:rPr>
              <a:t>Compact</a:t>
            </a:r>
            <a:r>
              <a:rPr lang="id-ID" dirty="0">
                <a:effectLst/>
                <a:latin typeface="Arial (Judul)"/>
              </a:rPr>
              <a:t> </a:t>
            </a:r>
            <a:r>
              <a:rPr lang="id-ID" dirty="0" err="1">
                <a:effectLst/>
                <a:latin typeface="Arial (Judul)"/>
              </a:rPr>
              <a:t>Flash</a:t>
            </a:r>
            <a:r>
              <a:rPr lang="id-ID" dirty="0">
                <a:effectLst/>
                <a:latin typeface="Arial (Judul)"/>
              </a:rPr>
              <a:t>, kartu </a:t>
            </a:r>
            <a:r>
              <a:rPr lang="id-ID" dirty="0" err="1">
                <a:effectLst/>
                <a:latin typeface="Arial (Judul)"/>
              </a:rPr>
              <a:t>Secure</a:t>
            </a:r>
            <a:r>
              <a:rPr lang="id-ID" dirty="0">
                <a:effectLst/>
                <a:latin typeface="Arial (Judul)"/>
              </a:rPr>
              <a:t> Digital, </a:t>
            </a:r>
            <a:r>
              <a:rPr lang="id-ID" dirty="0" err="1">
                <a:effectLst/>
                <a:latin typeface="Arial (Judul)"/>
              </a:rPr>
              <a:t>memory</a:t>
            </a:r>
            <a:r>
              <a:rPr lang="id-ID" dirty="0">
                <a:effectLst/>
                <a:latin typeface="Arial (Judul)"/>
              </a:rPr>
              <a:t> </a:t>
            </a:r>
            <a:r>
              <a:rPr lang="id-ID" dirty="0" err="1">
                <a:effectLst/>
                <a:latin typeface="Arial (Judul)"/>
              </a:rPr>
              <a:t>stick</a:t>
            </a:r>
            <a:r>
              <a:rPr lang="id-ID" dirty="0">
                <a:effectLst/>
                <a:latin typeface="Arial (Judul)"/>
              </a:rPr>
              <a:t>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d-ID" dirty="0" err="1">
                <a:effectLst/>
                <a:latin typeface="Arial (Judul)"/>
              </a:rPr>
              <a:t>Zip</a:t>
            </a:r>
            <a:r>
              <a:rPr lang="id-ID" dirty="0">
                <a:effectLst/>
                <a:latin typeface="Arial (Judul)"/>
              </a:rPr>
              <a:t> </a:t>
            </a:r>
            <a:r>
              <a:rPr lang="id-ID" dirty="0" err="1">
                <a:effectLst/>
                <a:latin typeface="Arial (Judul)"/>
              </a:rPr>
              <a:t>disk</a:t>
            </a:r>
            <a:r>
              <a:rPr lang="id-ID" dirty="0">
                <a:effectLst/>
                <a:latin typeface="Arial (Judul)"/>
              </a:rPr>
              <a:t> atau </a:t>
            </a:r>
            <a:r>
              <a:rPr lang="id-ID" dirty="0" err="1">
                <a:effectLst/>
                <a:latin typeface="Arial (Judul)"/>
              </a:rPr>
              <a:t>Floppy</a:t>
            </a:r>
            <a:r>
              <a:rPr lang="id-ID" dirty="0">
                <a:effectLst/>
                <a:latin typeface="Arial (Judul)"/>
              </a:rPr>
              <a:t> </a:t>
            </a:r>
            <a:r>
              <a:rPr lang="id-ID" dirty="0" err="1">
                <a:effectLst/>
                <a:latin typeface="Arial (Judul)"/>
              </a:rPr>
              <a:t>disk</a:t>
            </a:r>
            <a:r>
              <a:rPr lang="id-ID" dirty="0">
                <a:effectLst/>
                <a:latin typeface="Arial (Judul)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d-ID" dirty="0">
                <a:effectLst/>
                <a:latin typeface="Arial (Judul)"/>
              </a:rPr>
              <a:t>USB </a:t>
            </a:r>
            <a:r>
              <a:rPr lang="id-ID" dirty="0" err="1">
                <a:effectLst/>
                <a:latin typeface="Arial (Judul)"/>
              </a:rPr>
              <a:t>flash</a:t>
            </a:r>
            <a:r>
              <a:rPr lang="id-ID" dirty="0">
                <a:effectLst/>
                <a:latin typeface="Arial (Judul)"/>
              </a:rPr>
              <a:t> </a:t>
            </a:r>
            <a:r>
              <a:rPr lang="id-ID" dirty="0" err="1">
                <a:effectLst/>
                <a:latin typeface="Arial (Judul)"/>
              </a:rPr>
              <a:t>drive</a:t>
            </a:r>
            <a:r>
              <a:rPr lang="id-ID" dirty="0">
                <a:effectLst/>
                <a:latin typeface="Arial (Judul)"/>
              </a:rPr>
              <a:t> (</a:t>
            </a:r>
            <a:r>
              <a:rPr lang="id-ID" dirty="0" err="1">
                <a:effectLst/>
                <a:latin typeface="Arial (Judul)"/>
              </a:rPr>
              <a:t>flash</a:t>
            </a:r>
            <a:r>
              <a:rPr lang="id-ID" dirty="0">
                <a:effectLst/>
                <a:latin typeface="Arial (Judul)"/>
              </a:rPr>
              <a:t> </a:t>
            </a:r>
            <a:r>
              <a:rPr lang="id-ID" dirty="0" err="1">
                <a:effectLst/>
                <a:latin typeface="Arial (Judul)"/>
              </a:rPr>
              <a:t>disk</a:t>
            </a:r>
            <a:r>
              <a:rPr lang="id-ID" dirty="0">
                <a:effectLst/>
                <a:latin typeface="Arial (Judul)"/>
              </a:rPr>
              <a:t> atau FD)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d-ID" dirty="0">
                <a:effectLst/>
                <a:latin typeface="Arial (Judul)"/>
              </a:rPr>
              <a:t>Hard </a:t>
            </a:r>
            <a:r>
              <a:rPr lang="id-ID" dirty="0" err="1">
                <a:effectLst/>
                <a:latin typeface="Arial (Judul)"/>
              </a:rPr>
              <a:t>drive</a:t>
            </a:r>
            <a:r>
              <a:rPr lang="id-ID" dirty="0">
                <a:effectLst/>
                <a:latin typeface="Arial (Judul)"/>
              </a:rPr>
              <a:t> atau </a:t>
            </a:r>
            <a:r>
              <a:rPr lang="id-ID" dirty="0" err="1">
                <a:effectLst/>
                <a:latin typeface="Arial (Judul)"/>
              </a:rPr>
              <a:t>hard</a:t>
            </a:r>
            <a:r>
              <a:rPr lang="id-ID" dirty="0">
                <a:effectLst/>
                <a:latin typeface="Arial (Judul)"/>
              </a:rPr>
              <a:t> </a:t>
            </a:r>
            <a:r>
              <a:rPr lang="id-ID" dirty="0" err="1">
                <a:effectLst/>
                <a:latin typeface="Arial (Judul)"/>
              </a:rPr>
              <a:t>disk</a:t>
            </a:r>
            <a:r>
              <a:rPr lang="id-ID" dirty="0">
                <a:effectLst/>
                <a:latin typeface="Arial (Judul)"/>
              </a:rPr>
              <a:t> eksternal (</a:t>
            </a:r>
            <a:r>
              <a:rPr lang="id-ID" dirty="0">
                <a:latin typeface="Arial (Judul)"/>
              </a:rPr>
              <a:t>SATA</a:t>
            </a:r>
            <a:r>
              <a:rPr lang="id-ID" dirty="0">
                <a:effectLst/>
                <a:latin typeface="Arial (Judul)"/>
              </a:rPr>
              <a:t>, EIDE, SCSI, RAID dan SSD).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d-ID" dirty="0">
                <a:effectLst/>
                <a:latin typeface="Arial (Judul)"/>
              </a:rPr>
              <a:t>Kamera digital (seperti </a:t>
            </a:r>
            <a:r>
              <a:rPr lang="id-ID" dirty="0" err="1">
                <a:effectLst/>
                <a:latin typeface="Arial (Judul)"/>
              </a:rPr>
              <a:t>Webcam</a:t>
            </a:r>
            <a:r>
              <a:rPr lang="id-ID" dirty="0">
                <a:effectLst/>
                <a:latin typeface="Arial (Judul)"/>
              </a:rPr>
              <a:t>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d-ID" dirty="0" err="1">
                <a:effectLst/>
                <a:latin typeface="Arial (Judul)"/>
              </a:rPr>
              <a:t>Smartphone</a:t>
            </a:r>
            <a:r>
              <a:rPr lang="id-ID" dirty="0">
                <a:effectLst/>
                <a:latin typeface="Arial (Judul)"/>
              </a:rPr>
              <a:t> atau ponsel pintar (iPhone atau Android).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d-ID" dirty="0">
                <a:effectLst/>
                <a:latin typeface="Arial (Judul)"/>
              </a:rPr>
              <a:t>Dan perangkat eksternal lainnya yang memiliki kemampuan penyimpanan data.</a:t>
            </a:r>
          </a:p>
        </p:txBody>
      </p:sp>
    </p:spTree>
    <p:extLst>
      <p:ext uri="{BB962C8B-B14F-4D97-AF65-F5344CB8AC3E}">
        <p14:creationId xmlns:p14="http://schemas.microsoft.com/office/powerpoint/2010/main" val="2537919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tak Teks 1">
            <a:extLst>
              <a:ext uri="{FF2B5EF4-FFF2-40B4-BE49-F238E27FC236}">
                <a16:creationId xmlns:a16="http://schemas.microsoft.com/office/drawing/2014/main" id="{BD1C4355-7622-46B9-9C0C-C3B61E118E4D}"/>
              </a:ext>
            </a:extLst>
          </p:cNvPr>
          <p:cNvSpPr txBox="1"/>
          <p:nvPr/>
        </p:nvSpPr>
        <p:spPr>
          <a:xfrm>
            <a:off x="4911681" y="627839"/>
            <a:ext cx="11843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3200" b="1" dirty="0">
                <a:solidFill>
                  <a:srgbClr val="ADCF76"/>
                </a:solidFill>
              </a:rPr>
              <a:t>Raid </a:t>
            </a:r>
          </a:p>
        </p:txBody>
      </p:sp>
      <p:sp>
        <p:nvSpPr>
          <p:cNvPr id="3" name="Kotak Teks 2">
            <a:extLst>
              <a:ext uri="{FF2B5EF4-FFF2-40B4-BE49-F238E27FC236}">
                <a16:creationId xmlns:a16="http://schemas.microsoft.com/office/drawing/2014/main" id="{118A9882-9995-4F59-9A6E-26D049083EE1}"/>
              </a:ext>
            </a:extLst>
          </p:cNvPr>
          <p:cNvSpPr txBox="1"/>
          <p:nvPr/>
        </p:nvSpPr>
        <p:spPr>
          <a:xfrm>
            <a:off x="1993900" y="1720840"/>
            <a:ext cx="8585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*RAID : </a:t>
            </a:r>
            <a:r>
              <a:rPr lang="id-ID" dirty="0" err="1"/>
              <a:t>Redudancy</a:t>
            </a:r>
            <a:r>
              <a:rPr lang="id-ID" dirty="0"/>
              <a:t> </a:t>
            </a:r>
            <a:r>
              <a:rPr lang="id-ID" dirty="0" err="1"/>
              <a:t>Array</a:t>
            </a:r>
            <a:r>
              <a:rPr lang="id-ID" dirty="0"/>
              <a:t> </a:t>
            </a:r>
            <a:r>
              <a:rPr lang="id-ID" dirty="0" err="1"/>
              <a:t>of</a:t>
            </a:r>
            <a:r>
              <a:rPr lang="id-ID" dirty="0"/>
              <a:t> Independent </a:t>
            </a:r>
            <a:r>
              <a:rPr lang="id-ID" dirty="0" err="1"/>
              <a:t>Disc</a:t>
            </a:r>
            <a:r>
              <a:rPr lang="id-ID" dirty="0"/>
              <a:t>.</a:t>
            </a:r>
          </a:p>
          <a:p>
            <a:r>
              <a:rPr lang="id-ID" dirty="0"/>
              <a:t>*Pola yang telah </a:t>
            </a:r>
            <a:r>
              <a:rPr lang="id-ID" dirty="0" err="1"/>
              <a:t>distandarisasi</a:t>
            </a:r>
            <a:r>
              <a:rPr lang="id-ID" dirty="0"/>
              <a:t> baik rancangan data </a:t>
            </a:r>
            <a:r>
              <a:rPr lang="id-ID" dirty="0" err="1"/>
              <a:t>base</a:t>
            </a:r>
            <a:r>
              <a:rPr lang="id-ID" dirty="0"/>
              <a:t> dengan </a:t>
            </a:r>
            <a:r>
              <a:rPr lang="id-ID" dirty="0" err="1"/>
              <a:t>disc</a:t>
            </a:r>
            <a:r>
              <a:rPr lang="id-ID" dirty="0"/>
              <a:t> berjumlah </a:t>
            </a:r>
          </a:p>
          <a:p>
            <a:r>
              <a:rPr lang="id-ID" dirty="0"/>
              <a:t> banyak</a:t>
            </a:r>
          </a:p>
          <a:p>
            <a:r>
              <a:rPr lang="id-ID" dirty="0"/>
              <a:t>*Merupakan penyempurnaan dari kecepatan penyimpanan pada </a:t>
            </a:r>
            <a:r>
              <a:rPr lang="id-ID" dirty="0" err="1"/>
              <a:t>disc</a:t>
            </a:r>
            <a:endParaRPr lang="id-ID" dirty="0"/>
          </a:p>
          <a:p>
            <a:r>
              <a:rPr lang="id-ID" dirty="0"/>
              <a:t>*Tiga karakteristik umum pada tingkatan RAID yaitu:</a:t>
            </a:r>
          </a:p>
          <a:p>
            <a:endParaRPr lang="id-ID" dirty="0"/>
          </a:p>
          <a:p>
            <a:r>
              <a:rPr lang="id-ID" dirty="0"/>
              <a:t>	-RAID adalah </a:t>
            </a:r>
            <a:r>
              <a:rPr lang="id-ID" dirty="0" err="1"/>
              <a:t>sekumplan</a:t>
            </a:r>
            <a:r>
              <a:rPr lang="id-ID" dirty="0"/>
              <a:t> </a:t>
            </a:r>
            <a:r>
              <a:rPr lang="id-ID" dirty="0" err="1"/>
              <a:t>disc</a:t>
            </a:r>
            <a:r>
              <a:rPr lang="id-ID" dirty="0"/>
              <a:t> </a:t>
            </a:r>
            <a:r>
              <a:rPr lang="id-ID" dirty="0" err="1"/>
              <a:t>drive</a:t>
            </a:r>
            <a:r>
              <a:rPr lang="id-ID" dirty="0"/>
              <a:t> yang dianggap oleh sistem operasi     </a:t>
            </a:r>
          </a:p>
          <a:p>
            <a:r>
              <a:rPr lang="id-ID" dirty="0"/>
              <a:t>         sebagai </a:t>
            </a:r>
            <a:r>
              <a:rPr lang="id-ID" dirty="0" err="1"/>
              <a:t>drive</a:t>
            </a:r>
            <a:r>
              <a:rPr lang="id-ID" dirty="0"/>
              <a:t> </a:t>
            </a:r>
            <a:r>
              <a:rPr lang="id-ID" dirty="0" err="1"/>
              <a:t>logic</a:t>
            </a:r>
            <a:r>
              <a:rPr lang="id-ID" dirty="0"/>
              <a:t> tunggal.</a:t>
            </a:r>
          </a:p>
          <a:p>
            <a:r>
              <a:rPr lang="id-ID" dirty="0"/>
              <a:t>	-Data </a:t>
            </a:r>
            <a:r>
              <a:rPr lang="id-ID" dirty="0" err="1"/>
              <a:t>didistrubusikan</a:t>
            </a:r>
            <a:r>
              <a:rPr lang="id-ID" dirty="0"/>
              <a:t> ke </a:t>
            </a:r>
            <a:r>
              <a:rPr lang="id-ID" dirty="0" err="1"/>
              <a:t>drive</a:t>
            </a:r>
            <a:r>
              <a:rPr lang="id-ID" dirty="0"/>
              <a:t> fisik </a:t>
            </a:r>
            <a:r>
              <a:rPr lang="id-ID" dirty="0" err="1"/>
              <a:t>array</a:t>
            </a:r>
            <a:r>
              <a:rPr lang="id-ID" dirty="0"/>
              <a:t>.</a:t>
            </a:r>
          </a:p>
          <a:p>
            <a:r>
              <a:rPr lang="id-ID" dirty="0"/>
              <a:t>	-Kapasitas </a:t>
            </a:r>
            <a:r>
              <a:rPr lang="id-ID" dirty="0" err="1"/>
              <a:t>redudant</a:t>
            </a:r>
            <a:r>
              <a:rPr lang="id-ID" dirty="0"/>
              <a:t> </a:t>
            </a:r>
            <a:r>
              <a:rPr lang="id-ID" dirty="0" err="1"/>
              <a:t>disk</a:t>
            </a:r>
            <a:r>
              <a:rPr lang="id-ID" dirty="0"/>
              <a:t> digunakan untuk menyimpan informasi paritas yang  </a:t>
            </a:r>
          </a:p>
          <a:p>
            <a:r>
              <a:rPr lang="id-ID" dirty="0"/>
              <a:t>         menjamin </a:t>
            </a:r>
            <a:r>
              <a:rPr lang="id-ID" dirty="0" err="1"/>
              <a:t>recoverability</a:t>
            </a:r>
            <a:r>
              <a:rPr lang="id-ID" dirty="0"/>
              <a:t> data terjadi kegagalan </a:t>
            </a:r>
            <a:r>
              <a:rPr lang="id-ID" dirty="0" err="1"/>
              <a:t>disc</a:t>
            </a:r>
            <a:r>
              <a:rPr lang="id-ID" dirty="0"/>
              <a:t>.</a:t>
            </a:r>
          </a:p>
          <a:p>
            <a:endParaRPr lang="id-ID" dirty="0"/>
          </a:p>
          <a:p>
            <a:r>
              <a:rPr lang="id-ID" dirty="0"/>
              <a:t>*RAID menjembatani antara kecepatan </a:t>
            </a:r>
            <a:r>
              <a:rPr lang="id-ID" dirty="0" err="1"/>
              <a:t>disc</a:t>
            </a:r>
            <a:r>
              <a:rPr lang="id-ID" dirty="0"/>
              <a:t> yang lambat dengan kecepatan sistem komputer yang tepat </a:t>
            </a:r>
          </a:p>
        </p:txBody>
      </p:sp>
    </p:spTree>
    <p:extLst>
      <p:ext uri="{BB962C8B-B14F-4D97-AF65-F5344CB8AC3E}">
        <p14:creationId xmlns:p14="http://schemas.microsoft.com/office/powerpoint/2010/main" val="2441437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tak Teks 1">
            <a:extLst>
              <a:ext uri="{FF2B5EF4-FFF2-40B4-BE49-F238E27FC236}">
                <a16:creationId xmlns:a16="http://schemas.microsoft.com/office/drawing/2014/main" id="{51E3CC7F-9AD8-4117-9A50-88152FD7279A}"/>
              </a:ext>
            </a:extLst>
          </p:cNvPr>
          <p:cNvSpPr txBox="1"/>
          <p:nvPr/>
        </p:nvSpPr>
        <p:spPr>
          <a:xfrm>
            <a:off x="4632281" y="818339"/>
            <a:ext cx="77434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3200" b="1" dirty="0" err="1">
                <a:solidFill>
                  <a:srgbClr val="ADCF76"/>
                </a:solidFill>
              </a:rPr>
              <a:t>Optical</a:t>
            </a:r>
            <a:r>
              <a:rPr lang="id-ID" sz="3200" b="1" dirty="0">
                <a:solidFill>
                  <a:srgbClr val="ADCF76"/>
                </a:solidFill>
              </a:rPr>
              <a:t> </a:t>
            </a:r>
          </a:p>
        </p:txBody>
      </p:sp>
      <p:sp>
        <p:nvSpPr>
          <p:cNvPr id="4" name="Kotak Teks 3">
            <a:extLst>
              <a:ext uri="{FF2B5EF4-FFF2-40B4-BE49-F238E27FC236}">
                <a16:creationId xmlns:a16="http://schemas.microsoft.com/office/drawing/2014/main" id="{056F5F27-FD22-4948-980E-52E32BB5BDC0}"/>
              </a:ext>
            </a:extLst>
          </p:cNvPr>
          <p:cNvSpPr txBox="1"/>
          <p:nvPr/>
        </p:nvSpPr>
        <p:spPr>
          <a:xfrm>
            <a:off x="1963312" y="2136338"/>
            <a:ext cx="763144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d-ID" b="0" i="0" dirty="0" err="1">
                <a:effectLst/>
                <a:latin typeface="Arial" panose="020B0604020202020204" pitchFamily="34" charset="0"/>
              </a:rPr>
              <a:t>Optical</a:t>
            </a:r>
            <a:r>
              <a:rPr lang="id-ID" b="0" i="0" dirty="0">
                <a:effectLst/>
                <a:latin typeface="Arial" panose="020B0604020202020204" pitchFamily="34" charset="0"/>
              </a:rPr>
              <a:t> adalah sebuah penggerak cakram yang menggunakan </a:t>
            </a:r>
            <a:r>
              <a:rPr lang="id-ID" dirty="0">
                <a:latin typeface="Arial" panose="020B0604020202020204" pitchFamily="34" charset="0"/>
              </a:rPr>
              <a:t>sinar laser</a:t>
            </a:r>
            <a:r>
              <a:rPr lang="id-ID" b="0" i="0" dirty="0">
                <a:effectLst/>
                <a:latin typeface="Arial" panose="020B0604020202020204" pitchFamily="34" charset="0"/>
              </a:rPr>
              <a:t> atau </a:t>
            </a:r>
            <a:r>
              <a:rPr lang="id-ID" dirty="0">
                <a:latin typeface="Arial" panose="020B0604020202020204" pitchFamily="34" charset="0"/>
              </a:rPr>
              <a:t>gelombang</a:t>
            </a:r>
            <a:r>
              <a:rPr lang="id-ID" b="0" i="0" strike="noStrike" dirty="0">
                <a:effectLst/>
                <a:latin typeface="Arial" panose="020B0604020202020204" pitchFamily="34" charset="0"/>
                <a:hlinkClick r:id="rId2" tooltip="Gelombang elektromagnetik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id-ID" dirty="0">
                <a:latin typeface="Arial" panose="020B0604020202020204" pitchFamily="34" charset="0"/>
              </a:rPr>
              <a:t>elektromagnetik</a:t>
            </a:r>
            <a:r>
              <a:rPr lang="id-ID" b="0" i="0" dirty="0">
                <a:effectLst/>
                <a:latin typeface="Arial" panose="020B0604020202020204" pitchFamily="34" charset="0"/>
              </a:rPr>
              <a:t> sebagai bagian dari proses membaca atau menulis data ke dalam atau dari </a:t>
            </a:r>
            <a:r>
              <a:rPr lang="id-ID" dirty="0">
                <a:latin typeface="Arial" panose="020B0604020202020204" pitchFamily="34" charset="0"/>
              </a:rPr>
              <a:t>cakram optis</a:t>
            </a:r>
            <a:r>
              <a:rPr lang="id-ID" b="0" i="0" dirty="0">
                <a:effectLst/>
                <a:latin typeface="Arial" panose="020B0604020202020204" pitchFamily="34" charset="0"/>
              </a:rPr>
              <a:t>. </a:t>
            </a:r>
          </a:p>
          <a:p>
            <a:pPr algn="just"/>
            <a:endParaRPr lang="id-ID" dirty="0">
              <a:latin typeface="Arial" panose="020B0604020202020204" pitchFamily="34" charset="0"/>
            </a:endParaRPr>
          </a:p>
          <a:p>
            <a:pPr algn="just"/>
            <a:r>
              <a:rPr lang="id-ID" b="0" i="0" dirty="0">
                <a:effectLst/>
                <a:latin typeface="Arial" panose="020B0604020202020204" pitchFamily="34" charset="0"/>
              </a:rPr>
              <a:t>Beberapa penggerak hanya dapat membaca data dari cakram-cakram tersebut, tetapi penggerak pada masa sekarang mampu membaca dan menulis data ke dalam cakram optis. </a:t>
            </a:r>
          </a:p>
          <a:p>
            <a:pPr algn="just"/>
            <a:endParaRPr lang="id-ID" dirty="0">
              <a:latin typeface="Arial" panose="020B0604020202020204" pitchFamily="34" charset="0"/>
            </a:endParaRPr>
          </a:p>
          <a:p>
            <a:pPr algn="just"/>
            <a:r>
              <a:rPr lang="id-ID" b="0" i="0" dirty="0">
                <a:effectLst/>
                <a:latin typeface="Arial" panose="020B0604020202020204" pitchFamily="34" charset="0"/>
              </a:rPr>
              <a:t>Penggerak yang dapat melakukan kedua tugas tersebut disebut pembakar cakram optis. Cakram </a:t>
            </a:r>
            <a:r>
              <a:rPr lang="id-ID" dirty="0">
                <a:latin typeface="Arial" panose="020B0604020202020204" pitchFamily="34" charset="0"/>
              </a:rPr>
              <a:t>CD</a:t>
            </a:r>
            <a:r>
              <a:rPr lang="id-ID" b="0" i="0" dirty="0">
                <a:effectLst/>
                <a:latin typeface="Arial" panose="020B0604020202020204" pitchFamily="34" charset="0"/>
              </a:rPr>
              <a:t>, </a:t>
            </a:r>
            <a:r>
              <a:rPr lang="id-ID" dirty="0">
                <a:latin typeface="Arial" panose="020B0604020202020204" pitchFamily="34" charset="0"/>
              </a:rPr>
              <a:t>DVD</a:t>
            </a:r>
            <a:r>
              <a:rPr lang="id-ID" b="0" i="0" dirty="0">
                <a:effectLst/>
                <a:latin typeface="Arial" panose="020B0604020202020204" pitchFamily="34" charset="0"/>
              </a:rPr>
              <a:t>, dan </a:t>
            </a:r>
            <a:r>
              <a:rPr lang="id-ID" dirty="0" err="1">
                <a:latin typeface="Arial" panose="020B0604020202020204" pitchFamily="34" charset="0"/>
              </a:rPr>
              <a:t>Blu-ray</a:t>
            </a:r>
            <a:r>
              <a:rPr lang="id-ID" b="0" i="0" dirty="0">
                <a:effectLst/>
                <a:latin typeface="Arial" panose="020B0604020202020204" pitchFamily="34" charset="0"/>
              </a:rPr>
              <a:t> adalah jenis umum media optis yang mampu dibaca dan ditulis oleh penggerak tersebut.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51640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Kotak Teks 4">
            <a:extLst>
              <a:ext uri="{FF2B5EF4-FFF2-40B4-BE49-F238E27FC236}">
                <a16:creationId xmlns:a16="http://schemas.microsoft.com/office/drawing/2014/main" id="{2784C35F-44E7-7A91-F310-6859D3773F91}"/>
              </a:ext>
            </a:extLst>
          </p:cNvPr>
          <p:cNvSpPr txBox="1"/>
          <p:nvPr/>
        </p:nvSpPr>
        <p:spPr>
          <a:xfrm>
            <a:off x="2031642" y="1059321"/>
            <a:ext cx="60981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3200" b="1" dirty="0" err="1">
                <a:solidFill>
                  <a:srgbClr val="ADCF76"/>
                </a:solidFill>
              </a:rPr>
              <a:t>Optical</a:t>
            </a:r>
            <a:r>
              <a:rPr lang="id-ID" sz="3200" b="1" dirty="0">
                <a:solidFill>
                  <a:srgbClr val="ADCF76"/>
                </a:solidFill>
              </a:rPr>
              <a:t> </a:t>
            </a:r>
            <a:r>
              <a:rPr lang="id-ID" sz="3200" b="1" dirty="0" err="1">
                <a:solidFill>
                  <a:srgbClr val="ADCF76"/>
                </a:solidFill>
              </a:rPr>
              <a:t>Storage</a:t>
            </a:r>
            <a:r>
              <a:rPr lang="id-ID" sz="3200" b="1" dirty="0">
                <a:solidFill>
                  <a:srgbClr val="ADCF76"/>
                </a:solidFill>
              </a:rPr>
              <a:t> CD-ROM </a:t>
            </a:r>
          </a:p>
        </p:txBody>
      </p:sp>
      <p:sp>
        <p:nvSpPr>
          <p:cNvPr id="6" name="Kotak Teks 5">
            <a:extLst>
              <a:ext uri="{FF2B5EF4-FFF2-40B4-BE49-F238E27FC236}">
                <a16:creationId xmlns:a16="http://schemas.microsoft.com/office/drawing/2014/main" id="{34619DE1-28F9-8283-5428-0FB968F6594E}"/>
              </a:ext>
            </a:extLst>
          </p:cNvPr>
          <p:cNvSpPr txBox="1"/>
          <p:nvPr/>
        </p:nvSpPr>
        <p:spPr>
          <a:xfrm>
            <a:off x="1176449" y="1882232"/>
            <a:ext cx="544329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dirty="0"/>
              <a:t>merupakan adaptasi dari CD pada umumnya yang dirancang untuk menyimpan data komputer dalam bentuk teks dan grafik, serta suara stereo hi-fi.</a:t>
            </a:r>
          </a:p>
          <a:p>
            <a:endParaRPr lang="id-ID" dirty="0"/>
          </a:p>
          <a:p>
            <a:r>
              <a:rPr lang="id-ID" dirty="0"/>
              <a:t>• Awalnya untuk audio</a:t>
            </a:r>
          </a:p>
          <a:p>
            <a:r>
              <a:rPr lang="id-ID" dirty="0"/>
              <a:t>• 650Mbytes memberikan audio lebih dari 70 menit</a:t>
            </a:r>
          </a:p>
          <a:p>
            <a:r>
              <a:rPr lang="id-ID" dirty="0"/>
              <a:t>• </a:t>
            </a:r>
            <a:r>
              <a:rPr lang="id-ID" dirty="0" err="1"/>
              <a:t>Polikarbonat</a:t>
            </a:r>
            <a:r>
              <a:rPr lang="id-ID" dirty="0"/>
              <a:t> dilapisi dengan lapisan yang sangat </a:t>
            </a:r>
          </a:p>
          <a:p>
            <a:r>
              <a:rPr lang="id-ID" dirty="0"/>
              <a:t>   reflektif, biasanya aluminium</a:t>
            </a:r>
          </a:p>
          <a:p>
            <a:r>
              <a:rPr lang="id-ID" dirty="0"/>
              <a:t>• Data disimpan sebagai lubang</a:t>
            </a:r>
          </a:p>
          <a:p>
            <a:r>
              <a:rPr lang="id-ID" dirty="0"/>
              <a:t>• Baca dengan memantulkan laser</a:t>
            </a:r>
          </a:p>
          <a:p>
            <a:r>
              <a:rPr lang="id-ID" dirty="0"/>
              <a:t>• Kepadatan pengepakan konstan</a:t>
            </a:r>
          </a:p>
          <a:p>
            <a:r>
              <a:rPr lang="id-ID" dirty="0"/>
              <a:t>• Kecepatan linier konstan</a:t>
            </a:r>
          </a:p>
        </p:txBody>
      </p:sp>
      <p:pic>
        <p:nvPicPr>
          <p:cNvPr id="11" name="Gambar 10">
            <a:extLst>
              <a:ext uri="{FF2B5EF4-FFF2-40B4-BE49-F238E27FC236}">
                <a16:creationId xmlns:a16="http://schemas.microsoft.com/office/drawing/2014/main" id="{C74CE7AF-B67B-DA4B-0F15-90182C7C8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740" y="2943280"/>
            <a:ext cx="4224271" cy="2112136"/>
          </a:xfrm>
          <a:prstGeom prst="rect">
            <a:avLst/>
          </a:prstGeom>
          <a:scene3d>
            <a:camera prst="perspectiveContrastingLeftFacing"/>
            <a:lightRig rig="threePt" dir="t"/>
          </a:scene3d>
          <a:sp3d>
            <a:bevelT prst="convex"/>
          </a:sp3d>
        </p:spPr>
      </p:pic>
    </p:spTree>
    <p:extLst>
      <p:ext uri="{BB962C8B-B14F-4D97-AF65-F5344CB8AC3E}">
        <p14:creationId xmlns:p14="http://schemas.microsoft.com/office/powerpoint/2010/main" val="3427404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Kotak Teks 2">
            <a:extLst>
              <a:ext uri="{FF2B5EF4-FFF2-40B4-BE49-F238E27FC236}">
                <a16:creationId xmlns:a16="http://schemas.microsoft.com/office/drawing/2014/main" id="{FD9DBE8C-40B6-46E4-BB2F-EDEF0BF2936A}"/>
              </a:ext>
            </a:extLst>
          </p:cNvPr>
          <p:cNvSpPr txBox="1"/>
          <p:nvPr/>
        </p:nvSpPr>
        <p:spPr>
          <a:xfrm>
            <a:off x="1648497" y="1610051"/>
            <a:ext cx="8207061" cy="4230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4460" marR="243840" indent="309880">
              <a:lnSpc>
                <a:spcPct val="111000"/>
              </a:lnSpc>
              <a:spcBef>
                <a:spcPts val="920"/>
              </a:spcBef>
              <a:spcAft>
                <a:spcPts val="0"/>
              </a:spcAft>
            </a:pPr>
            <a:r>
              <a:rPr lang="id-ID" sz="1800" dirty="0">
                <a:effectLst/>
                <a:latin typeface="Arial (Judul)"/>
                <a:ea typeface="Calibri" panose="020F0502020204030204" pitchFamily="34" charset="0"/>
              </a:rPr>
              <a:t>Data pada CD-ROM diatur sebagai urutan blok  Ini terdiri dari bidang berikut:  </a:t>
            </a:r>
            <a:endParaRPr lang="id-ID" sz="1800" dirty="0">
              <a:effectLst/>
              <a:latin typeface="Arial (Judul)"/>
              <a:ea typeface="Arial" panose="020B0604020202020204" pitchFamily="34" charset="0"/>
            </a:endParaRPr>
          </a:p>
          <a:p>
            <a:pPr marL="421005" marR="191135" indent="-131445">
              <a:lnSpc>
                <a:spcPct val="111000"/>
              </a:lnSpc>
              <a:spcBef>
                <a:spcPts val="860"/>
              </a:spcBef>
              <a:spcAft>
                <a:spcPts val="0"/>
              </a:spcAft>
            </a:pPr>
            <a:r>
              <a:rPr lang="id-ID" sz="1400" dirty="0">
                <a:effectLst/>
                <a:latin typeface="Arial (Judul)"/>
                <a:ea typeface="Times New Roman" panose="02020603050405020304" pitchFamily="18" charset="0"/>
              </a:rPr>
              <a:t>• </a:t>
            </a:r>
            <a:r>
              <a:rPr lang="id-ID" sz="1800" b="1" dirty="0">
                <a:effectLst/>
                <a:latin typeface="Arial (Judul)"/>
                <a:ea typeface="Times New Roman" panose="02020603050405020304" pitchFamily="18" charset="0"/>
              </a:rPr>
              <a:t>Sinkronisasi: </a:t>
            </a:r>
            <a:r>
              <a:rPr lang="id-ID" sz="1800" dirty="0">
                <a:effectLst/>
                <a:latin typeface="Arial (Judul)"/>
                <a:ea typeface="Calibri" panose="020F0502020204030204" pitchFamily="34" charset="0"/>
              </a:rPr>
              <a:t>Bidang sinkronisasi mengidentifikasi awal blok. Ini terdiri dari satu </a:t>
            </a:r>
            <a:r>
              <a:rPr lang="id-ID" sz="1800" dirty="0" err="1">
                <a:effectLst/>
                <a:latin typeface="Arial (Judul)"/>
                <a:ea typeface="Calibri" panose="020F0502020204030204" pitchFamily="34" charset="0"/>
              </a:rPr>
              <a:t>byte</a:t>
            </a:r>
            <a:r>
              <a:rPr lang="id-ID" sz="1800" dirty="0">
                <a:effectLst/>
                <a:latin typeface="Arial (Judul)"/>
                <a:ea typeface="Calibri" panose="020F0502020204030204" pitchFamily="34" charset="0"/>
              </a:rPr>
              <a:t> dari semua 0s, 10 </a:t>
            </a:r>
            <a:r>
              <a:rPr lang="id-ID" sz="1800" dirty="0" err="1">
                <a:effectLst/>
                <a:latin typeface="Arial (Judul)"/>
                <a:ea typeface="Calibri" panose="020F0502020204030204" pitchFamily="34" charset="0"/>
              </a:rPr>
              <a:t>byte</a:t>
            </a:r>
            <a:r>
              <a:rPr lang="id-ID" sz="1800" dirty="0">
                <a:effectLst/>
                <a:latin typeface="Arial (Judul)"/>
                <a:ea typeface="Calibri" panose="020F0502020204030204" pitchFamily="34" charset="0"/>
              </a:rPr>
              <a:t> dari semua 1s, dan satu </a:t>
            </a:r>
            <a:r>
              <a:rPr lang="id-ID" sz="1800" dirty="0" err="1">
                <a:effectLst/>
                <a:latin typeface="Arial (Judul)"/>
                <a:ea typeface="Calibri" panose="020F0502020204030204" pitchFamily="34" charset="0"/>
              </a:rPr>
              <a:t>byte</a:t>
            </a:r>
            <a:r>
              <a:rPr lang="id-ID" sz="1800" dirty="0">
                <a:effectLst/>
                <a:latin typeface="Arial (Judul)"/>
                <a:ea typeface="Calibri" panose="020F0502020204030204" pitchFamily="34" charset="0"/>
              </a:rPr>
              <a:t> dari semua 0s.  </a:t>
            </a:r>
            <a:endParaRPr lang="id-ID" sz="1800" dirty="0">
              <a:effectLst/>
              <a:latin typeface="Arial (Judul)"/>
              <a:ea typeface="Arial" panose="020B0604020202020204" pitchFamily="34" charset="0"/>
            </a:endParaRPr>
          </a:p>
          <a:p>
            <a:pPr marL="415925" marR="359410" indent="-126365">
              <a:lnSpc>
                <a:spcPct val="111000"/>
              </a:lnSpc>
              <a:spcBef>
                <a:spcPts val="860"/>
              </a:spcBef>
              <a:spcAft>
                <a:spcPts val="0"/>
              </a:spcAft>
            </a:pPr>
            <a:r>
              <a:rPr lang="id-ID" sz="1400" dirty="0">
                <a:effectLst/>
                <a:latin typeface="Arial (Judul)"/>
                <a:ea typeface="Times New Roman" panose="02020603050405020304" pitchFamily="18" charset="0"/>
              </a:rPr>
              <a:t>• </a:t>
            </a:r>
            <a:r>
              <a:rPr lang="id-ID" sz="1800" b="1" dirty="0" err="1">
                <a:effectLst/>
                <a:latin typeface="Arial (Judul)"/>
                <a:ea typeface="Times New Roman" panose="02020603050405020304" pitchFamily="18" charset="0"/>
              </a:rPr>
              <a:t>Header</a:t>
            </a:r>
            <a:r>
              <a:rPr lang="id-ID" sz="1800" b="1" dirty="0">
                <a:effectLst/>
                <a:latin typeface="Arial (Judul)"/>
                <a:ea typeface="Times New Roman" panose="02020603050405020304" pitchFamily="18" charset="0"/>
              </a:rPr>
              <a:t>: </a:t>
            </a:r>
            <a:r>
              <a:rPr lang="id-ID" sz="1800" dirty="0" err="1">
                <a:effectLst/>
                <a:latin typeface="Arial (Judul)"/>
                <a:ea typeface="Calibri" panose="020F0502020204030204" pitchFamily="34" charset="0"/>
              </a:rPr>
              <a:t>Header</a:t>
            </a:r>
            <a:r>
              <a:rPr lang="id-ID" sz="1800" dirty="0">
                <a:effectLst/>
                <a:latin typeface="Arial (Judul)"/>
                <a:ea typeface="Calibri" panose="020F0502020204030204" pitchFamily="34" charset="0"/>
              </a:rPr>
              <a:t> berisi alamat blok dan </a:t>
            </a:r>
            <a:r>
              <a:rPr lang="id-ID" sz="1800" dirty="0" err="1">
                <a:effectLst/>
                <a:latin typeface="Arial (Judul)"/>
                <a:ea typeface="Calibri" panose="020F0502020204030204" pitchFamily="34" charset="0"/>
              </a:rPr>
              <a:t>byte</a:t>
            </a:r>
            <a:r>
              <a:rPr lang="id-ID" sz="1800" dirty="0">
                <a:effectLst/>
                <a:latin typeface="Arial (Judul)"/>
                <a:ea typeface="Calibri" panose="020F0502020204030204" pitchFamily="34" charset="0"/>
              </a:rPr>
              <a:t> mode. Mode 0 menentukan bidang data kosong; mode 1 menentukan penggunaan kode koreksi kesalahan dan 2048 </a:t>
            </a:r>
            <a:r>
              <a:rPr lang="id-ID" sz="1800" dirty="0" err="1">
                <a:effectLst/>
                <a:latin typeface="Arial (Judul)"/>
                <a:ea typeface="Calibri" panose="020F0502020204030204" pitchFamily="34" charset="0"/>
              </a:rPr>
              <a:t>byte</a:t>
            </a:r>
            <a:r>
              <a:rPr lang="id-ID" sz="1800" dirty="0">
                <a:effectLst/>
                <a:latin typeface="Arial (Judul)"/>
                <a:ea typeface="Calibri" panose="020F0502020204030204" pitchFamily="34" charset="0"/>
              </a:rPr>
              <a:t> data; mode 2 menentukan 2336 </a:t>
            </a:r>
            <a:r>
              <a:rPr lang="id-ID" sz="1800" dirty="0" err="1">
                <a:effectLst/>
                <a:latin typeface="Arial (Judul)"/>
                <a:ea typeface="Calibri" panose="020F0502020204030204" pitchFamily="34" charset="0"/>
              </a:rPr>
              <a:t>byte</a:t>
            </a:r>
            <a:r>
              <a:rPr lang="id-ID" sz="1800" dirty="0">
                <a:effectLst/>
                <a:latin typeface="Arial (Judul)"/>
                <a:ea typeface="Calibri" panose="020F0502020204030204" pitchFamily="34" charset="0"/>
              </a:rPr>
              <a:t> data pengguna tanpa kode koreksi kesalahan.  </a:t>
            </a:r>
            <a:endParaRPr lang="id-ID" sz="1800" dirty="0">
              <a:effectLst/>
              <a:latin typeface="Arial (Judul)"/>
              <a:ea typeface="Arial" panose="020B0604020202020204" pitchFamily="34" charset="0"/>
            </a:endParaRPr>
          </a:p>
          <a:p>
            <a:pPr marL="288925">
              <a:lnSpc>
                <a:spcPct val="115000"/>
              </a:lnSpc>
              <a:spcBef>
                <a:spcPts val="860"/>
              </a:spcBef>
              <a:spcAft>
                <a:spcPts val="0"/>
              </a:spcAft>
            </a:pPr>
            <a:r>
              <a:rPr lang="id-ID" sz="1400" dirty="0">
                <a:effectLst/>
                <a:latin typeface="Arial (Judul)"/>
                <a:ea typeface="Times New Roman" panose="02020603050405020304" pitchFamily="18" charset="0"/>
              </a:rPr>
              <a:t>• </a:t>
            </a:r>
            <a:r>
              <a:rPr lang="id-ID" sz="1800" b="1" dirty="0">
                <a:effectLst/>
                <a:latin typeface="Arial (Judul)"/>
                <a:ea typeface="Times New Roman" panose="02020603050405020304" pitchFamily="18" charset="0"/>
              </a:rPr>
              <a:t>Data: Data </a:t>
            </a:r>
            <a:r>
              <a:rPr lang="id-ID" sz="1800" dirty="0">
                <a:effectLst/>
                <a:latin typeface="Arial (Judul)"/>
                <a:ea typeface="Calibri" panose="020F0502020204030204" pitchFamily="34" charset="0"/>
              </a:rPr>
              <a:t>pengguna.  </a:t>
            </a:r>
            <a:endParaRPr lang="id-ID" sz="1800" dirty="0">
              <a:effectLst/>
              <a:latin typeface="Arial (Judul)"/>
              <a:ea typeface="Arial" panose="020B0604020202020204" pitchFamily="34" charset="0"/>
            </a:endParaRPr>
          </a:p>
          <a:p>
            <a:pPr marL="416560" marR="877570" indent="-127000">
              <a:lnSpc>
                <a:spcPct val="111000"/>
              </a:lnSpc>
              <a:spcBef>
                <a:spcPts val="855"/>
              </a:spcBef>
              <a:spcAft>
                <a:spcPts val="0"/>
              </a:spcAft>
            </a:pPr>
            <a:r>
              <a:rPr lang="id-ID" sz="1400" dirty="0">
                <a:effectLst/>
                <a:latin typeface="Arial (Judul)"/>
                <a:ea typeface="Times New Roman" panose="02020603050405020304" pitchFamily="18" charset="0"/>
              </a:rPr>
              <a:t>• </a:t>
            </a:r>
            <a:r>
              <a:rPr lang="id-ID" sz="1800" b="1" dirty="0" err="1">
                <a:effectLst/>
                <a:latin typeface="Arial (Judul)"/>
                <a:ea typeface="Times New Roman" panose="02020603050405020304" pitchFamily="18" charset="0"/>
              </a:rPr>
              <a:t>Auxiliary</a:t>
            </a:r>
            <a:r>
              <a:rPr lang="id-ID" sz="1800" b="1" dirty="0">
                <a:effectLst/>
                <a:latin typeface="Arial (Judul)"/>
                <a:ea typeface="Times New Roman" panose="02020603050405020304" pitchFamily="18" charset="0"/>
              </a:rPr>
              <a:t>: </a:t>
            </a:r>
            <a:r>
              <a:rPr lang="id-ID" sz="1800" dirty="0">
                <a:effectLst/>
                <a:latin typeface="Arial (Judul)"/>
                <a:ea typeface="Calibri" panose="020F0502020204030204" pitchFamily="34" charset="0"/>
              </a:rPr>
              <a:t>Data pengguna tambahan dalam mode 2. Dalam mode 1, ini adalah kode koreksi kesalahan 288-byte.  </a:t>
            </a:r>
            <a:endParaRPr lang="id-ID" sz="1800" dirty="0">
              <a:effectLst/>
              <a:latin typeface="Arial (Judul)"/>
              <a:ea typeface="Arial" panose="020B0604020202020204" pitchFamily="34" charset="0"/>
            </a:endParaRPr>
          </a:p>
        </p:txBody>
      </p:sp>
      <p:sp>
        <p:nvSpPr>
          <p:cNvPr id="5" name="Kotak Teks 4">
            <a:extLst>
              <a:ext uri="{FF2B5EF4-FFF2-40B4-BE49-F238E27FC236}">
                <a16:creationId xmlns:a16="http://schemas.microsoft.com/office/drawing/2014/main" id="{A891007C-1F85-4DEE-9140-B7036CDE3D18}"/>
              </a:ext>
            </a:extLst>
          </p:cNvPr>
          <p:cNvSpPr txBox="1"/>
          <p:nvPr/>
        </p:nvSpPr>
        <p:spPr>
          <a:xfrm>
            <a:off x="3963473" y="832958"/>
            <a:ext cx="6098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b="1" dirty="0" err="1">
                <a:solidFill>
                  <a:srgbClr val="ADCF76"/>
                </a:solidFill>
              </a:rPr>
              <a:t>Optical</a:t>
            </a:r>
            <a:r>
              <a:rPr lang="id-ID" b="1" dirty="0">
                <a:solidFill>
                  <a:srgbClr val="ADCF76"/>
                </a:solidFill>
              </a:rPr>
              <a:t> </a:t>
            </a:r>
            <a:r>
              <a:rPr lang="id-ID" b="1" dirty="0" err="1">
                <a:solidFill>
                  <a:srgbClr val="ADCF76"/>
                </a:solidFill>
              </a:rPr>
              <a:t>Storage</a:t>
            </a:r>
            <a:r>
              <a:rPr lang="id-ID" b="1" dirty="0">
                <a:solidFill>
                  <a:srgbClr val="ADCF76"/>
                </a:solidFill>
              </a:rPr>
              <a:t> CD-ROM </a:t>
            </a:r>
          </a:p>
        </p:txBody>
      </p:sp>
    </p:spTree>
    <p:extLst>
      <p:ext uri="{BB962C8B-B14F-4D97-AF65-F5344CB8AC3E}">
        <p14:creationId xmlns:p14="http://schemas.microsoft.com/office/powerpoint/2010/main" val="1010362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Kotak Teks 2">
            <a:extLst>
              <a:ext uri="{FF2B5EF4-FFF2-40B4-BE49-F238E27FC236}">
                <a16:creationId xmlns:a16="http://schemas.microsoft.com/office/drawing/2014/main" id="{147680F6-A6D6-48FE-898A-20CCE6F4BDBF}"/>
              </a:ext>
            </a:extLst>
          </p:cNvPr>
          <p:cNvSpPr txBox="1"/>
          <p:nvPr/>
        </p:nvSpPr>
        <p:spPr>
          <a:xfrm>
            <a:off x="4127500" y="85673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2800" dirty="0">
                <a:solidFill>
                  <a:srgbClr val="ADCF76"/>
                </a:solidFill>
              </a:rPr>
              <a:t>Cara kerja CD </a:t>
            </a:r>
          </a:p>
        </p:txBody>
      </p:sp>
      <p:sp>
        <p:nvSpPr>
          <p:cNvPr id="5" name="Kotak Teks 4">
            <a:extLst>
              <a:ext uri="{FF2B5EF4-FFF2-40B4-BE49-F238E27FC236}">
                <a16:creationId xmlns:a16="http://schemas.microsoft.com/office/drawing/2014/main" id="{ABB74275-F1CC-464B-A113-8EF650CFB433}"/>
              </a:ext>
            </a:extLst>
          </p:cNvPr>
          <p:cNvSpPr txBox="1"/>
          <p:nvPr/>
        </p:nvSpPr>
        <p:spPr>
          <a:xfrm>
            <a:off x="1371600" y="1682917"/>
            <a:ext cx="9448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d-ID" dirty="0">
                <a:latin typeface="Arial (Judul)"/>
              </a:rPr>
              <a:t>P</a:t>
            </a:r>
            <a:r>
              <a:rPr lang="id-ID" sz="1800" b="0" i="0" dirty="0">
                <a:effectLst/>
                <a:latin typeface="Arial (Judul)"/>
              </a:rPr>
              <a:t>rinsip kerja CD ROM  menggunakan teknik penyinaran. CD akan disinari oleh laser </a:t>
            </a:r>
            <a:r>
              <a:rPr lang="id-ID" sz="1800" b="0" i="0" dirty="0" err="1">
                <a:effectLst/>
                <a:latin typeface="Arial (Judul)"/>
              </a:rPr>
              <a:t>diola</a:t>
            </a:r>
            <a:r>
              <a:rPr lang="id-ID" sz="1800" b="0" i="0" dirty="0">
                <a:effectLst/>
                <a:latin typeface="Arial (Judul)"/>
              </a:rPr>
              <a:t> dan akan memantulkannya kembali. Untuk dapat memantulkan cahaya yang diarahkan padanya, suatu CD memiliki lapisan alias layer yang dapat memantulkan cahaya.</a:t>
            </a:r>
            <a:endParaRPr lang="id-ID" b="1" i="0" dirty="0">
              <a:effectLst/>
              <a:latin typeface="Arial (Judul)"/>
            </a:endParaRPr>
          </a:p>
        </p:txBody>
      </p:sp>
      <p:pic>
        <p:nvPicPr>
          <p:cNvPr id="7" name="Gambar 6">
            <a:extLst>
              <a:ext uri="{FF2B5EF4-FFF2-40B4-BE49-F238E27FC236}">
                <a16:creationId xmlns:a16="http://schemas.microsoft.com/office/drawing/2014/main" id="{E07FB112-04C7-4310-8C86-39FD206D8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500" y="3429000"/>
            <a:ext cx="5969000" cy="222207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7703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tak Teks 1">
            <a:extLst>
              <a:ext uri="{FF2B5EF4-FFF2-40B4-BE49-F238E27FC236}">
                <a16:creationId xmlns:a16="http://schemas.microsoft.com/office/drawing/2014/main" id="{A7047323-08C0-48A7-B0D9-BB9D32F329BB}"/>
              </a:ext>
            </a:extLst>
          </p:cNvPr>
          <p:cNvSpPr txBox="1"/>
          <p:nvPr/>
        </p:nvSpPr>
        <p:spPr>
          <a:xfrm>
            <a:off x="2882900" y="869613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2800" dirty="0">
                <a:solidFill>
                  <a:srgbClr val="ADCF76"/>
                </a:solidFill>
              </a:rPr>
              <a:t>CD-ROM </a:t>
            </a:r>
            <a:r>
              <a:rPr lang="id-ID" sz="2800" dirty="0" err="1">
                <a:solidFill>
                  <a:srgbClr val="ADCF76"/>
                </a:solidFill>
              </a:rPr>
              <a:t>Drive</a:t>
            </a:r>
            <a:r>
              <a:rPr lang="id-ID" sz="2800" dirty="0">
                <a:solidFill>
                  <a:srgbClr val="ADCF76"/>
                </a:solidFill>
              </a:rPr>
              <a:t> </a:t>
            </a:r>
            <a:r>
              <a:rPr lang="id-ID" sz="2800" dirty="0" err="1">
                <a:solidFill>
                  <a:srgbClr val="ADCF76"/>
                </a:solidFill>
              </a:rPr>
              <a:t>Speeds</a:t>
            </a:r>
            <a:r>
              <a:rPr lang="id-ID" sz="2800" dirty="0">
                <a:solidFill>
                  <a:srgbClr val="ADCF76"/>
                </a:solidFill>
              </a:rPr>
              <a:t> </a:t>
            </a:r>
          </a:p>
        </p:txBody>
      </p:sp>
      <p:sp>
        <p:nvSpPr>
          <p:cNvPr id="4" name="Kotak Teks 3">
            <a:extLst>
              <a:ext uri="{FF2B5EF4-FFF2-40B4-BE49-F238E27FC236}">
                <a16:creationId xmlns:a16="http://schemas.microsoft.com/office/drawing/2014/main" id="{394B254F-69FB-4CA3-B6D4-AB60A8AAC0BD}"/>
              </a:ext>
            </a:extLst>
          </p:cNvPr>
          <p:cNvSpPr txBox="1"/>
          <p:nvPr/>
        </p:nvSpPr>
        <p:spPr>
          <a:xfrm>
            <a:off x="2882900" y="1966436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dirty="0"/>
              <a:t>• Audio adalah kecepatan tunggal</a:t>
            </a:r>
          </a:p>
          <a:p>
            <a:r>
              <a:rPr lang="id-ID" dirty="0"/>
              <a:t>	-Kecepatan linier konstan</a:t>
            </a:r>
          </a:p>
          <a:p>
            <a:r>
              <a:rPr lang="id-ID" dirty="0"/>
              <a:t>	- 1,2 ms-1</a:t>
            </a:r>
          </a:p>
          <a:p>
            <a:r>
              <a:rPr lang="id-ID" dirty="0"/>
              <a:t>	- Lintasan (spiral) </a:t>
            </a:r>
          </a:p>
          <a:p>
            <a:r>
              <a:rPr lang="id-ID" dirty="0"/>
              <a:t>	- Memberikan 4391 detik = 73,2 menit</a:t>
            </a:r>
          </a:p>
          <a:p>
            <a:r>
              <a:rPr lang="id-ID" dirty="0"/>
              <a:t>• Kecepatan lainnya dikutip sebagai kelipatan misalnya    </a:t>
            </a:r>
          </a:p>
          <a:p>
            <a:r>
              <a:rPr lang="id-ID" dirty="0"/>
              <a:t>   24x</a:t>
            </a:r>
          </a:p>
          <a:p>
            <a:r>
              <a:rPr lang="id-ID" dirty="0"/>
              <a:t>• Angka yang dikutip adalah </a:t>
            </a:r>
            <a:r>
              <a:rPr lang="id-ID" dirty="0" err="1"/>
              <a:t>drive</a:t>
            </a:r>
            <a:r>
              <a:rPr lang="id-ID" dirty="0"/>
              <a:t> maksimum yang dapat  </a:t>
            </a:r>
          </a:p>
          <a:p>
            <a:r>
              <a:rPr lang="id-ID" dirty="0"/>
              <a:t>  dicapai</a:t>
            </a:r>
          </a:p>
        </p:txBody>
      </p:sp>
    </p:spTree>
    <p:extLst>
      <p:ext uri="{BB962C8B-B14F-4D97-AF65-F5344CB8AC3E}">
        <p14:creationId xmlns:p14="http://schemas.microsoft.com/office/powerpoint/2010/main" val="2277075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tak Teks 1">
            <a:extLst>
              <a:ext uri="{FF2B5EF4-FFF2-40B4-BE49-F238E27FC236}">
                <a16:creationId xmlns:a16="http://schemas.microsoft.com/office/drawing/2014/main" id="{240AA422-77F0-4DCC-AED4-D0A532305ABF}"/>
              </a:ext>
            </a:extLst>
          </p:cNvPr>
          <p:cNvSpPr txBox="1"/>
          <p:nvPr/>
        </p:nvSpPr>
        <p:spPr>
          <a:xfrm>
            <a:off x="4127500" y="85673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2800" dirty="0" err="1">
                <a:solidFill>
                  <a:srgbClr val="ADCF76"/>
                </a:solidFill>
              </a:rPr>
              <a:t>Maghnetic</a:t>
            </a:r>
            <a:r>
              <a:rPr lang="id-ID" sz="2800" dirty="0">
                <a:solidFill>
                  <a:srgbClr val="ADCF76"/>
                </a:solidFill>
              </a:rPr>
              <a:t> tipe 	</a:t>
            </a:r>
          </a:p>
        </p:txBody>
      </p:sp>
      <p:sp>
        <p:nvSpPr>
          <p:cNvPr id="4" name="Kotak Teks 3">
            <a:extLst>
              <a:ext uri="{FF2B5EF4-FFF2-40B4-BE49-F238E27FC236}">
                <a16:creationId xmlns:a16="http://schemas.microsoft.com/office/drawing/2014/main" id="{E32141F6-75A3-47E9-A96A-43210811D1E2}"/>
              </a:ext>
            </a:extLst>
          </p:cNvPr>
          <p:cNvSpPr txBox="1"/>
          <p:nvPr/>
        </p:nvSpPr>
        <p:spPr>
          <a:xfrm>
            <a:off x="1460500" y="1801336"/>
            <a:ext cx="95123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d-ID" b="0" i="0" dirty="0" err="1">
                <a:effectLst/>
                <a:latin typeface="Arial (Judul)"/>
              </a:rPr>
              <a:t>Magnetic</a:t>
            </a:r>
            <a:r>
              <a:rPr lang="id-ID" b="0" i="0" dirty="0">
                <a:effectLst/>
                <a:latin typeface="Arial (Judul)"/>
              </a:rPr>
              <a:t> tape adalah model pertama dari pada </a:t>
            </a:r>
            <a:r>
              <a:rPr lang="id-ID" b="0" i="0" dirty="0" err="1">
                <a:effectLst/>
                <a:latin typeface="Arial (Judul)"/>
              </a:rPr>
              <a:t>secondary</a:t>
            </a:r>
            <a:r>
              <a:rPr lang="id-ID" b="0" i="0" dirty="0">
                <a:effectLst/>
                <a:latin typeface="Arial (Judul)"/>
              </a:rPr>
              <a:t> </a:t>
            </a:r>
            <a:r>
              <a:rPr lang="id-ID" b="0" i="0" dirty="0" err="1">
                <a:effectLst/>
                <a:latin typeface="Arial (Judul)"/>
              </a:rPr>
              <a:t>memory</a:t>
            </a:r>
            <a:r>
              <a:rPr lang="id-ID" b="0" i="0" dirty="0">
                <a:effectLst/>
                <a:latin typeface="Arial (Judul)"/>
              </a:rPr>
              <a:t>. Tape ini juga dipakai untuk alat </a:t>
            </a:r>
            <a:r>
              <a:rPr lang="id-ID" b="0" i="0" dirty="0" err="1">
                <a:effectLst/>
                <a:latin typeface="Arial (Judul)"/>
              </a:rPr>
              <a:t>input</a:t>
            </a:r>
            <a:r>
              <a:rPr lang="id-ID" b="0" i="0" dirty="0">
                <a:effectLst/>
                <a:latin typeface="Arial (Judul)"/>
              </a:rPr>
              <a:t>/</a:t>
            </a:r>
            <a:r>
              <a:rPr lang="id-ID" b="0" i="0" dirty="0" err="1">
                <a:effectLst/>
                <a:latin typeface="Arial (Judul)"/>
              </a:rPr>
              <a:t>output</a:t>
            </a:r>
            <a:r>
              <a:rPr lang="id-ID" b="0" i="0" dirty="0">
                <a:effectLst/>
                <a:latin typeface="Arial (Judul)"/>
              </a:rPr>
              <a:t> </a:t>
            </a:r>
            <a:r>
              <a:rPr lang="id-ID" b="0" i="0" dirty="0" err="1">
                <a:effectLst/>
                <a:latin typeface="Arial (Judul)"/>
              </a:rPr>
              <a:t>dimana</a:t>
            </a:r>
            <a:r>
              <a:rPr lang="id-ID" b="0" i="0" dirty="0">
                <a:effectLst/>
                <a:latin typeface="Arial (Judul)"/>
              </a:rPr>
              <a:t> informasi dimasukkan ke CPU dari tape dan informasi diambil dari CPU lalu disimpan pada tape lainnya.</a:t>
            </a:r>
            <a:endParaRPr lang="id-ID" dirty="0">
              <a:latin typeface="Arial (Judul)"/>
            </a:endParaRPr>
          </a:p>
        </p:txBody>
      </p:sp>
      <p:sp>
        <p:nvSpPr>
          <p:cNvPr id="7" name="Kotak Teks 6">
            <a:extLst>
              <a:ext uri="{FF2B5EF4-FFF2-40B4-BE49-F238E27FC236}">
                <a16:creationId xmlns:a16="http://schemas.microsoft.com/office/drawing/2014/main" id="{1B359C96-C736-4728-8EA8-997C0206062C}"/>
              </a:ext>
            </a:extLst>
          </p:cNvPr>
          <p:cNvSpPr txBox="1"/>
          <p:nvPr/>
        </p:nvSpPr>
        <p:spPr>
          <a:xfrm>
            <a:off x="2044700" y="3146048"/>
            <a:ext cx="6096000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id-ID" sz="2400" b="1" i="0" u="none" strike="noStrike" cap="none" normalizeH="0" baseline="0" dirty="0" err="1">
                <a:ln>
                  <a:noFill/>
                </a:ln>
                <a:effectLst/>
                <a:latin typeface="Arial (Judul)"/>
              </a:rPr>
              <a:t>Fungsi</a:t>
            </a:r>
            <a:r>
              <a:rPr kumimoji="0" lang="en-US" altLang="id-ID" sz="2400" b="1" i="0" u="none" strike="noStrike" cap="none" normalizeH="0" baseline="0" dirty="0">
                <a:ln>
                  <a:noFill/>
                </a:ln>
                <a:effectLst/>
                <a:latin typeface="Arial (Judul)"/>
              </a:rPr>
              <a:t> Magnetic Tape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altLang="id-ID" dirty="0">
                <a:latin typeface="Arial (Judul)"/>
              </a:rPr>
              <a:t>1. </a:t>
            </a:r>
            <a:r>
              <a:rPr kumimoji="0" lang="en-US" altLang="id-ID" sz="1800" b="0" i="0" u="none" strike="noStrike" cap="none" normalizeH="0" baseline="0" dirty="0">
                <a:ln>
                  <a:noFill/>
                </a:ln>
                <a:effectLst/>
                <a:latin typeface="Arial (Judul)"/>
              </a:rPr>
              <a:t> </a:t>
            </a:r>
            <a:r>
              <a:rPr kumimoji="0" lang="en-US" altLang="id-ID" sz="1800" b="0" i="0" u="none" strike="noStrike" cap="none" normalizeH="0" baseline="0" dirty="0" err="1">
                <a:ln>
                  <a:noFill/>
                </a:ln>
                <a:effectLst/>
                <a:latin typeface="Arial (Judul)"/>
              </a:rPr>
              <a:t>untuk</a:t>
            </a:r>
            <a:r>
              <a:rPr kumimoji="0" lang="en-US" altLang="id-ID" sz="1800" b="0" i="0" u="none" strike="noStrike" cap="none" normalizeH="0" baseline="0" dirty="0">
                <a:ln>
                  <a:noFill/>
                </a:ln>
                <a:effectLst/>
                <a:latin typeface="Arial (Judul)"/>
              </a:rPr>
              <a:t> media </a:t>
            </a:r>
            <a:r>
              <a:rPr kumimoji="0" lang="en-US" altLang="id-ID" sz="1800" b="0" i="0" u="none" strike="noStrike" cap="none" normalizeH="0" baseline="0" dirty="0" err="1">
                <a:ln>
                  <a:noFill/>
                </a:ln>
                <a:effectLst/>
                <a:latin typeface="Arial (Judul)"/>
              </a:rPr>
              <a:t>penyimpanan</a:t>
            </a:r>
            <a:endParaRPr kumimoji="0" lang="en-US" altLang="id-ID" sz="1800" b="0" i="0" u="none" strike="noStrike" cap="none" normalizeH="0" baseline="0" dirty="0">
              <a:ln>
                <a:noFill/>
              </a:ln>
              <a:effectLst/>
              <a:latin typeface="Arial (Judul)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altLang="id-ID" dirty="0">
                <a:latin typeface="Arial (Judul)"/>
              </a:rPr>
              <a:t>2.  </a:t>
            </a:r>
            <a:r>
              <a:rPr kumimoji="0" lang="en-US" altLang="id-ID" sz="1800" b="0" i="0" u="none" strike="noStrike" cap="none" normalizeH="0" baseline="0" dirty="0" err="1">
                <a:ln>
                  <a:noFill/>
                </a:ln>
                <a:effectLst/>
                <a:latin typeface="Arial (Judul)"/>
              </a:rPr>
              <a:t>untuk</a:t>
            </a:r>
            <a:r>
              <a:rPr kumimoji="0" lang="en-US" altLang="id-ID" sz="1800" b="0" i="0" u="none" strike="noStrike" cap="none" normalizeH="0" baseline="0" dirty="0">
                <a:ln>
                  <a:noFill/>
                </a:ln>
                <a:effectLst/>
                <a:latin typeface="Arial (Judul)"/>
              </a:rPr>
              <a:t> </a:t>
            </a:r>
            <a:r>
              <a:rPr kumimoji="0" lang="en-US" altLang="id-ID" sz="1800" b="0" i="0" u="none" strike="noStrike" cap="none" normalizeH="0" baseline="0" dirty="0" err="1">
                <a:ln>
                  <a:noFill/>
                </a:ln>
                <a:effectLst/>
                <a:latin typeface="Arial (Judul)"/>
              </a:rPr>
              <a:t>alat</a:t>
            </a:r>
            <a:r>
              <a:rPr kumimoji="0" lang="en-US" altLang="id-ID" sz="1800" b="0" i="0" u="none" strike="noStrike" cap="none" normalizeH="0" baseline="0" dirty="0">
                <a:ln>
                  <a:noFill/>
                </a:ln>
                <a:effectLst/>
                <a:latin typeface="Arial (Judul)"/>
              </a:rPr>
              <a:t> input/output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altLang="id-ID" dirty="0">
                <a:latin typeface="Arial (Judul)"/>
              </a:rPr>
              <a:t>3. </a:t>
            </a:r>
            <a:r>
              <a:rPr kumimoji="0" lang="en-US" altLang="id-ID" sz="1800" b="0" i="0" u="none" strike="noStrike" cap="none" normalizeH="0" baseline="0" dirty="0" err="1">
                <a:ln>
                  <a:noFill/>
                </a:ln>
                <a:effectLst/>
                <a:latin typeface="Arial (Judul)"/>
              </a:rPr>
              <a:t>untuk</a:t>
            </a:r>
            <a:r>
              <a:rPr kumimoji="0" lang="en-US" altLang="id-ID" sz="1800" b="0" i="0" u="none" strike="noStrike" cap="none" normalizeH="0" baseline="0" dirty="0">
                <a:ln>
                  <a:noFill/>
                </a:ln>
                <a:effectLst/>
                <a:latin typeface="Arial (Judul)"/>
              </a:rPr>
              <a:t> </a:t>
            </a:r>
            <a:r>
              <a:rPr kumimoji="0" lang="en-US" altLang="id-ID" sz="1800" b="0" i="0" u="none" strike="noStrike" cap="none" normalizeH="0" baseline="0" dirty="0" err="1">
                <a:ln>
                  <a:noFill/>
                </a:ln>
                <a:effectLst/>
                <a:latin typeface="Arial (Judul)"/>
              </a:rPr>
              <a:t>merekam</a:t>
            </a:r>
            <a:r>
              <a:rPr kumimoji="0" lang="en-US" altLang="id-ID" sz="1800" b="0" i="0" u="none" strike="noStrike" cap="none" normalizeH="0" baseline="0" dirty="0">
                <a:ln>
                  <a:noFill/>
                </a:ln>
                <a:effectLst/>
                <a:latin typeface="Arial (Judul)"/>
              </a:rPr>
              <a:t> audio, video </a:t>
            </a:r>
            <a:r>
              <a:rPr kumimoji="0" lang="en-US" altLang="id-ID" sz="1800" b="0" i="0" u="none" strike="noStrike" cap="none" normalizeH="0" baseline="0" dirty="0" err="1">
                <a:ln>
                  <a:noFill/>
                </a:ln>
                <a:effectLst/>
                <a:latin typeface="Arial (Judul)"/>
              </a:rPr>
              <a:t>atau</a:t>
            </a:r>
            <a:r>
              <a:rPr kumimoji="0" lang="en-US" altLang="id-ID" sz="1800" b="0" i="0" u="none" strike="noStrike" cap="none" normalizeH="0" baseline="0" dirty="0">
                <a:ln>
                  <a:noFill/>
                </a:ln>
                <a:effectLst/>
                <a:latin typeface="Arial (Judul)"/>
              </a:rPr>
              <a:t> </a:t>
            </a:r>
            <a:r>
              <a:rPr kumimoji="0" lang="en-US" altLang="id-ID" sz="1800" b="0" i="0" u="none" strike="noStrike" cap="none" normalizeH="0" baseline="0" dirty="0" err="1">
                <a:ln>
                  <a:noFill/>
                </a:ln>
                <a:effectLst/>
                <a:latin typeface="Arial (Judul)"/>
              </a:rPr>
              <a:t>sinyal</a:t>
            </a:r>
            <a:endParaRPr kumimoji="0" lang="en-US" altLang="id-ID" sz="3200" b="0" i="0" u="none" strike="noStrike" cap="none" normalizeH="0" baseline="0" dirty="0">
              <a:ln>
                <a:noFill/>
              </a:ln>
              <a:effectLst/>
              <a:latin typeface="Arial (Judul)"/>
            </a:endParaRPr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153EDCC3-AC1A-9C90-FC81-F03C8B773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415" y="3146048"/>
            <a:ext cx="1707528" cy="1632397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9122690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Kotak Teks 2">
            <a:extLst>
              <a:ext uri="{FF2B5EF4-FFF2-40B4-BE49-F238E27FC236}">
                <a16:creationId xmlns:a16="http://schemas.microsoft.com/office/drawing/2014/main" id="{4689A303-0129-48EE-B33A-D8F001A96339}"/>
              </a:ext>
            </a:extLst>
          </p:cNvPr>
          <p:cNvSpPr txBox="1"/>
          <p:nvPr/>
        </p:nvSpPr>
        <p:spPr>
          <a:xfrm>
            <a:off x="2501900" y="1689156"/>
            <a:ext cx="6096000" cy="91435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indent="228600" algn="just">
              <a:lnSpc>
                <a:spcPts val="1575"/>
              </a:lnSpc>
            </a:pPr>
            <a:r>
              <a:rPr lang="en-US" b="0" i="0" dirty="0">
                <a:effectLst/>
                <a:latin typeface="Arial (Judul)"/>
              </a:rPr>
              <a:t>Data </a:t>
            </a:r>
            <a:r>
              <a:rPr lang="en-US" b="0" i="0" dirty="0" err="1">
                <a:effectLst/>
                <a:latin typeface="Arial (Judul)"/>
              </a:rPr>
              <a:t>direkam</a:t>
            </a:r>
            <a:r>
              <a:rPr lang="en-US" b="0" i="0" dirty="0">
                <a:effectLst/>
                <a:latin typeface="Arial (Judul)"/>
              </a:rPr>
              <a:t> </a:t>
            </a:r>
            <a:r>
              <a:rPr lang="en-US" b="0" i="0" dirty="0" err="1">
                <a:effectLst/>
                <a:latin typeface="Arial (Judul)"/>
              </a:rPr>
              <a:t>secara</a:t>
            </a:r>
            <a:r>
              <a:rPr lang="en-US" b="0" i="0" dirty="0">
                <a:effectLst/>
                <a:latin typeface="Arial (Judul)"/>
              </a:rPr>
              <a:t> digit pada media tape </a:t>
            </a:r>
            <a:r>
              <a:rPr lang="en-US" b="0" i="0" dirty="0" err="1">
                <a:effectLst/>
                <a:latin typeface="Arial (Judul)"/>
              </a:rPr>
              <a:t>sebagai</a:t>
            </a:r>
            <a:r>
              <a:rPr lang="en-US" b="0" i="0" dirty="0">
                <a:effectLst/>
                <a:latin typeface="Arial (Judul)"/>
              </a:rPr>
              <a:t> </a:t>
            </a:r>
            <a:r>
              <a:rPr lang="en-US" b="0" i="0" dirty="0" err="1">
                <a:effectLst/>
                <a:latin typeface="Arial (Judul)"/>
              </a:rPr>
              <a:t>titik-titik</a:t>
            </a:r>
            <a:r>
              <a:rPr lang="en-US" b="0" i="0" dirty="0">
                <a:effectLst/>
                <a:latin typeface="Arial (Judul)"/>
              </a:rPr>
              <a:t> </a:t>
            </a:r>
            <a:r>
              <a:rPr lang="en-US" b="0" i="0" dirty="0" err="1">
                <a:effectLst/>
                <a:latin typeface="Arial (Judul)"/>
              </a:rPr>
              <a:t>magnetisasi</a:t>
            </a:r>
            <a:r>
              <a:rPr lang="en-US" b="0" i="0" dirty="0">
                <a:effectLst/>
                <a:latin typeface="Arial (Judul)"/>
              </a:rPr>
              <a:t> pada </a:t>
            </a:r>
            <a:r>
              <a:rPr lang="en-US" b="0" i="0" dirty="0" err="1">
                <a:effectLst/>
                <a:latin typeface="Arial (Judul)"/>
              </a:rPr>
              <a:t>lapisan</a:t>
            </a:r>
            <a:r>
              <a:rPr lang="en-US" b="0" i="0" dirty="0">
                <a:effectLst/>
                <a:latin typeface="Arial (Judul)"/>
              </a:rPr>
              <a:t> </a:t>
            </a:r>
            <a:r>
              <a:rPr lang="en-US" b="0" i="0" dirty="0" err="1">
                <a:effectLst/>
                <a:latin typeface="Arial (Judul)"/>
              </a:rPr>
              <a:t>ferroksida</a:t>
            </a:r>
            <a:r>
              <a:rPr lang="en-US" b="0" i="0" dirty="0">
                <a:effectLst/>
                <a:latin typeface="Arial (Judul)"/>
              </a:rPr>
              <a:t>. </a:t>
            </a:r>
            <a:r>
              <a:rPr lang="en-US" b="0" i="0" dirty="0" err="1">
                <a:effectLst/>
                <a:latin typeface="Arial (Judul)"/>
              </a:rPr>
              <a:t>Magnetisasi</a:t>
            </a:r>
            <a:r>
              <a:rPr lang="en-US" b="0" i="0" dirty="0">
                <a:effectLst/>
                <a:latin typeface="Arial (Judul)"/>
              </a:rPr>
              <a:t> </a:t>
            </a:r>
            <a:r>
              <a:rPr lang="en-US" b="0" i="0" dirty="0" err="1">
                <a:effectLst/>
                <a:latin typeface="Arial (Judul)"/>
              </a:rPr>
              <a:t>positif</a:t>
            </a:r>
            <a:r>
              <a:rPr lang="en-US" b="0" i="0" dirty="0">
                <a:effectLst/>
                <a:latin typeface="Arial (Judul)"/>
              </a:rPr>
              <a:t> </a:t>
            </a:r>
            <a:r>
              <a:rPr lang="en-US" b="0" i="0" dirty="0" err="1">
                <a:effectLst/>
                <a:latin typeface="Arial (Judul)"/>
              </a:rPr>
              <a:t>menyatakan</a:t>
            </a:r>
            <a:r>
              <a:rPr lang="en-US" b="0" i="0" dirty="0">
                <a:effectLst/>
                <a:latin typeface="Arial (Judul)"/>
              </a:rPr>
              <a:t> 1 bit, </a:t>
            </a:r>
            <a:r>
              <a:rPr lang="en-US" b="0" i="0" dirty="0" err="1">
                <a:effectLst/>
                <a:latin typeface="Arial (Judul)"/>
              </a:rPr>
              <a:t>sedangkan</a:t>
            </a:r>
            <a:r>
              <a:rPr lang="en-US" b="0" i="0" dirty="0">
                <a:effectLst/>
                <a:latin typeface="Arial (Judul)"/>
              </a:rPr>
              <a:t> </a:t>
            </a:r>
            <a:r>
              <a:rPr lang="en-US" b="0" i="0" dirty="0" err="1">
                <a:effectLst/>
                <a:latin typeface="Arial (Judul)"/>
              </a:rPr>
              <a:t>magnetisasi</a:t>
            </a:r>
            <a:r>
              <a:rPr lang="en-US" b="0" i="0" dirty="0">
                <a:effectLst/>
                <a:latin typeface="Arial (Judul)"/>
              </a:rPr>
              <a:t> </a:t>
            </a:r>
            <a:r>
              <a:rPr lang="en-US" b="0" i="0" dirty="0" err="1">
                <a:effectLst/>
                <a:latin typeface="Arial (Judul)"/>
              </a:rPr>
              <a:t>negatif</a:t>
            </a:r>
            <a:r>
              <a:rPr lang="en-US" b="0" i="0" dirty="0">
                <a:effectLst/>
                <a:latin typeface="Arial (Judul)"/>
              </a:rPr>
              <a:t> </a:t>
            </a:r>
            <a:r>
              <a:rPr lang="en-US" b="0" i="0" dirty="0" err="1">
                <a:effectLst/>
                <a:latin typeface="Arial (Judul)"/>
              </a:rPr>
              <a:t>menyatakan</a:t>
            </a:r>
            <a:r>
              <a:rPr lang="en-US" b="0" i="0" dirty="0">
                <a:effectLst/>
                <a:latin typeface="Arial (Judul)"/>
              </a:rPr>
              <a:t> 0 bit </a:t>
            </a:r>
            <a:r>
              <a:rPr lang="en-US" b="0" i="0" dirty="0" err="1">
                <a:effectLst/>
                <a:latin typeface="Arial (Judul)"/>
              </a:rPr>
              <a:t>atau</a:t>
            </a:r>
            <a:r>
              <a:rPr lang="en-US" b="0" i="0" dirty="0">
                <a:effectLst/>
                <a:latin typeface="Arial (Judul)"/>
              </a:rPr>
              <a:t> </a:t>
            </a:r>
            <a:r>
              <a:rPr lang="en-US" b="0" i="0" dirty="0" err="1">
                <a:effectLst/>
                <a:latin typeface="Arial (Judul)"/>
              </a:rPr>
              <a:t>sebaliknya</a:t>
            </a:r>
            <a:r>
              <a:rPr lang="en-US" b="0" i="0" dirty="0">
                <a:effectLst/>
                <a:latin typeface="Arial (Judul)"/>
              </a:rPr>
              <a:t>.</a:t>
            </a:r>
          </a:p>
        </p:txBody>
      </p:sp>
      <p:sp>
        <p:nvSpPr>
          <p:cNvPr id="5" name="Kotak Teks 4">
            <a:extLst>
              <a:ext uri="{FF2B5EF4-FFF2-40B4-BE49-F238E27FC236}">
                <a16:creationId xmlns:a16="http://schemas.microsoft.com/office/drawing/2014/main" id="{86142794-4C26-4771-8DEA-68F5FDD70FB6}"/>
              </a:ext>
            </a:extLst>
          </p:cNvPr>
          <p:cNvSpPr txBox="1"/>
          <p:nvPr/>
        </p:nvSpPr>
        <p:spPr>
          <a:xfrm>
            <a:off x="3048000" y="930100"/>
            <a:ext cx="6096000" cy="327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1575"/>
              </a:lnSpc>
            </a:pPr>
            <a:r>
              <a:rPr lang="en-US" sz="2800" b="1" i="0" dirty="0">
                <a:solidFill>
                  <a:srgbClr val="ACCE73"/>
                </a:solidFill>
                <a:effectLst/>
                <a:latin typeface="Arial (Judul)"/>
              </a:rPr>
              <a:t>Cara </a:t>
            </a:r>
            <a:r>
              <a:rPr lang="en-US" sz="2800" b="1" i="0" dirty="0" err="1">
                <a:solidFill>
                  <a:srgbClr val="ACCE73"/>
                </a:solidFill>
                <a:effectLst/>
                <a:latin typeface="Arial (Judul)"/>
              </a:rPr>
              <a:t>Kerja</a:t>
            </a:r>
            <a:r>
              <a:rPr lang="en-US" sz="2800" b="1" i="0" dirty="0">
                <a:solidFill>
                  <a:srgbClr val="ACCE73"/>
                </a:solidFill>
                <a:effectLst/>
                <a:latin typeface="Arial (Judul)"/>
              </a:rPr>
              <a:t> Magnetic Tape</a:t>
            </a:r>
          </a:p>
        </p:txBody>
      </p:sp>
      <p:sp>
        <p:nvSpPr>
          <p:cNvPr id="8" name="Kotak Teks 7">
            <a:extLst>
              <a:ext uri="{FF2B5EF4-FFF2-40B4-BE49-F238E27FC236}">
                <a16:creationId xmlns:a16="http://schemas.microsoft.com/office/drawing/2014/main" id="{EE5BD0BB-89D6-4EE7-9E5E-93B5B657B239}"/>
              </a:ext>
            </a:extLst>
          </p:cNvPr>
          <p:cNvSpPr txBox="1"/>
          <p:nvPr/>
        </p:nvSpPr>
        <p:spPr>
          <a:xfrm>
            <a:off x="2197100" y="4198570"/>
            <a:ext cx="64008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id-ID" sz="1800" b="0" i="0" u="none" strike="noStrike" cap="none" normalizeH="0" baseline="0" dirty="0">
                <a:ln>
                  <a:noFill/>
                </a:ln>
                <a:effectLst/>
                <a:latin typeface="Arial (Judul)"/>
              </a:rPr>
              <a:t>1. Panjang record </a:t>
            </a:r>
            <a:r>
              <a:rPr kumimoji="0" lang="en-US" altLang="id-ID" sz="1800" b="0" i="0" u="none" strike="noStrike" cap="none" normalizeH="0" baseline="0" dirty="0" err="1">
                <a:ln>
                  <a:noFill/>
                </a:ln>
                <a:effectLst/>
                <a:latin typeface="Arial (Judul)"/>
              </a:rPr>
              <a:t>tidak</a:t>
            </a:r>
            <a:r>
              <a:rPr kumimoji="0" lang="en-US" altLang="id-ID" sz="1800" b="0" i="0" u="none" strike="noStrike" cap="none" normalizeH="0" baseline="0" dirty="0">
                <a:ln>
                  <a:noFill/>
                </a:ln>
                <a:effectLst/>
                <a:latin typeface="Arial (Judul)"/>
              </a:rPr>
              <a:t> </a:t>
            </a:r>
            <a:r>
              <a:rPr kumimoji="0" lang="en-US" altLang="id-ID" sz="1800" b="0" i="0" u="none" strike="noStrike" cap="none" normalizeH="0" baseline="0" dirty="0" err="1">
                <a:ln>
                  <a:noFill/>
                </a:ln>
                <a:effectLst/>
                <a:latin typeface="Arial (Judul)"/>
              </a:rPr>
              <a:t>terbatas</a:t>
            </a:r>
            <a:r>
              <a:rPr kumimoji="0" lang="en-US" altLang="id-ID" sz="1800" b="0" i="0" u="none" strike="noStrike" cap="none" normalizeH="0" baseline="0" dirty="0">
                <a:ln>
                  <a:noFill/>
                </a:ln>
                <a:effectLst/>
                <a:latin typeface="Arial (Judul)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id-ID" sz="1800" b="0" i="0" u="none" strike="noStrike" cap="none" normalizeH="0" baseline="0" dirty="0">
                <a:ln>
                  <a:noFill/>
                </a:ln>
                <a:effectLst/>
                <a:latin typeface="Arial (Judul)"/>
              </a:rPr>
              <a:t>3. Volume </a:t>
            </a:r>
            <a:r>
              <a:rPr kumimoji="0" lang="en-US" altLang="id-ID" sz="1800" b="0" i="0" u="none" strike="noStrike" cap="none" normalizeH="0" baseline="0" dirty="0" err="1">
                <a:ln>
                  <a:noFill/>
                </a:ln>
                <a:effectLst/>
                <a:latin typeface="Arial (Judul)"/>
              </a:rPr>
              <a:t>penyimpanan</a:t>
            </a:r>
            <a:r>
              <a:rPr kumimoji="0" lang="en-US" altLang="id-ID" sz="1800" b="0" i="0" u="none" strike="noStrike" cap="none" normalizeH="0" baseline="0" dirty="0">
                <a:ln>
                  <a:noFill/>
                </a:ln>
                <a:effectLst/>
                <a:latin typeface="Arial (Judul)"/>
              </a:rPr>
              <a:t> </a:t>
            </a:r>
            <a:r>
              <a:rPr kumimoji="0" lang="en-US" altLang="id-ID" sz="1800" b="0" i="0" u="none" strike="noStrike" cap="none" normalizeH="0" baseline="0" dirty="0" err="1">
                <a:ln>
                  <a:noFill/>
                </a:ln>
                <a:effectLst/>
                <a:latin typeface="Arial (Judul)"/>
              </a:rPr>
              <a:t>datanya</a:t>
            </a:r>
            <a:r>
              <a:rPr kumimoji="0" lang="en-US" altLang="id-ID" sz="1800" b="0" i="0" u="none" strike="noStrike" cap="none" normalizeH="0" baseline="0" dirty="0">
                <a:ln>
                  <a:noFill/>
                </a:ln>
                <a:effectLst/>
                <a:latin typeface="Arial (Judul)"/>
              </a:rPr>
              <a:t> </a:t>
            </a:r>
            <a:r>
              <a:rPr kumimoji="0" lang="en-US" altLang="id-ID" sz="1800" b="0" i="0" u="none" strike="noStrike" cap="none" normalizeH="0" baseline="0" dirty="0" err="1">
                <a:ln>
                  <a:noFill/>
                </a:ln>
                <a:effectLst/>
                <a:latin typeface="Arial (Judul)"/>
              </a:rPr>
              <a:t>besar</a:t>
            </a:r>
            <a:r>
              <a:rPr kumimoji="0" lang="en-US" altLang="id-ID" sz="1800" b="0" i="0" u="none" strike="noStrike" cap="none" normalizeH="0" baseline="0" dirty="0">
                <a:ln>
                  <a:noFill/>
                </a:ln>
                <a:effectLst/>
                <a:latin typeface="Arial (Judul)"/>
              </a:rPr>
              <a:t> 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id-ID" sz="1800" b="0" i="0" u="none" strike="noStrike" cap="none" normalizeH="0" baseline="0" dirty="0">
                <a:ln>
                  <a:noFill/>
                </a:ln>
                <a:effectLst/>
                <a:latin typeface="Arial (Judul)"/>
              </a:rPr>
              <a:t>4. </a:t>
            </a:r>
            <a:r>
              <a:rPr kumimoji="0" lang="en-US" altLang="id-ID" sz="1800" b="0" i="0" u="none" strike="noStrike" cap="none" normalizeH="0" baseline="0" dirty="0" err="1">
                <a:ln>
                  <a:noFill/>
                </a:ln>
                <a:effectLst/>
                <a:latin typeface="Arial (Judul)"/>
              </a:rPr>
              <a:t>Kecepatan</a:t>
            </a:r>
            <a:r>
              <a:rPr kumimoji="0" lang="en-US" altLang="id-ID" sz="1800" b="0" i="0" u="none" strike="noStrike" cap="none" normalizeH="0" baseline="0" dirty="0">
                <a:ln>
                  <a:noFill/>
                </a:ln>
                <a:effectLst/>
                <a:latin typeface="Arial (Judul)"/>
              </a:rPr>
              <a:t> transfer data </a:t>
            </a:r>
            <a:r>
              <a:rPr kumimoji="0" lang="en-US" altLang="id-ID" sz="1800" b="0" i="0" u="none" strike="noStrike" cap="none" normalizeH="0" baseline="0" dirty="0" err="1">
                <a:ln>
                  <a:noFill/>
                </a:ln>
                <a:effectLst/>
                <a:latin typeface="Arial (Judul)"/>
              </a:rPr>
              <a:t>tinggi</a:t>
            </a:r>
            <a:r>
              <a:rPr kumimoji="0" lang="en-US" altLang="id-ID" sz="1800" b="0" i="0" u="none" strike="noStrike" cap="none" normalizeH="0" baseline="0" dirty="0">
                <a:ln>
                  <a:noFill/>
                </a:ln>
                <a:effectLst/>
                <a:latin typeface="Arial (Judul)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id-ID" sz="1800" b="0" i="0" u="none" strike="noStrike" cap="none" normalizeH="0" baseline="0" dirty="0">
                <a:ln>
                  <a:noFill/>
                </a:ln>
                <a:effectLst/>
                <a:latin typeface="Arial (Judul)"/>
              </a:rPr>
              <a:t>5. Sangat </a:t>
            </a:r>
            <a:r>
              <a:rPr kumimoji="0" lang="en-US" altLang="id-ID" sz="1800" b="0" i="0" u="none" strike="noStrike" cap="none" normalizeH="0" baseline="0" dirty="0" err="1">
                <a:ln>
                  <a:noFill/>
                </a:ln>
                <a:effectLst/>
                <a:latin typeface="Arial (Judul)"/>
              </a:rPr>
              <a:t>efisiensi</a:t>
            </a:r>
            <a:r>
              <a:rPr kumimoji="0" lang="en-US" altLang="id-ID" sz="1800" b="0" i="0" u="none" strike="noStrike" cap="none" normalizeH="0" baseline="0" dirty="0">
                <a:ln>
                  <a:noFill/>
                </a:ln>
                <a:effectLst/>
                <a:latin typeface="Arial (Judul)"/>
              </a:rPr>
              <a:t> </a:t>
            </a:r>
            <a:r>
              <a:rPr kumimoji="0" lang="en-US" altLang="id-ID" sz="1800" b="0" i="0" u="none" strike="noStrike" cap="none" normalizeH="0" baseline="0" dirty="0" err="1">
                <a:ln>
                  <a:noFill/>
                </a:ln>
                <a:effectLst/>
                <a:latin typeface="Arial (Judul)"/>
              </a:rPr>
              <a:t>bila</a:t>
            </a:r>
            <a:r>
              <a:rPr kumimoji="0" lang="en-US" altLang="id-ID" sz="1800" b="0" i="0" u="none" strike="noStrike" cap="none" normalizeH="0" baseline="0" dirty="0">
                <a:ln>
                  <a:noFill/>
                </a:ln>
                <a:effectLst/>
                <a:latin typeface="Arial (Judul)"/>
              </a:rPr>
              <a:t> </a:t>
            </a:r>
            <a:r>
              <a:rPr kumimoji="0" lang="en-US" altLang="id-ID" sz="1800" b="0" i="0" u="none" strike="noStrike" cap="none" normalizeH="0" baseline="0" dirty="0" err="1">
                <a:ln>
                  <a:noFill/>
                </a:ln>
                <a:effectLst/>
                <a:latin typeface="Arial (Judul)"/>
              </a:rPr>
              <a:t>semua</a:t>
            </a:r>
            <a:r>
              <a:rPr kumimoji="0" lang="en-US" altLang="id-ID" sz="1800" b="0" i="0" u="none" strike="noStrike" cap="none" normalizeH="0" baseline="0" dirty="0">
                <a:ln>
                  <a:noFill/>
                </a:ln>
                <a:effectLst/>
                <a:latin typeface="Arial (Judul)"/>
              </a:rPr>
              <a:t> </a:t>
            </a:r>
            <a:r>
              <a:rPr kumimoji="0" lang="en-US" altLang="id-ID" sz="1800" b="0" i="0" u="none" strike="noStrike" cap="none" normalizeH="0" baseline="0" dirty="0" err="1">
                <a:ln>
                  <a:noFill/>
                </a:ln>
                <a:effectLst/>
                <a:latin typeface="Arial (Judul)"/>
              </a:rPr>
              <a:t>atau</a:t>
            </a:r>
            <a:r>
              <a:rPr kumimoji="0" lang="en-US" altLang="id-ID" sz="1800" b="0" i="0" u="none" strike="noStrike" cap="none" normalizeH="0" baseline="0" dirty="0">
                <a:ln>
                  <a:noFill/>
                </a:ln>
                <a:effectLst/>
                <a:latin typeface="Arial (Judul)"/>
              </a:rPr>
              <a:t> </a:t>
            </a:r>
            <a:r>
              <a:rPr kumimoji="0" lang="en-US" altLang="id-ID" sz="1800" b="0" i="0" u="none" strike="noStrike" cap="none" normalizeH="0" baseline="0" dirty="0" err="1">
                <a:ln>
                  <a:noFill/>
                </a:ln>
                <a:effectLst/>
                <a:latin typeface="Arial (Judul)"/>
              </a:rPr>
              <a:t>kebanyakan</a:t>
            </a:r>
            <a:r>
              <a:rPr kumimoji="0" lang="en-US" altLang="id-ID" sz="1800" b="0" i="0" u="none" strike="noStrike" cap="none" normalizeH="0" baseline="0" dirty="0">
                <a:ln>
                  <a:noFill/>
                </a:ln>
                <a:effectLst/>
                <a:latin typeface="Arial (Judul)"/>
              </a:rPr>
              <a:t> record </a:t>
            </a:r>
            <a:r>
              <a:rPr kumimoji="0" lang="en-US" altLang="id-ID" sz="1800" b="0" i="0" u="none" strike="noStrike" cap="none" normalizeH="0" baseline="0" dirty="0" err="1">
                <a:ln>
                  <a:noFill/>
                </a:ln>
                <a:effectLst/>
                <a:latin typeface="Arial (Judul)"/>
              </a:rPr>
              <a:t>dari</a:t>
            </a:r>
            <a:r>
              <a:rPr kumimoji="0" lang="en-US" altLang="id-ID" sz="1800" b="0" i="0" u="none" strike="noStrike" cap="none" normalizeH="0" baseline="0" dirty="0">
                <a:ln>
                  <a:noFill/>
                </a:ln>
                <a:effectLst/>
                <a:latin typeface="Arial (Judul)"/>
              </a:rPr>
              <a:t> </a:t>
            </a:r>
            <a:r>
              <a:rPr kumimoji="0" lang="id-ID" altLang="id-ID" sz="1800" b="0" i="0" u="none" strike="noStrike" cap="none" normalizeH="0" baseline="0" dirty="0">
                <a:ln>
                  <a:noFill/>
                </a:ln>
                <a:effectLst/>
                <a:latin typeface="Arial (Judul)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altLang="id-ID" dirty="0">
                <a:latin typeface="Arial (Judul)"/>
              </a:rPr>
              <a:t>    </a:t>
            </a:r>
            <a:r>
              <a:rPr kumimoji="0" lang="en-US" altLang="id-ID" sz="1800" b="0" i="0" u="none" strike="noStrike" cap="none" normalizeH="0" baseline="0" dirty="0" err="1">
                <a:ln>
                  <a:noFill/>
                </a:ln>
                <a:effectLst/>
                <a:latin typeface="Arial (Judul)"/>
              </a:rPr>
              <a:t>sebuah</a:t>
            </a:r>
            <a:r>
              <a:rPr kumimoji="0" lang="en-US" altLang="id-ID" sz="1800" b="0" i="0" u="none" strike="noStrike" cap="none" normalizeH="0" baseline="0" dirty="0">
                <a:ln>
                  <a:noFill/>
                </a:ln>
                <a:effectLst/>
                <a:latin typeface="Arial (Judul)"/>
              </a:rPr>
              <a:t> tape file </a:t>
            </a:r>
            <a:r>
              <a:rPr kumimoji="0" lang="en-US" altLang="id-ID" sz="1800" b="0" i="0" u="none" strike="noStrike" cap="none" normalizeH="0" baseline="0" dirty="0" err="1">
                <a:ln>
                  <a:noFill/>
                </a:ln>
                <a:effectLst/>
                <a:latin typeface="Arial (Judul)"/>
              </a:rPr>
              <a:t>memerlukan</a:t>
            </a:r>
            <a:r>
              <a:rPr kumimoji="0" lang="en-US" altLang="id-ID" sz="1800" b="0" i="0" u="none" strike="noStrike" cap="none" normalizeH="0" baseline="0" dirty="0">
                <a:ln>
                  <a:noFill/>
                </a:ln>
                <a:effectLst/>
                <a:latin typeface="Arial (Judul)"/>
              </a:rPr>
              <a:t> </a:t>
            </a:r>
            <a:r>
              <a:rPr kumimoji="0" lang="en-US" altLang="id-ID" sz="1800" b="0" i="0" u="none" strike="noStrike" cap="none" normalizeH="0" baseline="0" dirty="0" err="1">
                <a:ln>
                  <a:noFill/>
                </a:ln>
                <a:effectLst/>
                <a:latin typeface="Arial (Judul)"/>
              </a:rPr>
              <a:t>pemrosesan</a:t>
            </a:r>
            <a:r>
              <a:rPr kumimoji="0" lang="en-US" altLang="id-ID" sz="1800" b="0" i="0" u="none" strike="noStrike" cap="none" normalizeH="0" baseline="0" dirty="0">
                <a:ln>
                  <a:noFill/>
                </a:ln>
                <a:effectLst/>
                <a:latin typeface="Arial (Judul)"/>
              </a:rPr>
              <a:t> </a:t>
            </a:r>
            <a:r>
              <a:rPr kumimoji="0" lang="en-US" altLang="id-ID" sz="1800" b="0" i="0" u="none" strike="noStrike" cap="none" normalizeH="0" baseline="0" dirty="0" err="1">
                <a:ln>
                  <a:noFill/>
                </a:ln>
                <a:effectLst/>
                <a:latin typeface="Arial (Judul)"/>
              </a:rPr>
              <a:t>seluruhnya</a:t>
            </a:r>
            <a:endParaRPr kumimoji="0" lang="en-US" altLang="id-ID" sz="3200" b="0" i="0" u="none" strike="noStrike" cap="none" normalizeH="0" baseline="0" dirty="0">
              <a:ln>
                <a:noFill/>
              </a:ln>
              <a:effectLst/>
              <a:latin typeface="Arial (Judul)"/>
            </a:endParaRPr>
          </a:p>
        </p:txBody>
      </p:sp>
      <p:sp>
        <p:nvSpPr>
          <p:cNvPr id="10" name="Kotak Teks 9">
            <a:extLst>
              <a:ext uri="{FF2B5EF4-FFF2-40B4-BE49-F238E27FC236}">
                <a16:creationId xmlns:a16="http://schemas.microsoft.com/office/drawing/2014/main" id="{2F948FAE-C5F4-4320-BE61-79FD2D04910D}"/>
              </a:ext>
            </a:extLst>
          </p:cNvPr>
          <p:cNvSpPr txBox="1"/>
          <p:nvPr/>
        </p:nvSpPr>
        <p:spPr>
          <a:xfrm>
            <a:off x="2063750" y="3429000"/>
            <a:ext cx="80645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id-ID" sz="2800" b="1" i="0" u="none" strike="noStrike" cap="none" normalizeH="0" baseline="0" dirty="0" err="1">
                <a:ln>
                  <a:noFill/>
                </a:ln>
                <a:solidFill>
                  <a:srgbClr val="ACCE73"/>
                </a:solidFill>
                <a:effectLst/>
                <a:latin typeface="Arial (Judul)"/>
              </a:rPr>
              <a:t>Keuntungan</a:t>
            </a:r>
            <a:r>
              <a:rPr kumimoji="0" lang="en-US" altLang="id-ID" sz="2800" b="1" i="0" u="none" strike="noStrike" cap="none" normalizeH="0" baseline="0" dirty="0">
                <a:ln>
                  <a:noFill/>
                </a:ln>
                <a:solidFill>
                  <a:srgbClr val="ACCE73"/>
                </a:solidFill>
                <a:effectLst/>
                <a:latin typeface="Arial (Judul)"/>
              </a:rPr>
              <a:t> </a:t>
            </a:r>
            <a:r>
              <a:rPr kumimoji="0" lang="en-US" altLang="id-ID" sz="2800" b="1" i="0" u="none" strike="noStrike" cap="none" normalizeH="0" baseline="0" dirty="0" err="1">
                <a:ln>
                  <a:noFill/>
                </a:ln>
                <a:solidFill>
                  <a:srgbClr val="ACCE73"/>
                </a:solidFill>
                <a:effectLst/>
                <a:latin typeface="Arial (Judul)"/>
              </a:rPr>
              <a:t>Penggunaan</a:t>
            </a:r>
            <a:r>
              <a:rPr kumimoji="0" lang="en-US" altLang="id-ID" sz="2800" b="1" i="0" u="none" strike="noStrike" cap="none" normalizeH="0" baseline="0" dirty="0">
                <a:ln>
                  <a:noFill/>
                </a:ln>
                <a:solidFill>
                  <a:srgbClr val="ACCE73"/>
                </a:solidFill>
                <a:effectLst/>
                <a:latin typeface="Arial (Judul)"/>
              </a:rPr>
              <a:t> magnetic tape:</a:t>
            </a:r>
          </a:p>
        </p:txBody>
      </p:sp>
    </p:spTree>
    <p:extLst>
      <p:ext uri="{BB962C8B-B14F-4D97-AF65-F5344CB8AC3E}">
        <p14:creationId xmlns:p14="http://schemas.microsoft.com/office/powerpoint/2010/main" val="3008814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mpungan Teks 2">
            <a:extLst>
              <a:ext uri="{FF2B5EF4-FFF2-40B4-BE49-F238E27FC236}">
                <a16:creationId xmlns:a16="http://schemas.microsoft.com/office/drawing/2014/main" id="{9310FA22-5AA3-40BB-942B-3D645BC56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61478" y="2114239"/>
            <a:ext cx="5535701" cy="474414"/>
          </a:xfrm>
        </p:spPr>
        <p:txBody>
          <a:bodyPr>
            <a:noAutofit/>
          </a:bodyPr>
          <a:lstStyle/>
          <a:p>
            <a:pPr algn="ctr"/>
            <a:r>
              <a:rPr lang="id-ID" altLang="ko-KR" sz="4800" dirty="0"/>
              <a:t>Memori </a:t>
            </a:r>
            <a:r>
              <a:rPr lang="id-ID" altLang="ko-KR" sz="4800" dirty="0" err="1"/>
              <a:t>External</a:t>
            </a:r>
            <a:endParaRPr lang="ko-KR" altLang="en-US" sz="4800" dirty="0"/>
          </a:p>
        </p:txBody>
      </p:sp>
      <p:sp>
        <p:nvSpPr>
          <p:cNvPr id="4" name="Judul 3">
            <a:extLst>
              <a:ext uri="{FF2B5EF4-FFF2-40B4-BE49-F238E27FC236}">
                <a16:creationId xmlns:a16="http://schemas.microsoft.com/office/drawing/2014/main" id="{96DFB7FE-F3E2-4E74-9554-1233CC053B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91424" y="3429000"/>
            <a:ext cx="84828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id-ID" sz="2000" b="1" i="0" dirty="0" err="1">
                <a:effectLst/>
                <a:latin typeface="arial" panose="020B0604020202020204" pitchFamily="34" charset="0"/>
              </a:rPr>
              <a:t>memory</a:t>
            </a:r>
            <a:r>
              <a:rPr lang="id-ID" sz="2000" b="0" i="0" dirty="0">
                <a:effectLst/>
                <a:latin typeface="arial" panose="020B0604020202020204" pitchFamily="34" charset="0"/>
              </a:rPr>
              <a:t> yang fungsinya sebagai perangkat tambahan atau pendukung dari komputer. Selain itu, fungsi dari </a:t>
            </a:r>
            <a:r>
              <a:rPr lang="id-ID" sz="2000" b="1" i="0" dirty="0">
                <a:effectLst/>
                <a:latin typeface="arial" panose="020B0604020202020204" pitchFamily="34" charset="0"/>
              </a:rPr>
              <a:t>memori eksternal</a:t>
            </a:r>
            <a:r>
              <a:rPr lang="id-ID" sz="2000" b="0" i="0" dirty="0">
                <a:effectLst/>
                <a:latin typeface="arial" panose="020B0604020202020204" pitchFamily="34" charset="0"/>
              </a:rPr>
              <a:t> ini adalah sebagai penunjang untuk membuka </a:t>
            </a:r>
            <a:r>
              <a:rPr lang="id-ID" sz="2000" b="0" i="0" dirty="0" err="1">
                <a:effectLst/>
                <a:latin typeface="arial" panose="020B0604020202020204" pitchFamily="34" charset="0"/>
              </a:rPr>
              <a:t>softaware</a:t>
            </a:r>
            <a:r>
              <a:rPr lang="id-ID" sz="2000" b="0" i="0" dirty="0">
                <a:effectLst/>
                <a:latin typeface="arial" panose="020B0604020202020204" pitchFamily="34" charset="0"/>
              </a:rPr>
              <a:t>, aplikasi, maupun </a:t>
            </a:r>
            <a:r>
              <a:rPr lang="id-ID" sz="2000" b="0" i="0" dirty="0" err="1">
                <a:effectLst/>
                <a:latin typeface="arial" panose="020B0604020202020204" pitchFamily="34" charset="0"/>
              </a:rPr>
              <a:t>file-file</a:t>
            </a:r>
            <a:r>
              <a:rPr lang="id-ID" sz="2000" b="0" i="0" dirty="0">
                <a:effectLst/>
                <a:latin typeface="arial" panose="020B0604020202020204" pitchFamily="34" charset="0"/>
              </a:rPr>
              <a:t> yang ada di dalam komputer.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23139584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otak Teks 3">
            <a:extLst>
              <a:ext uri="{FF2B5EF4-FFF2-40B4-BE49-F238E27FC236}">
                <a16:creationId xmlns:a16="http://schemas.microsoft.com/office/drawing/2014/main" id="{8390428F-CB71-4970-A52D-B93A7ED0F93E}"/>
              </a:ext>
            </a:extLst>
          </p:cNvPr>
          <p:cNvSpPr txBox="1"/>
          <p:nvPr/>
        </p:nvSpPr>
        <p:spPr>
          <a:xfrm>
            <a:off x="4673600" y="3683000"/>
            <a:ext cx="1738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Terima kasih </a:t>
            </a:r>
            <a:r>
              <a:rPr lang="id-ID" dirty="0">
                <a:sym typeface="Wingdings" panose="05000000000000000000" pitchFamily="2" charset="2"/>
              </a:rPr>
              <a:t>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52593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tak Teks 1">
            <a:extLst>
              <a:ext uri="{FF2B5EF4-FFF2-40B4-BE49-F238E27FC236}">
                <a16:creationId xmlns:a16="http://schemas.microsoft.com/office/drawing/2014/main" id="{2DE4A77B-8851-4E23-A712-66187CC5D188}"/>
              </a:ext>
            </a:extLst>
          </p:cNvPr>
          <p:cNvSpPr txBox="1"/>
          <p:nvPr/>
        </p:nvSpPr>
        <p:spPr>
          <a:xfrm>
            <a:off x="3889418" y="953037"/>
            <a:ext cx="4054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dirty="0"/>
              <a:t>Jenis-jenis Memori </a:t>
            </a:r>
            <a:r>
              <a:rPr lang="id-ID" sz="2400" dirty="0" err="1"/>
              <a:t>External</a:t>
            </a:r>
            <a:r>
              <a:rPr lang="id-ID" sz="2400" dirty="0"/>
              <a:t> </a:t>
            </a:r>
          </a:p>
        </p:txBody>
      </p:sp>
      <p:sp>
        <p:nvSpPr>
          <p:cNvPr id="3" name="Kotak Teks 2">
            <a:extLst>
              <a:ext uri="{FF2B5EF4-FFF2-40B4-BE49-F238E27FC236}">
                <a16:creationId xmlns:a16="http://schemas.microsoft.com/office/drawing/2014/main" id="{08FC92AA-C818-4FF1-ADD4-9618D23C2D3D}"/>
              </a:ext>
            </a:extLst>
          </p:cNvPr>
          <p:cNvSpPr txBox="1"/>
          <p:nvPr/>
        </p:nvSpPr>
        <p:spPr>
          <a:xfrm>
            <a:off x="1983346" y="1951672"/>
            <a:ext cx="24929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d-ID" dirty="0" err="1"/>
              <a:t>Magnetic</a:t>
            </a:r>
            <a:r>
              <a:rPr lang="id-ID" dirty="0"/>
              <a:t> </a:t>
            </a:r>
            <a:r>
              <a:rPr lang="id-ID" dirty="0" err="1"/>
              <a:t>Disk</a:t>
            </a:r>
            <a:endParaRPr lang="id-ID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d-ID" dirty="0"/>
              <a:t>Raid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d-ID" dirty="0" err="1"/>
              <a:t>Removable</a:t>
            </a:r>
            <a:r>
              <a:rPr lang="id-ID" dirty="0"/>
              <a:t> 	</a:t>
            </a:r>
          </a:p>
          <a:p>
            <a:endParaRPr lang="id-ID" dirty="0"/>
          </a:p>
          <a:p>
            <a:endParaRPr lang="id-ID" dirty="0"/>
          </a:p>
        </p:txBody>
      </p:sp>
      <p:sp>
        <p:nvSpPr>
          <p:cNvPr id="4" name="Kotak Teks 3">
            <a:extLst>
              <a:ext uri="{FF2B5EF4-FFF2-40B4-BE49-F238E27FC236}">
                <a16:creationId xmlns:a16="http://schemas.microsoft.com/office/drawing/2014/main" id="{32C502CA-161B-4E7F-9B39-A6D209414752}"/>
              </a:ext>
            </a:extLst>
          </p:cNvPr>
          <p:cNvSpPr txBox="1"/>
          <p:nvPr/>
        </p:nvSpPr>
        <p:spPr>
          <a:xfrm>
            <a:off x="1983346" y="3069988"/>
            <a:ext cx="321979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2.  </a:t>
            </a:r>
            <a:r>
              <a:rPr lang="id-ID" dirty="0" err="1"/>
              <a:t>Optical</a:t>
            </a:r>
            <a:endParaRPr lang="id-ID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d-ID" dirty="0" err="1"/>
              <a:t>CD-Rom</a:t>
            </a:r>
            <a:endParaRPr lang="id-ID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d-ID" dirty="0"/>
              <a:t>CD-</a:t>
            </a:r>
            <a:r>
              <a:rPr lang="id-ID" dirty="0" err="1"/>
              <a:t>Writable</a:t>
            </a:r>
            <a:r>
              <a:rPr lang="id-ID" dirty="0"/>
              <a:t> (WORM)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d-ID" dirty="0"/>
              <a:t>CD-R/W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d-ID" dirty="0"/>
              <a:t>DVD 	</a:t>
            </a:r>
          </a:p>
          <a:p>
            <a:endParaRPr lang="id-ID" dirty="0"/>
          </a:p>
          <a:p>
            <a:endParaRPr lang="id-ID" dirty="0"/>
          </a:p>
        </p:txBody>
      </p:sp>
      <p:sp>
        <p:nvSpPr>
          <p:cNvPr id="5" name="Kotak Teks 4">
            <a:extLst>
              <a:ext uri="{FF2B5EF4-FFF2-40B4-BE49-F238E27FC236}">
                <a16:creationId xmlns:a16="http://schemas.microsoft.com/office/drawing/2014/main" id="{F9C7E886-0D4D-4F49-8158-6A0D22C25659}"/>
              </a:ext>
            </a:extLst>
          </p:cNvPr>
          <p:cNvSpPr txBox="1"/>
          <p:nvPr/>
        </p:nvSpPr>
        <p:spPr>
          <a:xfrm>
            <a:off x="1983346" y="4808635"/>
            <a:ext cx="20313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3. </a:t>
            </a:r>
            <a:r>
              <a:rPr lang="id-ID" dirty="0" err="1"/>
              <a:t>Maghnetic</a:t>
            </a:r>
            <a:r>
              <a:rPr lang="id-ID"/>
              <a:t> pita </a:t>
            </a:r>
            <a:r>
              <a:rPr lang="id-ID" dirty="0"/>
              <a:t>	</a:t>
            </a:r>
          </a:p>
          <a:p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19139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Judul 2">
            <a:extLst>
              <a:ext uri="{FF2B5EF4-FFF2-40B4-BE49-F238E27FC236}">
                <a16:creationId xmlns:a16="http://schemas.microsoft.com/office/drawing/2014/main" id="{2410C88F-E5D2-480F-BFA4-79639023F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4236" y="1538699"/>
            <a:ext cx="3473698" cy="803925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AED276"/>
                </a:solidFill>
                <a:effectLst/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Magnetic Disk</a:t>
            </a:r>
            <a:br>
              <a:rPr lang="id-ID" sz="3200" dirty="0">
                <a:solidFill>
                  <a:srgbClr val="AED276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id-ID" dirty="0">
              <a:solidFill>
                <a:srgbClr val="AED276"/>
              </a:solidFill>
            </a:endParaRPr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49006684-74FF-45A7-AC89-B14BA54E1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20332" y="2128983"/>
            <a:ext cx="8951336" cy="2386394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id-ID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Disc</a:t>
            </a:r>
            <a:r>
              <a:rPr lang="id-ID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merupakan piringan bundar yang terbuat dari logam atau sejenisnya yang </a:t>
            </a:r>
            <a:r>
              <a:rPr lang="id-ID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dilipisi</a:t>
            </a:r>
            <a:r>
              <a:rPr lang="id-ID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dengan bahan yang dapat </a:t>
            </a:r>
            <a:r>
              <a:rPr lang="id-ID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dimagnetisasi</a:t>
            </a:r>
            <a:r>
              <a:rPr lang="id-ID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seperti magnetis </a:t>
            </a:r>
            <a:r>
              <a:rPr lang="id-ID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oxsite</a:t>
            </a:r>
            <a:r>
              <a:rPr lang="id-ID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Data direkam </a:t>
            </a:r>
            <a:r>
              <a:rPr lang="id-ID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diatasnya</a:t>
            </a:r>
            <a:r>
              <a:rPr lang="id-ID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dan kemudian dapat dibaca dari </a:t>
            </a:r>
            <a:r>
              <a:rPr lang="id-ID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disc</a:t>
            </a:r>
            <a:r>
              <a:rPr lang="id-ID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dengan menggunakan </a:t>
            </a:r>
            <a:r>
              <a:rPr lang="id-ID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conducting</a:t>
            </a:r>
            <a:r>
              <a:rPr lang="id-ID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id-ID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coil</a:t>
            </a:r>
            <a:r>
              <a:rPr lang="id-ID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yang dinamakan </a:t>
            </a:r>
            <a:r>
              <a:rPr lang="id-ID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head</a:t>
            </a:r>
            <a:r>
              <a:rPr lang="id-ID" sz="2400" dirty="0">
                <a:latin typeface="Calibri" panose="020F0502020204030204" pitchFamily="34" charset="0"/>
                <a:ea typeface="Calibri" panose="020F0502020204030204" pitchFamily="34" charset="0"/>
              </a:rPr>
              <a:t> (</a:t>
            </a:r>
            <a:r>
              <a:rPr lang="id-ID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perangkat yang relatif berukuran kecil yang dapat membaca atau menulis Lebar </a:t>
            </a:r>
            <a:r>
              <a:rPr lang="id-ID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head</a:t>
            </a:r>
            <a:r>
              <a:rPr lang="id-ID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= lebar </a:t>
            </a:r>
            <a:r>
              <a:rPr lang="id-ID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track</a:t>
            </a:r>
            <a:r>
              <a:rPr lang="id-ID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.) .</a:t>
            </a:r>
          </a:p>
          <a:p>
            <a:pPr algn="just"/>
            <a:r>
              <a:rPr lang="id-ID" sz="2400" dirty="0"/>
              <a:t>Selama operasi pembacaan dan penulisan, </a:t>
            </a:r>
            <a:r>
              <a:rPr lang="id-ID" sz="2400" dirty="0" err="1"/>
              <a:t>head</a:t>
            </a:r>
            <a:r>
              <a:rPr lang="id-ID" sz="2400" dirty="0"/>
              <a:t> bersifat </a:t>
            </a:r>
            <a:r>
              <a:rPr lang="id-ID" sz="2400" dirty="0" err="1"/>
              <a:t>stationer</a:t>
            </a:r>
            <a:r>
              <a:rPr lang="id-ID" sz="2400" dirty="0"/>
              <a:t> sedangkan piringan bergerak gerak </a:t>
            </a:r>
            <a:r>
              <a:rPr lang="id-ID" sz="2400" dirty="0" err="1"/>
              <a:t>dibawahnya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363234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83EB7B9-A859-EC4A-F17B-6416FB23F8BF}"/>
              </a:ext>
            </a:extLst>
          </p:cNvPr>
          <p:cNvSpPr txBox="1">
            <a:spLocks/>
          </p:cNvSpPr>
          <p:nvPr/>
        </p:nvSpPr>
        <p:spPr>
          <a:xfrm>
            <a:off x="1918952" y="439748"/>
            <a:ext cx="8319752" cy="660557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id-ID" dirty="0">
                <a:solidFill>
                  <a:srgbClr val="ACCE73"/>
                </a:solidFill>
              </a:rPr>
              <a:t>MEKANISME MEMBACA DAN MENULIS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9C20A6C4-BA06-C716-BF10-2D9FD7E71F5B}"/>
              </a:ext>
            </a:extLst>
          </p:cNvPr>
          <p:cNvSpPr txBox="1">
            <a:spLocks/>
          </p:cNvSpPr>
          <p:nvPr/>
        </p:nvSpPr>
        <p:spPr>
          <a:xfrm>
            <a:off x="2420464" y="1600200"/>
            <a:ext cx="6861676" cy="3657599"/>
          </a:xfrm>
          <a:prstGeom prst="rect">
            <a:avLst/>
          </a:prstGeom>
        </p:spPr>
        <p:txBody>
          <a:bodyPr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id-ID" dirty="0"/>
              <a:t> </a:t>
            </a:r>
            <a:r>
              <a:rPr lang="id-ID" dirty="0" err="1"/>
              <a:t>Head</a:t>
            </a:r>
            <a:r>
              <a:rPr lang="id-ID" dirty="0"/>
              <a:t> harus bisa mengidentifikasi titik awal atau posisi - posisi </a:t>
            </a:r>
            <a:r>
              <a:rPr lang="id-ID" dirty="0" err="1"/>
              <a:t>sector</a:t>
            </a:r>
            <a:r>
              <a:rPr lang="id-ID" dirty="0"/>
              <a:t> maupun </a:t>
            </a:r>
            <a:r>
              <a:rPr lang="id-ID" dirty="0" err="1"/>
              <a:t>track</a:t>
            </a:r>
            <a:r>
              <a:rPr lang="id-ID" dirty="0"/>
              <a:t>. </a:t>
            </a:r>
          </a:p>
          <a:p>
            <a:pPr marL="0" indent="0" algn="just">
              <a:buNone/>
            </a:pPr>
            <a:r>
              <a:rPr lang="id-ID" dirty="0"/>
              <a:t>Caranya data yang disimpan akan diberi </a:t>
            </a:r>
            <a:r>
              <a:rPr lang="id-ID" dirty="0" err="1"/>
              <a:t>header</a:t>
            </a:r>
            <a:r>
              <a:rPr lang="id-ID" dirty="0"/>
              <a:t> data tambahan yang menginformasikan letak </a:t>
            </a:r>
            <a:r>
              <a:rPr lang="id-ID" dirty="0" err="1"/>
              <a:t>sector</a:t>
            </a:r>
            <a:r>
              <a:rPr lang="id-ID" dirty="0"/>
              <a:t> dan </a:t>
            </a:r>
            <a:r>
              <a:rPr lang="id-ID" dirty="0" err="1"/>
              <a:t>track</a:t>
            </a:r>
            <a:r>
              <a:rPr lang="id-ID" dirty="0"/>
              <a:t> suatu data. Tambahan </a:t>
            </a:r>
            <a:r>
              <a:rPr lang="id-ID" dirty="0" err="1"/>
              <a:t>header</a:t>
            </a:r>
            <a:r>
              <a:rPr lang="id-ID" dirty="0"/>
              <a:t> data ini hanya digunakan oleh sistem </a:t>
            </a:r>
            <a:r>
              <a:rPr lang="id-ID" dirty="0" err="1"/>
              <a:t>disk</a:t>
            </a:r>
            <a:r>
              <a:rPr lang="id-ID" dirty="0"/>
              <a:t> </a:t>
            </a:r>
            <a:r>
              <a:rPr lang="id-ID" dirty="0" err="1"/>
              <a:t>drive</a:t>
            </a:r>
            <a:r>
              <a:rPr lang="id-ID" dirty="0"/>
              <a:t> saja tanpa bisa diakses oleh pengguna. </a:t>
            </a:r>
          </a:p>
          <a:p>
            <a:pPr marL="0" indent="0" algn="just">
              <a:buNone/>
            </a:pPr>
            <a:r>
              <a:rPr lang="id-ID" dirty="0" err="1"/>
              <a:t>Header</a:t>
            </a:r>
            <a:r>
              <a:rPr lang="id-ID" dirty="0"/>
              <a:t> data yang digunakan </a:t>
            </a:r>
            <a:r>
              <a:rPr lang="id-ID" dirty="0" err="1"/>
              <a:t>disk</a:t>
            </a:r>
            <a:r>
              <a:rPr lang="id-ID" dirty="0"/>
              <a:t> </a:t>
            </a:r>
            <a:r>
              <a:rPr lang="id-ID" dirty="0" err="1"/>
              <a:t>drive</a:t>
            </a:r>
            <a:r>
              <a:rPr lang="id-ID" dirty="0"/>
              <a:t> menemukan letak </a:t>
            </a:r>
            <a:r>
              <a:rPr lang="id-ID" dirty="0" err="1"/>
              <a:t>sector</a:t>
            </a:r>
            <a:r>
              <a:rPr lang="id-ID" dirty="0"/>
              <a:t> dan </a:t>
            </a:r>
            <a:r>
              <a:rPr lang="id-ID" dirty="0" err="1"/>
              <a:t>tracknya</a:t>
            </a:r>
            <a:r>
              <a:rPr lang="id-ID" dirty="0"/>
              <a:t>. </a:t>
            </a:r>
            <a:r>
              <a:rPr lang="id-ID" dirty="0" err="1"/>
              <a:t>Byte</a:t>
            </a:r>
            <a:r>
              <a:rPr lang="id-ID" dirty="0"/>
              <a:t> SYNCH adalah pola bit yang menandakan awal </a:t>
            </a:r>
            <a:r>
              <a:rPr lang="id-ID" dirty="0" err="1"/>
              <a:t>field</a:t>
            </a:r>
            <a:r>
              <a:rPr lang="id-ID" dirty="0"/>
              <a:t> data.</a:t>
            </a:r>
          </a:p>
        </p:txBody>
      </p:sp>
    </p:spTree>
    <p:extLst>
      <p:ext uri="{BB962C8B-B14F-4D97-AF65-F5344CB8AC3E}">
        <p14:creationId xmlns:p14="http://schemas.microsoft.com/office/powerpoint/2010/main" val="3181307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tak Teks 1">
            <a:extLst>
              <a:ext uri="{FF2B5EF4-FFF2-40B4-BE49-F238E27FC236}">
                <a16:creationId xmlns:a16="http://schemas.microsoft.com/office/drawing/2014/main" id="{16A176E0-7596-4A45-8EAC-05AE138C9E79}"/>
              </a:ext>
            </a:extLst>
          </p:cNvPr>
          <p:cNvSpPr txBox="1"/>
          <p:nvPr/>
        </p:nvSpPr>
        <p:spPr>
          <a:xfrm>
            <a:off x="2511381" y="678639"/>
            <a:ext cx="77434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3200" b="1" dirty="0">
                <a:solidFill>
                  <a:srgbClr val="ADCF76"/>
                </a:solidFill>
              </a:rPr>
              <a:t>Organisasi Data dan Pemformatan  </a:t>
            </a:r>
          </a:p>
        </p:txBody>
      </p:sp>
      <p:sp>
        <p:nvSpPr>
          <p:cNvPr id="4" name="Kotak Teks 3">
            <a:extLst>
              <a:ext uri="{FF2B5EF4-FFF2-40B4-BE49-F238E27FC236}">
                <a16:creationId xmlns:a16="http://schemas.microsoft.com/office/drawing/2014/main" id="{92A530B4-D703-4576-B77D-EE989F42DE0A}"/>
              </a:ext>
            </a:extLst>
          </p:cNvPr>
          <p:cNvSpPr txBox="1"/>
          <p:nvPr/>
        </p:nvSpPr>
        <p:spPr>
          <a:xfrm>
            <a:off x="1186107" y="2436674"/>
            <a:ext cx="488449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d-ID" dirty="0"/>
              <a:t>Organisasi data pada piringan berbentuk sejumlah cincin-cincin yang konsentris, yang disebut </a:t>
            </a:r>
            <a:r>
              <a:rPr lang="id-ID" dirty="0" err="1"/>
              <a:t>track</a:t>
            </a:r>
            <a:r>
              <a:rPr lang="id-ID" dirty="0"/>
              <a:t>. </a:t>
            </a:r>
          </a:p>
          <a:p>
            <a:pPr algn="just"/>
            <a:r>
              <a:rPr lang="id-ID" dirty="0" err="1"/>
              <a:t>Track</a:t>
            </a:r>
            <a:r>
              <a:rPr lang="id-ID" dirty="0"/>
              <a:t> yang berdekatan dipisahkan oleh </a:t>
            </a:r>
            <a:r>
              <a:rPr lang="id-ID" dirty="0" err="1"/>
              <a:t>Inter</a:t>
            </a:r>
            <a:r>
              <a:rPr lang="id-ID" dirty="0"/>
              <a:t> </a:t>
            </a:r>
            <a:r>
              <a:rPr lang="id-ID" dirty="0" err="1"/>
              <a:t>Track</a:t>
            </a:r>
            <a:r>
              <a:rPr lang="id-ID" dirty="0"/>
              <a:t> Gap. </a:t>
            </a:r>
          </a:p>
          <a:p>
            <a:pPr algn="just"/>
            <a:r>
              <a:rPr lang="id-ID" dirty="0" err="1"/>
              <a:t>Track</a:t>
            </a:r>
            <a:r>
              <a:rPr lang="id-ID" dirty="0"/>
              <a:t> </a:t>
            </a:r>
            <a:r>
              <a:rPr lang="id-ID" dirty="0" err="1"/>
              <a:t>track</a:t>
            </a:r>
            <a:r>
              <a:rPr lang="id-ID" dirty="0"/>
              <a:t> tersebut dibagi menjadi unit </a:t>
            </a:r>
            <a:r>
              <a:rPr lang="id-ID" dirty="0" err="1"/>
              <a:t>unit</a:t>
            </a:r>
            <a:r>
              <a:rPr lang="id-ID" dirty="0"/>
              <a:t> tertentu yang disebut </a:t>
            </a:r>
            <a:r>
              <a:rPr lang="id-ID" dirty="0" err="1"/>
              <a:t>Sector</a:t>
            </a:r>
            <a:r>
              <a:rPr lang="id-ID" dirty="0"/>
              <a:t>. Antara </a:t>
            </a:r>
            <a:r>
              <a:rPr lang="id-ID" dirty="0" err="1"/>
              <a:t>sector</a:t>
            </a:r>
            <a:r>
              <a:rPr lang="id-ID" dirty="0"/>
              <a:t> satu dengan </a:t>
            </a:r>
            <a:r>
              <a:rPr lang="id-ID" dirty="0" err="1"/>
              <a:t>sector</a:t>
            </a:r>
            <a:r>
              <a:rPr lang="id-ID" dirty="0"/>
              <a:t> yang lainnya dipisahkan </a:t>
            </a:r>
            <a:r>
              <a:rPr lang="id-ID" dirty="0" err="1"/>
              <a:t>ole</a:t>
            </a:r>
            <a:r>
              <a:rPr lang="id-ID" dirty="0"/>
              <a:t> </a:t>
            </a:r>
            <a:r>
              <a:rPr lang="id-ID" dirty="0" err="1"/>
              <a:t>Inter</a:t>
            </a:r>
            <a:r>
              <a:rPr lang="id-ID" dirty="0"/>
              <a:t> </a:t>
            </a:r>
            <a:r>
              <a:rPr lang="id-ID" dirty="0" err="1"/>
              <a:t>sector</a:t>
            </a:r>
            <a:r>
              <a:rPr lang="id-ID" dirty="0"/>
              <a:t> Gap. </a:t>
            </a:r>
          </a:p>
          <a:p>
            <a:pPr algn="just"/>
            <a:r>
              <a:rPr lang="id-ID" dirty="0"/>
              <a:t>Ukuran minimum </a:t>
            </a:r>
            <a:r>
              <a:rPr lang="id-ID" dirty="0" err="1"/>
              <a:t>block</a:t>
            </a:r>
            <a:r>
              <a:rPr lang="id-ID" dirty="0"/>
              <a:t> yaitu satu </a:t>
            </a:r>
            <a:r>
              <a:rPr lang="id-ID" dirty="0" err="1"/>
              <a:t>sector</a:t>
            </a:r>
            <a:r>
              <a:rPr lang="id-ID" dirty="0"/>
              <a:t>.</a:t>
            </a:r>
          </a:p>
          <a:p>
            <a:pPr algn="just"/>
            <a:r>
              <a:rPr lang="id-ID" dirty="0"/>
              <a:t>Satu blok bisa berisi lebih dari satu.</a:t>
            </a:r>
          </a:p>
        </p:txBody>
      </p:sp>
      <p:pic>
        <p:nvPicPr>
          <p:cNvPr id="6" name="Gambar 5">
            <a:extLst>
              <a:ext uri="{FF2B5EF4-FFF2-40B4-BE49-F238E27FC236}">
                <a16:creationId xmlns:a16="http://schemas.microsoft.com/office/drawing/2014/main" id="{F144AA4E-7365-40F4-9088-671F6B7E53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80" r="15744"/>
          <a:stretch/>
        </p:blipFill>
        <p:spPr>
          <a:xfrm>
            <a:off x="6624392" y="2030274"/>
            <a:ext cx="4381501" cy="3724795"/>
          </a:xfrm>
          <a:prstGeom prst="rect">
            <a:avLst/>
          </a:prstGeom>
          <a:effectLst>
            <a:softEdge rad="63500"/>
          </a:effectLst>
          <a:scene3d>
            <a:camera prst="obliqueBottom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939509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tak Teks 1">
            <a:extLst>
              <a:ext uri="{FF2B5EF4-FFF2-40B4-BE49-F238E27FC236}">
                <a16:creationId xmlns:a16="http://schemas.microsoft.com/office/drawing/2014/main" id="{A783B648-F9BD-4E04-A8EA-18CD66D2B810}"/>
              </a:ext>
            </a:extLst>
          </p:cNvPr>
          <p:cNvSpPr txBox="1"/>
          <p:nvPr/>
        </p:nvSpPr>
        <p:spPr>
          <a:xfrm>
            <a:off x="2511381" y="678639"/>
            <a:ext cx="77434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3200" b="1" dirty="0">
                <a:solidFill>
                  <a:srgbClr val="ADCF76"/>
                </a:solidFill>
              </a:rPr>
              <a:t>Karakteristik Sistem </a:t>
            </a:r>
            <a:r>
              <a:rPr lang="id-ID" sz="3200" b="1" dirty="0" err="1">
                <a:solidFill>
                  <a:srgbClr val="ADCF76"/>
                </a:solidFill>
              </a:rPr>
              <a:t>Disc</a:t>
            </a:r>
            <a:r>
              <a:rPr lang="id-ID" sz="3200" b="1" dirty="0">
                <a:solidFill>
                  <a:srgbClr val="ADCF76"/>
                </a:solidFill>
              </a:rPr>
              <a:t>   </a:t>
            </a:r>
          </a:p>
        </p:txBody>
      </p:sp>
      <p:sp>
        <p:nvSpPr>
          <p:cNvPr id="4" name="Kotak Teks 3">
            <a:extLst>
              <a:ext uri="{FF2B5EF4-FFF2-40B4-BE49-F238E27FC236}">
                <a16:creationId xmlns:a16="http://schemas.microsoft.com/office/drawing/2014/main" id="{0039EF48-3566-433A-9CD4-62686B7710CE}"/>
              </a:ext>
            </a:extLst>
          </p:cNvPr>
          <p:cNvSpPr txBox="1"/>
          <p:nvPr/>
        </p:nvSpPr>
        <p:spPr>
          <a:xfrm>
            <a:off x="1290392" y="2066291"/>
            <a:ext cx="10337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dirty="0"/>
              <a:t>Pada sistem </a:t>
            </a:r>
            <a:r>
              <a:rPr lang="id-ID" dirty="0" err="1"/>
              <a:t>disc</a:t>
            </a:r>
            <a:r>
              <a:rPr lang="id-ID" dirty="0"/>
              <a:t> dapat dibedakan berdasarkan beberapa  karakteristik</a:t>
            </a:r>
          </a:p>
        </p:txBody>
      </p:sp>
      <p:sp>
        <p:nvSpPr>
          <p:cNvPr id="6" name="Kotak Teks 5">
            <a:extLst>
              <a:ext uri="{FF2B5EF4-FFF2-40B4-BE49-F238E27FC236}">
                <a16:creationId xmlns:a16="http://schemas.microsoft.com/office/drawing/2014/main" id="{2651EA2B-01C5-42E9-AF7E-A457D7B38284}"/>
              </a:ext>
            </a:extLst>
          </p:cNvPr>
          <p:cNvSpPr txBox="1"/>
          <p:nvPr/>
        </p:nvSpPr>
        <p:spPr>
          <a:xfrm>
            <a:off x="1290392" y="247765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b="1" dirty="0"/>
              <a:t>Karakteristik penting dari sebuah sistem </a:t>
            </a:r>
            <a:r>
              <a:rPr lang="id-ID" b="1" dirty="0" err="1"/>
              <a:t>disc</a:t>
            </a:r>
            <a:r>
              <a:rPr lang="id-ID" b="1" dirty="0"/>
              <a:t> adalah : </a:t>
            </a:r>
          </a:p>
        </p:txBody>
      </p:sp>
      <p:sp>
        <p:nvSpPr>
          <p:cNvPr id="8" name="Kotak Teks 7">
            <a:extLst>
              <a:ext uri="{FF2B5EF4-FFF2-40B4-BE49-F238E27FC236}">
                <a16:creationId xmlns:a16="http://schemas.microsoft.com/office/drawing/2014/main" id="{987977E1-EE3E-43C2-84E5-822AF033FE8D}"/>
              </a:ext>
            </a:extLst>
          </p:cNvPr>
          <p:cNvSpPr txBox="1"/>
          <p:nvPr/>
        </p:nvSpPr>
        <p:spPr>
          <a:xfrm>
            <a:off x="1099892" y="2991217"/>
            <a:ext cx="103378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id-ID" dirty="0" err="1"/>
              <a:t>Head</a:t>
            </a:r>
            <a:r>
              <a:rPr lang="id-ID" dirty="0"/>
              <a:t> </a:t>
            </a:r>
            <a:r>
              <a:rPr lang="id-ID" sz="1800" dirty="0">
                <a:latin typeface="Calibri" panose="020F0502020204030204" pitchFamily="34" charset="0"/>
                <a:ea typeface="Calibri" panose="020F0502020204030204" pitchFamily="34" charset="0"/>
              </a:rPr>
              <a:t>(</a:t>
            </a:r>
            <a:r>
              <a:rPr lang="id-ID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perangkat yang relatif berukuran kecil yang dapat membaca atau menulis . Lebar </a:t>
            </a:r>
            <a:r>
              <a:rPr lang="id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head</a:t>
            </a:r>
            <a:r>
              <a:rPr lang="id-ID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= lebar  </a:t>
            </a:r>
          </a:p>
          <a:p>
            <a:r>
              <a:rPr lang="id-ID" dirty="0">
                <a:latin typeface="Calibri" panose="020F0502020204030204" pitchFamily="34" charset="0"/>
                <a:ea typeface="Calibri" panose="020F0502020204030204" pitchFamily="34" charset="0"/>
              </a:rPr>
              <a:t>       </a:t>
            </a:r>
            <a:r>
              <a:rPr lang="id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track</a:t>
            </a:r>
            <a:r>
              <a:rPr lang="id-ID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.) </a:t>
            </a:r>
            <a:endParaRPr lang="id-ID" dirty="0"/>
          </a:p>
          <a:p>
            <a:r>
              <a:rPr lang="id-ID" dirty="0"/>
              <a:t>	</a:t>
            </a:r>
          </a:p>
          <a:p>
            <a:r>
              <a:rPr lang="id-ID" dirty="0"/>
              <a:t>	• </a:t>
            </a:r>
            <a:r>
              <a:rPr lang="id-ID" dirty="0" err="1"/>
              <a:t>Fixed</a:t>
            </a:r>
            <a:r>
              <a:rPr lang="id-ID" dirty="0"/>
              <a:t> </a:t>
            </a:r>
            <a:r>
              <a:rPr lang="id-ID" dirty="0" err="1"/>
              <a:t>head</a:t>
            </a:r>
            <a:r>
              <a:rPr lang="id-ID" dirty="0"/>
              <a:t> </a:t>
            </a:r>
          </a:p>
          <a:p>
            <a:r>
              <a:rPr lang="id-ID" dirty="0"/>
              <a:t>		-Ada satu </a:t>
            </a:r>
            <a:r>
              <a:rPr lang="id-ID" dirty="0" err="1"/>
              <a:t>head</a:t>
            </a:r>
            <a:r>
              <a:rPr lang="id-ID" dirty="0"/>
              <a:t> (r/w) per </a:t>
            </a:r>
            <a:r>
              <a:rPr lang="id-ID" dirty="0" err="1"/>
              <a:t>track</a:t>
            </a:r>
            <a:r>
              <a:rPr lang="id-ID" dirty="0"/>
              <a:t> </a:t>
            </a:r>
          </a:p>
          <a:p>
            <a:r>
              <a:rPr lang="id-ID" dirty="0"/>
              <a:t>		- </a:t>
            </a:r>
            <a:r>
              <a:rPr lang="id-ID" dirty="0" err="1"/>
              <a:t>Head</a:t>
            </a:r>
            <a:r>
              <a:rPr lang="id-ID" dirty="0"/>
              <a:t> diletakkan pada tangkai </a:t>
            </a:r>
            <a:r>
              <a:rPr lang="id-ID" dirty="0" err="1"/>
              <a:t>yg</a:t>
            </a:r>
            <a:r>
              <a:rPr lang="id-ID" dirty="0"/>
              <a:t> tetap </a:t>
            </a:r>
          </a:p>
          <a:p>
            <a:r>
              <a:rPr lang="id-ID" dirty="0"/>
              <a:t> </a:t>
            </a:r>
          </a:p>
          <a:p>
            <a:r>
              <a:rPr lang="id-ID" dirty="0"/>
              <a:t>	• </a:t>
            </a:r>
            <a:r>
              <a:rPr lang="id-ID" dirty="0" err="1"/>
              <a:t>Movable</a:t>
            </a:r>
            <a:r>
              <a:rPr lang="id-ID" dirty="0"/>
              <a:t> </a:t>
            </a:r>
            <a:r>
              <a:rPr lang="id-ID" dirty="0" err="1"/>
              <a:t>head</a:t>
            </a:r>
            <a:r>
              <a:rPr lang="id-ID" dirty="0"/>
              <a:t> </a:t>
            </a:r>
          </a:p>
          <a:p>
            <a:r>
              <a:rPr lang="id-ID" dirty="0"/>
              <a:t>		- Hanya ada satu </a:t>
            </a:r>
            <a:r>
              <a:rPr lang="id-ID" dirty="0" err="1"/>
              <a:t>head</a:t>
            </a:r>
            <a:r>
              <a:rPr lang="id-ID" dirty="0"/>
              <a:t> per </a:t>
            </a:r>
            <a:r>
              <a:rPr lang="id-ID" dirty="0" err="1"/>
              <a:t>side</a:t>
            </a:r>
            <a:endParaRPr lang="id-ID" dirty="0"/>
          </a:p>
          <a:p>
            <a:r>
              <a:rPr lang="id-ID" dirty="0"/>
              <a:t>		- Diletakkan pada tangkai </a:t>
            </a:r>
            <a:r>
              <a:rPr lang="id-ID" dirty="0" err="1"/>
              <a:t>yg</a:t>
            </a:r>
            <a:r>
              <a:rPr lang="id-ID" dirty="0"/>
              <a:t> </a:t>
            </a:r>
            <a:r>
              <a:rPr lang="id-ID" dirty="0" err="1"/>
              <a:t>dpt</a:t>
            </a:r>
            <a:r>
              <a:rPr lang="id-ID" dirty="0"/>
              <a:t> bergerak </a:t>
            </a:r>
          </a:p>
        </p:txBody>
      </p:sp>
    </p:spTree>
    <p:extLst>
      <p:ext uri="{BB962C8B-B14F-4D97-AF65-F5344CB8AC3E}">
        <p14:creationId xmlns:p14="http://schemas.microsoft.com/office/powerpoint/2010/main" val="374260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tak Teks 1">
            <a:extLst>
              <a:ext uri="{FF2B5EF4-FFF2-40B4-BE49-F238E27FC236}">
                <a16:creationId xmlns:a16="http://schemas.microsoft.com/office/drawing/2014/main" id="{7F4E73A9-1AAB-4C01-AE34-05BA0345407B}"/>
              </a:ext>
            </a:extLst>
          </p:cNvPr>
          <p:cNvSpPr txBox="1"/>
          <p:nvPr/>
        </p:nvSpPr>
        <p:spPr>
          <a:xfrm>
            <a:off x="2511381" y="678639"/>
            <a:ext cx="77434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3200" b="1" dirty="0">
                <a:solidFill>
                  <a:srgbClr val="ADCF76"/>
                </a:solidFill>
              </a:rPr>
              <a:t>Karakteristik Sistem </a:t>
            </a:r>
            <a:r>
              <a:rPr lang="id-ID" sz="3200" b="1" dirty="0" err="1">
                <a:solidFill>
                  <a:srgbClr val="ADCF76"/>
                </a:solidFill>
              </a:rPr>
              <a:t>Disc</a:t>
            </a:r>
            <a:r>
              <a:rPr lang="id-ID" sz="3200" b="1" dirty="0">
                <a:solidFill>
                  <a:srgbClr val="ADCF76"/>
                </a:solidFill>
              </a:rPr>
              <a:t>   </a:t>
            </a:r>
          </a:p>
        </p:txBody>
      </p:sp>
      <p:sp>
        <p:nvSpPr>
          <p:cNvPr id="4" name="Kotak Teks 3">
            <a:extLst>
              <a:ext uri="{FF2B5EF4-FFF2-40B4-BE49-F238E27FC236}">
                <a16:creationId xmlns:a16="http://schemas.microsoft.com/office/drawing/2014/main" id="{974C9E89-F56B-4952-9341-889A8968D7BC}"/>
              </a:ext>
            </a:extLst>
          </p:cNvPr>
          <p:cNvSpPr txBox="1"/>
          <p:nvPr/>
        </p:nvSpPr>
        <p:spPr>
          <a:xfrm>
            <a:off x="1752600" y="1990636"/>
            <a:ext cx="88773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dirty="0"/>
              <a:t>2. </a:t>
            </a:r>
            <a:r>
              <a:rPr lang="id-ID" dirty="0" err="1"/>
              <a:t>Portabilitas</a:t>
            </a:r>
            <a:r>
              <a:rPr lang="id-ID" dirty="0"/>
              <a:t>  dari sebuah </a:t>
            </a:r>
            <a:r>
              <a:rPr lang="id-ID" dirty="0" err="1"/>
              <a:t>Disc</a:t>
            </a:r>
            <a:r>
              <a:rPr lang="id-ID" dirty="0"/>
              <a:t> </a:t>
            </a:r>
          </a:p>
          <a:p>
            <a:r>
              <a:rPr lang="id-ID" dirty="0"/>
              <a:t>	• </a:t>
            </a:r>
            <a:r>
              <a:rPr lang="id-ID" dirty="0" err="1"/>
              <a:t>Removable</a:t>
            </a:r>
            <a:r>
              <a:rPr lang="id-ID" dirty="0"/>
              <a:t> </a:t>
            </a:r>
            <a:r>
              <a:rPr lang="id-ID" dirty="0" err="1"/>
              <a:t>disk</a:t>
            </a:r>
            <a:endParaRPr lang="id-ID" dirty="0"/>
          </a:p>
          <a:p>
            <a:r>
              <a:rPr lang="id-ID" dirty="0"/>
              <a:t>		-Dapat dilepas dari </a:t>
            </a:r>
            <a:r>
              <a:rPr lang="id-ID" dirty="0" err="1"/>
              <a:t>drive</a:t>
            </a:r>
            <a:r>
              <a:rPr lang="id-ID" dirty="0"/>
              <a:t> dan diganti </a:t>
            </a:r>
            <a:r>
              <a:rPr lang="id-ID" dirty="0" err="1"/>
              <a:t>dg</a:t>
            </a:r>
            <a:r>
              <a:rPr lang="id-ID" dirty="0"/>
              <a:t> </a:t>
            </a:r>
            <a:r>
              <a:rPr lang="id-ID" dirty="0" err="1"/>
              <a:t>disk</a:t>
            </a:r>
            <a:r>
              <a:rPr lang="id-ID" dirty="0"/>
              <a:t> lain  </a:t>
            </a:r>
          </a:p>
          <a:p>
            <a:r>
              <a:rPr lang="id-ID" dirty="0"/>
              <a:t>		-Memberikan kapasitas simpanan </a:t>
            </a:r>
            <a:r>
              <a:rPr lang="id-ID" dirty="0" err="1"/>
              <a:t>yg</a:t>
            </a:r>
            <a:r>
              <a:rPr lang="id-ID" dirty="0"/>
              <a:t> tak terbatas 		</a:t>
            </a:r>
          </a:p>
          <a:p>
            <a:r>
              <a:rPr lang="id-ID" dirty="0"/>
              <a:t>		- Mudah melakukan transfer data antar sistem </a:t>
            </a:r>
          </a:p>
          <a:p>
            <a:r>
              <a:rPr lang="id-ID" dirty="0"/>
              <a:t>	• </a:t>
            </a:r>
            <a:r>
              <a:rPr lang="id-ID" dirty="0" err="1"/>
              <a:t>Nonremovable</a:t>
            </a:r>
            <a:r>
              <a:rPr lang="id-ID" dirty="0"/>
              <a:t> </a:t>
            </a:r>
            <a:r>
              <a:rPr lang="id-ID" dirty="0" err="1"/>
              <a:t>disk</a:t>
            </a:r>
            <a:r>
              <a:rPr lang="id-ID" dirty="0"/>
              <a:t> </a:t>
            </a:r>
          </a:p>
          <a:p>
            <a:r>
              <a:rPr lang="id-ID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             </a:t>
            </a:r>
            <a:r>
              <a:rPr lang="id-ID" b="0" i="0" dirty="0">
                <a:effectLst/>
                <a:latin typeface="arial" panose="020B0604020202020204" pitchFamily="34" charset="0"/>
              </a:rPr>
              <a:t>Penyimpanan yang tidak dapat dihilangkan dari suatu    </a:t>
            </a:r>
          </a:p>
          <a:p>
            <a:r>
              <a:rPr lang="id-ID" dirty="0">
                <a:latin typeface="arial" panose="020B0604020202020204" pitchFamily="34" charset="0"/>
              </a:rPr>
              <a:t>         </a:t>
            </a:r>
            <a:r>
              <a:rPr lang="id-ID" b="0" i="0" dirty="0">
                <a:effectLst/>
                <a:latin typeface="arial" panose="020B0604020202020204" pitchFamily="34" charset="0"/>
              </a:rPr>
              <a:t>perangkat. Penyimpanan yang tidak dapat dihilangkan biasanya berbentuk    </a:t>
            </a:r>
          </a:p>
          <a:p>
            <a:r>
              <a:rPr lang="id-ID" dirty="0">
                <a:latin typeface="arial" panose="020B0604020202020204" pitchFamily="34" charset="0"/>
              </a:rPr>
              <a:t>         </a:t>
            </a:r>
            <a:r>
              <a:rPr lang="id-ID" b="0" i="0" dirty="0">
                <a:effectLst/>
                <a:latin typeface="arial" panose="020B0604020202020204" pitchFamily="34" charset="0"/>
              </a:rPr>
              <a:t>RAM atau ROM.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86451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tak Teks 1">
            <a:extLst>
              <a:ext uri="{FF2B5EF4-FFF2-40B4-BE49-F238E27FC236}">
                <a16:creationId xmlns:a16="http://schemas.microsoft.com/office/drawing/2014/main" id="{6D4248F7-0189-4AB3-BDAC-AF9E8E850E60}"/>
              </a:ext>
            </a:extLst>
          </p:cNvPr>
          <p:cNvSpPr txBox="1"/>
          <p:nvPr/>
        </p:nvSpPr>
        <p:spPr>
          <a:xfrm>
            <a:off x="1589706" y="1404097"/>
            <a:ext cx="497852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id-ID" dirty="0" err="1"/>
              <a:t>Floppy</a:t>
            </a:r>
            <a:r>
              <a:rPr lang="id-ID" dirty="0"/>
              <a:t> </a:t>
            </a:r>
          </a:p>
          <a:p>
            <a:endParaRPr lang="id-ID" dirty="0"/>
          </a:p>
          <a:p>
            <a:pPr algn="just"/>
            <a:r>
              <a:rPr lang="id-ID" dirty="0" err="1"/>
              <a:t>Floppy</a:t>
            </a:r>
            <a:r>
              <a:rPr lang="id-ID" dirty="0"/>
              <a:t> </a:t>
            </a:r>
            <a:r>
              <a:rPr lang="id-ID" dirty="0" err="1"/>
              <a:t>Disk</a:t>
            </a:r>
            <a:r>
              <a:rPr lang="id-ID" dirty="0"/>
              <a:t> ini  salah satu dari sebagian  perangkat keras ( </a:t>
            </a:r>
            <a:r>
              <a:rPr lang="id-ID" dirty="0" err="1"/>
              <a:t>hardwere</a:t>
            </a:r>
            <a:r>
              <a:rPr lang="id-ID" dirty="0"/>
              <a:t> ) komputer yang berfungsi sebagai </a:t>
            </a:r>
            <a:r>
              <a:rPr lang="id-ID" dirty="0" err="1"/>
              <a:t>sebagai</a:t>
            </a:r>
            <a:r>
              <a:rPr lang="id-ID" dirty="0"/>
              <a:t> media pembaca sebuah perangkat penyimpanan data yang dibuat </a:t>
            </a:r>
            <a:r>
              <a:rPr lang="id-ID" dirty="0" err="1"/>
              <a:t>didalam</a:t>
            </a:r>
            <a:r>
              <a:rPr lang="id-ID" dirty="0"/>
              <a:t> bentuk </a:t>
            </a:r>
            <a:r>
              <a:rPr lang="id-ID" dirty="0" err="1"/>
              <a:t>disk</a:t>
            </a:r>
            <a:r>
              <a:rPr lang="id-ID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d-ID" dirty="0"/>
          </a:p>
          <a:p>
            <a:pPr algn="just"/>
            <a:r>
              <a:rPr lang="id-ID" dirty="0"/>
              <a:t>Alat pembaca disket atau </a:t>
            </a:r>
            <a:r>
              <a:rPr lang="id-ID" dirty="0" err="1"/>
              <a:t>Floppy</a:t>
            </a:r>
            <a:r>
              <a:rPr lang="id-ID" dirty="0"/>
              <a:t> </a:t>
            </a:r>
            <a:r>
              <a:rPr lang="id-ID" dirty="0" err="1"/>
              <a:t>Disk</a:t>
            </a:r>
            <a:r>
              <a:rPr lang="id-ID" dirty="0"/>
              <a:t>, </a:t>
            </a:r>
            <a:r>
              <a:rPr lang="id-ID" dirty="0" err="1"/>
              <a:t>dimana</a:t>
            </a:r>
            <a:r>
              <a:rPr lang="id-ID" dirty="0"/>
              <a:t> pada dasarnya </a:t>
            </a:r>
            <a:r>
              <a:rPr lang="id-ID" dirty="0" err="1"/>
              <a:t>Floppy</a:t>
            </a:r>
            <a:r>
              <a:rPr lang="id-ID" dirty="0"/>
              <a:t> </a:t>
            </a:r>
            <a:r>
              <a:rPr lang="id-ID" dirty="0" err="1"/>
              <a:t>Drive</a:t>
            </a:r>
            <a:r>
              <a:rPr lang="id-ID" dirty="0"/>
              <a:t> ini memiliki fungsi yang sama dengan perangkat CD / DVD </a:t>
            </a:r>
            <a:r>
              <a:rPr lang="id-ID" dirty="0" err="1"/>
              <a:t>Rom</a:t>
            </a:r>
            <a:r>
              <a:rPr lang="id-ID" dirty="0"/>
              <a:t>. Tetapi untuk saat ini </a:t>
            </a:r>
            <a:r>
              <a:rPr lang="id-ID" dirty="0" err="1"/>
              <a:t>Floppy</a:t>
            </a:r>
            <a:r>
              <a:rPr lang="id-ID" dirty="0"/>
              <a:t> </a:t>
            </a:r>
            <a:r>
              <a:rPr lang="id-ID" dirty="0" err="1"/>
              <a:t>Drive</a:t>
            </a:r>
            <a:r>
              <a:rPr lang="id-ID" dirty="0"/>
              <a:t> sudah sangat jarang sekali penggunanya.</a:t>
            </a:r>
          </a:p>
          <a:p>
            <a:pPr algn="just"/>
            <a:endParaRPr lang="id-ID" dirty="0"/>
          </a:p>
          <a:p>
            <a:r>
              <a:rPr lang="id-ID" dirty="0"/>
              <a:t>       	• Kapasitas kecil   </a:t>
            </a:r>
          </a:p>
          <a:p>
            <a:r>
              <a:rPr lang="id-ID" dirty="0"/>
              <a:t>          - sampai 1.44Mbyte (ada </a:t>
            </a:r>
            <a:r>
              <a:rPr lang="id-ID" dirty="0" err="1"/>
              <a:t>yg</a:t>
            </a:r>
            <a:r>
              <a:rPr lang="id-ID" dirty="0"/>
              <a:t> 2.88M) </a:t>
            </a:r>
          </a:p>
          <a:p>
            <a:r>
              <a:rPr lang="id-ID" dirty="0"/>
              <a:t>       • Lambat  </a:t>
            </a:r>
          </a:p>
          <a:p>
            <a:endParaRPr lang="id-ID" dirty="0"/>
          </a:p>
        </p:txBody>
      </p:sp>
      <p:sp>
        <p:nvSpPr>
          <p:cNvPr id="4" name="Kotak Teks 3">
            <a:extLst>
              <a:ext uri="{FF2B5EF4-FFF2-40B4-BE49-F238E27FC236}">
                <a16:creationId xmlns:a16="http://schemas.microsoft.com/office/drawing/2014/main" id="{C5C65E58-4B0F-4C9A-A445-EAC6C276C269}"/>
              </a:ext>
            </a:extLst>
          </p:cNvPr>
          <p:cNvSpPr txBox="1"/>
          <p:nvPr/>
        </p:nvSpPr>
        <p:spPr>
          <a:xfrm>
            <a:off x="2511381" y="678639"/>
            <a:ext cx="77434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3200" b="1" dirty="0">
                <a:solidFill>
                  <a:srgbClr val="ADCF76"/>
                </a:solidFill>
              </a:rPr>
              <a:t>Jenis Kemasan yang digunakan </a:t>
            </a:r>
          </a:p>
        </p:txBody>
      </p:sp>
      <p:pic>
        <p:nvPicPr>
          <p:cNvPr id="6" name="Gambar 5">
            <a:extLst>
              <a:ext uri="{FF2B5EF4-FFF2-40B4-BE49-F238E27FC236}">
                <a16:creationId xmlns:a16="http://schemas.microsoft.com/office/drawing/2014/main" id="{4262337A-D4DD-4D13-BC9B-1DB5684DB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3732" y="2408649"/>
            <a:ext cx="3141071" cy="3141071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  <a:scene3d>
            <a:camera prst="perspectiveContrasting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2044539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{ED46B52C-CCA9-49FB-9093-AE7A0734D5D2}tf16401375</Template>
  <TotalTime>459</TotalTime>
  <Words>1380</Words>
  <Application>Microsoft Office PowerPoint</Application>
  <PresentationFormat>Layar Lebar</PresentationFormat>
  <Paragraphs>153</Paragraphs>
  <Slides>20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8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20</vt:i4>
      </vt:variant>
    </vt:vector>
  </HeadingPairs>
  <TitlesOfParts>
    <vt:vector size="29" baseType="lpstr">
      <vt:lpstr>Arial</vt:lpstr>
      <vt:lpstr>Arial</vt:lpstr>
      <vt:lpstr>Arial (Judul)</vt:lpstr>
      <vt:lpstr>Bahnschrift</vt:lpstr>
      <vt:lpstr>Calibri</vt:lpstr>
      <vt:lpstr>MS Shell Dlg 2</vt:lpstr>
      <vt:lpstr>Wingdings</vt:lpstr>
      <vt:lpstr>Wingdings 3</vt:lpstr>
      <vt:lpstr>Madison</vt:lpstr>
      <vt:lpstr>Memori External </vt:lpstr>
      <vt:lpstr>memory yang fungsinya sebagai perangkat tambahan atau pendukung dari komputer. Selain itu, fungsi dari memori eksternal ini adalah sebagai penunjang untuk membuka softaware, aplikasi, maupun file-file yang ada di dalam komputer.</vt:lpstr>
      <vt:lpstr>Presentasi PowerPoint</vt:lpstr>
      <vt:lpstr>Magnetic Disk 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Memori External </dc:title>
  <dc:creator>akurudiantt</dc:creator>
  <cp:lastModifiedBy>akurudiantt</cp:lastModifiedBy>
  <cp:revision>57</cp:revision>
  <dcterms:created xsi:type="dcterms:W3CDTF">2022-04-29T14:29:25Z</dcterms:created>
  <dcterms:modified xsi:type="dcterms:W3CDTF">2022-06-12T12:43:35Z</dcterms:modified>
</cp:coreProperties>
</file>