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77" r:id="rId2"/>
    <p:sldId id="257" r:id="rId3"/>
    <p:sldId id="263" r:id="rId4"/>
    <p:sldId id="266" r:id="rId5"/>
    <p:sldId id="282" r:id="rId6"/>
    <p:sldId id="281" r:id="rId7"/>
    <p:sldId id="278" r:id="rId8"/>
    <p:sldId id="256" r:id="rId9"/>
    <p:sldId id="271" r:id="rId10"/>
    <p:sldId id="272" r:id="rId11"/>
    <p:sldId id="279" r:id="rId12"/>
    <p:sldId id="273" r:id="rId13"/>
    <p:sldId id="258" r:id="rId14"/>
    <p:sldId id="267" r:id="rId15"/>
    <p:sldId id="268" r:id="rId16"/>
    <p:sldId id="270" r:id="rId17"/>
    <p:sldId id="269" r:id="rId18"/>
    <p:sldId id="264" r:id="rId19"/>
    <p:sldId id="280" r:id="rId20"/>
    <p:sldId id="274" r:id="rId21"/>
    <p:sldId id="275" r:id="rId22"/>
    <p:sldId id="276"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89" autoAdjust="0"/>
    <p:restoredTop sz="94660"/>
  </p:normalViewPr>
  <p:slideViewPr>
    <p:cSldViewPr snapToGrid="0">
      <p:cViewPr>
        <p:scale>
          <a:sx n="90" d="100"/>
          <a:sy n="90" d="100"/>
        </p:scale>
        <p:origin x="-3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d-ID" sz="1862" b="0" i="0" u="none" strike="noStrike" baseline="0" dirty="0" smtClean="0">
                <a:effectLst/>
              </a:rPr>
              <a:t>Jumlah Anggota Pencak Silat SMP Harapan Bunda </a:t>
            </a:r>
            <a:endParaRPr lang="en-US" sz="1862" b="0" i="0" u="none" strike="noStrike" baseline="0" dirty="0" smtClean="0">
              <a:effectLst/>
            </a:endParaRPr>
          </a:p>
          <a:p>
            <a:pPr>
              <a:defRPr/>
            </a:pPr>
            <a:r>
              <a:rPr lang="en-US" sz="1862" b="0" i="0" u="none" strike="noStrike" baseline="0" dirty="0" smtClean="0">
                <a:effectLst/>
              </a:rPr>
              <a:t>per </a:t>
            </a:r>
            <a:r>
              <a:rPr lang="id-ID" sz="1862" b="0" i="0" u="none" strike="noStrike" baseline="0" dirty="0" smtClean="0">
                <a:effectLst/>
              </a:rPr>
              <a:t>Tahun 20</a:t>
            </a:r>
            <a:r>
              <a:rPr lang="en-US" sz="1862" b="0" i="0" u="none" strike="noStrike" baseline="0" dirty="0" smtClean="0">
                <a:effectLst/>
              </a:rPr>
              <a:t>17</a:t>
            </a:r>
            <a:r>
              <a:rPr lang="id-ID" sz="1862" b="0" i="0" u="none" strike="noStrike" baseline="0" dirty="0" smtClean="0">
                <a:effectLst/>
              </a:rPr>
              <a:t> </a:t>
            </a:r>
            <a:r>
              <a:rPr lang="en-US" sz="1862" b="0" i="0" u="none" strike="noStrike" baseline="0" dirty="0" smtClean="0">
                <a:effectLst/>
              </a:rPr>
              <a:t>– 2021 </a:t>
            </a:r>
            <a:endParaRPr lang="id-ID"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barChart>
        <c:barDir val="col"/>
        <c:grouping val="clustered"/>
        <c:varyColors val="0"/>
        <c:ser>
          <c:idx val="0"/>
          <c:order val="0"/>
          <c:tx>
            <c:strRef>
              <c:f>Sheet1!$B$1</c:f>
              <c:strCache>
                <c:ptCount val="1"/>
                <c:pt idx="0">
                  <c:v>2017</c:v>
                </c:pt>
              </c:strCache>
            </c:strRef>
          </c:tx>
          <c:spPr>
            <a:solidFill>
              <a:schemeClr val="accent1"/>
            </a:solidFill>
            <a:ln>
              <a:noFill/>
            </a:ln>
            <a:effectLst/>
          </c:spPr>
          <c:invertIfNegative val="0"/>
          <c:cat>
            <c:strRef>
              <c:f>Sheet1!$A$2</c:f>
              <c:strCache>
                <c:ptCount val="1"/>
                <c:pt idx="0">
                  <c:v>Jumlah</c:v>
                </c:pt>
              </c:strCache>
            </c:strRef>
          </c:cat>
          <c:val>
            <c:numRef>
              <c:f>Sheet1!$B$2</c:f>
              <c:numCache>
                <c:formatCode>General</c:formatCode>
                <c:ptCount val="1"/>
                <c:pt idx="0">
                  <c:v>100</c:v>
                </c:pt>
              </c:numCache>
            </c:numRef>
          </c:val>
          <c:extLst>
            <c:ext xmlns:c16="http://schemas.microsoft.com/office/drawing/2014/chart" uri="{C3380CC4-5D6E-409C-BE32-E72D297353CC}">
              <c16:uniqueId val="{00000000-B098-4C19-916B-3322125F4086}"/>
            </c:ext>
          </c:extLst>
        </c:ser>
        <c:ser>
          <c:idx val="1"/>
          <c:order val="1"/>
          <c:tx>
            <c:strRef>
              <c:f>Sheet1!$C$1</c:f>
              <c:strCache>
                <c:ptCount val="1"/>
                <c:pt idx="0">
                  <c:v>2018</c:v>
                </c:pt>
              </c:strCache>
            </c:strRef>
          </c:tx>
          <c:spPr>
            <a:solidFill>
              <a:schemeClr val="accent2"/>
            </a:solidFill>
            <a:ln>
              <a:noFill/>
            </a:ln>
            <a:effectLst/>
          </c:spPr>
          <c:invertIfNegative val="0"/>
          <c:cat>
            <c:strRef>
              <c:f>Sheet1!$A$2</c:f>
              <c:strCache>
                <c:ptCount val="1"/>
                <c:pt idx="0">
                  <c:v>Jumlah</c:v>
                </c:pt>
              </c:strCache>
            </c:strRef>
          </c:cat>
          <c:val>
            <c:numRef>
              <c:f>Sheet1!$C$2</c:f>
              <c:numCache>
                <c:formatCode>General</c:formatCode>
                <c:ptCount val="1"/>
                <c:pt idx="0">
                  <c:v>125</c:v>
                </c:pt>
              </c:numCache>
            </c:numRef>
          </c:val>
          <c:extLst>
            <c:ext xmlns:c16="http://schemas.microsoft.com/office/drawing/2014/chart" uri="{C3380CC4-5D6E-409C-BE32-E72D297353CC}">
              <c16:uniqueId val="{00000001-B098-4C19-916B-3322125F4086}"/>
            </c:ext>
          </c:extLst>
        </c:ser>
        <c:ser>
          <c:idx val="2"/>
          <c:order val="2"/>
          <c:tx>
            <c:strRef>
              <c:f>Sheet1!$D$1</c:f>
              <c:strCache>
                <c:ptCount val="1"/>
                <c:pt idx="0">
                  <c:v>2019</c:v>
                </c:pt>
              </c:strCache>
            </c:strRef>
          </c:tx>
          <c:spPr>
            <a:solidFill>
              <a:schemeClr val="accent3"/>
            </a:solidFill>
            <a:ln>
              <a:noFill/>
            </a:ln>
            <a:effectLst/>
          </c:spPr>
          <c:invertIfNegative val="0"/>
          <c:cat>
            <c:strRef>
              <c:f>Sheet1!$A$2</c:f>
              <c:strCache>
                <c:ptCount val="1"/>
                <c:pt idx="0">
                  <c:v>Jumlah</c:v>
                </c:pt>
              </c:strCache>
            </c:strRef>
          </c:cat>
          <c:val>
            <c:numRef>
              <c:f>Sheet1!$D$2</c:f>
              <c:numCache>
                <c:formatCode>General</c:formatCode>
                <c:ptCount val="1"/>
                <c:pt idx="0">
                  <c:v>75</c:v>
                </c:pt>
              </c:numCache>
            </c:numRef>
          </c:val>
          <c:extLst>
            <c:ext xmlns:c16="http://schemas.microsoft.com/office/drawing/2014/chart" uri="{C3380CC4-5D6E-409C-BE32-E72D297353CC}">
              <c16:uniqueId val="{00000002-B098-4C19-916B-3322125F4086}"/>
            </c:ext>
          </c:extLst>
        </c:ser>
        <c:ser>
          <c:idx val="3"/>
          <c:order val="3"/>
          <c:tx>
            <c:strRef>
              <c:f>Sheet1!$E$1</c:f>
              <c:strCache>
                <c:ptCount val="1"/>
                <c:pt idx="0">
                  <c:v>2020</c:v>
                </c:pt>
              </c:strCache>
            </c:strRef>
          </c:tx>
          <c:spPr>
            <a:solidFill>
              <a:schemeClr val="accent4"/>
            </a:solidFill>
            <a:ln>
              <a:noFill/>
            </a:ln>
            <a:effectLst/>
          </c:spPr>
          <c:invertIfNegative val="0"/>
          <c:cat>
            <c:strRef>
              <c:f>Sheet1!$A$2</c:f>
              <c:strCache>
                <c:ptCount val="1"/>
                <c:pt idx="0">
                  <c:v>Jumlah</c:v>
                </c:pt>
              </c:strCache>
            </c:strRef>
          </c:cat>
          <c:val>
            <c:numRef>
              <c:f>Sheet1!$E$2</c:f>
              <c:numCache>
                <c:formatCode>General</c:formatCode>
                <c:ptCount val="1"/>
                <c:pt idx="0">
                  <c:v>125</c:v>
                </c:pt>
              </c:numCache>
            </c:numRef>
          </c:val>
          <c:extLst>
            <c:ext xmlns:c16="http://schemas.microsoft.com/office/drawing/2014/chart" uri="{C3380CC4-5D6E-409C-BE32-E72D297353CC}">
              <c16:uniqueId val="{00000003-B098-4C19-916B-3322125F4086}"/>
            </c:ext>
          </c:extLst>
        </c:ser>
        <c:ser>
          <c:idx val="4"/>
          <c:order val="4"/>
          <c:tx>
            <c:strRef>
              <c:f>Sheet1!$F$1</c:f>
              <c:strCache>
                <c:ptCount val="1"/>
                <c:pt idx="0">
                  <c:v>2021</c:v>
                </c:pt>
              </c:strCache>
            </c:strRef>
          </c:tx>
          <c:spPr>
            <a:solidFill>
              <a:schemeClr val="accent5"/>
            </a:solidFill>
            <a:ln>
              <a:noFill/>
            </a:ln>
            <a:effectLst/>
          </c:spPr>
          <c:invertIfNegative val="0"/>
          <c:cat>
            <c:strRef>
              <c:f>Sheet1!$A$2</c:f>
              <c:strCache>
                <c:ptCount val="1"/>
                <c:pt idx="0">
                  <c:v>Jumlah</c:v>
                </c:pt>
              </c:strCache>
            </c:strRef>
          </c:cat>
          <c:val>
            <c:numRef>
              <c:f>Sheet1!$F$2</c:f>
              <c:numCache>
                <c:formatCode>General</c:formatCode>
                <c:ptCount val="1"/>
                <c:pt idx="0">
                  <c:v>150</c:v>
                </c:pt>
              </c:numCache>
            </c:numRef>
          </c:val>
          <c:extLst>
            <c:ext xmlns:c16="http://schemas.microsoft.com/office/drawing/2014/chart" uri="{C3380CC4-5D6E-409C-BE32-E72D297353CC}">
              <c16:uniqueId val="{00000004-B098-4C19-916B-3322125F4086}"/>
            </c:ext>
          </c:extLst>
        </c:ser>
        <c:dLbls>
          <c:showLegendKey val="0"/>
          <c:showVal val="0"/>
          <c:showCatName val="0"/>
          <c:showSerName val="0"/>
          <c:showPercent val="0"/>
          <c:showBubbleSize val="0"/>
        </c:dLbls>
        <c:gapWidth val="219"/>
        <c:overlap val="-27"/>
        <c:axId val="1063083183"/>
        <c:axId val="990629599"/>
      </c:barChart>
      <c:catAx>
        <c:axId val="1063083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990629599"/>
        <c:crosses val="autoZero"/>
        <c:auto val="1"/>
        <c:lblAlgn val="ctr"/>
        <c:lblOffset val="100"/>
        <c:noMultiLvlLbl val="0"/>
      </c:catAx>
      <c:valAx>
        <c:axId val="990629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06308318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id-ID"/>
              <a:t>Jumlah anggota pencak silat SMP Harapan Bunda </a:t>
            </a:r>
          </a:p>
          <a:p>
            <a:pPr>
              <a:defRPr/>
            </a:pPr>
            <a:r>
              <a:rPr lang="en-US"/>
              <a:t>Per </a:t>
            </a:r>
            <a:r>
              <a:rPr lang="id-ID"/>
              <a:t>tahun 20</a:t>
            </a:r>
            <a:r>
              <a:rPr lang="en-US"/>
              <a:t>17</a:t>
            </a:r>
            <a:r>
              <a:rPr lang="id-ID"/>
              <a:t> </a:t>
            </a:r>
            <a:r>
              <a:rPr lang="en-US"/>
              <a:t>– 2021 </a:t>
            </a:r>
            <a:endParaRPr lang="id-ID"/>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d-ID"/>
        </a:p>
      </c:txPr>
    </c:title>
    <c:autoTitleDeleted val="0"/>
    <c:plotArea>
      <c:layout/>
      <c:lineChart>
        <c:grouping val="standard"/>
        <c:varyColors val="0"/>
        <c:ser>
          <c:idx val="0"/>
          <c:order val="0"/>
          <c:tx>
            <c:strRef>
              <c:f>Sheet1!$B$1</c:f>
              <c:strCache>
                <c:ptCount val="1"/>
                <c:pt idx="0">
                  <c:v>Jumlah</c:v>
                </c:pt>
              </c:strCache>
            </c:strRef>
          </c:tx>
          <c:spPr>
            <a:ln w="31750" cap="rnd">
              <a:solidFill>
                <a:schemeClr val="accent1">
                  <a:alpha val="85000"/>
                </a:schemeClr>
              </a:solidFill>
              <a:round/>
            </a:ln>
            <a:effectLst/>
          </c:spPr>
          <c:marker>
            <c:symbol val="none"/>
          </c:marker>
          <c:dPt>
            <c:idx val="0"/>
            <c:marker>
              <c:symbol val="none"/>
            </c:marker>
            <c:bubble3D val="0"/>
            <c:spPr>
              <a:ln w="31750" cap="rnd">
                <a:solidFill>
                  <a:schemeClr val="accent1">
                    <a:alpha val="85000"/>
                  </a:schemeClr>
                </a:solidFill>
                <a:round/>
              </a:ln>
              <a:effectLst/>
            </c:spPr>
            <c:extLst>
              <c:ext xmlns:c16="http://schemas.microsoft.com/office/drawing/2014/chart" uri="{C3380CC4-5D6E-409C-BE32-E72D297353CC}">
                <c16:uniqueId val="{00000001-507B-452E-8C4D-BFB3D7E8EAA6}"/>
              </c:ext>
            </c:extLst>
          </c:dPt>
          <c:dPt>
            <c:idx val="1"/>
            <c:marker>
              <c:symbol val="none"/>
            </c:marker>
            <c:bubble3D val="0"/>
            <c:spPr>
              <a:ln w="31750" cap="rnd">
                <a:solidFill>
                  <a:schemeClr val="accent1">
                    <a:alpha val="85000"/>
                  </a:schemeClr>
                </a:solidFill>
                <a:round/>
              </a:ln>
              <a:effectLst/>
            </c:spPr>
            <c:extLst>
              <c:ext xmlns:c16="http://schemas.microsoft.com/office/drawing/2014/chart" uri="{C3380CC4-5D6E-409C-BE32-E72D297353CC}">
                <c16:uniqueId val="{00000003-507B-452E-8C4D-BFB3D7E8EAA6}"/>
              </c:ext>
            </c:extLst>
          </c:dPt>
          <c:dPt>
            <c:idx val="2"/>
            <c:marker>
              <c:symbol val="none"/>
            </c:marker>
            <c:bubble3D val="0"/>
            <c:spPr>
              <a:ln w="31750" cap="rnd">
                <a:solidFill>
                  <a:schemeClr val="accent1">
                    <a:alpha val="85000"/>
                  </a:schemeClr>
                </a:solidFill>
                <a:round/>
              </a:ln>
              <a:effectLst/>
            </c:spPr>
            <c:extLst>
              <c:ext xmlns:c16="http://schemas.microsoft.com/office/drawing/2014/chart" uri="{C3380CC4-5D6E-409C-BE32-E72D297353CC}">
                <c16:uniqueId val="{00000005-507B-452E-8C4D-BFB3D7E8EAA6}"/>
              </c:ext>
            </c:extLst>
          </c:dPt>
          <c:dPt>
            <c:idx val="3"/>
            <c:marker>
              <c:symbol val="none"/>
            </c:marker>
            <c:bubble3D val="0"/>
            <c:spPr>
              <a:ln w="31750" cap="rnd">
                <a:solidFill>
                  <a:schemeClr val="accent1">
                    <a:alpha val="85000"/>
                  </a:schemeClr>
                </a:solidFill>
                <a:round/>
              </a:ln>
              <a:effectLst/>
            </c:spPr>
            <c:extLst>
              <c:ext xmlns:c16="http://schemas.microsoft.com/office/drawing/2014/chart" uri="{C3380CC4-5D6E-409C-BE32-E72D297353CC}">
                <c16:uniqueId val="{00000007-507B-452E-8C4D-BFB3D7E8EAA6}"/>
              </c:ext>
            </c:extLst>
          </c:dPt>
          <c:dPt>
            <c:idx val="4"/>
            <c:marker>
              <c:symbol val="none"/>
            </c:marker>
            <c:bubble3D val="0"/>
            <c:spPr>
              <a:ln w="31750" cap="rnd">
                <a:solidFill>
                  <a:schemeClr val="accent1">
                    <a:alpha val="85000"/>
                  </a:schemeClr>
                </a:solidFill>
                <a:round/>
              </a:ln>
              <a:effectLst/>
            </c:spPr>
            <c:extLst>
              <c:ext xmlns:c16="http://schemas.microsoft.com/office/drawing/2014/chart" uri="{C3380CC4-5D6E-409C-BE32-E72D297353CC}">
                <c16:uniqueId val="{00000009-507B-452E-8C4D-BFB3D7E8EAA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d-ID"/>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2017</c:v>
                </c:pt>
                <c:pt idx="1">
                  <c:v>2018</c:v>
                </c:pt>
                <c:pt idx="2">
                  <c:v>2019</c:v>
                </c:pt>
                <c:pt idx="3">
                  <c:v>2020</c:v>
                </c:pt>
                <c:pt idx="4">
                  <c:v>2021</c:v>
                </c:pt>
              </c:numCache>
            </c:numRef>
          </c:cat>
          <c:val>
            <c:numRef>
              <c:f>Sheet1!$B$2:$B$6</c:f>
              <c:numCache>
                <c:formatCode>General</c:formatCode>
                <c:ptCount val="5"/>
                <c:pt idx="0">
                  <c:v>100</c:v>
                </c:pt>
                <c:pt idx="1">
                  <c:v>125</c:v>
                </c:pt>
                <c:pt idx="2">
                  <c:v>75</c:v>
                </c:pt>
                <c:pt idx="3">
                  <c:v>125</c:v>
                </c:pt>
                <c:pt idx="4">
                  <c:v>150</c:v>
                </c:pt>
              </c:numCache>
            </c:numRef>
          </c:val>
          <c:smooth val="0"/>
          <c:extLst>
            <c:ext xmlns:c16="http://schemas.microsoft.com/office/drawing/2014/chart" uri="{C3380CC4-5D6E-409C-BE32-E72D297353CC}">
              <c16:uniqueId val="{00000000-0CA0-4A0D-BB5A-0E0F62CD7E48}"/>
            </c:ext>
          </c:extLst>
        </c:ser>
        <c:dLbls>
          <c:showLegendKey val="0"/>
          <c:showVal val="0"/>
          <c:showCatName val="0"/>
          <c:showSerName val="0"/>
          <c:showPercent val="0"/>
          <c:showBubbleSize val="0"/>
        </c:dLbls>
        <c:smooth val="0"/>
        <c:axId val="1748195440"/>
        <c:axId val="1748180048"/>
      </c:lineChart>
      <c:catAx>
        <c:axId val="1748195440"/>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id-ID"/>
          </a:p>
        </c:txPr>
        <c:crossAx val="1748180048"/>
        <c:crosses val="autoZero"/>
        <c:auto val="1"/>
        <c:lblAlgn val="ctr"/>
        <c:lblOffset val="100"/>
        <c:noMultiLvlLbl val="0"/>
      </c:catAx>
      <c:valAx>
        <c:axId val="174818004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d-ID"/>
          </a:p>
        </c:txPr>
        <c:crossAx val="1748195440"/>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d-I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3702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33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005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94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2574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02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6979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713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37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5/23/2023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103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5/23/2023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05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5/23/2023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475711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dirty="0"/>
              <a:t>Mengidentifikasi cara penulisan </a:t>
            </a:r>
            <a:r>
              <a:rPr lang="en-US" dirty="0" smtClean="0"/>
              <a:t>RUJUKAN</a:t>
            </a:r>
            <a:endParaRPr lang="id-ID" dirty="0"/>
          </a:p>
        </p:txBody>
      </p:sp>
    </p:spTree>
    <p:extLst>
      <p:ext uri="{BB962C8B-B14F-4D97-AF65-F5344CB8AC3E}">
        <p14:creationId xmlns:p14="http://schemas.microsoft.com/office/powerpoint/2010/main" val="45128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513" y="521930"/>
            <a:ext cx="7729728" cy="767855"/>
          </a:xfrm>
        </p:spPr>
        <p:txBody>
          <a:bodyPr/>
          <a:lstStyle/>
          <a:p>
            <a:r>
              <a:rPr lang="en-US" dirty="0" smtClean="0"/>
              <a:t>TATA CARA PENULISAN</a:t>
            </a:r>
            <a:endParaRPr lang="id-ID" dirty="0"/>
          </a:p>
        </p:txBody>
      </p:sp>
      <p:sp>
        <p:nvSpPr>
          <p:cNvPr id="3" name="Content Placeholder 2"/>
          <p:cNvSpPr>
            <a:spLocks noGrp="1"/>
          </p:cNvSpPr>
          <p:nvPr>
            <p:ph idx="1"/>
          </p:nvPr>
        </p:nvSpPr>
        <p:spPr>
          <a:xfrm>
            <a:off x="2231135" y="1549668"/>
            <a:ext cx="7797105" cy="4841508"/>
          </a:xfrm>
        </p:spPr>
        <p:txBody>
          <a:bodyPr>
            <a:normAutofit fontScale="85000" lnSpcReduction="10000"/>
          </a:bodyPr>
          <a:lstStyle/>
          <a:p>
            <a:pPr marL="182563" indent="-182563"/>
            <a:r>
              <a:rPr lang="en-US" b="1" dirty="0" err="1" smtClean="0"/>
              <a:t>Diberi</a:t>
            </a:r>
            <a:r>
              <a:rPr lang="en-US" b="1" dirty="0" smtClean="0"/>
              <a:t> </a:t>
            </a:r>
            <a:r>
              <a:rPr lang="en-US" b="1" dirty="0" err="1" smtClean="0"/>
              <a:t>nama</a:t>
            </a:r>
            <a:r>
              <a:rPr lang="en-US" b="1" dirty="0" smtClean="0"/>
              <a:t> </a:t>
            </a:r>
            <a:r>
              <a:rPr lang="en-US" b="1" dirty="0" err="1" smtClean="0"/>
              <a:t>atau</a:t>
            </a:r>
            <a:r>
              <a:rPr lang="en-US" b="1" dirty="0" smtClean="0"/>
              <a:t> </a:t>
            </a:r>
            <a:r>
              <a:rPr lang="en-US" b="1" dirty="0" err="1" smtClean="0"/>
              <a:t>judul</a:t>
            </a:r>
            <a:endParaRPr lang="en-US" b="1" dirty="0" smtClean="0"/>
          </a:p>
          <a:p>
            <a:pPr marL="182563" indent="0">
              <a:buNone/>
            </a:pPr>
            <a:r>
              <a:rPr lang="id-ID" dirty="0"/>
              <a:t>Penulisan nama tabel, gambar, dan lainnya menggunakan huruf besar di awal kata (</a:t>
            </a:r>
            <a:r>
              <a:rPr lang="id-ID" i="1" dirty="0"/>
              <a:t>title case</a:t>
            </a:r>
            <a:r>
              <a:rPr lang="id-ID" dirty="0" smtClean="0"/>
              <a:t>).</a:t>
            </a:r>
            <a:r>
              <a:rPr lang="en-US" dirty="0" smtClean="0"/>
              <a:t> </a:t>
            </a:r>
            <a:r>
              <a:rPr lang="id-ID" b="1" dirty="0" smtClean="0"/>
              <a:t>Tabel</a:t>
            </a:r>
            <a:r>
              <a:rPr lang="id-ID" dirty="0"/>
              <a:t>: judul ditulis di atas tabel, rata kiri atau simetris di tengah (</a:t>
            </a:r>
            <a:r>
              <a:rPr lang="id-ID" i="1" dirty="0"/>
              <a:t>center</a:t>
            </a:r>
            <a:r>
              <a:rPr lang="id-ID" dirty="0"/>
              <a:t>) berjarak 1,5 spasi terhadap tabel yang bersangkutan. Judul tabel ditulis langsung mengikuti nomor </a:t>
            </a:r>
            <a:r>
              <a:rPr lang="id-ID" dirty="0" smtClean="0"/>
              <a:t>tabelnya.</a:t>
            </a:r>
            <a:r>
              <a:rPr lang="en-US" dirty="0" smtClean="0"/>
              <a:t> </a:t>
            </a:r>
            <a:r>
              <a:rPr lang="id-ID" b="1" dirty="0" smtClean="0"/>
              <a:t>Gambar</a:t>
            </a:r>
            <a:r>
              <a:rPr lang="id-ID" dirty="0"/>
              <a:t>: judul ditulis di bawah gambar berjarak 1,5 spasi, simetris (</a:t>
            </a:r>
            <a:r>
              <a:rPr lang="id-ID" i="1" dirty="0"/>
              <a:t>center</a:t>
            </a:r>
            <a:r>
              <a:rPr lang="id-ID" dirty="0"/>
              <a:t>) terhadap gambar yang bersangkutan. Judul gambar ditulis langsung mengikuti nomor gambarnya</a:t>
            </a:r>
            <a:r>
              <a:rPr lang="id-ID" dirty="0" smtClean="0"/>
              <a:t>.</a:t>
            </a:r>
            <a:endParaRPr lang="id-ID" dirty="0"/>
          </a:p>
          <a:p>
            <a:pPr marL="182563" indent="-182563"/>
            <a:r>
              <a:rPr lang="en-US" b="1" dirty="0" err="1" smtClean="0"/>
              <a:t>Ditempatkan</a:t>
            </a:r>
            <a:r>
              <a:rPr lang="en-US" b="1" dirty="0" smtClean="0"/>
              <a:t> di </a:t>
            </a:r>
            <a:r>
              <a:rPr lang="en-US" b="1" dirty="0" err="1" smtClean="0"/>
              <a:t>antara</a:t>
            </a:r>
            <a:r>
              <a:rPr lang="en-US" b="1" dirty="0" smtClean="0"/>
              <a:t> </a:t>
            </a:r>
            <a:r>
              <a:rPr lang="en-US" b="1" dirty="0" err="1" smtClean="0"/>
              <a:t>teks</a:t>
            </a:r>
            <a:r>
              <a:rPr lang="en-US" b="1" dirty="0" smtClean="0"/>
              <a:t> </a:t>
            </a:r>
            <a:r>
              <a:rPr lang="en-US" b="1" dirty="0" err="1" smtClean="0"/>
              <a:t>deskripsi</a:t>
            </a:r>
            <a:endParaRPr lang="en-US" b="1" dirty="0" smtClean="0"/>
          </a:p>
          <a:p>
            <a:pPr marL="182563" indent="0">
              <a:buNone/>
            </a:pPr>
            <a:r>
              <a:rPr lang="id-ID" dirty="0"/>
              <a:t>Tabel dan gambar ditempatkan di antara bagian teks yang paling banyak membahasnya. Tabel dan gambar harus dibuat sedemikian rupa sehingga dapat berdiri sendiri, agar dapat dimengerti oleh pembaca tanpa membaca keterangan dalam teks.</a:t>
            </a:r>
          </a:p>
          <a:p>
            <a:pPr marL="182563" indent="-182563"/>
            <a:r>
              <a:rPr lang="en-US" b="1" dirty="0" err="1" smtClean="0"/>
              <a:t>Simetris</a:t>
            </a:r>
            <a:endParaRPr lang="en-US" b="1" dirty="0" smtClean="0"/>
          </a:p>
          <a:p>
            <a:pPr marL="182563" indent="0">
              <a:buNone/>
            </a:pPr>
            <a:r>
              <a:rPr lang="id-ID" dirty="0"/>
              <a:t>Jika tabel ditulis dalam posisi landskap</a:t>
            </a:r>
            <a:r>
              <a:rPr lang="id-ID" i="1" dirty="0"/>
              <a:t>, </a:t>
            </a:r>
            <a:r>
              <a:rPr lang="id-ID" dirty="0"/>
              <a:t>sisi atas tabel adalah sisi yang </a:t>
            </a:r>
            <a:r>
              <a:rPr lang="id-ID" dirty="0" smtClean="0"/>
              <a:t>dijilid.</a:t>
            </a:r>
            <a:r>
              <a:rPr lang="en-US" dirty="0" smtClean="0"/>
              <a:t> </a:t>
            </a:r>
            <a:r>
              <a:rPr lang="id-ID" dirty="0" smtClean="0"/>
              <a:t>Tabel </a:t>
            </a:r>
            <a:r>
              <a:rPr lang="id-ID" dirty="0"/>
              <a:t>dan gambar selalu simetris di tengah (</a:t>
            </a:r>
            <a:r>
              <a:rPr lang="id-ID" i="1" dirty="0"/>
              <a:t>center</a:t>
            </a:r>
            <a:r>
              <a:rPr lang="id-ID" dirty="0"/>
              <a:t>) terhadap halaman.</a:t>
            </a:r>
          </a:p>
          <a:p>
            <a:pPr marL="182563" indent="-182563"/>
            <a:r>
              <a:rPr lang="en-US" b="1" dirty="0" err="1" smtClean="0"/>
              <a:t>Diberi</a:t>
            </a:r>
            <a:r>
              <a:rPr lang="en-US" b="1" dirty="0" smtClean="0"/>
              <a:t> </a:t>
            </a:r>
            <a:r>
              <a:rPr lang="en-US" b="1" dirty="0" err="1" smtClean="0"/>
              <a:t>nomor</a:t>
            </a:r>
            <a:endParaRPr lang="en-US" b="1" dirty="0" smtClean="0"/>
          </a:p>
          <a:p>
            <a:pPr marL="182563" indent="0">
              <a:buNone/>
            </a:pPr>
            <a:r>
              <a:rPr lang="id-ID" dirty="0"/>
              <a:t>Nomor tabel dan gambar harus menyertakan nomor bab tabel dan gambar tersebut berada. Misalnya tabel 1.1. berarti tabel pertama yang ada di bab 1. Jika dalam suatu tugas akhir hanya terdapat 1 (satu) buah tabel atau gambar, maka tidak perlu diberi nomor</a:t>
            </a:r>
            <a:endParaRPr lang="en-US" dirty="0" smtClean="0"/>
          </a:p>
          <a:p>
            <a:pPr marL="182563" indent="-182563"/>
            <a:r>
              <a:rPr lang="en-US" b="1" dirty="0" err="1" smtClean="0"/>
              <a:t>Ditambahkan</a:t>
            </a:r>
            <a:r>
              <a:rPr lang="en-US" b="1" dirty="0" smtClean="0"/>
              <a:t> </a:t>
            </a:r>
            <a:r>
              <a:rPr lang="en-US" b="1" dirty="0" err="1" smtClean="0"/>
              <a:t>sumber</a:t>
            </a:r>
            <a:endParaRPr lang="id-ID" b="1" dirty="0"/>
          </a:p>
        </p:txBody>
      </p:sp>
    </p:spTree>
    <p:extLst>
      <p:ext uri="{BB962C8B-B14F-4D97-AF65-F5344CB8AC3E}">
        <p14:creationId xmlns:p14="http://schemas.microsoft.com/office/powerpoint/2010/main" val="2492899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11" name="Content Placeholder 10"/>
          <p:cNvSpPr>
            <a:spLocks noGrp="1"/>
          </p:cNvSpPr>
          <p:nvPr>
            <p:ph idx="1"/>
          </p:nvPr>
        </p:nvSpPr>
        <p:spPr/>
        <p:txBody>
          <a:bodyPr/>
          <a:lstStyle/>
          <a:p>
            <a:endParaRPr lang="id-ID"/>
          </a:p>
        </p:txBody>
      </p:sp>
    </p:spTree>
    <p:extLst>
      <p:ext uri="{BB962C8B-B14F-4D97-AF65-F5344CB8AC3E}">
        <p14:creationId xmlns:p14="http://schemas.microsoft.com/office/powerpoint/2010/main" val="204994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96731"/>
          </a:xfrm>
        </p:spPr>
        <p:txBody>
          <a:bodyPr/>
          <a:lstStyle/>
          <a:p>
            <a:r>
              <a:rPr lang="en-US" dirty="0" smtClean="0"/>
              <a:t>PENULISAN </a:t>
            </a:r>
            <a:r>
              <a:rPr lang="en-US" dirty="0" err="1" smtClean="0"/>
              <a:t>sumber</a:t>
            </a:r>
            <a:endParaRPr lang="id-ID" dirty="0"/>
          </a:p>
        </p:txBody>
      </p:sp>
      <p:sp>
        <p:nvSpPr>
          <p:cNvPr id="3" name="Content Placeholder 2"/>
          <p:cNvSpPr>
            <a:spLocks noGrp="1"/>
          </p:cNvSpPr>
          <p:nvPr>
            <p:ph idx="1"/>
          </p:nvPr>
        </p:nvSpPr>
        <p:spPr>
          <a:xfrm>
            <a:off x="2231136" y="1953928"/>
            <a:ext cx="7729728" cy="4312118"/>
          </a:xfrm>
        </p:spPr>
        <p:txBody>
          <a:bodyPr>
            <a:normAutofit/>
          </a:bodyPr>
          <a:lstStyle/>
          <a:p>
            <a:r>
              <a:rPr lang="en-US" sz="2000" dirty="0" err="1" smtClean="0"/>
              <a:t>Gambar</a:t>
            </a:r>
            <a:r>
              <a:rPr lang="en-US" sz="2000" dirty="0" smtClean="0"/>
              <a:t> </a:t>
            </a:r>
            <a:r>
              <a:rPr lang="en-US" sz="2000" dirty="0" err="1" smtClean="0"/>
              <a:t>milik</a:t>
            </a:r>
            <a:r>
              <a:rPr lang="en-US" sz="2000" dirty="0" smtClean="0"/>
              <a:t> </a:t>
            </a:r>
            <a:r>
              <a:rPr lang="en-US" sz="2000" dirty="0" err="1" smtClean="0"/>
              <a:t>sendiri</a:t>
            </a:r>
            <a:endParaRPr lang="en-US" sz="2000" dirty="0" smtClean="0"/>
          </a:p>
          <a:p>
            <a:pPr marL="509588" indent="-285750">
              <a:lnSpc>
                <a:spcPct val="120000"/>
              </a:lnSpc>
              <a:spcBef>
                <a:spcPts val="0"/>
              </a:spcBef>
              <a:buFont typeface="Wingdings" panose="05000000000000000000" pitchFamily="2" charset="2"/>
              <a:buChar char="ü"/>
            </a:pPr>
            <a:r>
              <a:rPr lang="it-IT" sz="2000" dirty="0"/>
              <a:t>sumber gambar: dokumentasi pribadi</a:t>
            </a:r>
          </a:p>
          <a:p>
            <a:pPr marL="509588" indent="-285750">
              <a:lnSpc>
                <a:spcPct val="120000"/>
              </a:lnSpc>
              <a:spcBef>
                <a:spcPts val="0"/>
              </a:spcBef>
              <a:buFont typeface="Wingdings" panose="05000000000000000000" pitchFamily="2" charset="2"/>
              <a:buChar char="ü"/>
            </a:pPr>
            <a:r>
              <a:rPr lang="it-IT" sz="2000" dirty="0"/>
              <a:t>sumber foto: galeri foto pribadi</a:t>
            </a:r>
          </a:p>
          <a:p>
            <a:r>
              <a:rPr lang="en-US" sz="2000" dirty="0" err="1" smtClean="0"/>
              <a:t>Gambar</a:t>
            </a:r>
            <a:r>
              <a:rPr lang="en-US" sz="2000" dirty="0" smtClean="0"/>
              <a:t> </a:t>
            </a:r>
            <a:r>
              <a:rPr lang="en-US" sz="2000" dirty="0" err="1" smtClean="0"/>
              <a:t>dari</a:t>
            </a:r>
            <a:r>
              <a:rPr lang="en-US" sz="2000" dirty="0" smtClean="0"/>
              <a:t> situs internet : </a:t>
            </a:r>
            <a:r>
              <a:rPr lang="en-US" sz="2000" dirty="0" err="1" smtClean="0"/>
              <a:t>Mencantumkan</a:t>
            </a:r>
            <a:r>
              <a:rPr lang="en-US" sz="2000" dirty="0" smtClean="0"/>
              <a:t> link </a:t>
            </a:r>
            <a:r>
              <a:rPr lang="en-US" sz="2000" dirty="0" err="1" smtClean="0"/>
              <a:t>artikel</a:t>
            </a:r>
            <a:endParaRPr lang="en-US" sz="2000" dirty="0" smtClean="0"/>
          </a:p>
          <a:p>
            <a:r>
              <a:rPr lang="en-US" sz="2000" dirty="0" smtClean="0"/>
              <a:t>S</a:t>
            </a:r>
            <a:r>
              <a:rPr lang="id-ID" sz="2000" dirty="0" smtClean="0"/>
              <a:t>umber </a:t>
            </a:r>
            <a:r>
              <a:rPr lang="id-ID" sz="2000" dirty="0"/>
              <a:t>tabel (jika bukan olahan sendiri) ditulis di bagian bawah tabel berjarak 1,5 spasi dari tabel, huruf tegak tipe </a:t>
            </a:r>
            <a:r>
              <a:rPr lang="id-ID" sz="2000" i="1" dirty="0"/>
              <a:t>Times New Roman </a:t>
            </a:r>
            <a:r>
              <a:rPr lang="id-ID" sz="2000" dirty="0"/>
              <a:t>10 poin. Sumber yang sudah diolah lebih lanjut perlu diberi catatan “telah diolah kembali”.</a:t>
            </a:r>
          </a:p>
          <a:p>
            <a:r>
              <a:rPr lang="en-US" sz="2000" dirty="0" smtClean="0"/>
              <a:t>S</a:t>
            </a:r>
            <a:r>
              <a:rPr lang="id-ID" sz="2000" dirty="0" smtClean="0"/>
              <a:t>umber </a:t>
            </a:r>
            <a:r>
              <a:rPr lang="id-ID" sz="2000" dirty="0"/>
              <a:t>gambar (jika bukan olahan sendiri) harus ditulis di bagian bawah judul gambar berjarak 1,5 spasi dari judul gambar, huruf tegak tipe </a:t>
            </a:r>
            <a:r>
              <a:rPr lang="id-ID" sz="2000" i="1" dirty="0"/>
              <a:t>Times New Roman </a:t>
            </a:r>
            <a:r>
              <a:rPr lang="id-ID" sz="2000" dirty="0"/>
              <a:t>10 poin. Sumber yang sudah diolah lebih lanjut perlu diberi catatan “telah diolah kembali”.</a:t>
            </a:r>
          </a:p>
          <a:p>
            <a:endParaRPr lang="id-ID" sz="2000" dirty="0"/>
          </a:p>
        </p:txBody>
      </p:sp>
    </p:spTree>
    <p:extLst>
      <p:ext uri="{BB962C8B-B14F-4D97-AF65-F5344CB8AC3E}">
        <p14:creationId xmlns:p14="http://schemas.microsoft.com/office/powerpoint/2010/main" val="293558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518291"/>
            <a:ext cx="7729728" cy="1188720"/>
          </a:xfrm>
        </p:spPr>
        <p:txBody>
          <a:bodyPr>
            <a:normAutofit/>
          </a:bodyPr>
          <a:lstStyle/>
          <a:p>
            <a:r>
              <a:rPr lang="id-ID" dirty="0" smtClean="0"/>
              <a:t>cara </a:t>
            </a:r>
            <a:r>
              <a:rPr lang="id-ID" dirty="0"/>
              <a:t>penulisan </a:t>
            </a:r>
            <a:r>
              <a:rPr lang="id-ID" dirty="0" smtClean="0"/>
              <a:t>tabel</a:t>
            </a:r>
            <a:r>
              <a:rPr lang="en-US" dirty="0" smtClean="0"/>
              <a:t> </a:t>
            </a:r>
            <a:r>
              <a:rPr lang="id-ID" dirty="0" smtClean="0"/>
              <a:t>pada pape</a:t>
            </a:r>
            <a:r>
              <a:rPr lang="en-US" dirty="0" smtClean="0"/>
              <a:t>R</a:t>
            </a:r>
            <a:endParaRPr lang="id-ID" dirty="0"/>
          </a:p>
        </p:txBody>
      </p:sp>
      <p:pic>
        <p:nvPicPr>
          <p:cNvPr id="4" name="Picture 3"/>
          <p:cNvPicPr>
            <a:picLocks noChangeAspect="1"/>
          </p:cNvPicPr>
          <p:nvPr/>
        </p:nvPicPr>
        <p:blipFill>
          <a:blip r:embed="rId2"/>
          <a:stretch>
            <a:fillRect/>
          </a:stretch>
        </p:blipFill>
        <p:spPr>
          <a:xfrm>
            <a:off x="702005" y="2661084"/>
            <a:ext cx="10787987" cy="2671311"/>
          </a:xfrm>
          <a:prstGeom prst="rect">
            <a:avLst/>
          </a:prstGeom>
        </p:spPr>
      </p:pic>
    </p:spTree>
    <p:extLst>
      <p:ext uri="{BB962C8B-B14F-4D97-AF65-F5344CB8AC3E}">
        <p14:creationId xmlns:p14="http://schemas.microsoft.com/office/powerpoint/2010/main" val="87761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penulisan tabel pada paper/makalah</a:t>
            </a:r>
          </a:p>
        </p:txBody>
      </p:sp>
      <p:pic>
        <p:nvPicPr>
          <p:cNvPr id="4" name="Picture 3"/>
          <p:cNvPicPr>
            <a:picLocks noChangeAspect="1"/>
          </p:cNvPicPr>
          <p:nvPr/>
        </p:nvPicPr>
        <p:blipFill>
          <a:blip r:embed="rId2"/>
          <a:stretch>
            <a:fillRect/>
          </a:stretch>
        </p:blipFill>
        <p:spPr>
          <a:xfrm>
            <a:off x="2231136" y="2575260"/>
            <a:ext cx="7729728" cy="3107666"/>
          </a:xfrm>
          <a:prstGeom prst="rect">
            <a:avLst/>
          </a:prstGeom>
        </p:spPr>
      </p:pic>
    </p:spTree>
    <p:extLst>
      <p:ext uri="{BB962C8B-B14F-4D97-AF65-F5344CB8AC3E}">
        <p14:creationId xmlns:p14="http://schemas.microsoft.com/office/powerpoint/2010/main" val="366219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penulisan </a:t>
            </a:r>
            <a:r>
              <a:rPr lang="id-ID" dirty="0" smtClean="0"/>
              <a:t>bagan</a:t>
            </a:r>
            <a:r>
              <a:rPr lang="en-US" dirty="0" smtClean="0"/>
              <a:t> </a:t>
            </a:r>
            <a:r>
              <a:rPr lang="id-ID" dirty="0" smtClean="0"/>
              <a:t>pada </a:t>
            </a:r>
            <a:r>
              <a:rPr lang="id-ID" dirty="0"/>
              <a:t>paper/makalah</a:t>
            </a:r>
          </a:p>
        </p:txBody>
      </p:sp>
      <p:pic>
        <p:nvPicPr>
          <p:cNvPr id="4" name="Picture 3"/>
          <p:cNvPicPr>
            <a:picLocks noChangeAspect="1"/>
          </p:cNvPicPr>
          <p:nvPr/>
        </p:nvPicPr>
        <p:blipFill>
          <a:blip r:embed="rId2"/>
          <a:stretch>
            <a:fillRect/>
          </a:stretch>
        </p:blipFill>
        <p:spPr>
          <a:xfrm>
            <a:off x="3130456" y="2416140"/>
            <a:ext cx="5931087" cy="3908081"/>
          </a:xfrm>
          <a:prstGeom prst="rect">
            <a:avLst/>
          </a:prstGeom>
          <a:ln>
            <a:solidFill>
              <a:schemeClr val="tx1"/>
            </a:solidFill>
          </a:ln>
        </p:spPr>
      </p:pic>
    </p:spTree>
    <p:extLst>
      <p:ext uri="{BB962C8B-B14F-4D97-AF65-F5344CB8AC3E}">
        <p14:creationId xmlns:p14="http://schemas.microsoft.com/office/powerpoint/2010/main" val="104442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86087" y="495300"/>
            <a:ext cx="6219825" cy="5867400"/>
          </a:xfrm>
          <a:prstGeom prst="rect">
            <a:avLst/>
          </a:prstGeom>
        </p:spPr>
      </p:pic>
    </p:spTree>
    <p:extLst>
      <p:ext uri="{BB962C8B-B14F-4D97-AF65-F5344CB8AC3E}">
        <p14:creationId xmlns:p14="http://schemas.microsoft.com/office/powerpoint/2010/main" val="1921793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penulisan </a:t>
            </a:r>
            <a:r>
              <a:rPr lang="en-US" dirty="0" smtClean="0"/>
              <a:t>GAMBAR </a:t>
            </a:r>
            <a:r>
              <a:rPr lang="id-ID" dirty="0"/>
              <a:t>pada paper/makalah</a:t>
            </a:r>
          </a:p>
        </p:txBody>
      </p:sp>
      <p:pic>
        <p:nvPicPr>
          <p:cNvPr id="4" name="Picture 3"/>
          <p:cNvPicPr>
            <a:picLocks noChangeAspect="1"/>
          </p:cNvPicPr>
          <p:nvPr/>
        </p:nvPicPr>
        <p:blipFill>
          <a:blip r:embed="rId2"/>
          <a:stretch>
            <a:fillRect/>
          </a:stretch>
        </p:blipFill>
        <p:spPr>
          <a:xfrm>
            <a:off x="2933768" y="2485826"/>
            <a:ext cx="6324464" cy="3943850"/>
          </a:xfrm>
          <a:prstGeom prst="rect">
            <a:avLst/>
          </a:prstGeom>
        </p:spPr>
      </p:pic>
    </p:spTree>
    <p:extLst>
      <p:ext uri="{BB962C8B-B14F-4D97-AF65-F5344CB8AC3E}">
        <p14:creationId xmlns:p14="http://schemas.microsoft.com/office/powerpoint/2010/main" val="31428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Latihan</a:t>
            </a:r>
            <a:endParaRPr lang="id-ID" dirty="0"/>
          </a:p>
        </p:txBody>
      </p:sp>
      <p:sp>
        <p:nvSpPr>
          <p:cNvPr id="3" name="Content Placeholder 2"/>
          <p:cNvSpPr>
            <a:spLocks noGrp="1"/>
          </p:cNvSpPr>
          <p:nvPr>
            <p:ph idx="1"/>
          </p:nvPr>
        </p:nvSpPr>
        <p:spPr/>
        <p:txBody>
          <a:bodyPr/>
          <a:lstStyle/>
          <a:p>
            <a:r>
              <a:rPr lang="en-US" dirty="0" err="1" smtClean="0"/>
              <a:t>Ubah</a:t>
            </a:r>
            <a:r>
              <a:rPr lang="en-US" dirty="0" smtClean="0"/>
              <a:t> </a:t>
            </a:r>
            <a:r>
              <a:rPr lang="en-US" dirty="0" err="1" smtClean="0"/>
              <a:t>informasi</a:t>
            </a:r>
            <a:r>
              <a:rPr lang="en-US" dirty="0" smtClean="0"/>
              <a:t> </a:t>
            </a:r>
            <a:r>
              <a:rPr lang="en-US" dirty="0" err="1" smtClean="0"/>
              <a:t>berikut</a:t>
            </a:r>
            <a:r>
              <a:rPr lang="en-US" dirty="0" smtClean="0"/>
              <a:t> </a:t>
            </a:r>
            <a:r>
              <a:rPr lang="en-US" dirty="0" err="1" smtClean="0"/>
              <a:t>ke</a:t>
            </a:r>
            <a:r>
              <a:rPr lang="en-US" dirty="0" smtClean="0"/>
              <a:t> </a:t>
            </a:r>
            <a:r>
              <a:rPr lang="en-US" dirty="0" err="1" smtClean="0"/>
              <a:t>dalam</a:t>
            </a:r>
            <a:r>
              <a:rPr lang="en-US" dirty="0" smtClean="0"/>
              <a:t> </a:t>
            </a:r>
            <a:r>
              <a:rPr lang="en-US" dirty="0" err="1" smtClean="0"/>
              <a:t>bentuk</a:t>
            </a:r>
            <a:r>
              <a:rPr lang="en-US" dirty="0" smtClean="0"/>
              <a:t> </a:t>
            </a:r>
            <a:r>
              <a:rPr lang="en-US" b="1" dirty="0" smtClean="0"/>
              <a:t>diagram</a:t>
            </a:r>
          </a:p>
          <a:p>
            <a:pPr marL="182563" indent="0" algn="just">
              <a:buNone/>
            </a:pPr>
            <a:r>
              <a:rPr lang="id-ID" dirty="0"/>
              <a:t>Jumlah anggota pencak silat SMP Harapan Bunda tahun </a:t>
            </a:r>
            <a:r>
              <a:rPr lang="id-ID" dirty="0" smtClean="0"/>
              <a:t>20</a:t>
            </a:r>
            <a:r>
              <a:rPr lang="en-US" dirty="0" smtClean="0"/>
              <a:t>17</a:t>
            </a:r>
            <a:r>
              <a:rPr lang="id-ID" dirty="0" smtClean="0"/>
              <a:t> </a:t>
            </a:r>
            <a:r>
              <a:rPr lang="id-ID" dirty="0"/>
              <a:t>sampai tahun </a:t>
            </a:r>
            <a:r>
              <a:rPr lang="id-ID" dirty="0" smtClean="0"/>
              <a:t>20</a:t>
            </a:r>
            <a:r>
              <a:rPr lang="en-US" dirty="0" smtClean="0"/>
              <a:t>21 </a:t>
            </a:r>
            <a:r>
              <a:rPr lang="id-ID" dirty="0" smtClean="0"/>
              <a:t>selalu </a:t>
            </a:r>
            <a:r>
              <a:rPr lang="id-ID" dirty="0"/>
              <a:t>berubah-ubah. Pada tahun </a:t>
            </a:r>
            <a:r>
              <a:rPr lang="id-ID" dirty="0" smtClean="0"/>
              <a:t>201</a:t>
            </a:r>
            <a:r>
              <a:rPr lang="en-US" dirty="0" smtClean="0"/>
              <a:t>7</a:t>
            </a:r>
            <a:r>
              <a:rPr lang="id-ID" dirty="0" smtClean="0"/>
              <a:t> </a:t>
            </a:r>
            <a:r>
              <a:rPr lang="id-ID" dirty="0"/>
              <a:t>jumlah anggota pencak silat SMP Harapan Bunda sebanyak 100 orang siswa. Pada tahun </a:t>
            </a:r>
            <a:r>
              <a:rPr lang="id-ID" dirty="0" smtClean="0"/>
              <a:t>201</a:t>
            </a:r>
            <a:r>
              <a:rPr lang="en-US" dirty="0" smtClean="0"/>
              <a:t>8</a:t>
            </a:r>
            <a:r>
              <a:rPr lang="id-ID" dirty="0" smtClean="0"/>
              <a:t> </a:t>
            </a:r>
            <a:r>
              <a:rPr lang="id-ID" dirty="0"/>
              <a:t>naik menjadi 125 orang siswa. Pada tahun </a:t>
            </a:r>
            <a:r>
              <a:rPr lang="id-ID" dirty="0" smtClean="0"/>
              <a:t>201</a:t>
            </a:r>
            <a:r>
              <a:rPr lang="en-US" dirty="0" smtClean="0"/>
              <a:t>9</a:t>
            </a:r>
            <a:r>
              <a:rPr lang="id-ID" dirty="0" smtClean="0"/>
              <a:t> </a:t>
            </a:r>
            <a:r>
              <a:rPr lang="id-ID" dirty="0"/>
              <a:t>jumlah anggota pencak silat SMP Harapan Bunda mengalami penurunan menjadi 75 orang siswa. Pada tahun </a:t>
            </a:r>
            <a:r>
              <a:rPr lang="id-ID" dirty="0" smtClean="0"/>
              <a:t>20</a:t>
            </a:r>
            <a:r>
              <a:rPr lang="en-US" dirty="0" smtClean="0"/>
              <a:t>20</a:t>
            </a:r>
            <a:r>
              <a:rPr lang="id-ID" dirty="0" smtClean="0"/>
              <a:t> </a:t>
            </a:r>
            <a:r>
              <a:rPr lang="id-ID" dirty="0"/>
              <a:t>jumlah anggota pencak silat SMP harapan Bunda meningkat menjadi 125</a:t>
            </a:r>
            <a:r>
              <a:rPr lang="id-ID" dirty="0" smtClean="0"/>
              <a:t>.</a:t>
            </a:r>
            <a:r>
              <a:rPr lang="en-US" dirty="0" smtClean="0"/>
              <a:t> </a:t>
            </a:r>
            <a:r>
              <a:rPr lang="id-ID" dirty="0" smtClean="0"/>
              <a:t>Pada </a:t>
            </a:r>
            <a:r>
              <a:rPr lang="id-ID" dirty="0"/>
              <a:t>tahun </a:t>
            </a:r>
            <a:r>
              <a:rPr lang="id-ID" dirty="0" smtClean="0"/>
              <a:t>20</a:t>
            </a:r>
            <a:r>
              <a:rPr lang="en-US" dirty="0" smtClean="0"/>
              <a:t>21</a:t>
            </a:r>
            <a:r>
              <a:rPr lang="id-ID" dirty="0" smtClean="0"/>
              <a:t> </a:t>
            </a:r>
            <a:r>
              <a:rPr lang="id-ID" dirty="0"/>
              <a:t>jumlah anggota pencak silat SMP harapan Bunda meningkat menjadi 150 orang siswa.</a:t>
            </a:r>
          </a:p>
        </p:txBody>
      </p:sp>
    </p:spTree>
    <p:extLst>
      <p:ext uri="{BB962C8B-B14F-4D97-AF65-F5344CB8AC3E}">
        <p14:creationId xmlns:p14="http://schemas.microsoft.com/office/powerpoint/2010/main" val="191197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0926156"/>
              </p:ext>
            </p:extLst>
          </p:nvPr>
        </p:nvGraphicFramePr>
        <p:xfrm>
          <a:off x="2230438" y="2638425"/>
          <a:ext cx="7731126" cy="1854200"/>
        </p:xfrm>
        <a:graphic>
          <a:graphicData uri="http://schemas.openxmlformats.org/drawingml/2006/table">
            <a:tbl>
              <a:tblPr firstRow="1" bandRow="1">
                <a:tableStyleId>{073A0DAA-6AF3-43AB-8588-CEC1D06C72B9}</a:tableStyleId>
              </a:tblPr>
              <a:tblGrid>
                <a:gridCol w="2577042">
                  <a:extLst>
                    <a:ext uri="{9D8B030D-6E8A-4147-A177-3AD203B41FA5}">
                      <a16:colId xmlns:a16="http://schemas.microsoft.com/office/drawing/2014/main" val="1063734406"/>
                    </a:ext>
                  </a:extLst>
                </a:gridCol>
                <a:gridCol w="2577042">
                  <a:extLst>
                    <a:ext uri="{9D8B030D-6E8A-4147-A177-3AD203B41FA5}">
                      <a16:colId xmlns:a16="http://schemas.microsoft.com/office/drawing/2014/main" val="3744923993"/>
                    </a:ext>
                  </a:extLst>
                </a:gridCol>
                <a:gridCol w="2577042">
                  <a:extLst>
                    <a:ext uri="{9D8B030D-6E8A-4147-A177-3AD203B41FA5}">
                      <a16:colId xmlns:a16="http://schemas.microsoft.com/office/drawing/2014/main" val="2472251876"/>
                    </a:ext>
                  </a:extLst>
                </a:gridCol>
              </a:tblGrid>
              <a:tr h="370840">
                <a:tc>
                  <a:txBody>
                    <a:bodyPr/>
                    <a:lstStyle/>
                    <a:p>
                      <a:pPr algn="ctr"/>
                      <a:r>
                        <a:rPr lang="en-US" dirty="0" smtClean="0"/>
                        <a:t>No</a:t>
                      </a:r>
                      <a:endParaRPr lang="id-ID" dirty="0"/>
                    </a:p>
                  </a:txBody>
                  <a:tcPr/>
                </a:tc>
                <a:tc>
                  <a:txBody>
                    <a:bodyPr/>
                    <a:lstStyle/>
                    <a:p>
                      <a:pPr algn="ctr"/>
                      <a:r>
                        <a:rPr lang="en-US" dirty="0" err="1" smtClean="0"/>
                        <a:t>Tahun</a:t>
                      </a:r>
                      <a:endParaRPr lang="id-ID" dirty="0"/>
                    </a:p>
                  </a:txBody>
                  <a:tcPr/>
                </a:tc>
                <a:tc>
                  <a:txBody>
                    <a:bodyPr/>
                    <a:lstStyle/>
                    <a:p>
                      <a:pPr algn="ctr"/>
                      <a:r>
                        <a:rPr lang="en-US" dirty="0" err="1" smtClean="0"/>
                        <a:t>Jumlah</a:t>
                      </a:r>
                      <a:endParaRPr lang="id-ID" dirty="0"/>
                    </a:p>
                  </a:txBody>
                  <a:tcPr/>
                </a:tc>
                <a:extLst>
                  <a:ext uri="{0D108BD9-81ED-4DB2-BD59-A6C34878D82A}">
                    <a16:rowId xmlns:a16="http://schemas.microsoft.com/office/drawing/2014/main" val="712600829"/>
                  </a:ext>
                </a:extLst>
              </a:tr>
              <a:tr h="370840">
                <a:tc>
                  <a:txBody>
                    <a:bodyPr/>
                    <a:lstStyle/>
                    <a:p>
                      <a:pPr algn="ctr"/>
                      <a:r>
                        <a:rPr lang="en-US" dirty="0" smtClean="0"/>
                        <a:t>1</a:t>
                      </a:r>
                      <a:endParaRPr lang="id-ID" dirty="0"/>
                    </a:p>
                  </a:txBody>
                  <a:tcPr/>
                </a:tc>
                <a:tc>
                  <a:txBody>
                    <a:bodyPr/>
                    <a:lstStyle/>
                    <a:p>
                      <a:pPr algn="ctr"/>
                      <a:r>
                        <a:rPr lang="en-US" dirty="0" smtClean="0"/>
                        <a:t>2017</a:t>
                      </a:r>
                      <a:endParaRPr lang="id-ID" dirty="0"/>
                    </a:p>
                  </a:txBody>
                  <a:tcPr/>
                </a:tc>
                <a:tc>
                  <a:txBody>
                    <a:bodyPr/>
                    <a:lstStyle/>
                    <a:p>
                      <a:pPr algn="ctr"/>
                      <a:r>
                        <a:rPr lang="en-US" dirty="0" smtClean="0"/>
                        <a:t>100</a:t>
                      </a:r>
                      <a:endParaRPr lang="id-ID" dirty="0"/>
                    </a:p>
                  </a:txBody>
                  <a:tcPr/>
                </a:tc>
                <a:extLst>
                  <a:ext uri="{0D108BD9-81ED-4DB2-BD59-A6C34878D82A}">
                    <a16:rowId xmlns:a16="http://schemas.microsoft.com/office/drawing/2014/main" val="4252312681"/>
                  </a:ext>
                </a:extLst>
              </a:tr>
              <a:tr h="370840">
                <a:tc>
                  <a:txBody>
                    <a:bodyPr/>
                    <a:lstStyle/>
                    <a:p>
                      <a:pPr algn="ctr"/>
                      <a:r>
                        <a:rPr lang="en-US" dirty="0" smtClean="0"/>
                        <a:t>2</a:t>
                      </a:r>
                      <a:endParaRPr lang="id-ID" dirty="0"/>
                    </a:p>
                  </a:txBody>
                  <a:tcPr/>
                </a:tc>
                <a:tc>
                  <a:txBody>
                    <a:bodyPr/>
                    <a:lstStyle/>
                    <a:p>
                      <a:pPr algn="ctr"/>
                      <a:r>
                        <a:rPr lang="en-US" dirty="0" smtClean="0"/>
                        <a:t>2018</a:t>
                      </a:r>
                      <a:endParaRPr lang="id-ID" dirty="0"/>
                    </a:p>
                  </a:txBody>
                  <a:tcPr/>
                </a:tc>
                <a:tc>
                  <a:txBody>
                    <a:bodyPr/>
                    <a:lstStyle/>
                    <a:p>
                      <a:pPr algn="ctr"/>
                      <a:r>
                        <a:rPr lang="en-US" dirty="0" smtClean="0"/>
                        <a:t>125</a:t>
                      </a:r>
                      <a:endParaRPr lang="id-ID" dirty="0"/>
                    </a:p>
                  </a:txBody>
                  <a:tcPr/>
                </a:tc>
                <a:extLst>
                  <a:ext uri="{0D108BD9-81ED-4DB2-BD59-A6C34878D82A}">
                    <a16:rowId xmlns:a16="http://schemas.microsoft.com/office/drawing/2014/main" val="596497581"/>
                  </a:ext>
                </a:extLst>
              </a:tr>
              <a:tr h="370840">
                <a:tc>
                  <a:txBody>
                    <a:bodyPr/>
                    <a:lstStyle/>
                    <a:p>
                      <a:pPr algn="ctr"/>
                      <a:r>
                        <a:rPr lang="en-US" dirty="0" smtClean="0"/>
                        <a:t>3</a:t>
                      </a:r>
                      <a:endParaRPr lang="id-ID" dirty="0"/>
                    </a:p>
                  </a:txBody>
                  <a:tcPr/>
                </a:tc>
                <a:tc>
                  <a:txBody>
                    <a:bodyPr/>
                    <a:lstStyle/>
                    <a:p>
                      <a:pPr algn="ctr"/>
                      <a:r>
                        <a:rPr lang="en-US" dirty="0" smtClean="0"/>
                        <a:t>2019</a:t>
                      </a:r>
                      <a:endParaRPr lang="id-ID" dirty="0"/>
                    </a:p>
                  </a:txBody>
                  <a:tcPr/>
                </a:tc>
                <a:tc>
                  <a:txBody>
                    <a:bodyPr/>
                    <a:lstStyle/>
                    <a:p>
                      <a:pPr algn="ctr"/>
                      <a:r>
                        <a:rPr lang="en-US" dirty="0" smtClean="0"/>
                        <a:t>75</a:t>
                      </a:r>
                      <a:endParaRPr lang="id-ID" dirty="0"/>
                    </a:p>
                  </a:txBody>
                  <a:tcPr/>
                </a:tc>
                <a:extLst>
                  <a:ext uri="{0D108BD9-81ED-4DB2-BD59-A6C34878D82A}">
                    <a16:rowId xmlns:a16="http://schemas.microsoft.com/office/drawing/2014/main" val="3557455307"/>
                  </a:ext>
                </a:extLst>
              </a:tr>
              <a:tr h="370840">
                <a:tc>
                  <a:txBody>
                    <a:bodyPr/>
                    <a:lstStyle/>
                    <a:p>
                      <a:pPr algn="ctr"/>
                      <a:r>
                        <a:rPr lang="en-US" dirty="0" smtClean="0"/>
                        <a:t>4</a:t>
                      </a:r>
                      <a:endParaRPr lang="id-ID" dirty="0"/>
                    </a:p>
                  </a:txBody>
                  <a:tcPr/>
                </a:tc>
                <a:tc>
                  <a:txBody>
                    <a:bodyPr/>
                    <a:lstStyle/>
                    <a:p>
                      <a:pPr algn="ctr"/>
                      <a:r>
                        <a:rPr lang="en-US" dirty="0" smtClean="0"/>
                        <a:t>2020</a:t>
                      </a:r>
                      <a:endParaRPr lang="id-ID" dirty="0"/>
                    </a:p>
                  </a:txBody>
                  <a:tcPr/>
                </a:tc>
                <a:tc>
                  <a:txBody>
                    <a:bodyPr/>
                    <a:lstStyle/>
                    <a:p>
                      <a:pPr algn="ctr"/>
                      <a:r>
                        <a:rPr lang="en-US" dirty="0" smtClean="0"/>
                        <a:t>125</a:t>
                      </a:r>
                      <a:endParaRPr lang="id-ID" dirty="0"/>
                    </a:p>
                  </a:txBody>
                  <a:tcPr/>
                </a:tc>
                <a:extLst>
                  <a:ext uri="{0D108BD9-81ED-4DB2-BD59-A6C34878D82A}">
                    <a16:rowId xmlns:a16="http://schemas.microsoft.com/office/drawing/2014/main" val="54439673"/>
                  </a:ext>
                </a:extLst>
              </a:tr>
            </a:tbl>
          </a:graphicData>
        </a:graphic>
      </p:graphicFrame>
    </p:spTree>
    <p:extLst>
      <p:ext uri="{BB962C8B-B14F-4D97-AF65-F5344CB8AC3E}">
        <p14:creationId xmlns:p14="http://schemas.microsoft.com/office/powerpoint/2010/main" val="257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Mengidentifikasi penulisan rujukan dari berbagai literasi</a:t>
            </a:r>
          </a:p>
        </p:txBody>
      </p:sp>
      <p:sp>
        <p:nvSpPr>
          <p:cNvPr id="3" name="Content Placeholder 2"/>
          <p:cNvSpPr>
            <a:spLocks noGrp="1"/>
          </p:cNvSpPr>
          <p:nvPr>
            <p:ph idx="1"/>
          </p:nvPr>
        </p:nvSpPr>
        <p:spPr/>
        <p:txBody>
          <a:bodyPr>
            <a:normAutofit fontScale="85000" lnSpcReduction="10000"/>
          </a:bodyPr>
          <a:lstStyle/>
          <a:p>
            <a:r>
              <a:rPr lang="en-US" dirty="0" err="1" smtClean="0"/>
              <a:t>Sumber</a:t>
            </a:r>
            <a:r>
              <a:rPr lang="en-US" dirty="0" smtClean="0"/>
              <a:t> </a:t>
            </a:r>
            <a:r>
              <a:rPr lang="en-US" dirty="0" err="1" smtClean="0"/>
              <a:t>rujukan</a:t>
            </a:r>
            <a:r>
              <a:rPr lang="en-US" dirty="0" smtClean="0"/>
              <a:t> </a:t>
            </a:r>
            <a:r>
              <a:rPr lang="en-US" dirty="0" err="1" smtClean="0"/>
              <a:t>berasal</a:t>
            </a:r>
            <a:r>
              <a:rPr lang="en-US" dirty="0" smtClean="0"/>
              <a:t> </a:t>
            </a:r>
            <a:r>
              <a:rPr lang="en-US" dirty="0" err="1" smtClean="0"/>
              <a:t>dari</a:t>
            </a:r>
            <a:r>
              <a:rPr lang="en-US" dirty="0" smtClean="0"/>
              <a:t> </a:t>
            </a:r>
            <a:r>
              <a:rPr lang="en-US" dirty="0" err="1" smtClean="0"/>
              <a:t>rujukan</a:t>
            </a:r>
            <a:r>
              <a:rPr lang="en-US" dirty="0" smtClean="0"/>
              <a:t> yang </a:t>
            </a:r>
            <a:r>
              <a:rPr lang="en-US" dirty="0" err="1" smtClean="0"/>
              <a:t>kredibel</a:t>
            </a:r>
            <a:r>
              <a:rPr lang="en-US" dirty="0" smtClean="0"/>
              <a:t> (</a:t>
            </a:r>
            <a:r>
              <a:rPr lang="en-US" dirty="0" err="1" smtClean="0"/>
              <a:t>artikel</a:t>
            </a:r>
            <a:r>
              <a:rPr lang="en-US" dirty="0" smtClean="0"/>
              <a:t> </a:t>
            </a:r>
            <a:r>
              <a:rPr lang="en-US" dirty="0" err="1" smtClean="0"/>
              <a:t>ilmiah</a:t>
            </a:r>
            <a:r>
              <a:rPr lang="en-US" dirty="0" smtClean="0"/>
              <a:t>, </a:t>
            </a:r>
            <a:r>
              <a:rPr lang="en-US" dirty="0" err="1" smtClean="0"/>
              <a:t>buku</a:t>
            </a:r>
            <a:r>
              <a:rPr lang="en-US" dirty="0" smtClean="0"/>
              <a:t>, </a:t>
            </a:r>
            <a:r>
              <a:rPr lang="en-US" dirty="0" err="1" smtClean="0"/>
              <a:t>undang-undang</a:t>
            </a:r>
            <a:r>
              <a:rPr lang="en-US" dirty="0" smtClean="0"/>
              <a:t>, internet, </a:t>
            </a:r>
            <a:r>
              <a:rPr lang="en-US" dirty="0" err="1" smtClean="0"/>
              <a:t>dll</a:t>
            </a:r>
            <a:r>
              <a:rPr lang="en-US" dirty="0" smtClean="0"/>
              <a:t>)</a:t>
            </a:r>
          </a:p>
          <a:p>
            <a:r>
              <a:rPr lang="en-US" dirty="0" err="1" smtClean="0"/>
              <a:t>Jika</a:t>
            </a:r>
            <a:r>
              <a:rPr lang="en-US" dirty="0" smtClean="0"/>
              <a:t> </a:t>
            </a:r>
            <a:r>
              <a:rPr lang="en-US" dirty="0" err="1" smtClean="0"/>
              <a:t>rujukan</a:t>
            </a:r>
            <a:r>
              <a:rPr lang="en-US" dirty="0" smtClean="0"/>
              <a:t> </a:t>
            </a:r>
            <a:r>
              <a:rPr lang="en-US" dirty="0" err="1" smtClean="0"/>
              <a:t>dari</a:t>
            </a:r>
            <a:r>
              <a:rPr lang="en-US" dirty="0" smtClean="0"/>
              <a:t> internet, </a:t>
            </a:r>
            <a:r>
              <a:rPr lang="en-US" dirty="0" err="1" smtClean="0"/>
              <a:t>maka</a:t>
            </a:r>
            <a:r>
              <a:rPr lang="en-US" dirty="0" smtClean="0"/>
              <a:t> domain </a:t>
            </a:r>
            <a:r>
              <a:rPr lang="en-US" dirty="0" err="1" smtClean="0"/>
              <a:t>resmi</a:t>
            </a:r>
            <a:r>
              <a:rPr lang="en-US" dirty="0" smtClean="0"/>
              <a:t> yang </a:t>
            </a:r>
            <a:r>
              <a:rPr lang="en-US" dirty="0" err="1" smtClean="0"/>
              <a:t>diperbolehkan</a:t>
            </a:r>
            <a:r>
              <a:rPr lang="en-US" dirty="0" smtClean="0"/>
              <a:t> </a:t>
            </a:r>
            <a:r>
              <a:rPr lang="en-US" dirty="0" err="1" smtClean="0"/>
              <a:t>antara</a:t>
            </a:r>
            <a:r>
              <a:rPr lang="en-US" dirty="0" smtClean="0"/>
              <a:t> lain</a:t>
            </a:r>
          </a:p>
          <a:p>
            <a:endParaRPr lang="en-US" dirty="0" smtClean="0"/>
          </a:p>
          <a:p>
            <a:endParaRPr lang="en-US" dirty="0"/>
          </a:p>
          <a:p>
            <a:endParaRPr lang="en-US" dirty="0" smtClean="0"/>
          </a:p>
          <a:p>
            <a:endParaRPr lang="en-US" dirty="0"/>
          </a:p>
          <a:p>
            <a:endParaRPr lang="en-US" dirty="0" smtClean="0"/>
          </a:p>
          <a:p>
            <a:r>
              <a:rPr lang="id-ID" dirty="0"/>
              <a:t>ciri website yang dapat dijadikan sebagai sumber </a:t>
            </a:r>
            <a:r>
              <a:rPr lang="id-ID" dirty="0" smtClean="0"/>
              <a:t>rujukan</a:t>
            </a:r>
            <a:r>
              <a:rPr lang="en-US" dirty="0" smtClean="0"/>
              <a:t> </a:t>
            </a:r>
            <a:r>
              <a:rPr lang="en-US" dirty="0" err="1" smtClean="0"/>
              <a:t>antara</a:t>
            </a:r>
            <a:r>
              <a:rPr lang="en-US" dirty="0" smtClean="0"/>
              <a:t> lain </a:t>
            </a:r>
            <a:r>
              <a:rPr lang="en-US" dirty="0" err="1" smtClean="0"/>
              <a:t>ada</a:t>
            </a:r>
            <a:r>
              <a:rPr lang="en-US" dirty="0" smtClean="0"/>
              <a:t> </a:t>
            </a:r>
            <a:r>
              <a:rPr lang="en-US" dirty="0" err="1" smtClean="0"/>
              <a:t>penanggungjawab</a:t>
            </a:r>
            <a:r>
              <a:rPr lang="en-US" dirty="0" smtClean="0"/>
              <a:t> website, </a:t>
            </a:r>
            <a:r>
              <a:rPr lang="en-US" dirty="0" err="1" smtClean="0"/>
              <a:t>informasi</a:t>
            </a:r>
            <a:r>
              <a:rPr lang="en-US" dirty="0" smtClean="0"/>
              <a:t> di </a:t>
            </a:r>
            <a:r>
              <a:rPr lang="en-US" dirty="0" err="1" smtClean="0"/>
              <a:t>dalamnya</a:t>
            </a:r>
            <a:r>
              <a:rPr lang="en-US" dirty="0" smtClean="0"/>
              <a:t> </a:t>
            </a:r>
            <a:r>
              <a:rPr lang="en-US" dirty="0" err="1" smtClean="0"/>
              <a:t>bersifat</a:t>
            </a:r>
            <a:r>
              <a:rPr lang="en-US" dirty="0" smtClean="0"/>
              <a:t> </a:t>
            </a:r>
            <a:r>
              <a:rPr lang="en-US" dirty="0" err="1" smtClean="0"/>
              <a:t>objektif</a:t>
            </a:r>
            <a:r>
              <a:rPr lang="en-US" dirty="0" smtClean="0"/>
              <a:t>, </a:t>
            </a:r>
            <a:r>
              <a:rPr lang="en-US" dirty="0" err="1" smtClean="0"/>
              <a:t>dan</a:t>
            </a:r>
            <a:r>
              <a:rPr lang="en-US" dirty="0" smtClean="0"/>
              <a:t> </a:t>
            </a:r>
            <a:r>
              <a:rPr lang="en-US" dirty="0" err="1" smtClean="0"/>
              <a:t>tidak</a:t>
            </a:r>
            <a:r>
              <a:rPr lang="en-US" dirty="0" smtClean="0"/>
              <a:t> </a:t>
            </a:r>
            <a:r>
              <a:rPr lang="en-US" dirty="0" err="1" smtClean="0"/>
              <a:t>terlalu</a:t>
            </a:r>
            <a:r>
              <a:rPr lang="en-US" dirty="0" smtClean="0"/>
              <a:t> </a:t>
            </a:r>
            <a:r>
              <a:rPr lang="en-US" dirty="0" err="1" smtClean="0"/>
              <a:t>banyak</a:t>
            </a:r>
            <a:r>
              <a:rPr lang="en-US" dirty="0" smtClean="0"/>
              <a:t> </a:t>
            </a:r>
            <a:r>
              <a:rPr lang="en-US" dirty="0" err="1" smtClean="0"/>
              <a:t>iklan</a:t>
            </a:r>
            <a:r>
              <a:rPr lang="en-US" dirty="0" smtClean="0"/>
              <a:t>.</a:t>
            </a:r>
          </a:p>
          <a:p>
            <a:endParaRPr lang="id-ID" dirty="0"/>
          </a:p>
        </p:txBody>
      </p:sp>
      <p:pic>
        <p:nvPicPr>
          <p:cNvPr id="4" name="Picture 3"/>
          <p:cNvPicPr>
            <a:picLocks noChangeAspect="1"/>
          </p:cNvPicPr>
          <p:nvPr/>
        </p:nvPicPr>
        <p:blipFill>
          <a:blip r:embed="rId2"/>
          <a:stretch>
            <a:fillRect/>
          </a:stretch>
        </p:blipFill>
        <p:spPr>
          <a:xfrm>
            <a:off x="2514901" y="3556095"/>
            <a:ext cx="4386413" cy="1565469"/>
          </a:xfrm>
          <a:prstGeom prst="rect">
            <a:avLst/>
          </a:prstGeom>
        </p:spPr>
      </p:pic>
    </p:spTree>
    <p:extLst>
      <p:ext uri="{BB962C8B-B14F-4D97-AF65-F5344CB8AC3E}">
        <p14:creationId xmlns:p14="http://schemas.microsoft.com/office/powerpoint/2010/main" val="2460847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07402032"/>
              </p:ext>
            </p:extLst>
          </p:nvPr>
        </p:nvGraphicFramePr>
        <p:xfrm>
          <a:off x="2230438" y="2638425"/>
          <a:ext cx="7731125" cy="3101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0620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4130312"/>
              </p:ext>
            </p:extLst>
          </p:nvPr>
        </p:nvGraphicFramePr>
        <p:xfrm>
          <a:off x="2230438" y="2638425"/>
          <a:ext cx="7731125" cy="3101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3288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4818283"/>
              </p:ext>
            </p:extLst>
          </p:nvPr>
        </p:nvGraphicFramePr>
        <p:xfrm>
          <a:off x="2230438" y="2638425"/>
          <a:ext cx="7731126" cy="1010920"/>
        </p:xfrm>
        <a:graphic>
          <a:graphicData uri="http://schemas.openxmlformats.org/drawingml/2006/table">
            <a:tbl>
              <a:tblPr firstRow="1" bandRow="1">
                <a:tableStyleId>{0E3FDE45-AF77-4B5C-9715-49D594BDF05E}</a:tableStyleId>
              </a:tblPr>
              <a:tblGrid>
                <a:gridCol w="1288521">
                  <a:extLst>
                    <a:ext uri="{9D8B030D-6E8A-4147-A177-3AD203B41FA5}">
                      <a16:colId xmlns:a16="http://schemas.microsoft.com/office/drawing/2014/main" val="2181708279"/>
                    </a:ext>
                  </a:extLst>
                </a:gridCol>
                <a:gridCol w="1288521">
                  <a:extLst>
                    <a:ext uri="{9D8B030D-6E8A-4147-A177-3AD203B41FA5}">
                      <a16:colId xmlns:a16="http://schemas.microsoft.com/office/drawing/2014/main" val="3026732894"/>
                    </a:ext>
                  </a:extLst>
                </a:gridCol>
                <a:gridCol w="1288521">
                  <a:extLst>
                    <a:ext uri="{9D8B030D-6E8A-4147-A177-3AD203B41FA5}">
                      <a16:colId xmlns:a16="http://schemas.microsoft.com/office/drawing/2014/main" val="544748431"/>
                    </a:ext>
                  </a:extLst>
                </a:gridCol>
                <a:gridCol w="1288521">
                  <a:extLst>
                    <a:ext uri="{9D8B030D-6E8A-4147-A177-3AD203B41FA5}">
                      <a16:colId xmlns:a16="http://schemas.microsoft.com/office/drawing/2014/main" val="767140663"/>
                    </a:ext>
                  </a:extLst>
                </a:gridCol>
                <a:gridCol w="1288521">
                  <a:extLst>
                    <a:ext uri="{9D8B030D-6E8A-4147-A177-3AD203B41FA5}">
                      <a16:colId xmlns:a16="http://schemas.microsoft.com/office/drawing/2014/main" val="1287544236"/>
                    </a:ext>
                  </a:extLst>
                </a:gridCol>
                <a:gridCol w="1288521">
                  <a:extLst>
                    <a:ext uri="{9D8B030D-6E8A-4147-A177-3AD203B41FA5}">
                      <a16:colId xmlns:a16="http://schemas.microsoft.com/office/drawing/2014/main" val="1828665635"/>
                    </a:ext>
                  </a:extLst>
                </a:gridCol>
              </a:tblGrid>
              <a:tr h="370840">
                <a:tc>
                  <a:txBody>
                    <a:bodyPr/>
                    <a:lstStyle/>
                    <a:p>
                      <a:r>
                        <a:rPr lang="en-US" dirty="0" smtClean="0"/>
                        <a:t>No</a:t>
                      </a:r>
                      <a:endParaRPr lang="id-ID" dirty="0"/>
                    </a:p>
                  </a:txBody>
                  <a:tcPr/>
                </a:tc>
                <a:tc>
                  <a:txBody>
                    <a:bodyPr/>
                    <a:lstStyle/>
                    <a:p>
                      <a:r>
                        <a:rPr lang="en-US" dirty="0" err="1" smtClean="0"/>
                        <a:t>Tahun</a:t>
                      </a:r>
                      <a:r>
                        <a:rPr lang="en-US" dirty="0" smtClean="0"/>
                        <a:t> 2017</a:t>
                      </a:r>
                      <a:endParaRPr lang="id-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smtClean="0">
                          <a:ln>
                            <a:noFill/>
                          </a:ln>
                          <a:solidFill>
                            <a:srgbClr val="000000"/>
                          </a:solidFill>
                          <a:effectLst/>
                          <a:uLnTx/>
                          <a:uFillTx/>
                          <a:latin typeface="Gill Sans MT" panose="020B0502020104020203"/>
                          <a:ea typeface="+mn-ea"/>
                          <a:cs typeface="+mn-cs"/>
                        </a:rPr>
                        <a:t>Tahun</a:t>
                      </a:r>
                      <a:r>
                        <a:rPr kumimoji="0" lang="en-US" sz="1800" b="1" i="0" u="none" strike="noStrike" kern="1200" cap="none" spc="0" normalizeH="0" baseline="0" noProof="0" dirty="0" smtClean="0">
                          <a:ln>
                            <a:noFill/>
                          </a:ln>
                          <a:solidFill>
                            <a:srgbClr val="000000"/>
                          </a:solidFill>
                          <a:effectLst/>
                          <a:uLnTx/>
                          <a:uFillTx/>
                          <a:latin typeface="Gill Sans MT" panose="020B0502020104020203"/>
                          <a:ea typeface="+mn-ea"/>
                          <a:cs typeface="+mn-cs"/>
                        </a:rPr>
                        <a:t> 2018</a:t>
                      </a:r>
                      <a:endParaRPr kumimoji="0" lang="id-ID" sz="1800" b="1" i="0" u="none" strike="noStrike" kern="1200" cap="none" spc="0" normalizeH="0" baseline="0" noProof="0" dirty="0">
                        <a:ln>
                          <a:noFill/>
                        </a:ln>
                        <a:solidFill>
                          <a:srgbClr val="000000"/>
                        </a:solidFill>
                        <a:effectLst/>
                        <a:uLnTx/>
                        <a:uFillTx/>
                        <a:latin typeface="Gill Sans MT" panose="020B05020201040202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smtClean="0">
                          <a:ln>
                            <a:noFill/>
                          </a:ln>
                          <a:solidFill>
                            <a:srgbClr val="000000"/>
                          </a:solidFill>
                          <a:effectLst/>
                          <a:uLnTx/>
                          <a:uFillTx/>
                          <a:latin typeface="Gill Sans MT" panose="020B0502020104020203"/>
                          <a:ea typeface="+mn-ea"/>
                          <a:cs typeface="+mn-cs"/>
                        </a:rPr>
                        <a:t>Tahun</a:t>
                      </a:r>
                      <a:r>
                        <a:rPr kumimoji="0" lang="en-US" sz="1800" b="1" i="0" u="none" strike="noStrike" kern="1200" cap="none" spc="0" normalizeH="0" baseline="0" noProof="0" dirty="0" smtClean="0">
                          <a:ln>
                            <a:noFill/>
                          </a:ln>
                          <a:solidFill>
                            <a:srgbClr val="000000"/>
                          </a:solidFill>
                          <a:effectLst/>
                          <a:uLnTx/>
                          <a:uFillTx/>
                          <a:latin typeface="Gill Sans MT" panose="020B0502020104020203"/>
                          <a:ea typeface="+mn-ea"/>
                          <a:cs typeface="+mn-cs"/>
                        </a:rPr>
                        <a:t> 2019</a:t>
                      </a:r>
                      <a:endParaRPr kumimoji="0" lang="id-ID" sz="1800" b="1" i="0" u="none" strike="noStrike" kern="1200" cap="none" spc="0" normalizeH="0" baseline="0" noProof="0" dirty="0">
                        <a:ln>
                          <a:noFill/>
                        </a:ln>
                        <a:solidFill>
                          <a:srgbClr val="000000"/>
                        </a:solidFill>
                        <a:effectLst/>
                        <a:uLnTx/>
                        <a:uFillTx/>
                        <a:latin typeface="Gill Sans MT" panose="020B05020201040202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smtClean="0">
                          <a:ln>
                            <a:noFill/>
                          </a:ln>
                          <a:solidFill>
                            <a:srgbClr val="000000"/>
                          </a:solidFill>
                          <a:effectLst/>
                          <a:uLnTx/>
                          <a:uFillTx/>
                          <a:latin typeface="Gill Sans MT" panose="020B0502020104020203"/>
                          <a:ea typeface="+mn-ea"/>
                          <a:cs typeface="+mn-cs"/>
                        </a:rPr>
                        <a:t>Tahun</a:t>
                      </a:r>
                      <a:r>
                        <a:rPr kumimoji="0" lang="en-US" sz="1800" b="1" i="0" u="none" strike="noStrike" kern="1200" cap="none" spc="0" normalizeH="0" baseline="0" noProof="0" dirty="0" smtClean="0">
                          <a:ln>
                            <a:noFill/>
                          </a:ln>
                          <a:solidFill>
                            <a:srgbClr val="000000"/>
                          </a:solidFill>
                          <a:effectLst/>
                          <a:uLnTx/>
                          <a:uFillTx/>
                          <a:latin typeface="Gill Sans MT" panose="020B0502020104020203"/>
                          <a:ea typeface="+mn-ea"/>
                          <a:cs typeface="+mn-cs"/>
                        </a:rPr>
                        <a:t> 2020</a:t>
                      </a:r>
                      <a:endParaRPr kumimoji="0" lang="id-ID" sz="1800" b="1" i="0" u="none" strike="noStrike" kern="1200" cap="none" spc="0" normalizeH="0" baseline="0" noProof="0" dirty="0">
                        <a:ln>
                          <a:noFill/>
                        </a:ln>
                        <a:solidFill>
                          <a:srgbClr val="000000"/>
                        </a:solidFill>
                        <a:effectLst/>
                        <a:uLnTx/>
                        <a:uFillTx/>
                        <a:latin typeface="Gill Sans MT" panose="020B05020201040202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smtClean="0">
                          <a:ln>
                            <a:noFill/>
                          </a:ln>
                          <a:solidFill>
                            <a:srgbClr val="000000"/>
                          </a:solidFill>
                          <a:effectLst/>
                          <a:uLnTx/>
                          <a:uFillTx/>
                          <a:latin typeface="Gill Sans MT" panose="020B0502020104020203"/>
                          <a:ea typeface="+mn-ea"/>
                          <a:cs typeface="+mn-cs"/>
                        </a:rPr>
                        <a:t>Tahun</a:t>
                      </a:r>
                      <a:r>
                        <a:rPr kumimoji="0" lang="en-US" sz="1800" b="1" i="0" u="none" strike="noStrike" kern="1200" cap="none" spc="0" normalizeH="0" baseline="0" noProof="0" dirty="0" smtClean="0">
                          <a:ln>
                            <a:noFill/>
                          </a:ln>
                          <a:solidFill>
                            <a:srgbClr val="000000"/>
                          </a:solidFill>
                          <a:effectLst/>
                          <a:uLnTx/>
                          <a:uFillTx/>
                          <a:latin typeface="Gill Sans MT" panose="020B0502020104020203"/>
                          <a:ea typeface="+mn-ea"/>
                          <a:cs typeface="+mn-cs"/>
                        </a:rPr>
                        <a:t> 2021</a:t>
                      </a:r>
                      <a:endParaRPr kumimoji="0" lang="id-ID" sz="1800" b="1" i="0" u="none" strike="noStrike" kern="1200" cap="none" spc="0" normalizeH="0" baseline="0" noProof="0" dirty="0">
                        <a:ln>
                          <a:noFill/>
                        </a:ln>
                        <a:solidFill>
                          <a:srgbClr val="000000"/>
                        </a:solidFill>
                        <a:effectLst/>
                        <a:uLnTx/>
                        <a:uFillTx/>
                        <a:latin typeface="Gill Sans MT" panose="020B0502020104020203"/>
                        <a:ea typeface="+mn-ea"/>
                        <a:cs typeface="+mn-cs"/>
                      </a:endParaRPr>
                    </a:p>
                  </a:txBody>
                  <a:tcPr/>
                </a:tc>
                <a:extLst>
                  <a:ext uri="{0D108BD9-81ED-4DB2-BD59-A6C34878D82A}">
                    <a16:rowId xmlns:a16="http://schemas.microsoft.com/office/drawing/2014/main" val="3960786248"/>
                  </a:ext>
                </a:extLst>
              </a:tr>
              <a:tr h="370840">
                <a:tc>
                  <a:txBody>
                    <a:bodyPr/>
                    <a:lstStyle/>
                    <a:p>
                      <a:r>
                        <a:rPr lang="en-US" dirty="0" smtClean="0"/>
                        <a:t>1</a:t>
                      </a:r>
                      <a:endParaRPr lang="id-ID" dirty="0"/>
                    </a:p>
                  </a:txBody>
                  <a:tcPr/>
                </a:tc>
                <a:tc>
                  <a:txBody>
                    <a:bodyPr/>
                    <a:lstStyle/>
                    <a:p>
                      <a:r>
                        <a:rPr lang="en-US" dirty="0" smtClean="0"/>
                        <a:t>100</a:t>
                      </a:r>
                      <a:endParaRPr lang="id-ID" dirty="0"/>
                    </a:p>
                  </a:txBody>
                  <a:tcPr/>
                </a:tc>
                <a:tc>
                  <a:txBody>
                    <a:bodyPr/>
                    <a:lstStyle/>
                    <a:p>
                      <a:r>
                        <a:rPr lang="en-US" dirty="0" smtClean="0"/>
                        <a:t>125</a:t>
                      </a:r>
                      <a:endParaRPr lang="id-ID" dirty="0"/>
                    </a:p>
                  </a:txBody>
                  <a:tcPr/>
                </a:tc>
                <a:tc>
                  <a:txBody>
                    <a:bodyPr/>
                    <a:lstStyle/>
                    <a:p>
                      <a:r>
                        <a:rPr lang="en-US" dirty="0" smtClean="0"/>
                        <a:t>75</a:t>
                      </a:r>
                      <a:endParaRPr lang="id-ID" dirty="0"/>
                    </a:p>
                  </a:txBody>
                  <a:tcPr/>
                </a:tc>
                <a:tc>
                  <a:txBody>
                    <a:bodyPr/>
                    <a:lstStyle/>
                    <a:p>
                      <a:r>
                        <a:rPr lang="en-US" dirty="0" smtClean="0"/>
                        <a:t>125</a:t>
                      </a:r>
                      <a:endParaRPr lang="id-ID" dirty="0"/>
                    </a:p>
                  </a:txBody>
                  <a:tcPr/>
                </a:tc>
                <a:tc>
                  <a:txBody>
                    <a:bodyPr/>
                    <a:lstStyle/>
                    <a:p>
                      <a:r>
                        <a:rPr lang="en-US" dirty="0" smtClean="0"/>
                        <a:t>150</a:t>
                      </a:r>
                      <a:endParaRPr lang="id-ID" dirty="0"/>
                    </a:p>
                  </a:txBody>
                  <a:tcPr/>
                </a:tc>
                <a:extLst>
                  <a:ext uri="{0D108BD9-81ED-4DB2-BD59-A6C34878D82A}">
                    <a16:rowId xmlns:a16="http://schemas.microsoft.com/office/drawing/2014/main" val="795338137"/>
                  </a:ext>
                </a:extLst>
              </a:tr>
            </a:tbl>
          </a:graphicData>
        </a:graphic>
      </p:graphicFrame>
    </p:spTree>
    <p:extLst>
      <p:ext uri="{BB962C8B-B14F-4D97-AF65-F5344CB8AC3E}">
        <p14:creationId xmlns:p14="http://schemas.microsoft.com/office/powerpoint/2010/main" val="107869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1509" y="1116531"/>
            <a:ext cx="7913891" cy="4450242"/>
          </a:xfrm>
        </p:spPr>
        <p:txBody>
          <a:bodyPr>
            <a:noAutofit/>
          </a:bodyPr>
          <a:lstStyle/>
          <a:p>
            <a:pPr marL="0" indent="0" algn="just">
              <a:buNone/>
            </a:pPr>
            <a:r>
              <a:rPr lang="id-ID" sz="2400" dirty="0"/>
              <a:t>32 siswa kelas IXC mempunyai ukuran sepatu yang berbeda-beda. Dimulai dari siswa perempuan yang mempunyai ukuran sepatu 37 ada 1 anak, sedangkan siswa laki-laki tidak ada. Siswa laki-laki yang mempunyai ukuran sepatu 38 ada 1 anak, sedangkan siswa perempuan ada 3 anak. Siswa laki-laki yang mempunyai ukuran sepatu 39 ada 1 anak, sedangkan siswa perempuan ada 7 anak. Siswa laki-laki yang mempunyai ukuran sepatu 40 tidak ada, sedangkan siswa perempuan ada 8 anak.  Siswa laki-laki yang mempunyai ukuran sepatu 41 ada 6 anak, sedangkan siswa perempuan ada 3 anak. Siswa laki-laki yang mempunyai ukuran sepatu 43 ada 2 anak, sedangkan siswa perempuan tidak ada.  Dan tidak ada satu pun dari siswa kelas IX</a:t>
            </a:r>
            <a:r>
              <a:rPr lang="id-ID" sz="2400" baseline="30000" dirty="0"/>
              <a:t>C</a:t>
            </a:r>
            <a:r>
              <a:rPr lang="id-ID" sz="2400" dirty="0"/>
              <a:t> yang mempunyai ukuran sepatu 42</a:t>
            </a:r>
            <a:r>
              <a:rPr lang="id-ID" sz="2400" dirty="0" smtClean="0"/>
              <a:t>.</a:t>
            </a:r>
            <a:endParaRPr lang="id-ID" sz="2400" dirty="0"/>
          </a:p>
        </p:txBody>
      </p:sp>
    </p:spTree>
    <p:extLst>
      <p:ext uri="{BB962C8B-B14F-4D97-AF65-F5344CB8AC3E}">
        <p14:creationId xmlns:p14="http://schemas.microsoft.com/office/powerpoint/2010/main" val="325568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4984" y="645464"/>
            <a:ext cx="3147462" cy="1034430"/>
          </a:xfrm>
        </p:spPr>
        <p:txBody>
          <a:bodyPr>
            <a:noAutofit/>
          </a:bodyPr>
          <a:lstStyle/>
          <a:p>
            <a:pPr>
              <a:spcBef>
                <a:spcPts val="0"/>
              </a:spcBef>
            </a:pPr>
            <a:r>
              <a:rPr lang="en-US" sz="1500" dirty="0" err="1" smtClean="0"/>
              <a:t>Ekonomi</a:t>
            </a:r>
            <a:r>
              <a:rPr lang="en-US" sz="1500" dirty="0" smtClean="0"/>
              <a:t> </a:t>
            </a:r>
            <a:r>
              <a:rPr lang="en-US" sz="1500" dirty="0" err="1" smtClean="0"/>
              <a:t>syariah</a:t>
            </a:r>
            <a:r>
              <a:rPr lang="en-US" sz="1500" dirty="0" smtClean="0"/>
              <a:t> </a:t>
            </a:r>
            <a:r>
              <a:rPr lang="en-US" sz="1500" dirty="0" err="1" smtClean="0"/>
              <a:t>berusaha</a:t>
            </a:r>
            <a:r>
              <a:rPr lang="en-US" sz="1500" dirty="0" smtClean="0"/>
              <a:t> </a:t>
            </a:r>
            <a:r>
              <a:rPr lang="en-US" sz="1500" dirty="0" err="1" smtClean="0"/>
              <a:t>memahami</a:t>
            </a:r>
            <a:r>
              <a:rPr lang="en-US" sz="1500" dirty="0" smtClean="0"/>
              <a:t> </a:t>
            </a:r>
            <a:r>
              <a:rPr lang="en-US" sz="1500" dirty="0" err="1" smtClean="0"/>
              <a:t>secara</a:t>
            </a:r>
            <a:r>
              <a:rPr lang="en-US" sz="1500" dirty="0" smtClean="0"/>
              <a:t> </a:t>
            </a:r>
            <a:r>
              <a:rPr lang="en-US" sz="1500" dirty="0" err="1" smtClean="0"/>
              <a:t>sistematis</a:t>
            </a:r>
            <a:r>
              <a:rPr lang="en-US" sz="1500" dirty="0" smtClean="0"/>
              <a:t> </a:t>
            </a:r>
            <a:r>
              <a:rPr lang="en-US" sz="1500" dirty="0" err="1" smtClean="0"/>
              <a:t>perilaku</a:t>
            </a:r>
            <a:r>
              <a:rPr lang="en-US" sz="1500" dirty="0" smtClean="0"/>
              <a:t> </a:t>
            </a:r>
            <a:r>
              <a:rPr lang="en-US" sz="1500" dirty="0" err="1" smtClean="0"/>
              <a:t>manusia</a:t>
            </a:r>
            <a:r>
              <a:rPr lang="en-US" sz="1500" dirty="0" smtClean="0"/>
              <a:t> yang </a:t>
            </a:r>
            <a:r>
              <a:rPr lang="en-US" sz="1500" dirty="0" err="1" smtClean="0"/>
              <a:t>berkaitan</a:t>
            </a:r>
            <a:r>
              <a:rPr lang="en-US" sz="1500" dirty="0" smtClean="0"/>
              <a:t> </a:t>
            </a:r>
            <a:r>
              <a:rPr lang="en-US" sz="1500" dirty="0" err="1" smtClean="0"/>
              <a:t>dengan</a:t>
            </a:r>
            <a:r>
              <a:rPr lang="en-US" sz="1500" dirty="0" smtClean="0"/>
              <a:t> </a:t>
            </a:r>
            <a:r>
              <a:rPr lang="en-US" sz="1500" dirty="0" err="1" smtClean="0"/>
              <a:t>masalah</a:t>
            </a:r>
            <a:r>
              <a:rPr lang="en-US" sz="1500" dirty="0" smtClean="0"/>
              <a:t> </a:t>
            </a:r>
            <a:r>
              <a:rPr lang="en-US" sz="1500" dirty="0" err="1"/>
              <a:t>ekonomi</a:t>
            </a:r>
            <a:r>
              <a:rPr lang="en-US" sz="1500" dirty="0"/>
              <a:t> </a:t>
            </a:r>
            <a:r>
              <a:rPr lang="en-US" sz="1500" dirty="0" err="1" smtClean="0"/>
              <a:t>dalam</a:t>
            </a:r>
            <a:r>
              <a:rPr lang="en-US" sz="1500" dirty="0" smtClean="0"/>
              <a:t> </a:t>
            </a:r>
            <a:r>
              <a:rPr lang="en-US" sz="1500" dirty="0" err="1" smtClean="0"/>
              <a:t>sudut</a:t>
            </a:r>
            <a:r>
              <a:rPr lang="en-US" sz="1500" dirty="0" smtClean="0"/>
              <a:t> </a:t>
            </a:r>
            <a:r>
              <a:rPr lang="en-US" sz="1500" dirty="0" err="1" smtClean="0"/>
              <a:t>pandang</a:t>
            </a:r>
            <a:r>
              <a:rPr lang="en-US" sz="1500" dirty="0" smtClean="0"/>
              <a:t> </a:t>
            </a:r>
            <a:r>
              <a:rPr lang="en-US" sz="1500" dirty="0" err="1" smtClean="0"/>
              <a:t>islam</a:t>
            </a:r>
            <a:r>
              <a:rPr lang="en-US" sz="1500" dirty="0" smtClean="0"/>
              <a:t>.</a:t>
            </a:r>
          </a:p>
          <a:p>
            <a:pPr>
              <a:spcBef>
                <a:spcPts val="0"/>
              </a:spcBef>
            </a:pPr>
            <a:r>
              <a:rPr lang="id-ID" sz="1500" dirty="0"/>
              <a:t>Ekonomi syariah berupaya merangkum secara terstruktur perilaku manusia yang terkait dengan aspek ekonomi dalam konteks Islam</a:t>
            </a:r>
            <a:r>
              <a:rPr lang="id-ID" sz="1500" dirty="0" smtClean="0"/>
              <a:t>.</a:t>
            </a:r>
            <a:endParaRPr lang="id-ID" sz="1500" dirty="0"/>
          </a:p>
        </p:txBody>
      </p:sp>
      <p:pic>
        <p:nvPicPr>
          <p:cNvPr id="5" name="Picture 4"/>
          <p:cNvPicPr>
            <a:picLocks noChangeAspect="1"/>
          </p:cNvPicPr>
          <p:nvPr/>
        </p:nvPicPr>
        <p:blipFill>
          <a:blip r:embed="rId2"/>
          <a:stretch>
            <a:fillRect/>
          </a:stretch>
        </p:blipFill>
        <p:spPr>
          <a:xfrm>
            <a:off x="372478" y="1487389"/>
            <a:ext cx="6705224" cy="3392619"/>
          </a:xfrm>
          <a:prstGeom prst="rect">
            <a:avLst/>
          </a:prstGeom>
        </p:spPr>
      </p:pic>
      <p:sp>
        <p:nvSpPr>
          <p:cNvPr id="6" name="Right Arrow 5"/>
          <p:cNvSpPr/>
          <p:nvPr/>
        </p:nvSpPr>
        <p:spPr>
          <a:xfrm>
            <a:off x="7422644" y="1487389"/>
            <a:ext cx="837398"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Content Placeholder 2"/>
          <p:cNvSpPr txBox="1">
            <a:spLocks/>
          </p:cNvSpPr>
          <p:nvPr/>
        </p:nvSpPr>
        <p:spPr>
          <a:xfrm>
            <a:off x="8604984" y="3183698"/>
            <a:ext cx="3147462" cy="109699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err="1" smtClean="0"/>
              <a:t>Ekonomi</a:t>
            </a:r>
            <a:r>
              <a:rPr lang="en-US" dirty="0" smtClean="0"/>
              <a:t> </a:t>
            </a:r>
            <a:r>
              <a:rPr lang="en-US" dirty="0" err="1" smtClean="0"/>
              <a:t>syariah</a:t>
            </a:r>
            <a:r>
              <a:rPr lang="en-US" dirty="0" smtClean="0"/>
              <a:t> </a:t>
            </a:r>
            <a:r>
              <a:rPr lang="en-US" dirty="0" err="1" smtClean="0"/>
              <a:t>menggunakan</a:t>
            </a:r>
            <a:r>
              <a:rPr lang="en-US" dirty="0" smtClean="0"/>
              <a:t> </a:t>
            </a:r>
            <a:r>
              <a:rPr lang="en-US" dirty="0" err="1" smtClean="0"/>
              <a:t>cara</a:t>
            </a:r>
            <a:r>
              <a:rPr lang="en-US" dirty="0" smtClean="0"/>
              <a:t> </a:t>
            </a:r>
            <a:r>
              <a:rPr lang="en-US" dirty="0" err="1" smtClean="0"/>
              <a:t>pandang</a:t>
            </a:r>
            <a:r>
              <a:rPr lang="en-US" dirty="0" smtClean="0"/>
              <a:t> </a:t>
            </a:r>
            <a:r>
              <a:rPr lang="en-US" dirty="0" err="1" smtClean="0"/>
              <a:t>sesuai</a:t>
            </a:r>
            <a:r>
              <a:rPr lang="en-US" dirty="0" smtClean="0"/>
              <a:t> </a:t>
            </a:r>
            <a:r>
              <a:rPr lang="en-US" dirty="0" err="1" smtClean="0"/>
              <a:t>hukum-hukum</a:t>
            </a:r>
            <a:r>
              <a:rPr lang="en-US" dirty="0" smtClean="0"/>
              <a:t> Islam </a:t>
            </a:r>
            <a:r>
              <a:rPr lang="en-US" dirty="0" err="1" smtClean="0"/>
              <a:t>dalam</a:t>
            </a:r>
            <a:r>
              <a:rPr lang="en-US" dirty="0" smtClean="0"/>
              <a:t> </a:t>
            </a:r>
            <a:r>
              <a:rPr lang="en-US" dirty="0" err="1" smtClean="0"/>
              <a:t>menjalankan</a:t>
            </a:r>
            <a:r>
              <a:rPr lang="en-US" dirty="0" smtClean="0"/>
              <a:t> </a:t>
            </a:r>
            <a:r>
              <a:rPr lang="en-US" dirty="0" err="1" smtClean="0"/>
              <a:t>kehidupan</a:t>
            </a:r>
            <a:r>
              <a:rPr lang="en-US" dirty="0" smtClean="0"/>
              <a:t> </a:t>
            </a:r>
            <a:r>
              <a:rPr lang="en-US" dirty="0" err="1" smtClean="0"/>
              <a:t>ekonomi</a:t>
            </a:r>
            <a:r>
              <a:rPr lang="en-US" dirty="0" smtClean="0"/>
              <a:t>.</a:t>
            </a:r>
          </a:p>
          <a:p>
            <a:endParaRPr lang="id-ID" dirty="0"/>
          </a:p>
        </p:txBody>
      </p:sp>
      <p:sp>
        <p:nvSpPr>
          <p:cNvPr id="8" name="Right Arrow 7"/>
          <p:cNvSpPr/>
          <p:nvPr/>
        </p:nvSpPr>
        <p:spPr>
          <a:xfrm>
            <a:off x="7422644" y="3248811"/>
            <a:ext cx="837398"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19951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836" y="1142492"/>
            <a:ext cx="7729728" cy="1188720"/>
          </a:xfrm>
        </p:spPr>
        <p:txBody>
          <a:bodyPr>
            <a:noAutofit/>
          </a:bodyPr>
          <a:lstStyle/>
          <a:p>
            <a:r>
              <a:rPr lang="id-ID" sz="2000" dirty="0"/>
              <a:t>Analisis dan Penerapan Teknologi Blockchain dalam Sistem Keuangan untuk Meningkatkan Keamanan dan Transparansi</a:t>
            </a:r>
            <a:endParaRPr lang="id-ID" sz="1400" dirty="0"/>
          </a:p>
        </p:txBody>
      </p:sp>
      <p:sp>
        <p:nvSpPr>
          <p:cNvPr id="3" name="Content Placeholder 2"/>
          <p:cNvSpPr>
            <a:spLocks noGrp="1"/>
          </p:cNvSpPr>
          <p:nvPr>
            <p:ph idx="1"/>
          </p:nvPr>
        </p:nvSpPr>
        <p:spPr>
          <a:xfrm>
            <a:off x="1932245" y="2657295"/>
            <a:ext cx="8606910" cy="3101983"/>
          </a:xfrm>
        </p:spPr>
        <p:txBody>
          <a:bodyPr numCol="2">
            <a:noAutofit/>
          </a:bodyPr>
          <a:lstStyle/>
          <a:p>
            <a:r>
              <a:rPr lang="id-ID" sz="2800" dirty="0"/>
              <a:t>Teknologi </a:t>
            </a:r>
            <a:r>
              <a:rPr lang="id-ID" sz="2800" dirty="0" smtClean="0"/>
              <a:t>Blockchain</a:t>
            </a:r>
            <a:endParaRPr lang="en-US" sz="2800" dirty="0" smtClean="0"/>
          </a:p>
          <a:p>
            <a:pPr lvl="1">
              <a:buFont typeface="Wingdings" panose="05000000000000000000" pitchFamily="2" charset="2"/>
              <a:buChar char="ü"/>
            </a:pPr>
            <a:r>
              <a:rPr lang="id-ID" sz="2000" dirty="0"/>
              <a:t>konsep dasar teknologi </a:t>
            </a:r>
            <a:r>
              <a:rPr lang="id-ID" sz="2000" dirty="0" smtClean="0"/>
              <a:t>blockchain</a:t>
            </a:r>
            <a:endParaRPr lang="en-US" sz="2000" dirty="0" smtClean="0"/>
          </a:p>
          <a:p>
            <a:pPr lvl="1">
              <a:buFont typeface="Wingdings" panose="05000000000000000000" pitchFamily="2" charset="2"/>
              <a:buChar char="ü"/>
            </a:pPr>
            <a:r>
              <a:rPr lang="id-ID" sz="2000" dirty="0" smtClean="0"/>
              <a:t>Struktur</a:t>
            </a:r>
            <a:r>
              <a:rPr lang="en-US" sz="2000" dirty="0" smtClean="0"/>
              <a:t> </a:t>
            </a:r>
            <a:r>
              <a:rPr lang="id-ID" sz="2000" dirty="0"/>
              <a:t>blockchain</a:t>
            </a:r>
            <a:endParaRPr lang="en-US" sz="2000" dirty="0" smtClean="0"/>
          </a:p>
          <a:p>
            <a:pPr lvl="1">
              <a:buFont typeface="Wingdings" panose="05000000000000000000" pitchFamily="2" charset="2"/>
              <a:buChar char="ü"/>
            </a:pPr>
            <a:r>
              <a:rPr lang="id-ID" sz="2000" dirty="0" smtClean="0"/>
              <a:t>mekanisme konsensus</a:t>
            </a:r>
            <a:endParaRPr lang="en-US" sz="2000" dirty="0" smtClean="0"/>
          </a:p>
          <a:p>
            <a:pPr lvl="1">
              <a:buFont typeface="Wingdings" panose="05000000000000000000" pitchFamily="2" charset="2"/>
              <a:buChar char="ü"/>
            </a:pPr>
            <a:r>
              <a:rPr lang="id-ID" sz="2000" dirty="0" smtClean="0"/>
              <a:t>keamanan kriptografi</a:t>
            </a:r>
            <a:endParaRPr lang="en-US" sz="2000" dirty="0" smtClean="0"/>
          </a:p>
          <a:p>
            <a:pPr lvl="1">
              <a:buFont typeface="Wingdings" panose="05000000000000000000" pitchFamily="2" charset="2"/>
              <a:buChar char="ü"/>
            </a:pPr>
            <a:r>
              <a:rPr lang="id-ID" sz="2000" dirty="0" smtClean="0"/>
              <a:t>jaringan </a:t>
            </a:r>
            <a:r>
              <a:rPr lang="id-ID" sz="2000" dirty="0"/>
              <a:t>peer-to-peer</a:t>
            </a:r>
            <a:r>
              <a:rPr lang="en-US" sz="2800" dirty="0" smtClean="0"/>
              <a:t> </a:t>
            </a:r>
            <a:endParaRPr lang="en-US" sz="2800" dirty="0"/>
          </a:p>
          <a:p>
            <a:pPr lvl="1">
              <a:buFont typeface="Wingdings" panose="05000000000000000000" pitchFamily="2" charset="2"/>
              <a:buChar char="ü"/>
            </a:pPr>
            <a:endParaRPr lang="en-US" sz="2000" dirty="0" smtClean="0"/>
          </a:p>
          <a:p>
            <a:r>
              <a:rPr lang="id-ID" sz="2800" dirty="0" smtClean="0"/>
              <a:t>Keamanan </a:t>
            </a:r>
            <a:r>
              <a:rPr lang="id-ID" sz="2800" dirty="0"/>
              <a:t>Sistem Keuangan</a:t>
            </a:r>
            <a:r>
              <a:rPr lang="en-US" sz="2800" dirty="0" smtClean="0"/>
              <a:t> </a:t>
            </a:r>
          </a:p>
          <a:p>
            <a:pPr lvl="1">
              <a:buFont typeface="Wingdings" panose="05000000000000000000" pitchFamily="2" charset="2"/>
              <a:buChar char="ü"/>
            </a:pPr>
            <a:r>
              <a:rPr lang="fi-FI" sz="2000" dirty="0"/>
              <a:t>keamanan </a:t>
            </a:r>
            <a:r>
              <a:rPr lang="fi-FI" sz="2000" dirty="0" smtClean="0"/>
              <a:t>data</a:t>
            </a:r>
          </a:p>
          <a:p>
            <a:pPr lvl="1">
              <a:buFont typeface="Wingdings" panose="05000000000000000000" pitchFamily="2" charset="2"/>
              <a:buChar char="ü"/>
            </a:pPr>
            <a:r>
              <a:rPr lang="fi-FI" sz="2000" dirty="0" smtClean="0"/>
              <a:t>Autentikasi</a:t>
            </a:r>
          </a:p>
          <a:p>
            <a:pPr lvl="1">
              <a:buFont typeface="Wingdings" panose="05000000000000000000" pitchFamily="2" charset="2"/>
              <a:buChar char="ü"/>
            </a:pPr>
            <a:r>
              <a:rPr lang="fi-FI" sz="2000" dirty="0" smtClean="0"/>
              <a:t>otorisasi akses</a:t>
            </a:r>
          </a:p>
          <a:p>
            <a:pPr lvl="1">
              <a:buFont typeface="Wingdings" panose="05000000000000000000" pitchFamily="2" charset="2"/>
              <a:buChar char="ü"/>
            </a:pPr>
            <a:r>
              <a:rPr lang="fi-FI" sz="2000" dirty="0" smtClean="0"/>
              <a:t>pengendalian </a:t>
            </a:r>
            <a:r>
              <a:rPr lang="fi-FI" sz="2000" dirty="0"/>
              <a:t>akses</a:t>
            </a:r>
            <a:endParaRPr lang="en-US" sz="2800" dirty="0"/>
          </a:p>
          <a:p>
            <a:pPr lvl="1">
              <a:buFont typeface="Wingdings" panose="05000000000000000000" pitchFamily="2" charset="2"/>
              <a:buChar char="ü"/>
            </a:pPr>
            <a:endParaRPr lang="en-US" sz="2000" dirty="0" smtClean="0"/>
          </a:p>
          <a:p>
            <a:endParaRPr lang="id-ID" sz="2400" dirty="0"/>
          </a:p>
        </p:txBody>
      </p:sp>
    </p:spTree>
    <p:extLst>
      <p:ext uri="{BB962C8B-B14F-4D97-AF65-F5344CB8AC3E}">
        <p14:creationId xmlns:p14="http://schemas.microsoft.com/office/powerpoint/2010/main" val="1313218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buNone/>
            </a:pPr>
            <a:r>
              <a:rPr lang="id-ID" dirty="0"/>
              <a:t>Blockchain merupakan teknologi baru yang </a:t>
            </a:r>
            <a:r>
              <a:rPr lang="en-US" dirty="0" err="1" smtClean="0"/>
              <a:t>diciptakan</a:t>
            </a:r>
            <a:r>
              <a:rPr lang="en-US" dirty="0" smtClean="0"/>
              <a:t> agar </a:t>
            </a:r>
            <a:r>
              <a:rPr lang="id-ID" dirty="0" smtClean="0"/>
              <a:t>mampu </a:t>
            </a:r>
            <a:r>
              <a:rPr lang="id-ID" dirty="0"/>
              <a:t>memberikan alternatif baru dalam upaya memperoleh dan berbagi </a:t>
            </a:r>
            <a:r>
              <a:rPr lang="id-ID" dirty="0" smtClean="0"/>
              <a:t>informasi</a:t>
            </a:r>
            <a:r>
              <a:rPr lang="en-US" dirty="0" smtClean="0"/>
              <a:t> (</a:t>
            </a:r>
            <a:r>
              <a:rPr lang="en-US" dirty="0" err="1" smtClean="0"/>
              <a:t>Utomo</a:t>
            </a:r>
            <a:r>
              <a:rPr lang="en-US" dirty="0" smtClean="0"/>
              <a:t>, 2021)</a:t>
            </a:r>
            <a:r>
              <a:rPr lang="id-ID" dirty="0" smtClean="0"/>
              <a:t>.</a:t>
            </a:r>
            <a:endParaRPr lang="en-US" dirty="0" smtClean="0"/>
          </a:p>
          <a:p>
            <a:pPr marL="0" indent="0">
              <a:buNone/>
            </a:pPr>
            <a:endParaRPr lang="en-US" dirty="0"/>
          </a:p>
          <a:p>
            <a:pPr marL="0" indent="0">
              <a:buNone/>
            </a:pPr>
            <a:r>
              <a:rPr lang="en-US" dirty="0" smtClean="0"/>
              <a:t>DAFTAR PUSTAKA</a:t>
            </a:r>
          </a:p>
          <a:p>
            <a:pPr marL="0" indent="0">
              <a:buNone/>
            </a:pPr>
            <a:r>
              <a:rPr lang="en-US" dirty="0" err="1" smtClean="0"/>
              <a:t>Utomo</a:t>
            </a:r>
            <a:r>
              <a:rPr lang="en-US" dirty="0" smtClean="0"/>
              <a:t>, </a:t>
            </a:r>
            <a:r>
              <a:rPr lang="en-US" dirty="0" err="1" smtClean="0"/>
              <a:t>Teguh</a:t>
            </a:r>
            <a:r>
              <a:rPr lang="en-US" dirty="0" smtClean="0"/>
              <a:t> </a:t>
            </a:r>
            <a:r>
              <a:rPr lang="en-US" dirty="0" err="1" smtClean="0"/>
              <a:t>Prasetyo</a:t>
            </a:r>
            <a:r>
              <a:rPr lang="en-US" dirty="0" smtClean="0"/>
              <a:t>. 2021.”</a:t>
            </a:r>
            <a:r>
              <a:rPr lang="sv-SE" dirty="0"/>
              <a:t> </a:t>
            </a:r>
            <a:r>
              <a:rPr lang="sv-SE" dirty="0" smtClean="0"/>
              <a:t>Implementasi Teknologi Blockchain di Perpustakaan : Peluang, Tantangan dan Hambatan”. </a:t>
            </a:r>
            <a:r>
              <a:rPr lang="id-ID" i="1" dirty="0"/>
              <a:t>Buletin Perpustakaan Universitas Islam </a:t>
            </a:r>
            <a:r>
              <a:rPr lang="id-ID" i="1" dirty="0" smtClean="0"/>
              <a:t>Indonesia</a:t>
            </a:r>
            <a:r>
              <a:rPr lang="sv-SE" i="1" dirty="0" smtClean="0"/>
              <a:t>, </a:t>
            </a:r>
            <a:r>
              <a:rPr lang="sv-SE" dirty="0" smtClean="0"/>
              <a:t>Nomor 4 Vol 2, </a:t>
            </a:r>
            <a:r>
              <a:rPr lang="id-ID" dirty="0"/>
              <a:t>173 </a:t>
            </a:r>
            <a:r>
              <a:rPr lang="id-ID" dirty="0" smtClean="0"/>
              <a:t>– 200</a:t>
            </a:r>
            <a:r>
              <a:rPr lang="en-US" dirty="0" smtClean="0"/>
              <a:t>.</a:t>
            </a:r>
            <a:endParaRPr lang="id-ID" i="1" dirty="0"/>
          </a:p>
        </p:txBody>
      </p:sp>
    </p:spTree>
    <p:extLst>
      <p:ext uri="{BB962C8B-B14F-4D97-AF65-F5344CB8AC3E}">
        <p14:creationId xmlns:p14="http://schemas.microsoft.com/office/powerpoint/2010/main" val="322692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85000" lnSpcReduction="10000"/>
          </a:bodyPr>
          <a:lstStyle/>
          <a:p>
            <a:r>
              <a:rPr lang="en-US" sz="3200" dirty="0" err="1" smtClean="0"/>
              <a:t>Menurut</a:t>
            </a:r>
            <a:r>
              <a:rPr lang="en-US" sz="3200" dirty="0" smtClean="0"/>
              <a:t> </a:t>
            </a:r>
            <a:r>
              <a:rPr lang="id-ID" sz="3200" dirty="0" smtClean="0"/>
              <a:t>LaFountain</a:t>
            </a:r>
            <a:r>
              <a:rPr lang="en-US" sz="3200" dirty="0" smtClean="0"/>
              <a:t> </a:t>
            </a:r>
            <a:r>
              <a:rPr lang="id-ID" sz="3200" dirty="0" smtClean="0"/>
              <a:t>(</a:t>
            </a:r>
            <a:r>
              <a:rPr lang="en-US" sz="3200" dirty="0"/>
              <a:t>via </a:t>
            </a:r>
            <a:r>
              <a:rPr lang="en-US" sz="3200" dirty="0" err="1"/>
              <a:t>Utomo</a:t>
            </a:r>
            <a:r>
              <a:rPr lang="en-US" sz="3200" dirty="0"/>
              <a:t>, </a:t>
            </a:r>
            <a:r>
              <a:rPr lang="id-ID" sz="3200" dirty="0"/>
              <a:t>2021</a:t>
            </a:r>
            <a:r>
              <a:rPr lang="id-ID" sz="3200" dirty="0" smtClean="0"/>
              <a:t>)</a:t>
            </a:r>
            <a:r>
              <a:rPr lang="en-US" sz="3200" dirty="0" smtClean="0"/>
              <a:t>, </a:t>
            </a:r>
            <a:r>
              <a:rPr lang="en-US" sz="3200" dirty="0"/>
              <a:t>b</a:t>
            </a:r>
            <a:r>
              <a:rPr lang="id-ID" sz="3200" dirty="0" smtClean="0"/>
              <a:t>lockchain </a:t>
            </a:r>
            <a:r>
              <a:rPr lang="en-US" sz="3200" dirty="0" err="1" smtClean="0"/>
              <a:t>merupakan</a:t>
            </a:r>
            <a:r>
              <a:rPr lang="id-ID" sz="3200" dirty="0" smtClean="0"/>
              <a:t> </a:t>
            </a:r>
            <a:r>
              <a:rPr lang="id-ID" sz="3200" dirty="0"/>
              <a:t>basisdata yang </a:t>
            </a:r>
            <a:r>
              <a:rPr lang="id-ID" sz="3200" dirty="0" smtClean="0"/>
              <a:t>terdesentralisasi menggunakan </a:t>
            </a:r>
            <a:r>
              <a:rPr lang="id-ID" sz="3200" dirty="0"/>
              <a:t>node independen untuk menyimpan dan mengambil </a:t>
            </a:r>
            <a:r>
              <a:rPr lang="id-ID" sz="3200" dirty="0" smtClean="0"/>
              <a:t>data</a:t>
            </a:r>
            <a:r>
              <a:rPr lang="en-US" sz="3200" dirty="0" smtClean="0"/>
              <a:t>.</a:t>
            </a:r>
          </a:p>
          <a:p>
            <a:r>
              <a:rPr lang="en-US" sz="3200" dirty="0" err="1" smtClean="0"/>
              <a:t>Utomo</a:t>
            </a:r>
            <a:r>
              <a:rPr lang="en-US" sz="3200" dirty="0" smtClean="0"/>
              <a:t>, T.P. 2021. “</a:t>
            </a:r>
            <a:r>
              <a:rPr lang="en-US" sz="3200" dirty="0" err="1" smtClean="0"/>
              <a:t>Implementasi</a:t>
            </a:r>
            <a:r>
              <a:rPr lang="en-US" sz="3200" dirty="0" smtClean="0"/>
              <a:t> </a:t>
            </a:r>
            <a:r>
              <a:rPr lang="en-US" sz="3200" dirty="0" err="1" smtClean="0"/>
              <a:t>Teknologi</a:t>
            </a:r>
            <a:r>
              <a:rPr lang="en-US" sz="3200" dirty="0" smtClean="0"/>
              <a:t> </a:t>
            </a:r>
            <a:r>
              <a:rPr lang="en-US" sz="3200" dirty="0" err="1" smtClean="0"/>
              <a:t>Blockchain</a:t>
            </a:r>
            <a:r>
              <a:rPr lang="en-US" sz="3200" dirty="0" smtClean="0"/>
              <a:t> di </a:t>
            </a:r>
            <a:r>
              <a:rPr lang="en-US" sz="3200" dirty="0" err="1" smtClean="0"/>
              <a:t>Perpustakaan</a:t>
            </a:r>
            <a:r>
              <a:rPr lang="en-US" sz="3200" dirty="0" smtClean="0"/>
              <a:t>”. </a:t>
            </a:r>
            <a:r>
              <a:rPr lang="en-US" sz="3200" i="1" dirty="0" err="1" smtClean="0"/>
              <a:t>Buletin</a:t>
            </a:r>
            <a:r>
              <a:rPr lang="en-US" sz="3200" i="1" dirty="0" smtClean="0"/>
              <a:t> </a:t>
            </a:r>
            <a:r>
              <a:rPr lang="en-US" sz="3200" i="1" dirty="0" err="1" smtClean="0"/>
              <a:t>Perpustakaan</a:t>
            </a:r>
            <a:r>
              <a:rPr lang="en-US" sz="3200" i="1" dirty="0" smtClean="0"/>
              <a:t> </a:t>
            </a:r>
            <a:r>
              <a:rPr lang="en-US" sz="3200" i="1" dirty="0" err="1" smtClean="0"/>
              <a:t>Universitas</a:t>
            </a:r>
            <a:r>
              <a:rPr lang="en-US" sz="3200" i="1" dirty="0" smtClean="0"/>
              <a:t> Islam Indonesia, </a:t>
            </a:r>
            <a:r>
              <a:rPr lang="en-US" sz="3200" dirty="0" smtClean="0"/>
              <a:t>4 (2), 173-200.</a:t>
            </a:r>
            <a:endParaRPr lang="id-ID" sz="3200" dirty="0"/>
          </a:p>
        </p:txBody>
      </p:sp>
    </p:spTree>
    <p:extLst>
      <p:ext uri="{BB962C8B-B14F-4D97-AF65-F5344CB8AC3E}">
        <p14:creationId xmlns:p14="http://schemas.microsoft.com/office/powerpoint/2010/main" val="344036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93224"/>
          </a:xfrm>
        </p:spPr>
        <p:txBody>
          <a:bodyPr/>
          <a:lstStyle/>
          <a:p>
            <a:r>
              <a:rPr lang="en-US" dirty="0" err="1" smtClean="0"/>
              <a:t>Langkah-Langkah</a:t>
            </a:r>
            <a:endParaRPr lang="id-ID" dirty="0"/>
          </a:p>
        </p:txBody>
      </p:sp>
      <p:sp>
        <p:nvSpPr>
          <p:cNvPr id="3" name="Content Placeholder 2"/>
          <p:cNvSpPr>
            <a:spLocks noGrp="1"/>
          </p:cNvSpPr>
          <p:nvPr>
            <p:ph idx="1"/>
          </p:nvPr>
        </p:nvSpPr>
        <p:spPr>
          <a:xfrm>
            <a:off x="2231136" y="1963480"/>
            <a:ext cx="7729728" cy="3776548"/>
          </a:xfrm>
        </p:spPr>
        <p:txBody>
          <a:bodyPr>
            <a:noAutofit/>
          </a:bodyPr>
          <a:lstStyle/>
          <a:p>
            <a:pPr marL="457200" indent="-457200">
              <a:buFont typeface="+mj-lt"/>
              <a:buAutoNum type="arabicPeriod"/>
            </a:pPr>
            <a:r>
              <a:rPr lang="en-US" sz="2400" dirty="0" err="1" smtClean="0"/>
              <a:t>Cari</a:t>
            </a:r>
            <a:r>
              <a:rPr lang="en-US" sz="2400" dirty="0" smtClean="0"/>
              <a:t> </a:t>
            </a:r>
            <a:r>
              <a:rPr lang="en-US" sz="2400" dirty="0" err="1" smtClean="0"/>
              <a:t>rujukan</a:t>
            </a:r>
            <a:r>
              <a:rPr lang="en-US" sz="2400" dirty="0" smtClean="0"/>
              <a:t> </a:t>
            </a:r>
            <a:r>
              <a:rPr lang="en-US" sz="2400" dirty="0" err="1" smtClean="0"/>
              <a:t>dari</a:t>
            </a:r>
            <a:r>
              <a:rPr lang="en-US" sz="2400" dirty="0" smtClean="0"/>
              <a:t> </a:t>
            </a:r>
            <a:r>
              <a:rPr lang="en-US" sz="2400" dirty="0" err="1" smtClean="0"/>
              <a:t>sumber</a:t>
            </a:r>
            <a:r>
              <a:rPr lang="en-US" sz="2400" dirty="0" smtClean="0"/>
              <a:t> yang </a:t>
            </a:r>
            <a:r>
              <a:rPr lang="en-US" sz="2400" dirty="0" err="1" smtClean="0"/>
              <a:t>kredibel</a:t>
            </a:r>
            <a:endParaRPr lang="en-US" sz="2400" dirty="0" smtClean="0"/>
          </a:p>
          <a:p>
            <a:pPr marL="457200" indent="-457200">
              <a:buFont typeface="+mj-lt"/>
              <a:buAutoNum type="arabicPeriod"/>
            </a:pPr>
            <a:r>
              <a:rPr lang="en-US" sz="2400" dirty="0" smtClean="0"/>
              <a:t>Download PDF </a:t>
            </a:r>
            <a:r>
              <a:rPr lang="en-US" sz="2400" dirty="0" err="1" smtClean="0"/>
              <a:t>nya</a:t>
            </a:r>
            <a:endParaRPr lang="en-US" sz="2400" dirty="0" smtClean="0"/>
          </a:p>
          <a:p>
            <a:pPr marL="457200" indent="-457200">
              <a:buFont typeface="+mj-lt"/>
              <a:buAutoNum type="arabicPeriod"/>
            </a:pPr>
            <a:r>
              <a:rPr lang="en-US" sz="2400" dirty="0" err="1" smtClean="0"/>
              <a:t>Masukkan</a:t>
            </a:r>
            <a:r>
              <a:rPr lang="en-US" sz="2400" dirty="0" smtClean="0"/>
              <a:t> di </a:t>
            </a:r>
            <a:r>
              <a:rPr lang="en-US" sz="2400" dirty="0" err="1" smtClean="0"/>
              <a:t>Mendeley</a:t>
            </a:r>
            <a:endParaRPr lang="en-US" sz="2400" dirty="0" smtClean="0"/>
          </a:p>
          <a:p>
            <a:pPr marL="457200" indent="-457200">
              <a:buFont typeface="+mj-lt"/>
              <a:buAutoNum type="arabicPeriod"/>
            </a:pPr>
            <a:r>
              <a:rPr lang="en-US" sz="2400" dirty="0" err="1" smtClean="0"/>
              <a:t>Kutip</a:t>
            </a:r>
            <a:r>
              <a:rPr lang="en-US" sz="2400" dirty="0" smtClean="0"/>
              <a:t> </a:t>
            </a:r>
            <a:r>
              <a:rPr lang="en-US" sz="2400" dirty="0" err="1" smtClean="0"/>
              <a:t>bagian</a:t>
            </a:r>
            <a:r>
              <a:rPr lang="en-US" sz="2400" dirty="0" smtClean="0"/>
              <a:t> yang </a:t>
            </a:r>
            <a:r>
              <a:rPr lang="en-US" sz="2400" dirty="0" err="1" smtClean="0"/>
              <a:t>akan</a:t>
            </a:r>
            <a:r>
              <a:rPr lang="en-US" sz="2400" dirty="0" smtClean="0"/>
              <a:t> </a:t>
            </a:r>
            <a:r>
              <a:rPr lang="en-US" sz="2400" dirty="0" err="1" smtClean="0"/>
              <a:t>dirujuk</a:t>
            </a:r>
            <a:r>
              <a:rPr lang="en-US" sz="2400" dirty="0" smtClean="0"/>
              <a:t> </a:t>
            </a:r>
            <a:r>
              <a:rPr lang="en-US" sz="2400" dirty="0" err="1" smtClean="0"/>
              <a:t>dengan</a:t>
            </a:r>
            <a:r>
              <a:rPr lang="en-US" sz="2400" dirty="0" smtClean="0"/>
              <a:t> </a:t>
            </a:r>
            <a:r>
              <a:rPr lang="en-US" sz="2400" dirty="0" err="1" smtClean="0"/>
              <a:t>teknik</a:t>
            </a:r>
            <a:r>
              <a:rPr lang="en-US" sz="2400" dirty="0" smtClean="0"/>
              <a:t> </a:t>
            </a:r>
            <a:r>
              <a:rPr lang="en-US" sz="2400" dirty="0" err="1" smtClean="0"/>
              <a:t>parafrase</a:t>
            </a:r>
            <a:endParaRPr lang="en-US" sz="2400" dirty="0" smtClean="0"/>
          </a:p>
          <a:p>
            <a:pPr marL="457200" indent="-457200">
              <a:buFont typeface="+mj-lt"/>
              <a:buAutoNum type="arabicPeriod"/>
            </a:pPr>
            <a:r>
              <a:rPr lang="en-US" sz="2400" dirty="0" smtClean="0"/>
              <a:t>Input </a:t>
            </a:r>
            <a:r>
              <a:rPr lang="en-US" sz="2400" dirty="0" err="1" smtClean="0"/>
              <a:t>sitasinya</a:t>
            </a:r>
            <a:endParaRPr lang="en-US" sz="2400" dirty="0" smtClean="0"/>
          </a:p>
          <a:p>
            <a:pPr marL="457200" indent="-457200">
              <a:buFont typeface="+mj-lt"/>
              <a:buAutoNum type="arabicPeriod"/>
            </a:pPr>
            <a:r>
              <a:rPr lang="en-US" sz="2400" dirty="0" err="1" smtClean="0"/>
              <a:t>Perbaiki</a:t>
            </a:r>
            <a:r>
              <a:rPr lang="en-US" sz="2400" dirty="0" smtClean="0"/>
              <a:t> </a:t>
            </a:r>
            <a:r>
              <a:rPr lang="en-US" sz="2400" dirty="0" err="1" smtClean="0"/>
              <a:t>tulisan</a:t>
            </a:r>
            <a:r>
              <a:rPr lang="en-US" sz="2400" dirty="0" smtClean="0"/>
              <a:t> </a:t>
            </a:r>
            <a:r>
              <a:rPr lang="en-US" sz="2400" dirty="0" err="1" smtClean="0"/>
              <a:t>mulai</a:t>
            </a:r>
            <a:r>
              <a:rPr lang="en-US" sz="2400" dirty="0" smtClean="0"/>
              <a:t> </a:t>
            </a:r>
            <a:r>
              <a:rPr lang="en-US" sz="2400" dirty="0" err="1" smtClean="0"/>
              <a:t>dari</a:t>
            </a:r>
            <a:r>
              <a:rPr lang="en-US" sz="2400" dirty="0" smtClean="0"/>
              <a:t> </a:t>
            </a:r>
            <a:r>
              <a:rPr lang="en-US" sz="2400" dirty="0" err="1" smtClean="0"/>
              <a:t>aspek</a:t>
            </a:r>
            <a:r>
              <a:rPr lang="en-US" sz="2400" dirty="0" smtClean="0"/>
              <a:t> </a:t>
            </a:r>
            <a:r>
              <a:rPr lang="en-US" sz="2400" dirty="0" err="1" smtClean="0"/>
              <a:t>teknis</a:t>
            </a:r>
            <a:r>
              <a:rPr lang="en-US" sz="2400" dirty="0" smtClean="0"/>
              <a:t> </a:t>
            </a:r>
            <a:r>
              <a:rPr lang="en-US" sz="2400" dirty="0" err="1" smtClean="0"/>
              <a:t>dan</a:t>
            </a:r>
            <a:r>
              <a:rPr lang="en-US" sz="2400" dirty="0" smtClean="0"/>
              <a:t> </a:t>
            </a:r>
            <a:r>
              <a:rPr lang="en-US" sz="2400" dirty="0" err="1" smtClean="0"/>
              <a:t>keterpaduan</a:t>
            </a:r>
            <a:r>
              <a:rPr lang="en-US" sz="2400" dirty="0" smtClean="0"/>
              <a:t> </a:t>
            </a:r>
            <a:r>
              <a:rPr lang="en-US" sz="2400" dirty="0" err="1" smtClean="0"/>
              <a:t>antar</a:t>
            </a:r>
            <a:r>
              <a:rPr lang="en-US" sz="2400" dirty="0" smtClean="0"/>
              <a:t> </a:t>
            </a:r>
            <a:r>
              <a:rPr lang="en-US" sz="2400" dirty="0" err="1" smtClean="0"/>
              <a:t>paragraf</a:t>
            </a:r>
            <a:endParaRPr lang="en-US" sz="2400" dirty="0" smtClean="0"/>
          </a:p>
          <a:p>
            <a:pPr marL="457200" indent="-457200">
              <a:buFont typeface="+mj-lt"/>
              <a:buAutoNum type="arabicPeriod"/>
            </a:pPr>
            <a:r>
              <a:rPr lang="en-US" sz="2400" dirty="0" err="1" smtClean="0"/>
              <a:t>Tulisan</a:t>
            </a:r>
            <a:r>
              <a:rPr lang="en-US" sz="2400" dirty="0" smtClean="0"/>
              <a:t> final </a:t>
            </a:r>
            <a:r>
              <a:rPr lang="en-US" sz="2400" dirty="0" err="1" smtClean="0"/>
              <a:t>dapat</a:t>
            </a:r>
            <a:r>
              <a:rPr lang="en-US" sz="2400" dirty="0" smtClean="0"/>
              <a:t> </a:t>
            </a:r>
            <a:r>
              <a:rPr lang="en-US" sz="2400" dirty="0" err="1" smtClean="0"/>
              <a:t>dicek</a:t>
            </a:r>
            <a:r>
              <a:rPr lang="en-US" sz="2400" dirty="0" smtClean="0"/>
              <a:t> </a:t>
            </a:r>
            <a:r>
              <a:rPr lang="en-US" sz="2400" dirty="0" err="1" smtClean="0"/>
              <a:t>plagiasi</a:t>
            </a:r>
            <a:r>
              <a:rPr lang="en-US" sz="2400" dirty="0" smtClean="0"/>
              <a:t> </a:t>
            </a:r>
            <a:r>
              <a:rPr lang="en-US" sz="2400" dirty="0" err="1" smtClean="0"/>
              <a:t>secara</a:t>
            </a:r>
            <a:r>
              <a:rPr lang="en-US" sz="2400" dirty="0" smtClean="0"/>
              <a:t> online</a:t>
            </a:r>
            <a:endParaRPr lang="id-ID" sz="2400" dirty="0"/>
          </a:p>
        </p:txBody>
      </p:sp>
    </p:spTree>
    <p:extLst>
      <p:ext uri="{BB962C8B-B14F-4D97-AF65-F5344CB8AC3E}">
        <p14:creationId xmlns:p14="http://schemas.microsoft.com/office/powerpoint/2010/main" val="332813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dirty="0"/>
              <a:t>Mengidentifikasi cara penulisan tabel, bagan, dan gambar pada </a:t>
            </a:r>
            <a:r>
              <a:rPr lang="en-US" dirty="0" smtClean="0"/>
              <a:t>KARYA ILMIAH</a:t>
            </a:r>
            <a:endParaRPr lang="id-ID" dirty="0"/>
          </a:p>
        </p:txBody>
      </p:sp>
    </p:spTree>
    <p:extLst>
      <p:ext uri="{BB962C8B-B14F-4D97-AF65-F5344CB8AC3E}">
        <p14:creationId xmlns:p14="http://schemas.microsoft.com/office/powerpoint/2010/main" val="315267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endParaRPr lang="id-ID" dirty="0"/>
          </a:p>
        </p:txBody>
      </p:sp>
      <p:sp>
        <p:nvSpPr>
          <p:cNvPr id="3" name="Content Placeholder 2"/>
          <p:cNvSpPr>
            <a:spLocks noGrp="1"/>
          </p:cNvSpPr>
          <p:nvPr>
            <p:ph idx="1"/>
          </p:nvPr>
        </p:nvSpPr>
        <p:spPr/>
        <p:txBody>
          <a:bodyPr>
            <a:normAutofit/>
          </a:bodyPr>
          <a:lstStyle/>
          <a:p>
            <a:r>
              <a:rPr lang="en-US" sz="2400" dirty="0" err="1" smtClean="0"/>
              <a:t>Membantu</a:t>
            </a:r>
            <a:r>
              <a:rPr lang="en-US" sz="2400" dirty="0" smtClean="0"/>
              <a:t> </a:t>
            </a:r>
            <a:r>
              <a:rPr lang="en-US" sz="2400" dirty="0" err="1" smtClean="0"/>
              <a:t>visualisasi</a:t>
            </a:r>
            <a:r>
              <a:rPr lang="en-US" sz="2400" dirty="0" smtClean="0"/>
              <a:t> data</a:t>
            </a:r>
          </a:p>
          <a:p>
            <a:r>
              <a:rPr lang="en-US" sz="2400" dirty="0" err="1" smtClean="0"/>
              <a:t>Membantu</a:t>
            </a:r>
            <a:r>
              <a:rPr lang="en-US" sz="2400" dirty="0" smtClean="0"/>
              <a:t> </a:t>
            </a:r>
            <a:r>
              <a:rPr lang="en-US" sz="2400" dirty="0" err="1" smtClean="0"/>
              <a:t>memperjelas</a:t>
            </a:r>
            <a:r>
              <a:rPr lang="en-US" sz="2400" dirty="0" smtClean="0"/>
              <a:t> </a:t>
            </a:r>
            <a:r>
              <a:rPr lang="en-US" sz="2400" dirty="0" err="1" smtClean="0"/>
              <a:t>informasi</a:t>
            </a:r>
            <a:endParaRPr lang="en-US" sz="2400" dirty="0" smtClean="0"/>
          </a:p>
          <a:p>
            <a:r>
              <a:rPr lang="en-US" sz="2400" dirty="0" err="1" smtClean="0"/>
              <a:t>Memperjelas</a:t>
            </a:r>
            <a:r>
              <a:rPr lang="en-US" sz="2400" dirty="0" smtClean="0"/>
              <a:t> </a:t>
            </a:r>
            <a:r>
              <a:rPr lang="en-US" sz="2400" dirty="0" err="1" smtClean="0"/>
              <a:t>dan</a:t>
            </a:r>
            <a:r>
              <a:rPr lang="en-US" sz="2400" dirty="0" smtClean="0"/>
              <a:t> </a:t>
            </a:r>
            <a:r>
              <a:rPr lang="en-US" sz="2400" dirty="0" err="1" smtClean="0"/>
              <a:t>mempertajam</a:t>
            </a:r>
            <a:r>
              <a:rPr lang="en-US" sz="2400" dirty="0" smtClean="0"/>
              <a:t> </a:t>
            </a:r>
            <a:r>
              <a:rPr lang="en-US" sz="2400" dirty="0" err="1" smtClean="0"/>
              <a:t>deskripsi</a:t>
            </a:r>
            <a:r>
              <a:rPr lang="en-US" sz="2400" dirty="0" smtClean="0"/>
              <a:t> yang </a:t>
            </a:r>
            <a:r>
              <a:rPr lang="en-US" sz="2400" dirty="0" err="1" smtClean="0"/>
              <a:t>terbilang</a:t>
            </a:r>
            <a:r>
              <a:rPr lang="en-US" sz="2400" dirty="0" smtClean="0"/>
              <a:t> </a:t>
            </a:r>
            <a:r>
              <a:rPr lang="en-US" sz="2400" dirty="0" err="1" smtClean="0"/>
              <a:t>rumit</a:t>
            </a:r>
            <a:endParaRPr lang="en-US" sz="2400" dirty="0" smtClean="0"/>
          </a:p>
          <a:p>
            <a:r>
              <a:rPr lang="en-US" sz="2400" dirty="0" err="1" smtClean="0"/>
              <a:t>Memudahkan</a:t>
            </a:r>
            <a:r>
              <a:rPr lang="en-US" sz="2400" dirty="0" smtClean="0"/>
              <a:t> </a:t>
            </a:r>
            <a:r>
              <a:rPr lang="en-US" sz="2400" dirty="0" err="1" smtClean="0"/>
              <a:t>pembaca</a:t>
            </a:r>
            <a:r>
              <a:rPr lang="en-US" sz="2400" dirty="0" smtClean="0"/>
              <a:t> </a:t>
            </a:r>
            <a:r>
              <a:rPr lang="en-US" sz="2400" dirty="0" err="1" smtClean="0"/>
              <a:t>untuk</a:t>
            </a:r>
            <a:r>
              <a:rPr lang="en-US" sz="2400" dirty="0" smtClean="0"/>
              <a:t> </a:t>
            </a:r>
            <a:r>
              <a:rPr lang="en-US" sz="2400" dirty="0" err="1" smtClean="0"/>
              <a:t>mengingat</a:t>
            </a:r>
            <a:r>
              <a:rPr lang="en-US" sz="2400" dirty="0" smtClean="0"/>
              <a:t> </a:t>
            </a:r>
            <a:r>
              <a:rPr lang="en-US" sz="2400" dirty="0" err="1" smtClean="0"/>
              <a:t>deskripsi</a:t>
            </a:r>
            <a:endParaRPr lang="en-US" sz="2400" dirty="0" smtClean="0"/>
          </a:p>
          <a:p>
            <a:r>
              <a:rPr lang="en-US" sz="2400" dirty="0" err="1" smtClean="0"/>
              <a:t>Membuat</a:t>
            </a:r>
            <a:r>
              <a:rPr lang="en-US" sz="2400" dirty="0" smtClean="0"/>
              <a:t> </a:t>
            </a:r>
            <a:r>
              <a:rPr lang="en-US" sz="2400" dirty="0" err="1" smtClean="0"/>
              <a:t>tampilan</a:t>
            </a:r>
            <a:r>
              <a:rPr lang="en-US" sz="2400" dirty="0" smtClean="0"/>
              <a:t> </a:t>
            </a:r>
            <a:r>
              <a:rPr lang="en-US" sz="2400" dirty="0" err="1" smtClean="0"/>
              <a:t>karya</a:t>
            </a:r>
            <a:r>
              <a:rPr lang="en-US" sz="2400" dirty="0" smtClean="0"/>
              <a:t> </a:t>
            </a:r>
            <a:r>
              <a:rPr lang="en-US" sz="2400" dirty="0" err="1" smtClean="0"/>
              <a:t>ilmiah</a:t>
            </a:r>
            <a:r>
              <a:rPr lang="en-US" sz="2400" dirty="0" smtClean="0"/>
              <a:t> </a:t>
            </a:r>
            <a:r>
              <a:rPr lang="en-US" sz="2400" dirty="0" err="1" smtClean="0"/>
              <a:t>lebih</a:t>
            </a:r>
            <a:r>
              <a:rPr lang="en-US" sz="2400" dirty="0" smtClean="0"/>
              <a:t> </a:t>
            </a:r>
            <a:r>
              <a:rPr lang="en-US" sz="2400" dirty="0" err="1" smtClean="0"/>
              <a:t>menarik</a:t>
            </a:r>
            <a:endParaRPr lang="id-ID" sz="2400" dirty="0"/>
          </a:p>
        </p:txBody>
      </p:sp>
    </p:spTree>
    <p:extLst>
      <p:ext uri="{BB962C8B-B14F-4D97-AF65-F5344CB8AC3E}">
        <p14:creationId xmlns:p14="http://schemas.microsoft.com/office/powerpoint/2010/main" val="34504435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891</TotalTime>
  <Words>781</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Wingdings</vt:lpstr>
      <vt:lpstr>Parcel</vt:lpstr>
      <vt:lpstr>Mengidentifikasi cara penulisan RUJUKAN</vt:lpstr>
      <vt:lpstr>Mengidentifikasi penulisan rujukan dari berbagai literasi</vt:lpstr>
      <vt:lpstr>PowerPoint Presentation</vt:lpstr>
      <vt:lpstr>Analisis dan Penerapan Teknologi Blockchain dalam Sistem Keuangan untuk Meningkatkan Keamanan dan Transparansi</vt:lpstr>
      <vt:lpstr>PowerPoint Presentation</vt:lpstr>
      <vt:lpstr>PowerPoint Presentation</vt:lpstr>
      <vt:lpstr>Langkah-Langkah</vt:lpstr>
      <vt:lpstr>Mengidentifikasi cara penulisan tabel, bagan, dan gambar pada KARYA ILMIAH</vt:lpstr>
      <vt:lpstr>Tujuan</vt:lpstr>
      <vt:lpstr>TATA CARA PENULISAN</vt:lpstr>
      <vt:lpstr>PowerPoint Presentation</vt:lpstr>
      <vt:lpstr>PENULISAN sumber</vt:lpstr>
      <vt:lpstr>cara penulisan tabel pada papeR</vt:lpstr>
      <vt:lpstr>cara penulisan tabel pada paper/makalah</vt:lpstr>
      <vt:lpstr>cara penulisan bagan pada paper/makalah</vt:lpstr>
      <vt:lpstr>PowerPoint Presentation</vt:lpstr>
      <vt:lpstr>cara penulisan GAMBAR pada paper/makalah</vt:lpstr>
      <vt:lpstr>Latihan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dc:creator>
  <cp:lastModifiedBy>DIAH</cp:lastModifiedBy>
  <cp:revision>40</cp:revision>
  <dcterms:created xsi:type="dcterms:W3CDTF">2022-11-10T12:41:01Z</dcterms:created>
  <dcterms:modified xsi:type="dcterms:W3CDTF">2023-05-23T04:07:06Z</dcterms:modified>
</cp:coreProperties>
</file>