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diyanto" initials="s" lastIdx="1" clrIdx="0">
    <p:extLst>
      <p:ext uri="{19B8F6BF-5375-455C-9EA6-DF929625EA0E}">
        <p15:presenceInfo xmlns:p15="http://schemas.microsoft.com/office/powerpoint/2012/main" userId="Rudiyan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4220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6T22:33:13.541"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3/27/2023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74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592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455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013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3/27/2023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0796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1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6621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9485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3/27/2023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8743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612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3/27/2023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24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50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440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2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941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69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3/27/2023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649459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id-ID" sz="5400" b="1" dirty="0"/>
              <a:t>Prinsip desain antarmuka pada aplikasi tiktok</a:t>
            </a:r>
            <a:endParaRPr lang="en-US" sz="5400" b="1" dirty="0"/>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958414" cy="5222117"/>
          </a:xfrm>
        </p:spPr>
        <p:txBody>
          <a:bodyPr anchor="ctr">
            <a:normAutofit/>
          </a:bodyPr>
          <a:lstStyle/>
          <a:p>
            <a:r>
              <a:rPr lang="id-ID" dirty="0"/>
              <a:t>Nama	: Ahmad Rudiyanto</a:t>
            </a:r>
          </a:p>
          <a:p>
            <a:r>
              <a:rPr lang="id-ID" dirty="0"/>
              <a:t>NIM	: 21157201114</a:t>
            </a:r>
            <a:endParaRPr lang="en-US"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F0679E25-4C52-4BBD-892E-F4488D1B456D}"/>
              </a:ext>
            </a:extLst>
          </p:cNvPr>
          <p:cNvSpPr/>
          <p:nvPr/>
        </p:nvSpPr>
        <p:spPr>
          <a:xfrm>
            <a:off x="1991251" y="1922703"/>
            <a:ext cx="1434529" cy="316000"/>
          </a:xfrm>
          <a:prstGeom prst="round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5" name="Rectangle: Rounded Corners 4">
            <a:extLst>
              <a:ext uri="{FF2B5EF4-FFF2-40B4-BE49-F238E27FC236}">
                <a16:creationId xmlns:a16="http://schemas.microsoft.com/office/drawing/2014/main" id="{F7E8CE65-4DD5-4A2E-9DBB-E9E76C8CF6A6}"/>
              </a:ext>
            </a:extLst>
          </p:cNvPr>
          <p:cNvSpPr/>
          <p:nvPr/>
        </p:nvSpPr>
        <p:spPr>
          <a:xfrm>
            <a:off x="4430332" y="1094704"/>
            <a:ext cx="6619741" cy="735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id-ID" b="1" dirty="0">
                <a:solidFill>
                  <a:schemeClr val="bg1">
                    <a:lumMod val="95000"/>
                  </a:schemeClr>
                </a:solidFill>
              </a:rPr>
              <a:t>Prinsip desain interaksi</a:t>
            </a:r>
            <a:endParaRPr lang="en-US" b="1" dirty="0">
              <a:solidFill>
                <a:schemeClr val="bg1">
                  <a:lumMod val="95000"/>
                </a:schemeClr>
              </a:solidFill>
            </a:endParaRPr>
          </a:p>
        </p:txBody>
      </p:sp>
      <p:sp>
        <p:nvSpPr>
          <p:cNvPr id="4" name="TextBox 3">
            <a:extLst>
              <a:ext uri="{FF2B5EF4-FFF2-40B4-BE49-F238E27FC236}">
                <a16:creationId xmlns:a16="http://schemas.microsoft.com/office/drawing/2014/main" id="{C84B9BAF-DB2E-4C38-B616-46DBD354A235}"/>
              </a:ext>
            </a:extLst>
          </p:cNvPr>
          <p:cNvSpPr txBox="1"/>
          <p:nvPr/>
        </p:nvSpPr>
        <p:spPr>
          <a:xfrm>
            <a:off x="1991251" y="1922703"/>
            <a:ext cx="7434070" cy="646331"/>
          </a:xfrm>
          <a:prstGeom prst="rect">
            <a:avLst/>
          </a:prstGeom>
          <a:noFill/>
        </p:spPr>
        <p:txBody>
          <a:bodyPr wrap="square" rtlCol="0">
            <a:spAutoFit/>
          </a:bodyPr>
          <a:lstStyle/>
          <a:p>
            <a:r>
              <a:rPr lang="id-ID" b="1" dirty="0">
                <a:solidFill>
                  <a:schemeClr val="bg1"/>
                </a:solidFill>
              </a:rPr>
              <a:t>1. VISIBILITY</a:t>
            </a:r>
          </a:p>
          <a:p>
            <a:r>
              <a:rPr lang="id-ID" dirty="0"/>
              <a:t>	</a:t>
            </a:r>
            <a:r>
              <a:rPr lang="id-ID" b="1" dirty="0"/>
              <a:t>Hal yang terlihat jelas seperti fungsinya</a:t>
            </a:r>
          </a:p>
        </p:txBody>
      </p:sp>
      <p:sp>
        <p:nvSpPr>
          <p:cNvPr id="16" name="Rectangle: Rounded Corners 15">
            <a:extLst>
              <a:ext uri="{FF2B5EF4-FFF2-40B4-BE49-F238E27FC236}">
                <a16:creationId xmlns:a16="http://schemas.microsoft.com/office/drawing/2014/main" id="{55E45CEA-0FB2-4801-98DC-D6083D166B53}"/>
              </a:ext>
            </a:extLst>
          </p:cNvPr>
          <p:cNvSpPr/>
          <p:nvPr/>
        </p:nvSpPr>
        <p:spPr>
          <a:xfrm>
            <a:off x="4135583" y="4607943"/>
            <a:ext cx="1853093" cy="323166"/>
          </a:xfrm>
          <a:prstGeom prst="roundRect">
            <a:avLst/>
          </a:pr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7" name="Rectangle: Rounded Corners 6">
            <a:extLst>
              <a:ext uri="{FF2B5EF4-FFF2-40B4-BE49-F238E27FC236}">
                <a16:creationId xmlns:a16="http://schemas.microsoft.com/office/drawing/2014/main" id="{00DE2A47-F8E0-45CF-A4AA-49397E3F45F7}"/>
              </a:ext>
            </a:extLst>
          </p:cNvPr>
          <p:cNvSpPr/>
          <p:nvPr/>
        </p:nvSpPr>
        <p:spPr>
          <a:xfrm>
            <a:off x="4090507" y="2874450"/>
            <a:ext cx="1524682" cy="334519"/>
          </a:xfrm>
          <a:prstGeom prst="round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CA6A208B-FA55-4425-BB81-3D6522385132}"/>
              </a:ext>
            </a:extLst>
          </p:cNvPr>
          <p:cNvSpPr/>
          <p:nvPr/>
        </p:nvSpPr>
        <p:spPr>
          <a:xfrm>
            <a:off x="2049414" y="3656196"/>
            <a:ext cx="1685459" cy="316000"/>
          </a:xfrm>
          <a:prstGeom prst="round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EC22E710-C511-403B-857A-2A1FFEB31F3C}"/>
              </a:ext>
            </a:extLst>
          </p:cNvPr>
          <p:cNvSpPr/>
          <p:nvPr/>
        </p:nvSpPr>
        <p:spPr>
          <a:xfrm>
            <a:off x="1991251" y="5447295"/>
            <a:ext cx="1923926" cy="316000"/>
          </a:xfrm>
          <a:prstGeom prst="roundRect">
            <a:avLst/>
          </a:prstGeom>
          <a:solidFill>
            <a:schemeClr val="accent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9" name="TextBox 8">
            <a:extLst>
              <a:ext uri="{FF2B5EF4-FFF2-40B4-BE49-F238E27FC236}">
                <a16:creationId xmlns:a16="http://schemas.microsoft.com/office/drawing/2014/main" id="{DCC553F7-625A-4731-80BC-8144ECD452B1}"/>
              </a:ext>
            </a:extLst>
          </p:cNvPr>
          <p:cNvSpPr txBox="1"/>
          <p:nvPr/>
        </p:nvSpPr>
        <p:spPr>
          <a:xfrm>
            <a:off x="4082161" y="2874450"/>
            <a:ext cx="7434070" cy="646331"/>
          </a:xfrm>
          <a:prstGeom prst="rect">
            <a:avLst/>
          </a:prstGeom>
          <a:noFill/>
        </p:spPr>
        <p:txBody>
          <a:bodyPr wrap="square" rtlCol="0">
            <a:spAutoFit/>
          </a:bodyPr>
          <a:lstStyle/>
          <a:p>
            <a:r>
              <a:rPr lang="id-ID" b="1" dirty="0">
                <a:solidFill>
                  <a:schemeClr val="bg1"/>
                </a:solidFill>
              </a:rPr>
              <a:t>2. FEEDBACK</a:t>
            </a:r>
          </a:p>
          <a:p>
            <a:r>
              <a:rPr lang="id-ID" b="1" dirty="0"/>
              <a:t>	Pemberian informmasi tentang apa yang sedang dilakukan</a:t>
            </a:r>
          </a:p>
        </p:txBody>
      </p:sp>
      <p:sp>
        <p:nvSpPr>
          <p:cNvPr id="11" name="TextBox 10">
            <a:extLst>
              <a:ext uri="{FF2B5EF4-FFF2-40B4-BE49-F238E27FC236}">
                <a16:creationId xmlns:a16="http://schemas.microsoft.com/office/drawing/2014/main" id="{5B606506-54B4-468F-AC3D-8074DE18A817}"/>
              </a:ext>
            </a:extLst>
          </p:cNvPr>
          <p:cNvSpPr txBox="1"/>
          <p:nvPr/>
        </p:nvSpPr>
        <p:spPr>
          <a:xfrm>
            <a:off x="1991251" y="3649031"/>
            <a:ext cx="7434070" cy="646331"/>
          </a:xfrm>
          <a:prstGeom prst="rect">
            <a:avLst/>
          </a:prstGeom>
          <a:noFill/>
        </p:spPr>
        <p:txBody>
          <a:bodyPr wrap="square" rtlCol="0">
            <a:spAutoFit/>
          </a:bodyPr>
          <a:lstStyle/>
          <a:p>
            <a:r>
              <a:rPr lang="id-ID" b="1" dirty="0">
                <a:solidFill>
                  <a:schemeClr val="bg1"/>
                </a:solidFill>
              </a:rPr>
              <a:t>3. CONTRAINS</a:t>
            </a:r>
          </a:p>
          <a:p>
            <a:r>
              <a:rPr lang="id-ID" b="1" dirty="0"/>
              <a:t>	Membatasi aktivitas yang dilakukan pengguna</a:t>
            </a:r>
          </a:p>
        </p:txBody>
      </p:sp>
      <p:sp>
        <p:nvSpPr>
          <p:cNvPr id="13" name="TextBox 12">
            <a:extLst>
              <a:ext uri="{FF2B5EF4-FFF2-40B4-BE49-F238E27FC236}">
                <a16:creationId xmlns:a16="http://schemas.microsoft.com/office/drawing/2014/main" id="{A6D81550-A689-421E-BF59-420F2E5ED418}"/>
              </a:ext>
            </a:extLst>
          </p:cNvPr>
          <p:cNvSpPr txBox="1"/>
          <p:nvPr/>
        </p:nvSpPr>
        <p:spPr>
          <a:xfrm>
            <a:off x="4082160" y="4600778"/>
            <a:ext cx="7663371" cy="646331"/>
          </a:xfrm>
          <a:prstGeom prst="rect">
            <a:avLst/>
          </a:prstGeom>
          <a:noFill/>
        </p:spPr>
        <p:txBody>
          <a:bodyPr wrap="square" rtlCol="0">
            <a:spAutoFit/>
          </a:bodyPr>
          <a:lstStyle/>
          <a:p>
            <a:r>
              <a:rPr lang="id-ID" b="1" dirty="0">
                <a:solidFill>
                  <a:schemeClr val="bg1"/>
                </a:solidFill>
              </a:rPr>
              <a:t>4. CONSISTENCY</a:t>
            </a:r>
          </a:p>
          <a:p>
            <a:r>
              <a:rPr lang="id-ID" b="1" dirty="0"/>
              <a:t>	</a:t>
            </a:r>
            <a:r>
              <a:rPr lang="en-GB" b="1" dirty="0"/>
              <a:t>interface yang </a:t>
            </a:r>
            <a:r>
              <a:rPr lang="en-GB" b="1" dirty="0" err="1"/>
              <a:t>serupa</a:t>
            </a:r>
            <a:r>
              <a:rPr lang="en-GB" b="1" dirty="0"/>
              <a:t> </a:t>
            </a:r>
            <a:r>
              <a:rPr lang="en-GB" b="1" dirty="0" err="1"/>
              <a:t>untuk</a:t>
            </a:r>
            <a:r>
              <a:rPr lang="en-GB" b="1" dirty="0"/>
              <a:t> </a:t>
            </a:r>
            <a:r>
              <a:rPr lang="en-GB" b="1" dirty="0" err="1"/>
              <a:t>mengeksekusi</a:t>
            </a:r>
            <a:r>
              <a:rPr lang="en-GB" b="1" dirty="0"/>
              <a:t> </a:t>
            </a:r>
            <a:r>
              <a:rPr lang="en-GB" b="1" dirty="0" err="1"/>
              <a:t>fungsi</a:t>
            </a:r>
            <a:r>
              <a:rPr lang="en-GB" b="1" dirty="0"/>
              <a:t> yang </a:t>
            </a:r>
            <a:r>
              <a:rPr lang="en-GB" b="1" dirty="0" err="1"/>
              <a:t>serupa</a:t>
            </a:r>
            <a:endParaRPr lang="id-ID" b="1" dirty="0"/>
          </a:p>
        </p:txBody>
      </p:sp>
      <p:sp>
        <p:nvSpPr>
          <p:cNvPr id="14" name="TextBox 13">
            <a:extLst>
              <a:ext uri="{FF2B5EF4-FFF2-40B4-BE49-F238E27FC236}">
                <a16:creationId xmlns:a16="http://schemas.microsoft.com/office/drawing/2014/main" id="{C6CFF252-907A-4DCB-9FD5-BD5C88733734}"/>
              </a:ext>
            </a:extLst>
          </p:cNvPr>
          <p:cNvSpPr txBox="1"/>
          <p:nvPr/>
        </p:nvSpPr>
        <p:spPr>
          <a:xfrm>
            <a:off x="1991251" y="5440130"/>
            <a:ext cx="7663371" cy="646331"/>
          </a:xfrm>
          <a:prstGeom prst="rect">
            <a:avLst/>
          </a:prstGeom>
          <a:noFill/>
        </p:spPr>
        <p:txBody>
          <a:bodyPr wrap="square" rtlCol="0">
            <a:spAutoFit/>
          </a:bodyPr>
          <a:lstStyle/>
          <a:p>
            <a:r>
              <a:rPr lang="id-ID" b="1" dirty="0">
                <a:solidFill>
                  <a:schemeClr val="bg1"/>
                </a:solidFill>
              </a:rPr>
              <a:t>5. AFFORDANCE</a:t>
            </a:r>
          </a:p>
          <a:p>
            <a:r>
              <a:rPr lang="id-ID" b="1" dirty="0"/>
              <a:t>	Memberikan kejelasan suatu simbol atau produk</a:t>
            </a:r>
          </a:p>
        </p:txBody>
      </p:sp>
      <p:cxnSp>
        <p:nvCxnSpPr>
          <p:cNvPr id="20" name="Straight Connector 19">
            <a:extLst>
              <a:ext uri="{FF2B5EF4-FFF2-40B4-BE49-F238E27FC236}">
                <a16:creationId xmlns:a16="http://schemas.microsoft.com/office/drawing/2014/main" id="{AC60905F-3ACE-4E6C-A7CC-9225FB21CFDE}"/>
              </a:ext>
            </a:extLst>
          </p:cNvPr>
          <p:cNvCxnSpPr>
            <a:cxnSpLocks/>
            <a:stCxn id="5" idx="1"/>
          </p:cNvCxnSpPr>
          <p:nvPr/>
        </p:nvCxnSpPr>
        <p:spPr>
          <a:xfrm flipH="1">
            <a:off x="1141927" y="1462428"/>
            <a:ext cx="3288405" cy="31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37E5F9-5989-4CB8-923A-C1F0D2DA4A4D}"/>
              </a:ext>
            </a:extLst>
          </p:cNvPr>
          <p:cNvCxnSpPr>
            <a:cxnSpLocks/>
          </p:cNvCxnSpPr>
          <p:nvPr/>
        </p:nvCxnSpPr>
        <p:spPr>
          <a:xfrm>
            <a:off x="1141927" y="1519707"/>
            <a:ext cx="0" cy="4043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2A4893E-7DBF-4502-9E70-CAC39A08F177}"/>
              </a:ext>
            </a:extLst>
          </p:cNvPr>
          <p:cNvCxnSpPr>
            <a:cxnSpLocks/>
          </p:cNvCxnSpPr>
          <p:nvPr/>
        </p:nvCxnSpPr>
        <p:spPr>
          <a:xfrm>
            <a:off x="1141927" y="2060620"/>
            <a:ext cx="849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5B75C76-B205-4BAA-9515-B623DF55820E}"/>
              </a:ext>
            </a:extLst>
          </p:cNvPr>
          <p:cNvCxnSpPr>
            <a:cxnSpLocks/>
          </p:cNvCxnSpPr>
          <p:nvPr/>
        </p:nvCxnSpPr>
        <p:spPr>
          <a:xfrm>
            <a:off x="1141927" y="3039415"/>
            <a:ext cx="29485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048846-04A5-433C-A9D5-D8CB5A8F4635}"/>
              </a:ext>
            </a:extLst>
          </p:cNvPr>
          <p:cNvCxnSpPr>
            <a:cxnSpLocks/>
          </p:cNvCxnSpPr>
          <p:nvPr/>
        </p:nvCxnSpPr>
        <p:spPr>
          <a:xfrm>
            <a:off x="1138574" y="5567026"/>
            <a:ext cx="8493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90FC9E5-F2F8-45A3-A0C6-009D2BF0AF0D}"/>
              </a:ext>
            </a:extLst>
          </p:cNvPr>
          <p:cNvCxnSpPr>
            <a:cxnSpLocks/>
          </p:cNvCxnSpPr>
          <p:nvPr/>
        </p:nvCxnSpPr>
        <p:spPr>
          <a:xfrm>
            <a:off x="1145281" y="4766313"/>
            <a:ext cx="29903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4E4B7E8-FB22-4E7C-AD50-BEC79940D5E9}"/>
              </a:ext>
            </a:extLst>
          </p:cNvPr>
          <p:cNvCxnSpPr>
            <a:cxnSpLocks/>
          </p:cNvCxnSpPr>
          <p:nvPr/>
        </p:nvCxnSpPr>
        <p:spPr>
          <a:xfrm>
            <a:off x="1138574" y="3814196"/>
            <a:ext cx="910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DCE4-5105-4A44-8E92-7B0441D5A774}"/>
              </a:ext>
            </a:extLst>
          </p:cNvPr>
          <p:cNvSpPr>
            <a:spLocks noGrp="1"/>
          </p:cNvSpPr>
          <p:nvPr>
            <p:ph type="title"/>
          </p:nvPr>
        </p:nvSpPr>
        <p:spPr>
          <a:xfrm>
            <a:off x="685800" y="416417"/>
            <a:ext cx="6873240" cy="1600200"/>
          </a:xfrm>
        </p:spPr>
        <p:txBody>
          <a:bodyPr/>
          <a:lstStyle/>
          <a:p>
            <a:r>
              <a:rPr lang="id-ID" dirty="0"/>
              <a:t>Aplikasi tiktok </a:t>
            </a:r>
          </a:p>
        </p:txBody>
      </p:sp>
      <p:pic>
        <p:nvPicPr>
          <p:cNvPr id="6" name="Picture Placeholder 5">
            <a:extLst>
              <a:ext uri="{FF2B5EF4-FFF2-40B4-BE49-F238E27FC236}">
                <a16:creationId xmlns:a16="http://schemas.microsoft.com/office/drawing/2014/main" id="{BE443AA5-E1CF-40EF-A89B-8F099B089E9D}"/>
              </a:ext>
            </a:extLst>
          </p:cNvPr>
          <p:cNvPicPr>
            <a:picLocks noGrp="1" noChangeAspect="1"/>
          </p:cNvPicPr>
          <p:nvPr>
            <p:ph type="pic" idx="1"/>
          </p:nvPr>
        </p:nvPicPr>
        <p:blipFill>
          <a:blip r:embed="rId2"/>
          <a:srcRect l="31250" r="31250"/>
          <a:stretch>
            <a:fillRect/>
          </a:stretch>
        </p:blipFill>
        <p:spPr>
          <a:xfrm>
            <a:off x="8891548" y="1118939"/>
            <a:ext cx="2673680" cy="4010520"/>
          </a:xfr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4" name="Text Placeholder 3">
            <a:extLst>
              <a:ext uri="{FF2B5EF4-FFF2-40B4-BE49-F238E27FC236}">
                <a16:creationId xmlns:a16="http://schemas.microsoft.com/office/drawing/2014/main" id="{44258B91-8D3F-40AB-8F0D-C92E3C293D97}"/>
              </a:ext>
            </a:extLst>
          </p:cNvPr>
          <p:cNvSpPr>
            <a:spLocks noGrp="1"/>
          </p:cNvSpPr>
          <p:nvPr>
            <p:ph type="body" sz="half" idx="2"/>
          </p:nvPr>
        </p:nvSpPr>
        <p:spPr>
          <a:xfrm>
            <a:off x="685799" y="2506013"/>
            <a:ext cx="7492285" cy="3094485"/>
          </a:xfrm>
        </p:spPr>
        <p:txBody>
          <a:bodyPr>
            <a:noAutofit/>
          </a:bodyPr>
          <a:lstStyle/>
          <a:p>
            <a:pPr marL="285750" indent="-285750">
              <a:lnSpc>
                <a:spcPct val="120000"/>
              </a:lnSpc>
              <a:buFont typeface="Wingdings" panose="05000000000000000000" pitchFamily="2" charset="2"/>
              <a:buChar char="q"/>
            </a:pPr>
            <a:r>
              <a:rPr lang="id-ID" dirty="0"/>
              <a:t>platform media sosial berbasis video yang memungkinkan pengguna untuk membuat, berbagi, dan menonton video pendek.</a:t>
            </a:r>
          </a:p>
          <a:p>
            <a:pPr marL="285750" indent="-285750">
              <a:lnSpc>
                <a:spcPct val="120000"/>
              </a:lnSpc>
              <a:buFont typeface="Wingdings" panose="05000000000000000000" pitchFamily="2" charset="2"/>
              <a:buChar char="q"/>
            </a:pPr>
            <a:r>
              <a:rPr lang="id-ID" dirty="0"/>
              <a:t>Platform ini diluncurkan pertama kali pada tahun 2016 oleh perusahaan teknologi Cina, ByteDance. TikTok awalnya dikenal sebagai Douyin dan hanya tersedia di Cina.</a:t>
            </a:r>
          </a:p>
          <a:p>
            <a:pPr marL="285750" indent="-285750">
              <a:lnSpc>
                <a:spcPct val="120000"/>
              </a:lnSpc>
              <a:buFont typeface="Wingdings" panose="05000000000000000000" pitchFamily="2" charset="2"/>
              <a:buChar char="q"/>
            </a:pPr>
            <a:r>
              <a:rPr lang="id-ID" dirty="0"/>
              <a:t>Kemudian pada tahun 2017, ByteDance meluncurkan TikTok untuk pasar internasional di luar Cina.</a:t>
            </a:r>
          </a:p>
          <a:p>
            <a:pPr marL="285750" indent="-285750">
              <a:lnSpc>
                <a:spcPct val="120000"/>
              </a:lnSpc>
              <a:buFont typeface="Wingdings" panose="05000000000000000000" pitchFamily="2" charset="2"/>
              <a:buChar char="q"/>
            </a:pPr>
            <a:r>
              <a:rPr lang="id-ID" dirty="0"/>
              <a:t>TikTok sangat populer di seluruh dunia, khususnya di kalangan generasi muda. Pada tahun 2020, TikTok menjadi aplikasi paling banyak diunduh di App Store dan Google Play Store</a:t>
            </a:r>
          </a:p>
        </p:txBody>
      </p:sp>
    </p:spTree>
    <p:extLst>
      <p:ext uri="{BB962C8B-B14F-4D97-AF65-F5344CB8AC3E}">
        <p14:creationId xmlns:p14="http://schemas.microsoft.com/office/powerpoint/2010/main" val="240678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3470-4933-41CD-B53E-1D6EBFAE92EF}"/>
              </a:ext>
            </a:extLst>
          </p:cNvPr>
          <p:cNvSpPr>
            <a:spLocks noGrp="1"/>
          </p:cNvSpPr>
          <p:nvPr>
            <p:ph type="title"/>
          </p:nvPr>
        </p:nvSpPr>
        <p:spPr>
          <a:xfrm>
            <a:off x="90152" y="914183"/>
            <a:ext cx="5499278" cy="1172193"/>
          </a:xfrm>
        </p:spPr>
        <p:txBody>
          <a:bodyPr/>
          <a:lstStyle/>
          <a:p>
            <a:r>
              <a:rPr lang="id-ID" dirty="0"/>
              <a:t>Prinsip desain interaksi</a:t>
            </a:r>
          </a:p>
        </p:txBody>
      </p:sp>
      <p:pic>
        <p:nvPicPr>
          <p:cNvPr id="5" name="Content Placeholder 4">
            <a:extLst>
              <a:ext uri="{FF2B5EF4-FFF2-40B4-BE49-F238E27FC236}">
                <a16:creationId xmlns:a16="http://schemas.microsoft.com/office/drawing/2014/main" id="{BAAC205E-5EB8-41E7-9455-C54BC88D6B6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97479" y="1402497"/>
            <a:ext cx="2010483" cy="4472689"/>
          </a:xfrm>
          <a:prstGeom prst="rect">
            <a:avLst/>
          </a:prstGeom>
          <a:noFill/>
          <a:ln>
            <a:noFill/>
          </a:ln>
        </p:spPr>
      </p:pic>
      <p:sp>
        <p:nvSpPr>
          <p:cNvPr id="4" name="Text Placeholder 3">
            <a:extLst>
              <a:ext uri="{FF2B5EF4-FFF2-40B4-BE49-F238E27FC236}">
                <a16:creationId xmlns:a16="http://schemas.microsoft.com/office/drawing/2014/main" id="{5C537AC3-7D21-44B4-99FA-EAA7AAD775D7}"/>
              </a:ext>
            </a:extLst>
          </p:cNvPr>
          <p:cNvSpPr>
            <a:spLocks noGrp="1"/>
          </p:cNvSpPr>
          <p:nvPr>
            <p:ph type="body" sz="half" idx="2"/>
          </p:nvPr>
        </p:nvSpPr>
        <p:spPr>
          <a:xfrm>
            <a:off x="286555" y="2231797"/>
            <a:ext cx="5624848" cy="4014457"/>
          </a:xfrm>
        </p:spPr>
        <p:txBody>
          <a:bodyPr>
            <a:normAutofit/>
          </a:bodyPr>
          <a:lstStyle/>
          <a:p>
            <a:pPr algn="just"/>
            <a:r>
              <a:rPr lang="id-ID" sz="1500" b="1" dirty="0"/>
              <a:t>VISIBLITY</a:t>
            </a:r>
          </a:p>
          <a:p>
            <a:pPr algn="just"/>
            <a:r>
              <a:rPr lang="id-ID" sz="1500" dirty="0"/>
              <a:t>Terdapat prinsip visibility pada aplikasi tiktok yaitu adanya tombol navigasi yang sesuai dengan fungsinya , dimana tombol navigasi di bagian bawah layar memudahkan pengguna untuk menjelajahi berbagai fitur dan konten pada plarform </a:t>
            </a:r>
          </a:p>
          <a:p>
            <a:pPr algn="just"/>
            <a:r>
              <a:rPr lang="id-ID" sz="1500" dirty="0"/>
              <a:t>Tombol-tombol tersebut dirancang dengan ukuran yang cukup besar dan berbeda warna dengan latar blakang. </a:t>
            </a:r>
          </a:p>
          <a:p>
            <a:pPr algn="just"/>
            <a:r>
              <a:rPr lang="id-ID" sz="1500" dirty="0"/>
              <a:t>Sehingga mudah dilihat dan diakses oleh pengguna</a:t>
            </a:r>
          </a:p>
          <a:p>
            <a:pPr algn="just"/>
            <a:endParaRPr lang="id-ID" sz="1500" dirty="0"/>
          </a:p>
          <a:p>
            <a:pPr algn="just"/>
            <a:r>
              <a:rPr lang="id-ID" sz="1500" dirty="0"/>
              <a:t>visibilitas pada TikTok sangat penting untuk meningkatkan pengalaman pengguna dan membuat platform lebih mudah digunakan. </a:t>
            </a:r>
          </a:p>
        </p:txBody>
      </p:sp>
      <p:pic>
        <p:nvPicPr>
          <p:cNvPr id="7" name="Picture 6">
            <a:extLst>
              <a:ext uri="{FF2B5EF4-FFF2-40B4-BE49-F238E27FC236}">
                <a16:creationId xmlns:a16="http://schemas.microsoft.com/office/drawing/2014/main" id="{0C1E6869-F91A-402E-94FC-02D01A2DEFCC}"/>
              </a:ext>
            </a:extLst>
          </p:cNvPr>
          <p:cNvPicPr/>
          <p:nvPr/>
        </p:nvPicPr>
        <p:blipFill rotWithShape="1">
          <a:blip r:embed="rId3" cstate="print">
            <a:extLst>
              <a:ext uri="{28A0092B-C50C-407E-A947-70E740481C1C}">
                <a14:useLocalDpi xmlns:a14="http://schemas.microsoft.com/office/drawing/2010/main" val="0"/>
              </a:ext>
            </a:extLst>
          </a:blip>
          <a:srcRect t="85798"/>
          <a:stretch/>
        </p:blipFill>
        <p:spPr bwMode="auto">
          <a:xfrm>
            <a:off x="6096000" y="3150526"/>
            <a:ext cx="3094355" cy="9766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714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D90571-1821-4B52-8EBF-41B6B130C9D1}"/>
              </a:ext>
            </a:extLst>
          </p:cNvPr>
          <p:cNvSpPr>
            <a:spLocks noGrp="1"/>
          </p:cNvSpPr>
          <p:nvPr>
            <p:ph type="body" sz="half" idx="2"/>
          </p:nvPr>
        </p:nvSpPr>
        <p:spPr>
          <a:xfrm>
            <a:off x="4172754" y="1622738"/>
            <a:ext cx="7521263" cy="4649273"/>
          </a:xfrm>
        </p:spPr>
        <p:txBody>
          <a:bodyPr>
            <a:normAutofit/>
          </a:bodyPr>
          <a:lstStyle/>
          <a:p>
            <a:pPr algn="just"/>
            <a:r>
              <a:rPr lang="id-ID" sz="1800" b="1" dirty="0"/>
              <a:t>FEEDBACK</a:t>
            </a:r>
          </a:p>
          <a:p>
            <a:pPr algn="just"/>
            <a:r>
              <a:rPr lang="en-GB" dirty="0" err="1"/>
              <a:t>Prinsip</a:t>
            </a:r>
            <a:r>
              <a:rPr lang="en-GB" dirty="0"/>
              <a:t> </a:t>
            </a:r>
            <a:r>
              <a:rPr lang="en-GB" dirty="0" err="1"/>
              <a:t>desain</a:t>
            </a:r>
            <a:r>
              <a:rPr lang="en-GB" dirty="0"/>
              <a:t> </a:t>
            </a:r>
            <a:r>
              <a:rPr lang="en-GB" dirty="0" err="1"/>
              <a:t>interaksi</a:t>
            </a:r>
            <a:r>
              <a:rPr lang="en-GB" dirty="0"/>
              <a:t> Feedback </a:t>
            </a:r>
            <a:r>
              <a:rPr lang="en-GB" dirty="0" err="1"/>
              <a:t>memilki</a:t>
            </a:r>
            <a:r>
              <a:rPr lang="en-GB" dirty="0"/>
              <a:t> </a:t>
            </a:r>
            <a:r>
              <a:rPr lang="en-GB" dirty="0" err="1"/>
              <a:t>arti</a:t>
            </a:r>
            <a:r>
              <a:rPr lang="en-GB" dirty="0"/>
              <a:t> </a:t>
            </a:r>
            <a:r>
              <a:rPr lang="en-GB" dirty="0" err="1"/>
              <a:t>pemberian</a:t>
            </a:r>
            <a:r>
              <a:rPr lang="en-GB" dirty="0"/>
              <a:t> </a:t>
            </a:r>
            <a:r>
              <a:rPr lang="en-GB" dirty="0" err="1"/>
              <a:t>informasi</a:t>
            </a:r>
            <a:r>
              <a:rPr lang="en-GB" dirty="0"/>
              <a:t> </a:t>
            </a:r>
            <a:r>
              <a:rPr lang="en-GB" dirty="0" err="1"/>
              <a:t>tentang</a:t>
            </a:r>
            <a:r>
              <a:rPr lang="en-GB" dirty="0"/>
              <a:t> </a:t>
            </a:r>
            <a:r>
              <a:rPr lang="en-GB" dirty="0" err="1"/>
              <a:t>hal</a:t>
            </a:r>
            <a:r>
              <a:rPr lang="en-GB" dirty="0"/>
              <a:t> </a:t>
            </a:r>
            <a:r>
              <a:rPr lang="en-GB" dirty="0" err="1"/>
              <a:t>apa</a:t>
            </a:r>
            <a:r>
              <a:rPr lang="en-GB" dirty="0"/>
              <a:t> yang </a:t>
            </a:r>
            <a:r>
              <a:rPr lang="en-GB" dirty="0" err="1"/>
              <a:t>telah</a:t>
            </a:r>
            <a:r>
              <a:rPr lang="en-GB" dirty="0"/>
              <a:t> </a:t>
            </a:r>
            <a:r>
              <a:rPr lang="en-GB" dirty="0" err="1"/>
              <a:t>atau</a:t>
            </a:r>
            <a:r>
              <a:rPr lang="en-GB" dirty="0"/>
              <a:t> </a:t>
            </a:r>
            <a:r>
              <a:rPr lang="en-GB" dirty="0" err="1"/>
              <a:t>sedang</a:t>
            </a:r>
            <a:r>
              <a:rPr lang="en-GB" dirty="0"/>
              <a:t> </a:t>
            </a:r>
            <a:r>
              <a:rPr lang="en-GB" dirty="0" err="1"/>
              <a:t>dilakukan</a:t>
            </a:r>
            <a:r>
              <a:rPr lang="en-GB" dirty="0"/>
              <a:t>, </a:t>
            </a:r>
            <a:r>
              <a:rPr lang="en-GB" dirty="0" err="1"/>
              <a:t>memberikan</a:t>
            </a:r>
            <a:r>
              <a:rPr lang="en-GB" dirty="0"/>
              <a:t> </a:t>
            </a:r>
            <a:r>
              <a:rPr lang="en-GB" dirty="0" err="1"/>
              <a:t>tanda</a:t>
            </a:r>
            <a:r>
              <a:rPr lang="en-GB" dirty="0"/>
              <a:t> </a:t>
            </a:r>
            <a:r>
              <a:rPr lang="en-GB" dirty="0" err="1"/>
              <a:t>bahwa</a:t>
            </a:r>
            <a:r>
              <a:rPr lang="en-GB" dirty="0"/>
              <a:t> </a:t>
            </a:r>
            <a:r>
              <a:rPr lang="en-GB" dirty="0" err="1"/>
              <a:t>tujuan</a:t>
            </a:r>
            <a:r>
              <a:rPr lang="en-GB" dirty="0"/>
              <a:t> </a:t>
            </a:r>
            <a:r>
              <a:rPr lang="en-GB" dirty="0" err="1"/>
              <a:t>pengguna</a:t>
            </a:r>
            <a:r>
              <a:rPr lang="en-GB" dirty="0"/>
              <a:t> </a:t>
            </a:r>
            <a:r>
              <a:rPr lang="en-GB" dirty="0" err="1"/>
              <a:t>dalam</a:t>
            </a:r>
            <a:r>
              <a:rPr lang="en-GB" dirty="0"/>
              <a:t> </a:t>
            </a:r>
            <a:r>
              <a:rPr lang="en-GB" dirty="0" err="1"/>
              <a:t>melakukan</a:t>
            </a:r>
            <a:r>
              <a:rPr lang="en-GB" dirty="0"/>
              <a:t> </a:t>
            </a:r>
            <a:r>
              <a:rPr lang="en-GB" dirty="0" err="1"/>
              <a:t>suatu</a:t>
            </a:r>
            <a:r>
              <a:rPr lang="en-GB" dirty="0"/>
              <a:t> </a:t>
            </a:r>
            <a:r>
              <a:rPr lang="en-GB" i="1" dirty="0"/>
              <a:t>action </a:t>
            </a:r>
            <a:r>
              <a:rPr lang="en-GB" dirty="0" err="1"/>
              <a:t>tercapai</a:t>
            </a:r>
            <a:endParaRPr lang="id-ID" dirty="0"/>
          </a:p>
          <a:p>
            <a:pPr algn="just"/>
            <a:endParaRPr lang="id-ID" sz="1800" dirty="0"/>
          </a:p>
          <a:p>
            <a:pPr algn="just"/>
            <a:r>
              <a:rPr lang="id-ID" sz="1800" dirty="0"/>
              <a:t>Seperti gambar disamping </a:t>
            </a:r>
            <a:r>
              <a:rPr lang="en-GB" dirty="0" err="1"/>
              <a:t>Ketika</a:t>
            </a:r>
            <a:r>
              <a:rPr lang="en-GB" dirty="0"/>
              <a:t> </a:t>
            </a:r>
            <a:r>
              <a:rPr lang="en-GB" dirty="0" err="1"/>
              <a:t>tombol</a:t>
            </a:r>
            <a:r>
              <a:rPr lang="en-GB" dirty="0"/>
              <a:t> </a:t>
            </a:r>
            <a:r>
              <a:rPr lang="en-GB" dirty="0" err="1"/>
              <a:t>reaksi</a:t>
            </a:r>
            <a:r>
              <a:rPr lang="en-GB" dirty="0"/>
              <a:t> </a:t>
            </a:r>
            <a:r>
              <a:rPr lang="en-GB" dirty="0" err="1"/>
              <a:t>ditekan</a:t>
            </a:r>
            <a:r>
              <a:rPr lang="en-GB" dirty="0"/>
              <a:t>, </a:t>
            </a:r>
            <a:r>
              <a:rPr lang="en-GB" dirty="0" err="1"/>
              <a:t>pengguna</a:t>
            </a:r>
            <a:r>
              <a:rPr lang="en-GB" dirty="0"/>
              <a:t> </a:t>
            </a:r>
            <a:r>
              <a:rPr lang="en-GB" dirty="0" err="1"/>
              <a:t>akan</a:t>
            </a:r>
            <a:r>
              <a:rPr lang="en-GB" dirty="0"/>
              <a:t> </a:t>
            </a:r>
            <a:r>
              <a:rPr lang="en-GB" dirty="0" err="1"/>
              <a:t>melihat</a:t>
            </a:r>
            <a:r>
              <a:rPr lang="en-GB" dirty="0"/>
              <a:t> </a:t>
            </a:r>
            <a:r>
              <a:rPr lang="en-GB" dirty="0" err="1"/>
              <a:t>animasi</a:t>
            </a:r>
            <a:r>
              <a:rPr lang="en-GB" dirty="0"/>
              <a:t> yang </a:t>
            </a:r>
            <a:r>
              <a:rPr lang="en-GB" dirty="0" err="1"/>
              <a:t>mengkonfirmasi</a:t>
            </a:r>
            <a:r>
              <a:rPr lang="en-GB" dirty="0"/>
              <a:t> </a:t>
            </a:r>
            <a:r>
              <a:rPr lang="en-GB" dirty="0" err="1"/>
              <a:t>bahwa</a:t>
            </a:r>
            <a:r>
              <a:rPr lang="en-GB" dirty="0"/>
              <a:t> </a:t>
            </a:r>
            <a:r>
              <a:rPr lang="en-GB" dirty="0" err="1"/>
              <a:t>tindakan</a:t>
            </a:r>
            <a:r>
              <a:rPr lang="en-GB" dirty="0"/>
              <a:t> </a:t>
            </a:r>
            <a:r>
              <a:rPr lang="en-GB" dirty="0" err="1"/>
              <a:t>mereka</a:t>
            </a:r>
            <a:r>
              <a:rPr lang="en-GB" dirty="0"/>
              <a:t> </a:t>
            </a:r>
            <a:r>
              <a:rPr lang="en-GB" dirty="0" err="1"/>
              <a:t>berhasil</a:t>
            </a:r>
            <a:r>
              <a:rPr lang="en-GB" dirty="0"/>
              <a:t> </a:t>
            </a:r>
            <a:r>
              <a:rPr lang="en-GB" dirty="0" err="1"/>
              <a:t>dilakukan</a:t>
            </a:r>
            <a:r>
              <a:rPr lang="en-GB" dirty="0"/>
              <a:t>. </a:t>
            </a:r>
            <a:r>
              <a:rPr lang="en-GB" dirty="0" err="1"/>
              <a:t>Ini</a:t>
            </a:r>
            <a:r>
              <a:rPr lang="en-GB" dirty="0"/>
              <a:t> </a:t>
            </a:r>
            <a:r>
              <a:rPr lang="en-GB" dirty="0" err="1"/>
              <a:t>memberikan</a:t>
            </a:r>
            <a:r>
              <a:rPr lang="en-GB" dirty="0"/>
              <a:t> feedback visual </a:t>
            </a:r>
            <a:r>
              <a:rPr lang="en-GB" dirty="0" err="1"/>
              <a:t>kepada</a:t>
            </a:r>
            <a:r>
              <a:rPr lang="en-GB" dirty="0"/>
              <a:t> </a:t>
            </a:r>
            <a:r>
              <a:rPr lang="en-GB" dirty="0" err="1"/>
              <a:t>pengguna</a:t>
            </a:r>
            <a:r>
              <a:rPr lang="en-GB" dirty="0"/>
              <a:t> </a:t>
            </a:r>
            <a:r>
              <a:rPr lang="en-GB" dirty="0" err="1"/>
              <a:t>bahwa</a:t>
            </a:r>
            <a:r>
              <a:rPr lang="en-GB" dirty="0"/>
              <a:t> </a:t>
            </a:r>
            <a:r>
              <a:rPr lang="en-GB" dirty="0" err="1"/>
              <a:t>tindakan</a:t>
            </a:r>
            <a:r>
              <a:rPr lang="en-GB" dirty="0"/>
              <a:t> </a:t>
            </a:r>
            <a:r>
              <a:rPr lang="en-GB" dirty="0" err="1"/>
              <a:t>mereka</a:t>
            </a:r>
            <a:r>
              <a:rPr lang="en-GB" dirty="0"/>
              <a:t> </a:t>
            </a:r>
            <a:r>
              <a:rPr lang="en-GB" dirty="0" err="1"/>
              <a:t>berhasil</a:t>
            </a:r>
            <a:endParaRPr lang="id-ID" dirty="0"/>
          </a:p>
          <a:p>
            <a:pPr algn="just"/>
            <a:endParaRPr lang="id-ID" sz="1800" dirty="0"/>
          </a:p>
          <a:p>
            <a:pPr algn="just"/>
            <a:r>
              <a:rPr lang="id-ID" dirty="0"/>
              <a:t>prinsip feedback sangat penting dalam desain interaksi pada TikTok untuk memberikan respons yang jelas dan membantu pengguna memahami apakah tindakan mereka berhasil atau gagal dilakukan. </a:t>
            </a:r>
            <a:endParaRPr lang="id-ID" sz="1800" dirty="0"/>
          </a:p>
        </p:txBody>
      </p:sp>
      <p:pic>
        <p:nvPicPr>
          <p:cNvPr id="5" name="Picture 4">
            <a:extLst>
              <a:ext uri="{FF2B5EF4-FFF2-40B4-BE49-F238E27FC236}">
                <a16:creationId xmlns:a16="http://schemas.microsoft.com/office/drawing/2014/main" id="{003EC6AF-67A9-4DB4-9944-512318D3134B}"/>
              </a:ext>
            </a:extLst>
          </p:cNvPr>
          <p:cNvPicPr/>
          <p:nvPr/>
        </p:nvPicPr>
        <p:blipFill rotWithShape="1">
          <a:blip r:embed="rId2">
            <a:extLst>
              <a:ext uri="{28A0092B-C50C-407E-A947-70E740481C1C}">
                <a14:useLocalDpi xmlns:a14="http://schemas.microsoft.com/office/drawing/2010/main" val="0"/>
              </a:ext>
            </a:extLst>
          </a:blip>
          <a:srcRect l="84613" t="48138" r="-1" b="32579"/>
          <a:stretch/>
        </p:blipFill>
        <p:spPr bwMode="auto">
          <a:xfrm>
            <a:off x="2149243" y="2106769"/>
            <a:ext cx="975833" cy="272280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DF680F60-1D03-4565-9077-2C057406BC4F}"/>
              </a:ext>
            </a:extLst>
          </p:cNvPr>
          <p:cNvPicPr/>
          <p:nvPr/>
        </p:nvPicPr>
        <p:blipFill rotWithShape="1">
          <a:blip r:embed="rId3">
            <a:extLst>
              <a:ext uri="{28A0092B-C50C-407E-A947-70E740481C1C}">
                <a14:useLocalDpi xmlns:a14="http://schemas.microsoft.com/office/drawing/2010/main" val="0"/>
              </a:ext>
            </a:extLst>
          </a:blip>
          <a:srcRect l="83405" t="50552" r="-337" b="30150"/>
          <a:stretch/>
        </p:blipFill>
        <p:spPr bwMode="auto">
          <a:xfrm>
            <a:off x="776650" y="2106769"/>
            <a:ext cx="1139977" cy="2890234"/>
          </a:xfrm>
          <a:prstGeom prst="rect">
            <a:avLst/>
          </a:prstGeom>
          <a:noFill/>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A57A4C09-8496-4DE8-B4C0-010502A9AEA8}"/>
              </a:ext>
            </a:extLst>
          </p:cNvPr>
          <p:cNvSpPr>
            <a:spLocks noGrp="1"/>
          </p:cNvSpPr>
          <p:nvPr>
            <p:ph type="title"/>
          </p:nvPr>
        </p:nvSpPr>
        <p:spPr>
          <a:xfrm>
            <a:off x="5308600" y="854075"/>
            <a:ext cx="5574048" cy="665632"/>
          </a:xfrm>
        </p:spPr>
        <p:txBody>
          <a:bodyPr/>
          <a:lstStyle/>
          <a:p>
            <a:r>
              <a:rPr lang="id-ID" dirty="0"/>
              <a:t>Prinsip desain interaksi</a:t>
            </a:r>
          </a:p>
        </p:txBody>
      </p:sp>
    </p:spTree>
    <p:extLst>
      <p:ext uri="{BB962C8B-B14F-4D97-AF65-F5344CB8AC3E}">
        <p14:creationId xmlns:p14="http://schemas.microsoft.com/office/powerpoint/2010/main" val="279914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7C96AF6-473A-47BF-89BB-0F3902799D3A}"/>
              </a:ext>
            </a:extLst>
          </p:cNvPr>
          <p:cNvSpPr>
            <a:spLocks noGrp="1"/>
          </p:cNvSpPr>
          <p:nvPr>
            <p:ph type="body" sz="half" idx="2"/>
          </p:nvPr>
        </p:nvSpPr>
        <p:spPr>
          <a:xfrm>
            <a:off x="388871" y="2145405"/>
            <a:ext cx="6977844" cy="4363798"/>
          </a:xfrm>
        </p:spPr>
        <p:txBody>
          <a:bodyPr>
            <a:normAutofit lnSpcReduction="10000"/>
          </a:bodyPr>
          <a:lstStyle/>
          <a:p>
            <a:r>
              <a:rPr lang="id-ID" b="1" dirty="0"/>
              <a:t>CONTRAINTS</a:t>
            </a:r>
          </a:p>
          <a:p>
            <a:pPr>
              <a:lnSpc>
                <a:spcPct val="100000"/>
              </a:lnSpc>
            </a:pPr>
            <a:r>
              <a:rPr lang="id-ID" sz="1500" dirty="0"/>
              <a:t>Con</a:t>
            </a:r>
            <a:r>
              <a:rPr lang="en-GB" sz="1500" dirty="0" err="1"/>
              <a:t>straints</a:t>
            </a:r>
            <a:r>
              <a:rPr lang="en-GB" sz="1500" dirty="0"/>
              <a:t> </a:t>
            </a:r>
            <a:r>
              <a:rPr lang="en-GB" sz="1500" dirty="0" err="1"/>
              <a:t>atau</a:t>
            </a:r>
            <a:r>
              <a:rPr lang="en-GB" sz="1500" dirty="0"/>
              <a:t> </a:t>
            </a:r>
            <a:r>
              <a:rPr lang="en-GB" sz="1500" dirty="0" err="1"/>
              <a:t>pembatasan</a:t>
            </a:r>
            <a:r>
              <a:rPr lang="en-GB" sz="1500" dirty="0"/>
              <a:t> pada </a:t>
            </a:r>
            <a:r>
              <a:rPr lang="en-GB" sz="1500" dirty="0" err="1"/>
              <a:t>aplikasi</a:t>
            </a:r>
            <a:r>
              <a:rPr lang="en-GB" sz="1500" dirty="0"/>
              <a:t> </a:t>
            </a:r>
            <a:r>
              <a:rPr lang="en-GB" sz="1500" dirty="0" err="1"/>
              <a:t>TikTok</a:t>
            </a:r>
            <a:r>
              <a:rPr lang="en-GB" sz="1500" dirty="0"/>
              <a:t> </a:t>
            </a:r>
            <a:r>
              <a:rPr lang="en-GB" sz="1500" dirty="0" err="1"/>
              <a:t>merujuk</a:t>
            </a:r>
            <a:r>
              <a:rPr lang="en-GB" sz="1500" dirty="0"/>
              <a:t> pada </a:t>
            </a:r>
            <a:r>
              <a:rPr lang="en-GB" sz="1500" dirty="0" err="1"/>
              <a:t>batasan</a:t>
            </a:r>
            <a:r>
              <a:rPr lang="en-GB" sz="1500" dirty="0"/>
              <a:t> </a:t>
            </a:r>
            <a:r>
              <a:rPr lang="en-GB" sz="1500" dirty="0" err="1"/>
              <a:t>atau</a:t>
            </a:r>
            <a:r>
              <a:rPr lang="en-GB" sz="1500" dirty="0"/>
              <a:t> </a:t>
            </a:r>
            <a:r>
              <a:rPr lang="en-GB" sz="1500" dirty="0" err="1"/>
              <a:t>aturan</a:t>
            </a:r>
            <a:r>
              <a:rPr lang="en-GB" sz="1500" dirty="0"/>
              <a:t> yang </a:t>
            </a:r>
            <a:r>
              <a:rPr lang="en-GB" sz="1500" dirty="0" err="1"/>
              <a:t>diberlakukan</a:t>
            </a:r>
            <a:r>
              <a:rPr lang="en-GB" sz="1500" dirty="0"/>
              <a:t> pada </a:t>
            </a:r>
            <a:r>
              <a:rPr lang="en-GB" sz="1500" dirty="0" err="1"/>
              <a:t>pengguna</a:t>
            </a:r>
            <a:r>
              <a:rPr lang="en-GB" sz="1500" dirty="0"/>
              <a:t> </a:t>
            </a:r>
            <a:r>
              <a:rPr lang="en-GB" sz="1500" dirty="0" err="1"/>
              <a:t>dalam</a:t>
            </a:r>
            <a:r>
              <a:rPr lang="en-GB" sz="1500" dirty="0"/>
              <a:t> </a:t>
            </a:r>
            <a:r>
              <a:rPr lang="en-GB" sz="1500" dirty="0" err="1"/>
              <a:t>menggunakan</a:t>
            </a:r>
            <a:r>
              <a:rPr lang="en-GB" sz="1500" dirty="0"/>
              <a:t> platform </a:t>
            </a:r>
            <a:r>
              <a:rPr lang="en-GB" sz="1500" dirty="0" err="1"/>
              <a:t>tersebut</a:t>
            </a:r>
            <a:r>
              <a:rPr lang="en-GB" sz="1500" dirty="0"/>
              <a:t>.</a:t>
            </a:r>
            <a:endParaRPr lang="id-ID" sz="1500" dirty="0"/>
          </a:p>
          <a:p>
            <a:pPr>
              <a:lnSpc>
                <a:spcPct val="100000"/>
              </a:lnSpc>
            </a:pPr>
            <a:endParaRPr lang="id-ID" sz="1500" dirty="0"/>
          </a:p>
          <a:p>
            <a:pPr>
              <a:lnSpc>
                <a:spcPct val="100000"/>
              </a:lnSpc>
            </a:pPr>
            <a:r>
              <a:rPr lang="id-ID" sz="1500" dirty="0"/>
              <a:t>Con</a:t>
            </a:r>
            <a:r>
              <a:rPr lang="en-GB" sz="1500" dirty="0" err="1"/>
              <a:t>straints</a:t>
            </a:r>
            <a:r>
              <a:rPr lang="en-GB" sz="1500" dirty="0"/>
              <a:t> </a:t>
            </a:r>
            <a:r>
              <a:rPr lang="id-ID" sz="1500" dirty="0"/>
              <a:t>pada aplikasi tiktok yaitu </a:t>
            </a:r>
            <a:r>
              <a:rPr lang="en-GB" sz="1500" dirty="0"/>
              <a:t>Batas </a:t>
            </a:r>
            <a:r>
              <a:rPr lang="en-GB" sz="1500" dirty="0" err="1"/>
              <a:t>Usia</a:t>
            </a:r>
            <a:r>
              <a:rPr lang="id-ID" sz="1500" dirty="0"/>
              <a:t> ,</a:t>
            </a:r>
            <a:r>
              <a:rPr lang="en-GB" sz="1500" dirty="0" err="1"/>
              <a:t>TikTok</a:t>
            </a:r>
            <a:r>
              <a:rPr lang="en-GB" sz="1500" dirty="0"/>
              <a:t> </a:t>
            </a:r>
            <a:r>
              <a:rPr lang="en-GB" sz="1500" dirty="0" err="1"/>
              <a:t>memiliki</a:t>
            </a:r>
            <a:r>
              <a:rPr lang="en-GB" sz="1500" dirty="0"/>
              <a:t> </a:t>
            </a:r>
            <a:r>
              <a:rPr lang="en-GB" sz="1500" dirty="0" err="1"/>
              <a:t>batas</a:t>
            </a:r>
            <a:r>
              <a:rPr lang="en-GB" sz="1500" dirty="0"/>
              <a:t> </a:t>
            </a:r>
            <a:r>
              <a:rPr lang="en-GB" sz="1500" dirty="0" err="1"/>
              <a:t>usia</a:t>
            </a:r>
            <a:r>
              <a:rPr lang="en-GB" sz="1500" dirty="0"/>
              <a:t> minimum 13 </a:t>
            </a:r>
            <a:r>
              <a:rPr lang="en-GB" sz="1500" dirty="0" err="1"/>
              <a:t>tahun</a:t>
            </a:r>
            <a:r>
              <a:rPr lang="en-GB" sz="1500" dirty="0"/>
              <a:t> </a:t>
            </a:r>
            <a:r>
              <a:rPr lang="en-GB" sz="1500" dirty="0" err="1"/>
              <a:t>untuk</a:t>
            </a:r>
            <a:r>
              <a:rPr lang="en-GB" sz="1500" dirty="0"/>
              <a:t> </a:t>
            </a:r>
            <a:r>
              <a:rPr lang="en-GB" sz="1500" dirty="0" err="1"/>
              <a:t>mendaftar</a:t>
            </a:r>
            <a:r>
              <a:rPr lang="en-GB" sz="1500" dirty="0"/>
              <a:t> dan </a:t>
            </a:r>
            <a:r>
              <a:rPr lang="en-GB" sz="1500" dirty="0" err="1"/>
              <a:t>menggunakan</a:t>
            </a:r>
            <a:r>
              <a:rPr lang="en-GB" sz="1500" dirty="0"/>
              <a:t> platform</a:t>
            </a:r>
            <a:r>
              <a:rPr lang="id-ID" sz="1500" dirty="0"/>
              <a:t>. </a:t>
            </a:r>
          </a:p>
          <a:p>
            <a:pPr>
              <a:lnSpc>
                <a:spcPct val="100000"/>
              </a:lnSpc>
            </a:pPr>
            <a:endParaRPr lang="id-ID" sz="1500" dirty="0"/>
          </a:p>
          <a:p>
            <a:pPr>
              <a:lnSpc>
                <a:spcPct val="100000"/>
              </a:lnSpc>
            </a:pPr>
            <a:r>
              <a:rPr lang="en-GB" sz="1500" dirty="0"/>
              <a:t>Batasan </a:t>
            </a:r>
            <a:r>
              <a:rPr lang="en-GB" sz="1500" dirty="0" err="1"/>
              <a:t>ini</a:t>
            </a:r>
            <a:r>
              <a:rPr lang="en-GB" sz="1500" dirty="0"/>
              <a:t> </a:t>
            </a:r>
            <a:r>
              <a:rPr lang="en-GB" sz="1500" dirty="0" err="1"/>
              <a:t>bertujuan</a:t>
            </a:r>
            <a:r>
              <a:rPr lang="en-GB" sz="1500" dirty="0"/>
              <a:t> </a:t>
            </a:r>
            <a:r>
              <a:rPr lang="en-GB" sz="1500" dirty="0" err="1"/>
              <a:t>untuk</a:t>
            </a:r>
            <a:r>
              <a:rPr lang="en-GB" sz="1500" dirty="0"/>
              <a:t> </a:t>
            </a:r>
            <a:r>
              <a:rPr lang="en-GB" sz="1500" dirty="0" err="1"/>
              <a:t>melindungi</a:t>
            </a:r>
            <a:r>
              <a:rPr lang="en-GB" sz="1500" dirty="0"/>
              <a:t> </a:t>
            </a:r>
            <a:r>
              <a:rPr lang="en-GB" sz="1500" dirty="0" err="1"/>
              <a:t>anak-anak</a:t>
            </a:r>
            <a:r>
              <a:rPr lang="en-GB" sz="1500" dirty="0"/>
              <a:t> </a:t>
            </a:r>
            <a:r>
              <a:rPr lang="en-GB" sz="1500" dirty="0" err="1"/>
              <a:t>dari</a:t>
            </a:r>
            <a:r>
              <a:rPr lang="en-GB" sz="1500" dirty="0"/>
              <a:t> </a:t>
            </a:r>
            <a:r>
              <a:rPr lang="en-GB" sz="1500" dirty="0" err="1"/>
              <a:t>konten</a:t>
            </a:r>
            <a:r>
              <a:rPr lang="en-GB" sz="1500" dirty="0"/>
              <a:t> yang </a:t>
            </a:r>
            <a:r>
              <a:rPr lang="en-GB" sz="1500" dirty="0" err="1"/>
              <a:t>tidak</a:t>
            </a:r>
            <a:r>
              <a:rPr lang="en-GB" sz="1500" dirty="0"/>
              <a:t> </a:t>
            </a:r>
            <a:r>
              <a:rPr lang="en-GB" sz="1500" dirty="0" err="1"/>
              <a:t>sesuai</a:t>
            </a:r>
            <a:r>
              <a:rPr lang="en-GB" sz="1500" dirty="0"/>
              <a:t> dan </a:t>
            </a:r>
            <a:r>
              <a:rPr lang="en-GB" sz="1500" dirty="0" err="1"/>
              <a:t>memastikan</a:t>
            </a:r>
            <a:r>
              <a:rPr lang="en-GB" sz="1500" dirty="0"/>
              <a:t> </a:t>
            </a:r>
            <a:r>
              <a:rPr lang="en-GB" sz="1500" dirty="0" err="1"/>
              <a:t>bahwa</a:t>
            </a:r>
            <a:r>
              <a:rPr lang="en-GB" sz="1500" dirty="0"/>
              <a:t> </a:t>
            </a:r>
            <a:r>
              <a:rPr lang="en-GB" sz="1500" dirty="0" err="1"/>
              <a:t>pengguna</a:t>
            </a:r>
            <a:r>
              <a:rPr lang="en-GB" sz="1500" dirty="0"/>
              <a:t> </a:t>
            </a:r>
            <a:r>
              <a:rPr lang="en-GB" sz="1500" dirty="0" err="1"/>
              <a:t>memiliki</a:t>
            </a:r>
            <a:r>
              <a:rPr lang="en-GB" sz="1500" dirty="0"/>
              <a:t> </a:t>
            </a:r>
            <a:r>
              <a:rPr lang="en-GB" sz="1500" dirty="0" err="1"/>
              <a:t>pengetahuan</a:t>
            </a:r>
            <a:r>
              <a:rPr lang="en-GB" sz="1500" dirty="0"/>
              <a:t> yang </a:t>
            </a:r>
            <a:r>
              <a:rPr lang="en-GB" sz="1500" dirty="0" err="1"/>
              <a:t>cukup</a:t>
            </a:r>
            <a:r>
              <a:rPr lang="en-GB" sz="1500" dirty="0"/>
              <a:t> </a:t>
            </a:r>
            <a:r>
              <a:rPr lang="en-GB" sz="1500" dirty="0" err="1"/>
              <a:t>tentang</a:t>
            </a:r>
            <a:r>
              <a:rPr lang="en-GB" sz="1500" dirty="0"/>
              <a:t> </a:t>
            </a:r>
            <a:r>
              <a:rPr lang="en-GB" sz="1500" dirty="0" err="1"/>
              <a:t>penggunaan</a:t>
            </a:r>
            <a:r>
              <a:rPr lang="en-GB" sz="1500" dirty="0"/>
              <a:t> internet.</a:t>
            </a:r>
            <a:endParaRPr lang="id-ID" sz="1500" dirty="0"/>
          </a:p>
          <a:p>
            <a:pPr>
              <a:lnSpc>
                <a:spcPct val="100000"/>
              </a:lnSpc>
            </a:pPr>
            <a:endParaRPr lang="id-ID" sz="1500" dirty="0"/>
          </a:p>
          <a:p>
            <a:pPr>
              <a:lnSpc>
                <a:spcPct val="100000"/>
              </a:lnSpc>
            </a:pPr>
            <a:r>
              <a:rPr lang="id-ID" sz="1500" dirty="0"/>
              <a:t>Seperti Gambar disamping ketika user menginputkan tanggal lahir, yang mana tanggal lahir tersebut kurang dari usia 13 maka aplikasinya akan menotifikasi bahwa user tidak memenuhi syarat.</a:t>
            </a:r>
          </a:p>
          <a:p>
            <a:endParaRPr lang="id-ID" dirty="0"/>
          </a:p>
        </p:txBody>
      </p:sp>
      <p:pic>
        <p:nvPicPr>
          <p:cNvPr id="5" name="Content Placeholder 4">
            <a:extLst>
              <a:ext uri="{FF2B5EF4-FFF2-40B4-BE49-F238E27FC236}">
                <a16:creationId xmlns:a16="http://schemas.microsoft.com/office/drawing/2014/main" id="{EF77F928-12B6-4591-B692-56A2358F5D3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92329" y="348796"/>
            <a:ext cx="3555968" cy="6160407"/>
          </a:xfrm>
          <a:prstGeom prst="rect">
            <a:avLst/>
          </a:prstGeom>
          <a:noFill/>
          <a:ln>
            <a:noFill/>
          </a:ln>
        </p:spPr>
      </p:pic>
      <p:sp>
        <p:nvSpPr>
          <p:cNvPr id="6" name="Title 1">
            <a:extLst>
              <a:ext uri="{FF2B5EF4-FFF2-40B4-BE49-F238E27FC236}">
                <a16:creationId xmlns:a16="http://schemas.microsoft.com/office/drawing/2014/main" id="{6A5BF0B6-125E-4148-8BD5-79814CAFB100}"/>
              </a:ext>
            </a:extLst>
          </p:cNvPr>
          <p:cNvSpPr>
            <a:spLocks noGrp="1"/>
          </p:cNvSpPr>
          <p:nvPr>
            <p:ph type="title"/>
          </p:nvPr>
        </p:nvSpPr>
        <p:spPr>
          <a:xfrm>
            <a:off x="388871" y="1382108"/>
            <a:ext cx="5574048" cy="665632"/>
          </a:xfrm>
        </p:spPr>
        <p:txBody>
          <a:bodyPr/>
          <a:lstStyle/>
          <a:p>
            <a:r>
              <a:rPr lang="id-ID" dirty="0"/>
              <a:t>Prinsip desain interaksi</a:t>
            </a:r>
          </a:p>
        </p:txBody>
      </p:sp>
    </p:spTree>
    <p:extLst>
      <p:ext uri="{BB962C8B-B14F-4D97-AF65-F5344CB8AC3E}">
        <p14:creationId xmlns:p14="http://schemas.microsoft.com/office/powerpoint/2010/main" val="145356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AB25DC-2F55-4A3E-BCDE-D1791348F198}"/>
              </a:ext>
            </a:extLst>
          </p:cNvPr>
          <p:cNvSpPr>
            <a:spLocks noGrp="1"/>
          </p:cNvSpPr>
          <p:nvPr>
            <p:ph type="title"/>
          </p:nvPr>
        </p:nvSpPr>
        <p:spPr>
          <a:xfrm>
            <a:off x="312313" y="1232996"/>
            <a:ext cx="10821988" cy="819150"/>
          </a:xfrm>
        </p:spPr>
        <p:txBody>
          <a:bodyPr/>
          <a:lstStyle/>
          <a:p>
            <a:r>
              <a:rPr lang="id-ID" dirty="0"/>
              <a:t>Prinsip desain interaksi</a:t>
            </a:r>
          </a:p>
        </p:txBody>
      </p:sp>
      <p:sp>
        <p:nvSpPr>
          <p:cNvPr id="11" name="Text Placeholder 3">
            <a:extLst>
              <a:ext uri="{FF2B5EF4-FFF2-40B4-BE49-F238E27FC236}">
                <a16:creationId xmlns:a16="http://schemas.microsoft.com/office/drawing/2014/main" id="{7A735829-667D-4765-942C-69A1E7360DAD}"/>
              </a:ext>
            </a:extLst>
          </p:cNvPr>
          <p:cNvSpPr>
            <a:spLocks noGrp="1"/>
          </p:cNvSpPr>
          <p:nvPr>
            <p:ph type="body" sz="half" idx="2"/>
          </p:nvPr>
        </p:nvSpPr>
        <p:spPr>
          <a:xfrm>
            <a:off x="388871" y="2145405"/>
            <a:ext cx="6977844" cy="4363798"/>
          </a:xfrm>
        </p:spPr>
        <p:txBody>
          <a:bodyPr>
            <a:normAutofit/>
          </a:bodyPr>
          <a:lstStyle/>
          <a:p>
            <a:r>
              <a:rPr lang="en-GB" b="1" dirty="0"/>
              <a:t>CONSISTENCY</a:t>
            </a:r>
            <a:endParaRPr lang="id-ID" b="1" dirty="0"/>
          </a:p>
          <a:p>
            <a:r>
              <a:rPr lang="id-ID" dirty="0"/>
              <a:t>Konsistensi sangat penting dalam desain TikTok untuk memberikan pengalaman yang mulus dan konsisten bagi pengguna. Tata letak dan navigasi pada TikTok konsisten pada setiap halaman dan menempatkan elemen dan fungsinya pada posisi yang sama</a:t>
            </a:r>
          </a:p>
          <a:p>
            <a:endParaRPr lang="id-ID" dirty="0"/>
          </a:p>
          <a:p>
            <a:r>
              <a:rPr lang="id-ID" dirty="0"/>
              <a:t>Konsistensi dalam desain TikTok membantu memberikan pengalaman pengguna yang mulus dan menyenangkan, dengan memastikan pengguna dapat dengan mudah menemukan dan menggunakan fungsionalitas aplikasi</a:t>
            </a:r>
          </a:p>
          <a:p>
            <a:endParaRPr lang="id-ID" dirty="0"/>
          </a:p>
          <a:p>
            <a:r>
              <a:rPr lang="id-ID" dirty="0"/>
              <a:t>Dengan menerapkan konsistensi pada desain TikTok, pengguna dapat dengan mudah memahami dan menggunakan aplikasi, serta memiliki pengalaman yang konsisten dan menyenangkan setiap kali menggunakannya.</a:t>
            </a:r>
          </a:p>
          <a:p>
            <a:endParaRPr lang="id-ID" dirty="0"/>
          </a:p>
          <a:p>
            <a:endParaRPr lang="id-ID" b="1" dirty="0"/>
          </a:p>
          <a:p>
            <a:endParaRPr lang="id-ID" dirty="0"/>
          </a:p>
        </p:txBody>
      </p:sp>
      <p:pic>
        <p:nvPicPr>
          <p:cNvPr id="12" name="Content Placeholder 4">
            <a:extLst>
              <a:ext uri="{FF2B5EF4-FFF2-40B4-BE49-F238E27FC236}">
                <a16:creationId xmlns:a16="http://schemas.microsoft.com/office/drawing/2014/main" id="{392713FE-F947-491A-A232-3A18B16D577B}"/>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0660" y="1232996"/>
            <a:ext cx="2660176" cy="5122728"/>
          </a:xfrm>
          <a:prstGeom prst="rect">
            <a:avLst/>
          </a:prstGeom>
          <a:noFill/>
          <a:ln>
            <a:noFill/>
          </a:ln>
        </p:spPr>
      </p:pic>
    </p:spTree>
    <p:extLst>
      <p:ext uri="{BB962C8B-B14F-4D97-AF65-F5344CB8AC3E}">
        <p14:creationId xmlns:p14="http://schemas.microsoft.com/office/powerpoint/2010/main" val="3716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47AA34-86C3-4635-8417-630FF11E82FB}"/>
              </a:ext>
            </a:extLst>
          </p:cNvPr>
          <p:cNvSpPr>
            <a:spLocks noGrp="1"/>
          </p:cNvSpPr>
          <p:nvPr>
            <p:ph type="body" sz="half" idx="2"/>
          </p:nvPr>
        </p:nvSpPr>
        <p:spPr>
          <a:xfrm>
            <a:off x="3750365" y="1683026"/>
            <a:ext cx="8174935" cy="4837043"/>
          </a:xfrm>
        </p:spPr>
        <p:txBody>
          <a:bodyPr>
            <a:normAutofit/>
          </a:bodyPr>
          <a:lstStyle/>
          <a:p>
            <a:pPr algn="just"/>
            <a:r>
              <a:rPr lang="en-GB" b="1" dirty="0"/>
              <a:t>AFFORDANCE</a:t>
            </a:r>
            <a:endParaRPr lang="id-ID" sz="1500" dirty="0"/>
          </a:p>
          <a:p>
            <a:pPr algn="just"/>
            <a:r>
              <a:rPr lang="id-ID" sz="1500" dirty="0"/>
              <a:t>Tap untuk menyukai dan berinteraksi: Ketika menonton video, pengguna dapat mengetuk layar untuk memberikan “Like”, berbagi, mengomentari, atau mengetuk ikon emoji untuk bereaksi terhadap video tersebut. Tombol-tombol ini mudah diakses dan memungkinkan pengguna untuk berinteraksi dengan cepat.</a:t>
            </a:r>
          </a:p>
          <a:p>
            <a:pPr algn="just"/>
            <a:endParaRPr lang="id-ID" sz="1500" dirty="0"/>
          </a:p>
          <a:p>
            <a:pPr algn="just"/>
            <a:r>
              <a:rPr lang="id-ID" sz="1500" dirty="0"/>
              <a:t>Swipe untuk mengganti video: Pengguna dapat menggeser layar ke kanan atau ke kiri untuk melihat video selanjutnya atau sebelumnya. Ini memungkinkan pengguna untuk beralih antara video dengan cepat dan mudah.</a:t>
            </a:r>
          </a:p>
          <a:p>
            <a:pPr algn="just"/>
            <a:endParaRPr lang="id-ID" sz="1500" dirty="0"/>
          </a:p>
          <a:p>
            <a:pPr algn="just"/>
            <a:r>
              <a:rPr lang="id-ID" sz="1500" dirty="0"/>
              <a:t>Fitur "Duet": Fitur ini memungkinkan pengguna untuk merekam video mereka sendiri bersama dengan video lain yang sedang ditonton. Pengguna dapat mengaktifkan fitur ini dengan mengetuk tombol "Duet" pada layar.</a:t>
            </a:r>
          </a:p>
          <a:p>
            <a:pPr algn="just"/>
            <a:endParaRPr lang="id-ID" sz="1500" dirty="0"/>
          </a:p>
        </p:txBody>
      </p:sp>
      <p:sp>
        <p:nvSpPr>
          <p:cNvPr id="5" name="Title 1">
            <a:extLst>
              <a:ext uri="{FF2B5EF4-FFF2-40B4-BE49-F238E27FC236}">
                <a16:creationId xmlns:a16="http://schemas.microsoft.com/office/drawing/2014/main" id="{DD8044F1-489D-4CF5-964F-151A584B89D0}"/>
              </a:ext>
            </a:extLst>
          </p:cNvPr>
          <p:cNvSpPr>
            <a:spLocks noGrp="1"/>
          </p:cNvSpPr>
          <p:nvPr>
            <p:ph type="title"/>
          </p:nvPr>
        </p:nvSpPr>
        <p:spPr>
          <a:xfrm>
            <a:off x="6507051" y="639316"/>
            <a:ext cx="10821988" cy="819150"/>
          </a:xfrm>
        </p:spPr>
        <p:txBody>
          <a:bodyPr/>
          <a:lstStyle/>
          <a:p>
            <a:r>
              <a:rPr lang="id-ID" dirty="0"/>
              <a:t>Prinsip desain interaksi</a:t>
            </a:r>
          </a:p>
        </p:txBody>
      </p:sp>
      <p:pic>
        <p:nvPicPr>
          <p:cNvPr id="6" name="Picture 5">
            <a:extLst>
              <a:ext uri="{FF2B5EF4-FFF2-40B4-BE49-F238E27FC236}">
                <a16:creationId xmlns:a16="http://schemas.microsoft.com/office/drawing/2014/main" id="{543B103E-1BB2-4A67-B8BE-496D5C2546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4341" y="1680169"/>
            <a:ext cx="1311275" cy="2917190"/>
          </a:xfrm>
          <a:prstGeom prst="rect">
            <a:avLst/>
          </a:prstGeom>
          <a:noFill/>
          <a:ln>
            <a:noFill/>
          </a:ln>
        </p:spPr>
      </p:pic>
      <p:pic>
        <p:nvPicPr>
          <p:cNvPr id="7" name="Picture 6">
            <a:extLst>
              <a:ext uri="{FF2B5EF4-FFF2-40B4-BE49-F238E27FC236}">
                <a16:creationId xmlns:a16="http://schemas.microsoft.com/office/drawing/2014/main" id="{A2D0DB53-0A06-41C3-982F-C09F3911DF8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799" y="1683027"/>
            <a:ext cx="1308100" cy="2911475"/>
          </a:xfrm>
          <a:prstGeom prst="rect">
            <a:avLst/>
          </a:prstGeom>
          <a:noFill/>
          <a:ln>
            <a:noFill/>
          </a:ln>
        </p:spPr>
      </p:pic>
      <p:pic>
        <p:nvPicPr>
          <p:cNvPr id="8" name="Picture 7">
            <a:extLst>
              <a:ext uri="{FF2B5EF4-FFF2-40B4-BE49-F238E27FC236}">
                <a16:creationId xmlns:a16="http://schemas.microsoft.com/office/drawing/2014/main" id="{3EFB0825-C9F6-48EF-BE04-E8D4A26E3094}"/>
              </a:ext>
            </a:extLst>
          </p:cNvPr>
          <p:cNvPicPr/>
          <p:nvPr/>
        </p:nvPicPr>
        <p:blipFill rotWithShape="1">
          <a:blip r:embed="rId4" cstate="print">
            <a:extLst>
              <a:ext uri="{28A0092B-C50C-407E-A947-70E740481C1C}">
                <a14:useLocalDpi xmlns:a14="http://schemas.microsoft.com/office/drawing/2010/main" val="0"/>
              </a:ext>
            </a:extLst>
          </a:blip>
          <a:srcRect t="59073" b="4373"/>
          <a:stretch/>
        </p:blipFill>
        <p:spPr bwMode="auto">
          <a:xfrm>
            <a:off x="814704" y="4795889"/>
            <a:ext cx="2358390" cy="1914525"/>
          </a:xfrm>
          <a:prstGeom prst="rect">
            <a:avLst/>
          </a:prstGeom>
          <a:noFill/>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7054D058-FEC7-461A-A9A4-B09632BCEA0E}"/>
              </a:ext>
            </a:extLst>
          </p:cNvPr>
          <p:cNvSpPr/>
          <p:nvPr/>
        </p:nvSpPr>
        <p:spPr>
          <a:xfrm>
            <a:off x="3750364" y="5174974"/>
            <a:ext cx="7626931" cy="1200329"/>
          </a:xfrm>
          <a:prstGeom prst="rect">
            <a:avLst/>
          </a:prstGeom>
        </p:spPr>
        <p:txBody>
          <a:bodyPr wrap="square">
            <a:spAutoFit/>
          </a:bodyPr>
          <a:lstStyle/>
          <a:p>
            <a:r>
              <a:rPr lang="id-ID" dirty="0">
                <a:latin typeface="Century Gothic (Body)"/>
                <a:ea typeface="Calibri" panose="020F0502020204030204" pitchFamily="34" charset="0"/>
              </a:rPr>
              <a:t>Dalam keseluruhan, affordance desain interaktif pada aplikasi TikTok memungkinkan pengguna untuk berinteraksi dengan mudah, dan memungkinkan mereka untuk membuat dan menemukan konten yang menarik</a:t>
            </a:r>
            <a:endParaRPr lang="id-ID" dirty="0">
              <a:latin typeface="Century Gothic (Body)"/>
            </a:endParaRPr>
          </a:p>
        </p:txBody>
      </p:sp>
    </p:spTree>
    <p:extLst>
      <p:ext uri="{BB962C8B-B14F-4D97-AF65-F5344CB8AC3E}">
        <p14:creationId xmlns:p14="http://schemas.microsoft.com/office/powerpoint/2010/main" val="56346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14AF45-9354-4D52-ADB7-7E1B7080CB94}"/>
              </a:ext>
            </a:extLst>
          </p:cNvPr>
          <p:cNvSpPr/>
          <p:nvPr/>
        </p:nvSpPr>
        <p:spPr>
          <a:xfrm>
            <a:off x="0" y="0"/>
            <a:ext cx="12192000" cy="6858000"/>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22FA44BC-1167-4FE3-8371-BA59EB350613}"/>
              </a:ext>
            </a:extLst>
          </p:cNvPr>
          <p:cNvSpPr/>
          <p:nvPr/>
        </p:nvSpPr>
        <p:spPr>
          <a:xfrm>
            <a:off x="4248150" y="876300"/>
            <a:ext cx="3314700" cy="5715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Rounded Corners 4">
            <a:extLst>
              <a:ext uri="{FF2B5EF4-FFF2-40B4-BE49-F238E27FC236}">
                <a16:creationId xmlns:a16="http://schemas.microsoft.com/office/drawing/2014/main" id="{F7480196-4496-4334-B1F9-202EE19BF6EE}"/>
              </a:ext>
            </a:extLst>
          </p:cNvPr>
          <p:cNvSpPr/>
          <p:nvPr/>
        </p:nvSpPr>
        <p:spPr>
          <a:xfrm>
            <a:off x="1024467" y="1600200"/>
            <a:ext cx="9738783" cy="3809999"/>
          </a:xfrm>
          <a:prstGeom prst="roundRect">
            <a:avLst/>
          </a:prstGeom>
          <a:solidFill>
            <a:srgbClr val="C4220D">
              <a:alpha val="3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 name="Title 1">
            <a:extLst>
              <a:ext uri="{FF2B5EF4-FFF2-40B4-BE49-F238E27FC236}">
                <a16:creationId xmlns:a16="http://schemas.microsoft.com/office/drawing/2014/main" id="{435BF01A-08AB-4191-B063-0A7F714D4395}"/>
              </a:ext>
            </a:extLst>
          </p:cNvPr>
          <p:cNvSpPr>
            <a:spLocks noGrp="1"/>
          </p:cNvSpPr>
          <p:nvPr>
            <p:ph type="title"/>
          </p:nvPr>
        </p:nvSpPr>
        <p:spPr>
          <a:xfrm>
            <a:off x="4588947" y="869029"/>
            <a:ext cx="3014105" cy="569486"/>
          </a:xfrm>
        </p:spPr>
        <p:txBody>
          <a:bodyPr/>
          <a:lstStyle/>
          <a:p>
            <a:r>
              <a:rPr lang="id-ID" b="1" dirty="0">
                <a:solidFill>
                  <a:schemeClr val="accent1">
                    <a:lumMod val="75000"/>
                  </a:schemeClr>
                </a:solidFill>
              </a:rPr>
              <a:t>kesimpulan</a:t>
            </a:r>
          </a:p>
        </p:txBody>
      </p:sp>
      <p:sp>
        <p:nvSpPr>
          <p:cNvPr id="3" name="Text Placeholder 2">
            <a:extLst>
              <a:ext uri="{FF2B5EF4-FFF2-40B4-BE49-F238E27FC236}">
                <a16:creationId xmlns:a16="http://schemas.microsoft.com/office/drawing/2014/main" id="{F6FCF567-0CAA-468C-B3C4-38D87A9522BD}"/>
              </a:ext>
            </a:extLst>
          </p:cNvPr>
          <p:cNvSpPr>
            <a:spLocks noGrp="1"/>
          </p:cNvSpPr>
          <p:nvPr>
            <p:ph type="body" sz="half" idx="2"/>
          </p:nvPr>
        </p:nvSpPr>
        <p:spPr>
          <a:xfrm>
            <a:off x="1535907" y="1885951"/>
            <a:ext cx="8693943" cy="3200400"/>
          </a:xfrm>
        </p:spPr>
        <p:txBody>
          <a:bodyPr>
            <a:normAutofit lnSpcReduction="10000"/>
          </a:bodyPr>
          <a:lstStyle/>
          <a:p>
            <a:pPr algn="just">
              <a:lnSpc>
                <a:spcPct val="150000"/>
              </a:lnSpc>
            </a:pPr>
            <a:r>
              <a:rPr lang="id-ID" sz="2800" b="1" dirty="0">
                <a:solidFill>
                  <a:schemeClr val="accent6">
                    <a:lumMod val="20000"/>
                    <a:lumOff val="80000"/>
                  </a:schemeClr>
                </a:solidFill>
              </a:rPr>
              <a:t>Dari hasil analisa yang saya lakukan, dapat disimpulkan bahwasannya aplikasi TikTok telah memenuhi prinsip desain interaksi, hal ini akan sangat membantu pengguna dalam memakai aplikasi TikTok besserta fiturnya</a:t>
            </a:r>
          </a:p>
        </p:txBody>
      </p:sp>
    </p:spTree>
    <p:extLst>
      <p:ext uri="{BB962C8B-B14F-4D97-AF65-F5344CB8AC3E}">
        <p14:creationId xmlns:p14="http://schemas.microsoft.com/office/powerpoint/2010/main" val="9693515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82</TotalTime>
  <Words>684</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Century Gothic (Body)</vt:lpstr>
      <vt:lpstr>Wingdings</vt:lpstr>
      <vt:lpstr>Vapor Trail</vt:lpstr>
      <vt:lpstr>Prinsip desain antarmuka pada aplikasi tiktok</vt:lpstr>
      <vt:lpstr>Prinsip desain interaksi</vt:lpstr>
      <vt:lpstr>Aplikasi tiktok </vt:lpstr>
      <vt:lpstr>Prinsip desain interaksi</vt:lpstr>
      <vt:lpstr>Prinsip desain interaksi</vt:lpstr>
      <vt:lpstr>Prinsip desain interaksi</vt:lpstr>
      <vt:lpstr>Prinsip desain interaksi</vt:lpstr>
      <vt:lpstr>Prinsip desain interaksi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Prinsip desain antarmuka pada aplikasi tiktok</dc:title>
  <dc:creator>Rudiyanto</dc:creator>
  <cp:lastModifiedBy>Rudiyanto</cp:lastModifiedBy>
  <cp:revision>19</cp:revision>
  <dcterms:created xsi:type="dcterms:W3CDTF">2023-03-26T15:26:14Z</dcterms:created>
  <dcterms:modified xsi:type="dcterms:W3CDTF">2023-03-26T20:42:19Z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