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300" r:id="rId3"/>
    <p:sldId id="257" r:id="rId4"/>
    <p:sldId id="258" r:id="rId5"/>
    <p:sldId id="261" r:id="rId6"/>
    <p:sldId id="262" r:id="rId7"/>
    <p:sldId id="313" r:id="rId8"/>
    <p:sldId id="314" r:id="rId9"/>
    <p:sldId id="265" r:id="rId10"/>
    <p:sldId id="270" r:id="rId11"/>
    <p:sldId id="315" r:id="rId12"/>
    <p:sldId id="268" r:id="rId13"/>
    <p:sldId id="277" r:id="rId14"/>
    <p:sldId id="274" r:id="rId15"/>
  </p:sldIdLst>
  <p:sldSz cx="9144000" cy="5143500" type="screen16x9"/>
  <p:notesSz cx="6858000" cy="9144000"/>
  <p:embeddedFontLst>
    <p:embeddedFont>
      <p:font typeface="Roboto Condensed" charset="0"/>
      <p:regular r:id="rId17"/>
      <p:bold r:id="rId18"/>
      <p:italic r:id="rId19"/>
      <p:boldItalic r:id="rId20"/>
    </p:embeddedFont>
    <p:embeddedFont>
      <p:font typeface="Arial Black" pitchFamily="34" charset="0"/>
      <p:bold r:id="rId21"/>
    </p:embeddedFont>
    <p:embeddedFont>
      <p:font typeface="Bookman Old Style" pitchFamily="18" charset="0"/>
      <p:regular r:id="rId22"/>
      <p:bold r:id="rId23"/>
      <p:italic r:id="rId24"/>
      <p:boldItalic r:id="rId25"/>
    </p:embeddedFont>
    <p:embeddedFont>
      <p:font typeface="Calibri" pitchFamily="34" charset="0"/>
      <p:regular r:id="rId26"/>
      <p:bold r:id="rId27"/>
      <p:italic r:id="rId28"/>
      <p:boldItalic r:id="rId29"/>
    </p:embeddedFont>
    <p:embeddedFont>
      <p:font typeface="Poppins ExtraBold" charset="0"/>
      <p:bold r:id="rId30"/>
      <p:boldItalic r:id="rId31"/>
    </p:embeddedFont>
    <p:embeddedFont>
      <p:font typeface="Roboto Slab Light" charset="0"/>
      <p:regular r:id="rId32"/>
      <p:bold r:id="rId33"/>
    </p:embeddedFont>
    <p:embeddedFont>
      <p:font typeface="Baloo Thambi 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B16AEB-5171-4959-ADE7-6661340B63B1}">
  <a:tblStyle styleId="{C3B16AEB-5171-4959-ADE7-6661340B63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dbd4967bc8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dbd4967bc8_1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bd4967bc8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bd4967bc8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bd4967bc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bd4967bc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e0358ffb73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e0358ffb73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dbd4967bc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dbd4967bc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49"/>
        <p:cNvGrpSpPr/>
        <p:nvPr/>
      </p:nvGrpSpPr>
      <p:grpSpPr>
        <a:xfrm>
          <a:off x="0" y="0"/>
          <a:ext cx="0" cy="0"/>
          <a:chOff x="0" y="0"/>
          <a:chExt cx="0" cy="0"/>
        </a:xfrm>
      </p:grpSpPr>
      <p:sp>
        <p:nvSpPr>
          <p:cNvPr id="37450" name="Google Shape;37450;g4e8935ced9_1_5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51" name="Google Shape;37451;g4e8935ced9_1_5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1a75b8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1a75b8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bd4967bc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bd496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bd496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bd496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bd496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bd496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bd496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bd4967bc8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bd4967bc8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bit.ly/2TtBDfr" TargetMode="External"/><Relationship Id="rId3" Type="http://schemas.openxmlformats.org/officeDocument/2006/relationships/image" Target="../media/image2.png"/><Relationship Id="rId7" Type="http://schemas.openxmlformats.org/officeDocument/2006/relationships/hyperlink" Target="http://bit.ly/2TyoMs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nxth" TargetMode="Externa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flipH="1">
            <a:off x="2411475" y="3254400"/>
            <a:ext cx="60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6" name="Google Shape;176;p17"/>
          <p:cNvSpPr txBox="1">
            <a:spLocks noGrp="1"/>
          </p:cNvSpPr>
          <p:nvPr>
            <p:ph type="title" idx="2" hasCustomPrompt="1"/>
          </p:nvPr>
        </p:nvSpPr>
        <p:spPr>
          <a:xfrm flipH="1">
            <a:off x="3809175" y="540000"/>
            <a:ext cx="4640700" cy="22869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5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7" name="Google Shape;177;p17"/>
          <p:cNvSpPr txBox="1">
            <a:spLocks noGrp="1"/>
          </p:cNvSpPr>
          <p:nvPr>
            <p:ph type="subTitle" idx="1"/>
          </p:nvPr>
        </p:nvSpPr>
        <p:spPr>
          <a:xfrm flipH="1">
            <a:off x="3799825" y="4172400"/>
            <a:ext cx="4640700" cy="431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pic>
        <p:nvPicPr>
          <p:cNvPr id="178" name="Google Shape;178;p17"/>
          <p:cNvPicPr preferRelativeResize="0"/>
          <p:nvPr/>
        </p:nvPicPr>
        <p:blipFill>
          <a:blip r:embed="rId2">
            <a:alphaModFix/>
          </a:blip>
          <a:stretch>
            <a:fillRect/>
          </a:stretch>
        </p:blipFill>
        <p:spPr>
          <a:xfrm rot="10800000">
            <a:off x="6672300" y="76199"/>
            <a:ext cx="2421375" cy="1548526"/>
          </a:xfrm>
          <a:prstGeom prst="rect">
            <a:avLst/>
          </a:prstGeom>
          <a:noFill/>
          <a:ln>
            <a:noFill/>
          </a:ln>
        </p:spPr>
      </p:pic>
      <p:pic>
        <p:nvPicPr>
          <p:cNvPr id="179" name="Google Shape;179;p17"/>
          <p:cNvPicPr preferRelativeResize="0"/>
          <p:nvPr/>
        </p:nvPicPr>
        <p:blipFill>
          <a:blip r:embed="rId3">
            <a:alphaModFix/>
          </a:blip>
          <a:stretch>
            <a:fillRect/>
          </a:stretch>
        </p:blipFill>
        <p:spPr>
          <a:xfrm flipH="1">
            <a:off x="76200" y="3525275"/>
            <a:ext cx="1982090" cy="1548525"/>
          </a:xfrm>
          <a:prstGeom prst="rect">
            <a:avLst/>
          </a:prstGeom>
          <a:noFill/>
          <a:ln>
            <a:noFill/>
          </a:ln>
        </p:spPr>
      </p:pic>
      <p:pic>
        <p:nvPicPr>
          <p:cNvPr id="180" name="Google Shape;180;p17"/>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181" name="Google Shape;181;p17"/>
          <p:cNvPicPr preferRelativeResize="0"/>
          <p:nvPr/>
        </p:nvPicPr>
        <p:blipFill>
          <a:blip r:embed="rId4">
            <a:alphaModFix/>
          </a:blip>
          <a:stretch>
            <a:fillRect/>
          </a:stretch>
        </p:blipFill>
        <p:spPr>
          <a:xfrm rot="10800000" flipH="1">
            <a:off x="7638775" y="-65525"/>
            <a:ext cx="1568951" cy="1624150"/>
          </a:xfrm>
          <a:prstGeom prst="rect">
            <a:avLst/>
          </a:prstGeom>
          <a:noFill/>
          <a:ln>
            <a:noFill/>
          </a:ln>
        </p:spPr>
      </p:pic>
      <p:pic>
        <p:nvPicPr>
          <p:cNvPr id="182" name="Google Shape;182;p17"/>
          <p:cNvPicPr preferRelativeResize="0"/>
          <p:nvPr/>
        </p:nvPicPr>
        <p:blipFill>
          <a:blip r:embed="rId5">
            <a:alphaModFix/>
          </a:blip>
          <a:stretch>
            <a:fillRect/>
          </a:stretch>
        </p:blipFill>
        <p:spPr>
          <a:xfrm rot="-5400000">
            <a:off x="-169225" y="2866375"/>
            <a:ext cx="2364350" cy="2459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217"/>
        <p:cNvGrpSpPr/>
        <p:nvPr/>
      </p:nvGrpSpPr>
      <p:grpSpPr>
        <a:xfrm>
          <a:off x="0" y="0"/>
          <a:ext cx="0" cy="0"/>
          <a:chOff x="0" y="0"/>
          <a:chExt cx="0" cy="0"/>
        </a:xfrm>
      </p:grpSpPr>
      <p:pic>
        <p:nvPicPr>
          <p:cNvPr id="218" name="Google Shape;218;p21"/>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19" name="Google Shape;219;p21"/>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20" name="Google Shape;220;p21"/>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21" name="Google Shape;221;p21"/>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22" name="Google Shape;222;p21"/>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flipH="1">
            <a:off x="1085742" y="35905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9" name="Google Shape;229;p21"/>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30" name="Google Shape;230;p21"/>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31" name="Google Shape;231;p21"/>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txBox="1">
            <a:spLocks noGrp="1"/>
          </p:cNvSpPr>
          <p:nvPr>
            <p:ph type="ctrTitle"/>
          </p:nvPr>
        </p:nvSpPr>
        <p:spPr>
          <a:xfrm>
            <a:off x="2096700" y="712350"/>
            <a:ext cx="4950600" cy="11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3" name="Google Shape;233;p21"/>
          <p:cNvSpPr txBox="1">
            <a:spLocks noGrp="1"/>
          </p:cNvSpPr>
          <p:nvPr>
            <p:ph type="subTitle" idx="1"/>
          </p:nvPr>
        </p:nvSpPr>
        <p:spPr>
          <a:xfrm>
            <a:off x="1629025" y="2354150"/>
            <a:ext cx="5886000" cy="7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4" name="Google Shape;234;p21"/>
          <p:cNvSpPr txBox="1">
            <a:spLocks noGrp="1"/>
          </p:cNvSpPr>
          <p:nvPr>
            <p:ph type="subTitle" idx="2"/>
          </p:nvPr>
        </p:nvSpPr>
        <p:spPr>
          <a:xfrm>
            <a:off x="1629025" y="1824900"/>
            <a:ext cx="5886000" cy="46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lnSpc>
                <a:spcPct val="100000"/>
              </a:lnSpc>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235" name="Google Shape;235;p21"/>
          <p:cNvSpPr txBox="1"/>
          <p:nvPr/>
        </p:nvSpPr>
        <p:spPr>
          <a:xfrm>
            <a:off x="2612875" y="3674150"/>
            <a:ext cx="3906300" cy="55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de" sz="1000" b="1">
                <a:solidFill>
                  <a:srgbClr val="FFFFFF"/>
                </a:solidFill>
                <a:latin typeface="Baloo Thambi 2"/>
                <a:ea typeface="Baloo Thambi 2"/>
                <a:cs typeface="Baloo Thambi 2"/>
                <a:sym typeface="Baloo Thambi 2"/>
              </a:rPr>
              <a:t>CREDITS: </a:t>
            </a:r>
            <a:r>
              <a:rPr lang="de" sz="1000">
                <a:solidFill>
                  <a:srgbClr val="FFFFFF"/>
                </a:solidFill>
                <a:latin typeface="Baloo Thambi 2"/>
                <a:ea typeface="Baloo Thambi 2"/>
                <a:cs typeface="Baloo Thambi 2"/>
                <a:sym typeface="Baloo Thambi 2"/>
              </a:rPr>
              <a:t>Diese Präsentationsvorlage wurde von </a:t>
            </a:r>
            <a:r>
              <a:rPr lang="de" sz="1000" b="1">
                <a:solidFill>
                  <a:srgbClr val="FFFFFF"/>
                </a:solidFill>
                <a:uFill>
                  <a:noFill/>
                </a:uFill>
                <a:latin typeface="Baloo Thambi 2"/>
                <a:ea typeface="Baloo Thambi 2"/>
                <a:cs typeface="Baloo Thambi 2"/>
                <a:sym typeface="Baloo Thambi 2"/>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de" sz="1000">
                <a:solidFill>
                  <a:srgbClr val="FFFFFF"/>
                </a:solidFill>
                <a:latin typeface="Baloo Thambi 2"/>
                <a:ea typeface="Baloo Thambi 2"/>
                <a:cs typeface="Baloo Thambi 2"/>
                <a:sym typeface="Baloo Thambi 2"/>
              </a:rPr>
              <a:t> erstellt, inklusive Icons von </a:t>
            </a:r>
            <a:r>
              <a:rPr lang="de" sz="1000" b="1">
                <a:solidFill>
                  <a:srgbClr val="FFFFFF"/>
                </a:solidFill>
                <a:uFill>
                  <a:noFill/>
                </a:uFill>
                <a:latin typeface="Baloo Thambi 2"/>
                <a:ea typeface="Baloo Thambi 2"/>
                <a:cs typeface="Baloo Thambi 2"/>
                <a:sym typeface="Baloo Thambi 2"/>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de" sz="1000">
                <a:solidFill>
                  <a:srgbClr val="FFFFFF"/>
                </a:solidFill>
                <a:latin typeface="Baloo Thambi 2"/>
                <a:ea typeface="Baloo Thambi 2"/>
                <a:cs typeface="Baloo Thambi 2"/>
                <a:sym typeface="Baloo Thambi 2"/>
              </a:rPr>
              <a:t> und Infografiken &amp; Bilder von </a:t>
            </a:r>
            <a:r>
              <a:rPr lang="de" sz="1000" b="1">
                <a:solidFill>
                  <a:srgbClr val="FFFFFF"/>
                </a:solidFill>
                <a:uFill>
                  <a:noFill/>
                </a:uFill>
                <a:latin typeface="Baloo Thambi 2"/>
                <a:ea typeface="Baloo Thambi 2"/>
                <a:cs typeface="Baloo Thambi 2"/>
                <a:sym typeface="Baloo Thambi 2"/>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a:solidFill>
                <a:srgbClr val="FFFFFF"/>
              </a:solidFill>
              <a:latin typeface="Baloo Thambi 2"/>
              <a:ea typeface="Baloo Thambi 2"/>
              <a:cs typeface="Baloo Thambi 2"/>
              <a:sym typeface="Baloo Thambi 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3"/>
          <p:cNvPicPr preferRelativeResize="0"/>
          <p:nvPr/>
        </p:nvPicPr>
        <p:blipFill>
          <a:blip r:embed="rId2">
            <a:alphaModFix/>
          </a:blip>
          <a:stretch>
            <a:fillRect/>
          </a:stretch>
        </p:blipFill>
        <p:spPr>
          <a:xfrm rot="10800000">
            <a:off x="-64476" y="-65525"/>
            <a:ext cx="1568951" cy="1624150"/>
          </a:xfrm>
          <a:prstGeom prst="rect">
            <a:avLst/>
          </a:prstGeom>
          <a:noFill/>
          <a:ln>
            <a:noFill/>
          </a:ln>
        </p:spPr>
      </p:pic>
      <p:pic>
        <p:nvPicPr>
          <p:cNvPr id="28" name="Google Shape;28;p3"/>
          <p:cNvPicPr preferRelativeResize="0"/>
          <p:nvPr/>
        </p:nvPicPr>
        <p:blipFill>
          <a:blip r:embed="rId3">
            <a:alphaModFix/>
          </a:blip>
          <a:stretch>
            <a:fillRect/>
          </a:stretch>
        </p:blipFill>
        <p:spPr>
          <a:xfrm rot="5400000" flipH="1">
            <a:off x="6948125" y="2866375"/>
            <a:ext cx="2364350" cy="2459650"/>
          </a:xfrm>
          <a:prstGeom prst="rect">
            <a:avLst/>
          </a:prstGeom>
          <a:noFill/>
          <a:ln>
            <a:noFill/>
          </a:ln>
        </p:spPr>
      </p:pic>
      <p:sp>
        <p:nvSpPr>
          <p:cNvPr id="29" name="Google Shape;29;p3"/>
          <p:cNvSpPr txBox="1">
            <a:spLocks noGrp="1"/>
          </p:cNvSpPr>
          <p:nvPr>
            <p:ph type="title"/>
          </p:nvPr>
        </p:nvSpPr>
        <p:spPr>
          <a:xfrm>
            <a:off x="720000" y="3254400"/>
            <a:ext cx="6038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540000"/>
            <a:ext cx="4640700" cy="22869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5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31" name="Google Shape;31;p3"/>
          <p:cNvSpPr txBox="1">
            <a:spLocks noGrp="1"/>
          </p:cNvSpPr>
          <p:nvPr>
            <p:ph type="subTitle" idx="1"/>
          </p:nvPr>
        </p:nvSpPr>
        <p:spPr>
          <a:xfrm>
            <a:off x="729350" y="4172400"/>
            <a:ext cx="4640700" cy="431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32" name="Google Shape;32;p3"/>
          <p:cNvPicPr preferRelativeResize="0"/>
          <p:nvPr/>
        </p:nvPicPr>
        <p:blipFill>
          <a:blip r:embed="rId4">
            <a:alphaModFix/>
          </a:blip>
          <a:stretch>
            <a:fillRect/>
          </a:stretch>
        </p:blipFill>
        <p:spPr>
          <a:xfrm rot="10800000" flipH="1">
            <a:off x="76200" y="76199"/>
            <a:ext cx="2421375" cy="1548526"/>
          </a:xfrm>
          <a:prstGeom prst="rect">
            <a:avLst/>
          </a:prstGeom>
          <a:noFill/>
          <a:ln>
            <a:noFill/>
          </a:ln>
        </p:spPr>
      </p:pic>
      <p:pic>
        <p:nvPicPr>
          <p:cNvPr id="33" name="Google Shape;33;p3"/>
          <p:cNvPicPr preferRelativeResize="0"/>
          <p:nvPr/>
        </p:nvPicPr>
        <p:blipFill>
          <a:blip r:embed="rId5">
            <a:alphaModFix/>
          </a:blip>
          <a:stretch>
            <a:fillRect/>
          </a:stretch>
        </p:blipFill>
        <p:spPr>
          <a:xfrm>
            <a:off x="7111584" y="3525275"/>
            <a:ext cx="1982090" cy="1548525"/>
          </a:xfrm>
          <a:prstGeom prst="rect">
            <a:avLst/>
          </a:prstGeom>
          <a:noFill/>
          <a:ln>
            <a:noFill/>
          </a:ln>
        </p:spPr>
      </p:pic>
      <p:pic>
        <p:nvPicPr>
          <p:cNvPr id="34" name="Google Shape;34;p3"/>
          <p:cNvPicPr preferRelativeResize="0"/>
          <p:nvPr/>
        </p:nvPicPr>
        <p:blipFill>
          <a:blip r:embed="rId4">
            <a:alphaModFix/>
          </a:blip>
          <a:stretch>
            <a:fillRect/>
          </a:stretch>
        </p:blipFill>
        <p:spPr>
          <a:xfrm rot="10800000">
            <a:off x="6672300" y="76199"/>
            <a:ext cx="2421375" cy="15485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pic>
        <p:nvPicPr>
          <p:cNvPr id="57" name="Google Shape;57;p6"/>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8" name="Google Shape;58;p6"/>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9" name="Google Shape;59;p6"/>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61" name="Google Shape;61;p6"/>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62" name="Google Shape;62;p6"/>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63" name="Google Shape;63;p6"/>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66" name="Google Shape;66;p7"/>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sp>
        <p:nvSpPr>
          <p:cNvPr id="67" name="Google Shape;67;p7"/>
          <p:cNvSpPr txBox="1">
            <a:spLocks noGrp="1"/>
          </p:cNvSpPr>
          <p:nvPr>
            <p:ph type="body" idx="1"/>
          </p:nvPr>
        </p:nvSpPr>
        <p:spPr>
          <a:xfrm>
            <a:off x="720000" y="1768600"/>
            <a:ext cx="4649400" cy="248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Anaheim"/>
              <a:buChar char="●"/>
              <a:defRPr/>
            </a:lvl1pPr>
            <a:lvl2pPr marL="914400" lvl="1" indent="-317500">
              <a:spcBef>
                <a:spcPts val="0"/>
              </a:spcBef>
              <a:spcAft>
                <a:spcPts val="0"/>
              </a:spcAft>
              <a:buSzPts val="1400"/>
              <a:buFont typeface="Anaheim"/>
              <a:buChar char="○"/>
              <a:defRPr/>
            </a:lvl2pPr>
            <a:lvl3pPr marL="1371600" lvl="2" indent="-317500">
              <a:spcBef>
                <a:spcPts val="0"/>
              </a:spcBef>
              <a:spcAft>
                <a:spcPts val="0"/>
              </a:spcAft>
              <a:buSzPts val="1400"/>
              <a:buFont typeface="Anaheim"/>
              <a:buChar char="■"/>
              <a:defRPr/>
            </a:lvl3pPr>
            <a:lvl4pPr marL="1828800" lvl="3" indent="-317500">
              <a:spcBef>
                <a:spcPts val="0"/>
              </a:spcBef>
              <a:spcAft>
                <a:spcPts val="0"/>
              </a:spcAft>
              <a:buSzPts val="1400"/>
              <a:buFont typeface="Anaheim"/>
              <a:buChar char="●"/>
              <a:defRPr/>
            </a:lvl4pPr>
            <a:lvl5pPr marL="2286000" lvl="4" indent="-317500">
              <a:spcBef>
                <a:spcPts val="0"/>
              </a:spcBef>
              <a:spcAft>
                <a:spcPts val="0"/>
              </a:spcAft>
              <a:buSzPts val="1400"/>
              <a:buFont typeface="Anaheim"/>
              <a:buChar char="○"/>
              <a:defRPr/>
            </a:lvl5pPr>
            <a:lvl6pPr marL="2743200" lvl="5" indent="-317500">
              <a:spcBef>
                <a:spcPts val="0"/>
              </a:spcBef>
              <a:spcAft>
                <a:spcPts val="0"/>
              </a:spcAft>
              <a:buSzPts val="1400"/>
              <a:buFont typeface="Anaheim"/>
              <a:buChar char="■"/>
              <a:defRPr/>
            </a:lvl6pPr>
            <a:lvl7pPr marL="3200400" lvl="6" indent="-317500">
              <a:spcBef>
                <a:spcPts val="0"/>
              </a:spcBef>
              <a:spcAft>
                <a:spcPts val="0"/>
              </a:spcAft>
              <a:buSzPts val="1400"/>
              <a:buFont typeface="Anaheim"/>
              <a:buChar char="●"/>
              <a:defRPr/>
            </a:lvl7pPr>
            <a:lvl8pPr marL="3657600" lvl="7" indent="-317500">
              <a:spcBef>
                <a:spcPts val="0"/>
              </a:spcBef>
              <a:spcAft>
                <a:spcPts val="0"/>
              </a:spcAft>
              <a:buSzPts val="1400"/>
              <a:buFont typeface="Anaheim"/>
              <a:buChar char="○"/>
              <a:defRPr/>
            </a:lvl8pPr>
            <a:lvl9pPr marL="4114800" lvl="8" indent="-317500">
              <a:spcBef>
                <a:spcPts val="0"/>
              </a:spcBef>
              <a:spcAft>
                <a:spcPts val="0"/>
              </a:spcAft>
              <a:buSzPts val="1400"/>
              <a:buFont typeface="Anaheim"/>
              <a:buChar char="■"/>
              <a:defRPr/>
            </a:lvl9pPr>
          </a:lstStyle>
          <a:p>
            <a:endParaRPr/>
          </a:p>
        </p:txBody>
      </p:sp>
      <p:sp>
        <p:nvSpPr>
          <p:cNvPr id="68" name="Google Shape;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7"/>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70" name="Google Shape;70;p7"/>
          <p:cNvPicPr preferRelativeResize="0"/>
          <p:nvPr/>
        </p:nvPicPr>
        <p:blipFill>
          <a:blip r:embed="rId4">
            <a:alphaModFix/>
          </a:blip>
          <a:stretch>
            <a:fillRect/>
          </a:stretch>
        </p:blipFill>
        <p:spPr>
          <a:xfrm rot="10800000">
            <a:off x="6379974" y="2174400"/>
            <a:ext cx="2923626" cy="3041450"/>
          </a:xfrm>
          <a:prstGeom prst="rect">
            <a:avLst/>
          </a:prstGeom>
          <a:noFill/>
          <a:ln>
            <a:noFill/>
          </a:ln>
        </p:spPr>
      </p:pic>
      <p:cxnSp>
        <p:nvCxnSpPr>
          <p:cNvPr id="71" name="Google Shape;71;p7"/>
          <p:cNvCxnSpPr>
            <a:endCxn id="72" idx="1"/>
          </p:cNvCxnSpPr>
          <p:nvPr/>
        </p:nvCxnSpPr>
        <p:spPr>
          <a:xfrm>
            <a:off x="720075" y="1076975"/>
            <a:ext cx="64485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2" name="Google Shape;72;p7"/>
          <p:cNvPicPr preferRelativeResize="0"/>
          <p:nvPr/>
        </p:nvPicPr>
        <p:blipFill>
          <a:blip r:embed="rId5">
            <a:alphaModFix/>
          </a:blip>
          <a:stretch>
            <a:fillRect/>
          </a:stretch>
        </p:blipFill>
        <p:spPr>
          <a:xfrm>
            <a:off x="7168575" y="135425"/>
            <a:ext cx="1883025" cy="1883100"/>
          </a:xfrm>
          <a:prstGeom prst="rect">
            <a:avLst/>
          </a:prstGeom>
          <a:noFill/>
          <a:ln>
            <a:noFill/>
          </a:ln>
        </p:spPr>
      </p:pic>
      <p:pic>
        <p:nvPicPr>
          <p:cNvPr id="73" name="Google Shape;73;p7"/>
          <p:cNvPicPr preferRelativeResize="0"/>
          <p:nvPr/>
        </p:nvPicPr>
        <p:blipFill>
          <a:blip r:embed="rId6">
            <a:alphaModFix/>
          </a:blip>
          <a:stretch>
            <a:fillRect/>
          </a:stretch>
        </p:blipFill>
        <p:spPr>
          <a:xfrm rot="10800000" flipH="1">
            <a:off x="6921150" y="59225"/>
            <a:ext cx="2167875" cy="1443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76" name="Google Shape;76;p8"/>
          <p:cNvPicPr preferRelativeResize="0"/>
          <p:nvPr/>
        </p:nvPicPr>
        <p:blipFill>
          <a:blip r:embed="rId2">
            <a:alphaModFix/>
          </a:blip>
          <a:stretch>
            <a:fillRect/>
          </a:stretch>
        </p:blipFill>
        <p:spPr>
          <a:xfrm>
            <a:off x="-168813" y="-54011"/>
            <a:ext cx="3146726" cy="3273500"/>
          </a:xfrm>
          <a:prstGeom prst="rect">
            <a:avLst/>
          </a:prstGeom>
          <a:noFill/>
          <a:ln>
            <a:noFill/>
          </a:ln>
        </p:spPr>
      </p:pic>
      <p:pic>
        <p:nvPicPr>
          <p:cNvPr id="77" name="Google Shape;77;p8"/>
          <p:cNvPicPr preferRelativeResize="0"/>
          <p:nvPr/>
        </p:nvPicPr>
        <p:blipFill>
          <a:blip r:embed="rId2">
            <a:alphaModFix/>
          </a:blip>
          <a:stretch>
            <a:fillRect/>
          </a:stretch>
        </p:blipFill>
        <p:spPr>
          <a:xfrm rot="10800000">
            <a:off x="6160362" y="1869989"/>
            <a:ext cx="3146726" cy="3273500"/>
          </a:xfrm>
          <a:prstGeom prst="rect">
            <a:avLst/>
          </a:prstGeom>
          <a:noFill/>
          <a:ln>
            <a:noFill/>
          </a:ln>
        </p:spPr>
      </p:pic>
      <p:pic>
        <p:nvPicPr>
          <p:cNvPr id="78" name="Google Shape;78;p8"/>
          <p:cNvPicPr preferRelativeResize="0"/>
          <p:nvPr/>
        </p:nvPicPr>
        <p:blipFill>
          <a:blip r:embed="rId3">
            <a:alphaModFix/>
          </a:blip>
          <a:stretch>
            <a:fillRect/>
          </a:stretch>
        </p:blipFill>
        <p:spPr>
          <a:xfrm flipH="1">
            <a:off x="56925" y="3129221"/>
            <a:ext cx="2506650" cy="1958325"/>
          </a:xfrm>
          <a:prstGeom prst="rect">
            <a:avLst/>
          </a:prstGeom>
          <a:noFill/>
          <a:ln>
            <a:noFill/>
          </a:ln>
        </p:spPr>
      </p:pic>
      <p:pic>
        <p:nvPicPr>
          <p:cNvPr id="79" name="Google Shape;79;p8"/>
          <p:cNvPicPr preferRelativeResize="0"/>
          <p:nvPr/>
        </p:nvPicPr>
        <p:blipFill>
          <a:blip r:embed="rId4">
            <a:alphaModFix/>
          </a:blip>
          <a:stretch>
            <a:fillRect/>
          </a:stretch>
        </p:blipFill>
        <p:spPr>
          <a:xfrm rot="10800000" flipH="1">
            <a:off x="56925" y="60904"/>
            <a:ext cx="1863501" cy="1191750"/>
          </a:xfrm>
          <a:prstGeom prst="rect">
            <a:avLst/>
          </a:prstGeom>
          <a:noFill/>
          <a:ln>
            <a:noFill/>
          </a:ln>
        </p:spPr>
      </p:pic>
      <p:pic>
        <p:nvPicPr>
          <p:cNvPr id="80" name="Google Shape;80;p8"/>
          <p:cNvPicPr preferRelativeResize="0"/>
          <p:nvPr/>
        </p:nvPicPr>
        <p:blipFill>
          <a:blip r:embed="rId4">
            <a:alphaModFix/>
          </a:blip>
          <a:stretch>
            <a:fillRect/>
          </a:stretch>
        </p:blipFill>
        <p:spPr>
          <a:xfrm rot="10800000" flipH="1">
            <a:off x="7176550" y="3825000"/>
            <a:ext cx="1863501" cy="1191750"/>
          </a:xfrm>
          <a:prstGeom prst="rect">
            <a:avLst/>
          </a:prstGeom>
          <a:noFill/>
          <a:ln>
            <a:noFill/>
          </a:ln>
        </p:spPr>
      </p:pic>
      <p:pic>
        <p:nvPicPr>
          <p:cNvPr id="81" name="Google Shape;81;p8"/>
          <p:cNvPicPr preferRelativeResize="0"/>
          <p:nvPr/>
        </p:nvPicPr>
        <p:blipFill>
          <a:blip r:embed="rId3">
            <a:alphaModFix/>
          </a:blip>
          <a:stretch>
            <a:fillRect/>
          </a:stretch>
        </p:blipFill>
        <p:spPr>
          <a:xfrm rot="10800000" flipH="1">
            <a:off x="6569775" y="60896"/>
            <a:ext cx="2506650" cy="19583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105" name="Google Shape;105;p1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106" name="Google Shape;106;p13"/>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107" name="Google Shape;1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title" idx="2" hasCustomPrompt="1"/>
          </p:nvPr>
        </p:nvSpPr>
        <p:spPr>
          <a:xfrm>
            <a:off x="70295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subTitle" idx="1"/>
          </p:nvPr>
        </p:nvSpPr>
        <p:spPr>
          <a:xfrm>
            <a:off x="1782900" y="2074950"/>
            <a:ext cx="26646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13"/>
          <p:cNvSpPr txBox="1">
            <a:spLocks noGrp="1"/>
          </p:cNvSpPr>
          <p:nvPr>
            <p:ph type="subTitle" idx="3"/>
          </p:nvPr>
        </p:nvSpPr>
        <p:spPr>
          <a:xfrm>
            <a:off x="178290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1" name="Google Shape;111;p13"/>
          <p:cNvSpPr txBox="1">
            <a:spLocks noGrp="1"/>
          </p:cNvSpPr>
          <p:nvPr>
            <p:ph type="title" idx="4" hasCustomPrompt="1"/>
          </p:nvPr>
        </p:nvSpPr>
        <p:spPr>
          <a:xfrm>
            <a:off x="473560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subTitle" idx="5"/>
          </p:nvPr>
        </p:nvSpPr>
        <p:spPr>
          <a:xfrm>
            <a:off x="5822950" y="2074950"/>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6"/>
          </p:nvPr>
        </p:nvSpPr>
        <p:spPr>
          <a:xfrm>
            <a:off x="582295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4" name="Google Shape;114;p13"/>
          <p:cNvSpPr txBox="1">
            <a:spLocks noGrp="1"/>
          </p:cNvSpPr>
          <p:nvPr>
            <p:ph type="title" idx="7" hasCustomPrompt="1"/>
          </p:nvPr>
        </p:nvSpPr>
        <p:spPr>
          <a:xfrm>
            <a:off x="70295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subTitle" idx="8"/>
          </p:nvPr>
        </p:nvSpPr>
        <p:spPr>
          <a:xfrm>
            <a:off x="178290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subTitle" idx="9"/>
          </p:nvPr>
        </p:nvSpPr>
        <p:spPr>
          <a:xfrm>
            <a:off x="178290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7" name="Google Shape;117;p13"/>
          <p:cNvSpPr txBox="1">
            <a:spLocks noGrp="1"/>
          </p:cNvSpPr>
          <p:nvPr>
            <p:ph type="title" idx="13" hasCustomPrompt="1"/>
          </p:nvPr>
        </p:nvSpPr>
        <p:spPr>
          <a:xfrm>
            <a:off x="473560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subTitle" idx="14"/>
          </p:nvPr>
        </p:nvSpPr>
        <p:spPr>
          <a:xfrm>
            <a:off x="582295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subTitle" idx="15"/>
          </p:nvPr>
        </p:nvSpPr>
        <p:spPr>
          <a:xfrm>
            <a:off x="582295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20" name="Google Shape;120;p13"/>
          <p:cNvPicPr preferRelativeResize="0"/>
          <p:nvPr/>
        </p:nvPicPr>
        <p:blipFill>
          <a:blip r:embed="rId4">
            <a:alphaModFix/>
          </a:blip>
          <a:stretch>
            <a:fillRect/>
          </a:stretch>
        </p:blipFill>
        <p:spPr>
          <a:xfrm flipH="1">
            <a:off x="7464002" y="-51000"/>
            <a:ext cx="1784924" cy="1856850"/>
          </a:xfrm>
          <a:prstGeom prst="rect">
            <a:avLst/>
          </a:prstGeom>
          <a:noFill/>
          <a:ln>
            <a:noFill/>
          </a:ln>
        </p:spPr>
      </p:pic>
      <p:pic>
        <p:nvPicPr>
          <p:cNvPr id="121" name="Google Shape;121;p13"/>
          <p:cNvPicPr preferRelativeResize="0"/>
          <p:nvPr/>
        </p:nvPicPr>
        <p:blipFill>
          <a:blip r:embed="rId4">
            <a:alphaModFix/>
          </a:blip>
          <a:stretch>
            <a:fillRect/>
          </a:stretch>
        </p:blipFill>
        <p:spPr>
          <a:xfrm rot="10800000" flipH="1">
            <a:off x="-68548" y="3337600"/>
            <a:ext cx="1784924" cy="1856850"/>
          </a:xfrm>
          <a:prstGeom prst="rect">
            <a:avLst/>
          </a:prstGeom>
          <a:noFill/>
          <a:ln>
            <a:noFill/>
          </a:ln>
        </p:spPr>
      </p:pic>
      <p:pic>
        <p:nvPicPr>
          <p:cNvPr id="122" name="Google Shape;122;p13"/>
          <p:cNvPicPr preferRelativeResize="0"/>
          <p:nvPr/>
        </p:nvPicPr>
        <p:blipFill>
          <a:blip r:embed="rId5">
            <a:alphaModFix/>
          </a:blip>
          <a:stretch>
            <a:fillRect/>
          </a:stretch>
        </p:blipFill>
        <p:spPr>
          <a:xfrm>
            <a:off x="7463996" y="504275"/>
            <a:ext cx="1145334" cy="1145400"/>
          </a:xfrm>
          <a:prstGeom prst="rect">
            <a:avLst/>
          </a:prstGeom>
          <a:noFill/>
          <a:ln>
            <a:noFill/>
          </a:ln>
        </p:spPr>
      </p:pic>
      <p:cxnSp>
        <p:nvCxnSpPr>
          <p:cNvPr id="123" name="Google Shape;123;p1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4"/>
          <p:cNvSpPr txBox="1">
            <a:spLocks noGrp="1"/>
          </p:cNvSpPr>
          <p:nvPr>
            <p:ph type="subTitle" idx="1"/>
          </p:nvPr>
        </p:nvSpPr>
        <p:spPr>
          <a:xfrm>
            <a:off x="720100" y="3664725"/>
            <a:ext cx="23397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7" name="Google Shape;127;p14"/>
          <p:cNvSpPr txBox="1">
            <a:spLocks noGrp="1"/>
          </p:cNvSpPr>
          <p:nvPr>
            <p:ph type="subTitle" idx="2"/>
          </p:nvPr>
        </p:nvSpPr>
        <p:spPr>
          <a:xfrm>
            <a:off x="720001"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28" name="Google Shape;128;p14"/>
          <p:cNvSpPr txBox="1">
            <a:spLocks noGrp="1"/>
          </p:cNvSpPr>
          <p:nvPr>
            <p:ph type="subTitle" idx="3"/>
          </p:nvPr>
        </p:nvSpPr>
        <p:spPr>
          <a:xfrm>
            <a:off x="3402199" y="3664725"/>
            <a:ext cx="23397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29" name="Google Shape;129;p14"/>
          <p:cNvSpPr txBox="1">
            <a:spLocks noGrp="1"/>
          </p:cNvSpPr>
          <p:nvPr>
            <p:ph type="subTitle" idx="4"/>
          </p:nvPr>
        </p:nvSpPr>
        <p:spPr>
          <a:xfrm>
            <a:off x="3402101"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30" name="Google Shape;130;p14"/>
          <p:cNvSpPr txBox="1">
            <a:spLocks noGrp="1"/>
          </p:cNvSpPr>
          <p:nvPr>
            <p:ph type="subTitle" idx="5"/>
          </p:nvPr>
        </p:nvSpPr>
        <p:spPr>
          <a:xfrm>
            <a:off x="6084299" y="3664725"/>
            <a:ext cx="23397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1" name="Google Shape;131;p14"/>
          <p:cNvSpPr txBox="1">
            <a:spLocks noGrp="1"/>
          </p:cNvSpPr>
          <p:nvPr>
            <p:ph type="subTitle" idx="6"/>
          </p:nvPr>
        </p:nvSpPr>
        <p:spPr>
          <a:xfrm>
            <a:off x="6084201"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32" name="Google Shape;132;p14"/>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133" name="Google Shape;133;p14"/>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pic>
        <p:nvPicPr>
          <p:cNvPr id="134" name="Google Shape;134;p14"/>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135" name="Google Shape;135;p14"/>
          <p:cNvPicPr preferRelativeResize="0"/>
          <p:nvPr/>
        </p:nvPicPr>
        <p:blipFill>
          <a:blip r:embed="rId4">
            <a:alphaModFix/>
          </a:blip>
          <a:stretch>
            <a:fillRect/>
          </a:stretch>
        </p:blipFill>
        <p:spPr>
          <a:xfrm rot="-5400000">
            <a:off x="7542795" y="-81900"/>
            <a:ext cx="1622086" cy="1679150"/>
          </a:xfrm>
          <a:prstGeom prst="rect">
            <a:avLst/>
          </a:prstGeom>
          <a:noFill/>
          <a:ln>
            <a:noFill/>
          </a:ln>
        </p:spPr>
      </p:pic>
      <p:cxnSp>
        <p:nvCxnSpPr>
          <p:cNvPr id="136" name="Google Shape;136;p1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137" name="Google Shape;137;p1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59" r:id="rId8"/>
    <p:sldLayoutId id="2147483660" r:id="rId9"/>
    <p:sldLayoutId id="2147483663" r:id="rId10"/>
    <p:sldLayoutId id="2147483667"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7" name="Google Shape;37466;p32"/>
          <p:cNvSpPr txBox="1">
            <a:spLocks/>
          </p:cNvSpPr>
          <p:nvPr/>
        </p:nvSpPr>
        <p:spPr>
          <a:xfrm>
            <a:off x="-661968" y="-1790706"/>
            <a:ext cx="9296400" cy="4495800"/>
          </a:xfrm>
          <a:prstGeom prst="rect">
            <a:avLst/>
          </a:prstGeom>
          <a:noFill/>
          <a:ln>
            <a:noFill/>
          </a:ln>
        </p:spPr>
        <p:txBody>
          <a:bodyPr spcFirstLastPara="1" wrap="square" lIns="91425" tIns="91425" rIns="91425" bIns="91425" anchor="b"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3600"/>
              <a:buFont typeface="Roboto Condensed"/>
              <a:buNone/>
              <a:tabLst/>
              <a:defRPr/>
            </a:pPr>
            <a:r>
              <a:rPr kumimoji="0" lang="en-US" sz="6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Roboto Condensed"/>
                <a:ea typeface="Roboto Condensed"/>
                <a:cs typeface="Roboto Condensed"/>
                <a:sym typeface="Roboto Condensed"/>
              </a:rPr>
              <a:t> MULTIPLE DISEASE PREDICTION SYSTEM </a:t>
            </a:r>
            <a:endParaRPr kumimoji="0" lang="en-US" sz="6000" b="1" i="0" u="none" strike="noStrike" kern="0" cap="none" spc="0" normalizeH="0" baseline="0" noProof="0" dirty="0">
              <a:ln>
                <a:noFill/>
              </a:ln>
              <a:solidFill>
                <a:srgbClr val="6B1B3C"/>
              </a:solidFill>
              <a:effectLst>
                <a:outerShdw blurRad="38100" dist="38100" dir="2700000" algn="tl">
                  <a:srgbClr val="000000">
                    <a:alpha val="43137"/>
                  </a:srgbClr>
                </a:outerShdw>
              </a:effectLst>
              <a:uLnTx/>
              <a:uFillTx/>
              <a:latin typeface="Roboto Condensed"/>
              <a:ea typeface="Roboto Condensed"/>
              <a:cs typeface="Roboto Condensed"/>
              <a:sym typeface="Roboto Condensed"/>
            </a:endParaRPr>
          </a:p>
        </p:txBody>
      </p:sp>
      <p:sp>
        <p:nvSpPr>
          <p:cNvPr id="8" name="Google Shape;37467;p32"/>
          <p:cNvSpPr txBox="1">
            <a:spLocks/>
          </p:cNvSpPr>
          <p:nvPr/>
        </p:nvSpPr>
        <p:spPr>
          <a:xfrm>
            <a:off x="5493328" y="3063586"/>
            <a:ext cx="3505200" cy="1809750"/>
          </a:xfrm>
          <a:prstGeom prst="rect">
            <a:avLst/>
          </a:prstGeom>
          <a:noFill/>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rPr>
              <a:t>ANUSHKA</a:t>
            </a:r>
            <a:r>
              <a:rPr kumimoji="0" lang="en-US" sz="2000" b="1" i="0" u="none" kern="0" cap="none" spc="0" normalizeH="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rPr>
              <a:t> KAUSHIK</a:t>
            </a:r>
            <a:endParaRPr kumimoji="0" lang="en-US" sz="2000" b="1" i="0" u="non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smtClean="0">
                <a:solidFill>
                  <a:schemeClr val="bg1"/>
                </a:solidFill>
                <a:effectLst>
                  <a:outerShdw blurRad="38100" dist="38100" dir="2700000" algn="tl">
                    <a:srgbClr val="000000">
                      <a:alpha val="43137"/>
                    </a:srgbClr>
                  </a:outerShdw>
                </a:effectLst>
                <a:latin typeface="Arial Black" pitchFamily="34" charset="0"/>
              </a:rPr>
              <a:t>66</a:t>
            </a:r>
            <a:endParaRPr kumimoji="0" lang="en-US" sz="2000" b="1" i="0" u="non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rPr>
              <a:t>SEC – A</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sym typeface="Arial"/>
              </a:rPr>
              <a:t>2016658</a:t>
            </a:r>
            <a:endParaRPr kumimoji="0" lang="en-US" sz="2000" b="1" i="0" u="none" kern="0" cap="none" spc="0" normalizeH="0" baseline="0" noProof="0" dirty="0">
              <a:ln>
                <a:noFill/>
              </a:ln>
              <a:solidFill>
                <a:schemeClr val="bg1"/>
              </a:solidFill>
              <a:effectLst>
                <a:outerShdw blurRad="38100" dist="38100" dir="2700000" algn="tl">
                  <a:srgbClr val="000000">
                    <a:alpha val="43137"/>
                  </a:srgbClr>
                </a:outerShdw>
              </a:effectLst>
              <a:uLnTx/>
              <a:uFillTx/>
              <a:latin typeface="Arial Black"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pic>
        <p:nvPicPr>
          <p:cNvPr id="904" name="Google Shape;904;p40"/>
          <p:cNvPicPr preferRelativeResize="0"/>
          <p:nvPr/>
        </p:nvPicPr>
        <p:blipFill>
          <a:blip r:embed="rId3">
            <a:alphaModFix/>
          </a:blip>
          <a:stretch>
            <a:fillRect/>
          </a:stretch>
        </p:blipFill>
        <p:spPr>
          <a:xfrm flipH="1">
            <a:off x="719251" y="1033700"/>
            <a:ext cx="945950" cy="945950"/>
          </a:xfrm>
          <a:prstGeom prst="rect">
            <a:avLst/>
          </a:prstGeom>
          <a:noFill/>
          <a:ln>
            <a:noFill/>
          </a:ln>
        </p:spPr>
      </p:pic>
      <p:cxnSp>
        <p:nvCxnSpPr>
          <p:cNvPr id="905" name="Google Shape;905;p40"/>
          <p:cNvCxnSpPr>
            <a:stCxn id="906" idx="3"/>
            <a:endCxn id="904" idx="1"/>
          </p:cNvCxnSpPr>
          <p:nvPr/>
        </p:nvCxnSpPr>
        <p:spPr>
          <a:xfrm rot="10800000">
            <a:off x="1665200" y="1506675"/>
            <a:ext cx="35892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906" name="Google Shape;906;p40"/>
          <p:cNvPicPr preferRelativeResize="0"/>
          <p:nvPr/>
        </p:nvPicPr>
        <p:blipFill>
          <a:blip r:embed="rId3">
            <a:alphaModFix/>
          </a:blip>
          <a:stretch>
            <a:fillRect/>
          </a:stretch>
        </p:blipFill>
        <p:spPr>
          <a:xfrm flipH="1">
            <a:off x="5254400" y="1312725"/>
            <a:ext cx="387900" cy="387900"/>
          </a:xfrm>
          <a:prstGeom prst="rect">
            <a:avLst/>
          </a:prstGeom>
          <a:noFill/>
          <a:ln>
            <a:noFill/>
          </a:ln>
        </p:spPr>
      </p:pic>
      <p:sp>
        <p:nvSpPr>
          <p:cNvPr id="909" name="Google Shape;909;p40"/>
          <p:cNvSpPr txBox="1">
            <a:spLocks noGrp="1"/>
          </p:cNvSpPr>
          <p:nvPr>
            <p:ph type="title" idx="2"/>
          </p:nvPr>
        </p:nvSpPr>
        <p:spPr>
          <a:xfrm flipH="1">
            <a:off x="3809175" y="540000"/>
            <a:ext cx="4640700" cy="228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
              <a:t>02</a:t>
            </a:r>
            <a:endParaRPr/>
          </a:p>
        </p:txBody>
      </p:sp>
      <p:sp>
        <p:nvSpPr>
          <p:cNvPr id="11" name="Google Shape;37529;p38"/>
          <p:cNvSpPr txBox="1">
            <a:spLocks/>
          </p:cNvSpPr>
          <p:nvPr/>
        </p:nvSpPr>
        <p:spPr>
          <a:xfrm>
            <a:off x="0" y="2343151"/>
            <a:ext cx="7391400" cy="2590800"/>
          </a:xfrm>
          <a:prstGeom prst="rect">
            <a:avLst/>
          </a:prstGeom>
          <a:noFill/>
          <a:ln>
            <a:noFill/>
          </a:ln>
        </p:spPr>
        <p:txBody>
          <a:bodyPr spcFirstLastPara="1" wrap="square" lIns="91425" tIns="91425" rIns="91425" bIns="91425" anchor="ctr" anchorCtr="0">
            <a:noAutofit/>
          </a:bodyPr>
          <a:lstStyle/>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Display the page title for Heart Disease Prediction.   </a:t>
            </a:r>
          </a:p>
          <a:p>
            <a:pPr marL="342900" lvl="0" indent="-342900">
              <a:buClr>
                <a:srgbClr val="FFFFFF"/>
              </a:buClr>
              <a:buSzPts val="2400"/>
              <a:buFont typeface="Arial" pitchFamily="34" charset="0"/>
              <a:buChar char="•"/>
            </a:pPr>
            <a:endParaRPr lang="en-US" sz="1600" dirty="0" smtClean="0">
              <a:solidFill>
                <a:schemeClr val="bg1"/>
              </a:solidFill>
              <a:latin typeface="Arial Black" pitchFamily="34" charset="0"/>
              <a:ea typeface="Roboto Condensed"/>
              <a:cs typeface="Roboto Condensed"/>
              <a:sym typeface="Roboto Condensed"/>
            </a:endParaRPr>
          </a:p>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Collect input data from the user for the heart disease prediction, including attributes like Age, Sex, Chest Pain types, etc.   </a:t>
            </a:r>
          </a:p>
          <a:p>
            <a:pPr marL="342900" lvl="0" indent="-342900">
              <a:buClr>
                <a:srgbClr val="FFFFFF"/>
              </a:buClr>
              <a:buSzPts val="2400"/>
              <a:buFont typeface="Arial" pitchFamily="34" charset="0"/>
              <a:buChar char="•"/>
            </a:pPr>
            <a:endParaRPr lang="en-US" sz="1600" dirty="0" smtClean="0">
              <a:solidFill>
                <a:schemeClr val="bg1"/>
              </a:solidFill>
              <a:latin typeface="Arial Black" pitchFamily="34" charset="0"/>
              <a:ea typeface="Roboto Condensed"/>
              <a:cs typeface="Roboto Condensed"/>
              <a:sym typeface="Roboto Condensed"/>
            </a:endParaRPr>
          </a:p>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On button click, use the Heart Disease model to make a prediction based on the input data and display the result (whether the person has heart disease or not).</a:t>
            </a:r>
            <a:endParaRPr kumimoji="0" lang="en-US" sz="1600" i="0" u="none" strike="noStrike" kern="0" cap="none" spc="0" normalizeH="0" baseline="0" noProof="0" dirty="0">
              <a:ln>
                <a:noFill/>
              </a:ln>
              <a:solidFill>
                <a:schemeClr val="bg1"/>
              </a:solidFill>
              <a:uLnTx/>
              <a:uFillTx/>
              <a:latin typeface="Arial Black" pitchFamily="34" charset="0"/>
              <a:ea typeface="Roboto Condensed"/>
              <a:cs typeface="Roboto Condensed"/>
              <a:sym typeface="Roboto Condensed"/>
            </a:endParaRPr>
          </a:p>
        </p:txBody>
      </p:sp>
      <p:sp>
        <p:nvSpPr>
          <p:cNvPr id="12" name="Rectangle 11"/>
          <p:cNvSpPr/>
          <p:nvPr/>
        </p:nvSpPr>
        <p:spPr>
          <a:xfrm>
            <a:off x="96055" y="111264"/>
            <a:ext cx="8927444" cy="707886"/>
          </a:xfrm>
          <a:prstGeom prst="rect">
            <a:avLst/>
          </a:prstGeom>
        </p:spPr>
        <p:txBody>
          <a:bodyPr wrap="none">
            <a:spAutoFit/>
          </a:bodyPr>
          <a:lstStyle/>
          <a:p>
            <a:r>
              <a:rPr lang="en-US" sz="4000" b="1" dirty="0" smtClean="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Heart Disease Prediction Page:</a:t>
            </a:r>
            <a:endParaRPr lang="en-US" sz="4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35"/>
          <p:cNvSpPr txBox="1">
            <a:spLocks noGrp="1"/>
          </p:cNvSpPr>
          <p:nvPr>
            <p:ph type="title" idx="2"/>
          </p:nvPr>
        </p:nvSpPr>
        <p:spPr>
          <a:xfrm>
            <a:off x="720000" y="540000"/>
            <a:ext cx="4640700" cy="22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03</a:t>
            </a:r>
            <a:endParaRPr dirty="0"/>
          </a:p>
        </p:txBody>
      </p:sp>
      <p:pic>
        <p:nvPicPr>
          <p:cNvPr id="410" name="Google Shape;410;p35"/>
          <p:cNvPicPr preferRelativeResize="0"/>
          <p:nvPr/>
        </p:nvPicPr>
        <p:blipFill>
          <a:blip r:embed="rId3">
            <a:alphaModFix/>
          </a:blip>
          <a:stretch>
            <a:fillRect/>
          </a:stretch>
        </p:blipFill>
        <p:spPr>
          <a:xfrm>
            <a:off x="7478049" y="1033700"/>
            <a:ext cx="945950" cy="945950"/>
          </a:xfrm>
          <a:prstGeom prst="rect">
            <a:avLst/>
          </a:prstGeom>
          <a:noFill/>
          <a:ln>
            <a:noFill/>
          </a:ln>
        </p:spPr>
      </p:pic>
      <p:cxnSp>
        <p:nvCxnSpPr>
          <p:cNvPr id="411" name="Google Shape;411;p35"/>
          <p:cNvCxnSpPr>
            <a:stCxn id="412" idx="3"/>
            <a:endCxn id="410" idx="1"/>
          </p:cNvCxnSpPr>
          <p:nvPr/>
        </p:nvCxnSpPr>
        <p:spPr>
          <a:xfrm>
            <a:off x="3507849" y="1506675"/>
            <a:ext cx="39702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12" name="Google Shape;412;p35"/>
          <p:cNvPicPr preferRelativeResize="0"/>
          <p:nvPr/>
        </p:nvPicPr>
        <p:blipFill>
          <a:blip r:embed="rId3">
            <a:alphaModFix/>
          </a:blip>
          <a:stretch>
            <a:fillRect/>
          </a:stretch>
        </p:blipFill>
        <p:spPr>
          <a:xfrm>
            <a:off x="3119949" y="1312725"/>
            <a:ext cx="387900" cy="387900"/>
          </a:xfrm>
          <a:prstGeom prst="rect">
            <a:avLst/>
          </a:prstGeom>
          <a:noFill/>
          <a:ln>
            <a:noFill/>
          </a:ln>
        </p:spPr>
      </p:pic>
      <p:sp>
        <p:nvSpPr>
          <p:cNvPr id="8" name="Google Shape;37529;p38"/>
          <p:cNvSpPr txBox="1">
            <a:spLocks/>
          </p:cNvSpPr>
          <p:nvPr/>
        </p:nvSpPr>
        <p:spPr>
          <a:xfrm>
            <a:off x="0" y="2343151"/>
            <a:ext cx="7391400" cy="2590800"/>
          </a:xfrm>
          <a:prstGeom prst="rect">
            <a:avLst/>
          </a:prstGeom>
          <a:noFill/>
          <a:ln>
            <a:noFill/>
          </a:ln>
        </p:spPr>
        <p:txBody>
          <a:bodyPr spcFirstLastPara="1" wrap="square" lIns="91425" tIns="91425" rIns="91425" bIns="91425" anchor="ctr" anchorCtr="0">
            <a:noAutofit/>
          </a:bodyPr>
          <a:lstStyle/>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Display the page title for Parkinson's Disease Prediction.  </a:t>
            </a:r>
          </a:p>
          <a:p>
            <a:pPr marL="342900" lvl="0" indent="-342900">
              <a:buClr>
                <a:srgbClr val="FFFFFF"/>
              </a:buClr>
              <a:buSzPts val="2400"/>
              <a:buFont typeface="Arial" pitchFamily="34" charset="0"/>
              <a:buChar char="•"/>
            </a:pPr>
            <a:endParaRPr lang="en-US" sz="1600" dirty="0" smtClean="0">
              <a:solidFill>
                <a:schemeClr val="bg1"/>
              </a:solidFill>
              <a:latin typeface="Arial Black" pitchFamily="34" charset="0"/>
              <a:ea typeface="Roboto Condensed"/>
              <a:cs typeface="Roboto Condensed"/>
              <a:sym typeface="Roboto Condensed"/>
            </a:endParaRPr>
          </a:p>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 Collect input data from the user for the Parkinson's disease prediction, including attributes like MDVP (Mean, Standard Deviation, etc.).   </a:t>
            </a:r>
          </a:p>
          <a:p>
            <a:pPr marL="342900" lvl="0" indent="-342900">
              <a:buClr>
                <a:srgbClr val="FFFFFF"/>
              </a:buClr>
              <a:buSzPts val="2400"/>
              <a:buFont typeface="Arial" pitchFamily="34" charset="0"/>
              <a:buChar char="•"/>
            </a:pPr>
            <a:endParaRPr lang="en-US" sz="1600" dirty="0" smtClean="0">
              <a:solidFill>
                <a:schemeClr val="bg1"/>
              </a:solidFill>
              <a:latin typeface="Arial Black" pitchFamily="34" charset="0"/>
              <a:ea typeface="Roboto Condensed"/>
              <a:cs typeface="Roboto Condensed"/>
              <a:sym typeface="Roboto Condensed"/>
            </a:endParaRPr>
          </a:p>
          <a:p>
            <a:pPr marL="342900" lvl="0" indent="-342900">
              <a:buClr>
                <a:srgbClr val="FFFFFF"/>
              </a:buClr>
              <a:buSzPts val="2400"/>
              <a:buFont typeface="Arial" pitchFamily="34" charset="0"/>
              <a:buChar char="•"/>
            </a:pPr>
            <a:r>
              <a:rPr lang="en-US" sz="1600" dirty="0" smtClean="0">
                <a:solidFill>
                  <a:schemeClr val="bg1"/>
                </a:solidFill>
                <a:latin typeface="Arial Black" pitchFamily="34" charset="0"/>
                <a:ea typeface="Roboto Condensed"/>
                <a:cs typeface="Roboto Condensed"/>
                <a:sym typeface="Roboto Condensed"/>
              </a:rPr>
              <a:t>- On button click, use the Parkinson's model to make a prediction based on the input data and display the result (whether the person has Parkinson's disease or not).</a:t>
            </a:r>
            <a:endParaRPr kumimoji="0" lang="en-US" sz="1600" i="0" u="none" strike="noStrike" kern="0" cap="none" spc="0" normalizeH="0" baseline="0" noProof="0" dirty="0">
              <a:ln>
                <a:noFill/>
              </a:ln>
              <a:solidFill>
                <a:schemeClr val="bg1"/>
              </a:solidFill>
              <a:uLnTx/>
              <a:uFillTx/>
              <a:latin typeface="Arial Black" pitchFamily="34" charset="0"/>
              <a:ea typeface="Roboto Condensed"/>
              <a:cs typeface="Roboto Condensed"/>
              <a:sym typeface="Roboto Condensed"/>
            </a:endParaRPr>
          </a:p>
        </p:txBody>
      </p:sp>
      <p:sp>
        <p:nvSpPr>
          <p:cNvPr id="9" name="Rectangle 8"/>
          <p:cNvSpPr/>
          <p:nvPr/>
        </p:nvSpPr>
        <p:spPr>
          <a:xfrm>
            <a:off x="533400" y="133350"/>
            <a:ext cx="8214108" cy="707886"/>
          </a:xfrm>
          <a:prstGeom prst="rect">
            <a:avLst/>
          </a:prstGeom>
        </p:spPr>
        <p:txBody>
          <a:bodyPr wrap="none">
            <a:spAutoFit/>
          </a:bodyPr>
          <a:lstStyle/>
          <a:p>
            <a:r>
              <a:rPr lang="en-US" sz="4000" b="1" dirty="0" smtClean="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Parkinson's Prediction Page:</a:t>
            </a:r>
            <a:endParaRPr lang="en-US" sz="40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95" name="Google Shape;495;p38"/>
          <p:cNvPicPr preferRelativeResize="0"/>
          <p:nvPr/>
        </p:nvPicPr>
        <p:blipFill>
          <a:blip r:embed="rId3">
            <a:alphaModFix/>
          </a:blip>
          <a:stretch>
            <a:fillRect/>
          </a:stretch>
        </p:blipFill>
        <p:spPr>
          <a:xfrm>
            <a:off x="1306850" y="1581225"/>
            <a:ext cx="1166100" cy="1166150"/>
          </a:xfrm>
          <a:prstGeom prst="rect">
            <a:avLst/>
          </a:prstGeom>
          <a:noFill/>
          <a:ln>
            <a:noFill/>
          </a:ln>
        </p:spPr>
      </p:pic>
      <p:pic>
        <p:nvPicPr>
          <p:cNvPr id="496" name="Google Shape;496;p38"/>
          <p:cNvPicPr preferRelativeResize="0"/>
          <p:nvPr/>
        </p:nvPicPr>
        <p:blipFill>
          <a:blip r:embed="rId3">
            <a:alphaModFix/>
          </a:blip>
          <a:stretch>
            <a:fillRect/>
          </a:stretch>
        </p:blipFill>
        <p:spPr>
          <a:xfrm>
            <a:off x="3988950" y="1581225"/>
            <a:ext cx="1166100" cy="1166150"/>
          </a:xfrm>
          <a:prstGeom prst="rect">
            <a:avLst/>
          </a:prstGeom>
          <a:noFill/>
          <a:ln>
            <a:noFill/>
          </a:ln>
        </p:spPr>
      </p:pic>
      <p:pic>
        <p:nvPicPr>
          <p:cNvPr id="497" name="Google Shape;497;p38"/>
          <p:cNvPicPr preferRelativeResize="0"/>
          <p:nvPr/>
        </p:nvPicPr>
        <p:blipFill>
          <a:blip r:embed="rId3">
            <a:alphaModFix/>
          </a:blip>
          <a:stretch>
            <a:fillRect/>
          </a:stretch>
        </p:blipFill>
        <p:spPr>
          <a:xfrm>
            <a:off x="6671050" y="1581225"/>
            <a:ext cx="1166100" cy="1166150"/>
          </a:xfrm>
          <a:prstGeom prst="rect">
            <a:avLst/>
          </a:prstGeom>
          <a:noFill/>
          <a:ln>
            <a:noFill/>
          </a:ln>
        </p:spPr>
      </p:pic>
      <p:sp>
        <p:nvSpPr>
          <p:cNvPr id="36" name="Google Shape;37500;p36"/>
          <p:cNvSpPr txBox="1">
            <a:spLocks/>
          </p:cNvSpPr>
          <p:nvPr/>
        </p:nvSpPr>
        <p:spPr>
          <a:xfrm>
            <a:off x="311727" y="447749"/>
            <a:ext cx="5974173" cy="722959"/>
          </a:xfrm>
          <a:prstGeom prst="rect">
            <a:avLst/>
          </a:prstGeom>
          <a:noFill/>
          <a:ln>
            <a:noFill/>
          </a:ln>
        </p:spPr>
        <p:txBody>
          <a:bodyPr spcFirstLastPara="1" wrap="square" lIns="91425" tIns="91425" rIns="91425" bIns="91425" anchor="b" anchorCtr="0">
            <a:noAutofit/>
          </a:bodyPr>
          <a:lstStyle/>
          <a:p>
            <a:pPr marL="0" marR="0" lvl="0" indent="0" algn="r"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40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rPr>
              <a:t>FUTURE WORK</a:t>
            </a:r>
            <a:endParaRPr kumimoji="0" lang="en-US" sz="40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endParaRPr>
          </a:p>
        </p:txBody>
      </p:sp>
      <p:sp>
        <p:nvSpPr>
          <p:cNvPr id="37" name="Google Shape;37501;p36"/>
          <p:cNvSpPr txBox="1">
            <a:spLocks/>
          </p:cNvSpPr>
          <p:nvPr/>
        </p:nvSpPr>
        <p:spPr>
          <a:xfrm>
            <a:off x="810492" y="1195951"/>
            <a:ext cx="2235600" cy="4476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2200"/>
              <a:buFont typeface="Poppins ExtraBold"/>
              <a:buNone/>
              <a:tabLst/>
              <a:defRPr/>
            </a:pPr>
            <a:r>
              <a:rPr kumimoji="0" lang="en-US" b="0" i="0" u="none" strike="noStrike" kern="0" cap="none" spc="0" normalizeH="0" baseline="0" noProof="0" dirty="0" smtClean="0">
                <a:ln>
                  <a:noFill/>
                </a:ln>
                <a:solidFill>
                  <a:srgbClr val="FF5555"/>
                </a:solidFill>
                <a:effectLst/>
                <a:uLnTx/>
                <a:uFillTx/>
                <a:latin typeface="Arial Black" pitchFamily="34" charset="0"/>
                <a:ea typeface="Poppins ExtraBold"/>
                <a:cs typeface="Poppins ExtraBold"/>
                <a:sym typeface="Poppins ExtraBold"/>
              </a:rPr>
              <a:t>ADD MORE DISEASES</a:t>
            </a:r>
            <a:endParaRPr kumimoji="0" lang="en-US" b="0" i="0" u="none" strike="noStrike" kern="0" cap="none" spc="0" normalizeH="0" baseline="0" noProof="0" dirty="0">
              <a:ln>
                <a:noFill/>
              </a:ln>
              <a:solidFill>
                <a:srgbClr val="FF5555"/>
              </a:solidFill>
              <a:effectLst/>
              <a:uLnTx/>
              <a:uFillTx/>
              <a:latin typeface="Arial Black" pitchFamily="34" charset="0"/>
              <a:ea typeface="Poppins ExtraBold"/>
              <a:cs typeface="Poppins ExtraBold"/>
              <a:sym typeface="Poppins ExtraBold"/>
            </a:endParaRPr>
          </a:p>
        </p:txBody>
      </p:sp>
      <p:sp>
        <p:nvSpPr>
          <p:cNvPr id="38" name="Google Shape;37502;p36"/>
          <p:cNvSpPr txBox="1">
            <a:spLocks noGrp="1"/>
          </p:cNvSpPr>
          <p:nvPr>
            <p:ph type="subTitle" idx="1"/>
          </p:nvPr>
        </p:nvSpPr>
        <p:spPr>
          <a:xfrm>
            <a:off x="685800" y="2841933"/>
            <a:ext cx="2235600" cy="386100"/>
          </a:xfrm>
          <a:prstGeom prst="rect">
            <a:avLst/>
          </a:prstGeom>
        </p:spPr>
        <p:txBody>
          <a:bodyPr spcFirstLastPara="1" wrap="square" lIns="91425" tIns="91425" rIns="91425" bIns="91425" anchor="t" anchorCtr="0">
            <a:noAutofit/>
          </a:bodyPr>
          <a:lstStyle/>
          <a:p>
            <a:pPr marL="0" lvl="0" indent="0"/>
            <a:r>
              <a:rPr lang="en-US" sz="1200" dirty="0" smtClean="0">
                <a:effectLst>
                  <a:outerShdw blurRad="38100" dist="38100" dir="2700000" algn="tl">
                    <a:srgbClr val="000000">
                      <a:alpha val="43137"/>
                    </a:srgbClr>
                  </a:outerShdw>
                </a:effectLst>
                <a:latin typeface="Arial Black" pitchFamily="34" charset="0"/>
              </a:rPr>
              <a:t>Expand the list of diseases your system can predict. This will provide users with a broader range of health insights and increase the usefulness of your application.</a:t>
            </a:r>
            <a:endParaRPr sz="1200" dirty="0">
              <a:solidFill>
                <a:schemeClr val="bg1"/>
              </a:solidFill>
              <a:effectLst>
                <a:outerShdw blurRad="38100" dist="38100" dir="2700000" algn="tl">
                  <a:srgbClr val="000000">
                    <a:alpha val="43137"/>
                  </a:srgbClr>
                </a:outerShdw>
              </a:effectLst>
              <a:latin typeface="Arial Black" pitchFamily="34" charset="0"/>
            </a:endParaRPr>
          </a:p>
        </p:txBody>
      </p:sp>
      <p:sp>
        <p:nvSpPr>
          <p:cNvPr id="39" name="Google Shape;37503;p36"/>
          <p:cNvSpPr txBox="1">
            <a:spLocks/>
          </p:cNvSpPr>
          <p:nvPr/>
        </p:nvSpPr>
        <p:spPr>
          <a:xfrm>
            <a:off x="3149399" y="1267641"/>
            <a:ext cx="2946601" cy="41055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600"/>
              <a:buFont typeface="Baloo Thambi 2"/>
              <a:buNone/>
              <a:tabLst/>
              <a:defRPr/>
            </a:pPr>
            <a:r>
              <a:rPr kumimoji="0" lang="en-US" b="0" i="0" u="none" strike="noStrike" kern="0" cap="none" spc="0" normalizeH="0" baseline="0" noProof="0" dirty="0" smtClean="0">
                <a:ln>
                  <a:noFill/>
                </a:ln>
                <a:solidFill>
                  <a:srgbClr val="FF766D"/>
                </a:solidFill>
                <a:effectLst/>
                <a:uLnTx/>
                <a:uFillTx/>
                <a:latin typeface="Arial Black" pitchFamily="34" charset="0"/>
                <a:ea typeface="Baloo Thambi 2"/>
                <a:cs typeface="Baloo Thambi 2"/>
                <a:sym typeface="Baloo Thambi 2"/>
              </a:rPr>
              <a:t>ENHANCE PREDICTION ACCURACY</a:t>
            </a:r>
            <a:endParaRPr kumimoji="0" lang="en-US" b="0" i="0" u="none" strike="noStrike" kern="0" cap="none" spc="0" normalizeH="0" baseline="0" noProof="0" dirty="0">
              <a:ln>
                <a:noFill/>
              </a:ln>
              <a:solidFill>
                <a:srgbClr val="FF766D"/>
              </a:solidFill>
              <a:effectLst/>
              <a:uLnTx/>
              <a:uFillTx/>
              <a:latin typeface="Arial Black" pitchFamily="34" charset="0"/>
              <a:ea typeface="Baloo Thambi 2"/>
              <a:cs typeface="Baloo Thambi 2"/>
              <a:sym typeface="Baloo Thambi 2"/>
            </a:endParaRPr>
          </a:p>
        </p:txBody>
      </p:sp>
      <p:sp>
        <p:nvSpPr>
          <p:cNvPr id="40" name="Google Shape;37504;p36"/>
          <p:cNvSpPr txBox="1">
            <a:spLocks noGrp="1"/>
          </p:cNvSpPr>
          <p:nvPr>
            <p:ph type="subTitle" idx="4"/>
          </p:nvPr>
        </p:nvSpPr>
        <p:spPr>
          <a:xfrm>
            <a:off x="3580649" y="2765733"/>
            <a:ext cx="1982700" cy="386100"/>
          </a:xfrm>
          <a:prstGeom prst="rect">
            <a:avLst/>
          </a:prstGeom>
        </p:spPr>
        <p:txBody>
          <a:bodyPr spcFirstLastPara="1" wrap="square" lIns="91425" tIns="91425" rIns="91425" bIns="91425" anchor="t" anchorCtr="0">
            <a:noAutofit/>
          </a:bodyPr>
          <a:lstStyle/>
          <a:p>
            <a:pPr marL="0" lvl="0" indent="0"/>
            <a:r>
              <a:rPr lang="en-US" sz="1200" dirty="0" smtClean="0">
                <a:effectLst>
                  <a:outerShdw blurRad="38100" dist="38100" dir="2700000" algn="tl">
                    <a:srgbClr val="000000">
                      <a:alpha val="43137"/>
                    </a:srgbClr>
                  </a:outerShdw>
                </a:effectLst>
              </a:rPr>
              <a:t>Continuously improve the accuracy of your prediction models by incorporating more diverse and high-quality data, refining the feature selection process, and exploring advanced machine learning techniques.</a:t>
            </a:r>
            <a:endParaRPr sz="1200" dirty="0">
              <a:solidFill>
                <a:schemeClr val="bg1"/>
              </a:solidFill>
              <a:effectLst>
                <a:outerShdw blurRad="38100" dist="38100" dir="2700000" algn="tl">
                  <a:srgbClr val="000000">
                    <a:alpha val="43137"/>
                  </a:srgbClr>
                </a:outerShdw>
              </a:effectLst>
              <a:latin typeface="Arial Black" pitchFamily="34" charset="0"/>
            </a:endParaRPr>
          </a:p>
        </p:txBody>
      </p:sp>
      <p:sp>
        <p:nvSpPr>
          <p:cNvPr id="41" name="Google Shape;37505;p36"/>
          <p:cNvSpPr txBox="1">
            <a:spLocks/>
          </p:cNvSpPr>
          <p:nvPr/>
        </p:nvSpPr>
        <p:spPr>
          <a:xfrm>
            <a:off x="6225374" y="1227918"/>
            <a:ext cx="2235600" cy="4476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600"/>
              <a:buFont typeface="Baloo Thambi 2"/>
              <a:buNone/>
              <a:tabLst/>
              <a:defRPr/>
            </a:pPr>
            <a:r>
              <a:rPr kumimoji="0" lang="en-US" b="0" i="0" u="none" strike="noStrike" kern="0" cap="none" spc="0" normalizeH="0" baseline="0" noProof="0" dirty="0" smtClean="0">
                <a:ln>
                  <a:noFill/>
                </a:ln>
                <a:solidFill>
                  <a:srgbClr val="FF9696"/>
                </a:solidFill>
                <a:effectLst/>
                <a:uLnTx/>
                <a:uFillTx/>
                <a:latin typeface="Arial Black" pitchFamily="34" charset="0"/>
                <a:ea typeface="Baloo Thambi 2"/>
                <a:cs typeface="Baloo Thambi 2"/>
                <a:sym typeface="Baloo Thambi 2"/>
              </a:rPr>
              <a:t>IMPROVE USER INTERFACE</a:t>
            </a:r>
            <a:endParaRPr kumimoji="0" lang="en-US" b="0" i="0" u="none" strike="noStrike" kern="0" cap="none" spc="0" normalizeH="0" baseline="0" noProof="0" dirty="0">
              <a:ln>
                <a:noFill/>
              </a:ln>
              <a:solidFill>
                <a:srgbClr val="FF9696"/>
              </a:solidFill>
              <a:effectLst/>
              <a:uLnTx/>
              <a:uFillTx/>
              <a:latin typeface="Arial Black" pitchFamily="34" charset="0"/>
              <a:ea typeface="Baloo Thambi 2"/>
              <a:cs typeface="Baloo Thambi 2"/>
              <a:sym typeface="Baloo Thambi 2"/>
            </a:endParaRPr>
          </a:p>
        </p:txBody>
      </p:sp>
      <p:sp>
        <p:nvSpPr>
          <p:cNvPr id="42" name="Google Shape;37506;p36"/>
          <p:cNvSpPr txBox="1">
            <a:spLocks noGrp="1"/>
          </p:cNvSpPr>
          <p:nvPr>
            <p:ph type="subTitle" idx="6"/>
          </p:nvPr>
        </p:nvSpPr>
        <p:spPr>
          <a:xfrm>
            <a:off x="6172200" y="2689533"/>
            <a:ext cx="2411176" cy="457200"/>
          </a:xfrm>
          <a:prstGeom prst="rect">
            <a:avLst/>
          </a:prstGeom>
        </p:spPr>
        <p:txBody>
          <a:bodyPr spcFirstLastPara="1" wrap="square" lIns="91425" tIns="91425" rIns="91425" bIns="91425" anchor="t" anchorCtr="0">
            <a:noAutofit/>
          </a:bodyPr>
          <a:lstStyle/>
          <a:p>
            <a:pPr marL="0" lvl="0" indent="0"/>
            <a:r>
              <a:rPr lang="en-US" sz="1200" dirty="0" smtClean="0">
                <a:effectLst>
                  <a:outerShdw blurRad="38100" dist="38100" dir="2700000" algn="tl">
                    <a:srgbClr val="000000">
                      <a:alpha val="43137"/>
                    </a:srgbClr>
                  </a:outerShdw>
                </a:effectLst>
              </a:rPr>
              <a:t>Focus on creating a user-friendly and intuitive interface for your application. Simplify the input process, provide clear instructions, and present the prediction results in a visually appealing and understandable format.</a:t>
            </a:r>
            <a:endParaRPr sz="1200" dirty="0">
              <a:solidFill>
                <a:schemeClr val="bg1"/>
              </a:solidFill>
              <a:effectLst>
                <a:outerShdw blurRad="38100" dist="38100" dir="2700000" algn="tl">
                  <a:srgbClr val="000000">
                    <a:alpha val="43137"/>
                  </a:srgbClr>
                </a:outerShdw>
              </a:effectLst>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24" name="Google Shape;37537;p39"/>
          <p:cNvSpPr txBox="1">
            <a:spLocks noGrp="1"/>
          </p:cNvSpPr>
          <p:nvPr>
            <p:ph type="ctrTitle"/>
          </p:nvPr>
        </p:nvSpPr>
        <p:spPr>
          <a:xfrm>
            <a:off x="1414132" y="285750"/>
            <a:ext cx="6587400" cy="95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CONCLUSION</a:t>
            </a:r>
            <a:endParaRPr dirty="0"/>
          </a:p>
        </p:txBody>
      </p:sp>
      <p:sp>
        <p:nvSpPr>
          <p:cNvPr id="25" name="Google Shape;37538;p39"/>
          <p:cNvSpPr txBox="1">
            <a:spLocks noGrp="1"/>
          </p:cNvSpPr>
          <p:nvPr>
            <p:ph type="subTitle" idx="1"/>
          </p:nvPr>
        </p:nvSpPr>
        <p:spPr>
          <a:xfrm>
            <a:off x="1467293" y="2029488"/>
            <a:ext cx="6698512" cy="2212901"/>
          </a:xfrm>
          <a:prstGeom prst="rect">
            <a:avLst/>
          </a:prstGeom>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t" anchorCtr="0">
            <a:noAutofit/>
          </a:bodyPr>
          <a:lstStyle/>
          <a:p>
            <a:pPr marL="0" lvl="0" indent="0">
              <a:buClr>
                <a:schemeClr val="dk1"/>
              </a:buClr>
              <a:buSzPts val="1100"/>
            </a:pPr>
            <a:endParaRPr lang="en-US" b="1" dirty="0" smtClean="0">
              <a:solidFill>
                <a:schemeClr val="bg1"/>
              </a:solidFill>
              <a:effectLst>
                <a:outerShdw blurRad="38100" dist="38100" dir="2700000" algn="tl">
                  <a:srgbClr val="000000">
                    <a:alpha val="43137"/>
                  </a:srgbClr>
                </a:outerShdw>
              </a:effectLst>
            </a:endParaRPr>
          </a:p>
          <a:p>
            <a:pPr marL="0" lvl="0" indent="0">
              <a:buClr>
                <a:schemeClr val="dk1"/>
              </a:buClr>
              <a:buSzPts val="1100"/>
            </a:pPr>
            <a:r>
              <a:rPr lang="en-US" b="1" dirty="0" smtClean="0">
                <a:solidFill>
                  <a:schemeClr val="bg1"/>
                </a:solidFill>
                <a:effectLst>
                  <a:outerShdw blurRad="38100" dist="38100" dir="2700000" algn="tl">
                    <a:srgbClr val="000000">
                      <a:alpha val="43137"/>
                    </a:srgbClr>
                  </a:outerShdw>
                </a:effectLst>
              </a:rPr>
              <a:t>The </a:t>
            </a:r>
            <a:r>
              <a:rPr lang="en-US" b="1" dirty="0" smtClean="0">
                <a:solidFill>
                  <a:schemeClr val="bg1"/>
                </a:solidFill>
                <a:effectLst>
                  <a:outerShdw blurRad="38100" dist="38100" dir="2700000" algn="tl">
                    <a:srgbClr val="000000">
                      <a:alpha val="43137"/>
                    </a:srgbClr>
                  </a:outerShdw>
                </a:effectLst>
              </a:rPr>
              <a:t>Multiple Disease Prediction System utilizes machine learning to deliver accurate predictions for diabetes, heart disease, and Parkinson's disease. With a user-friendly interface, it enables proactive healthcare management. Future work includes expanding disease coverage, integrating real-time data, and personalizing predictions for improved health outcomes.</a:t>
            </a:r>
            <a:endParaRPr b="1" dirty="0">
              <a:solidFill>
                <a:schemeClr val="bg1"/>
              </a:solidFill>
              <a:effectLst>
                <a:outerShdw blurRad="38100" dist="38100" dir="2700000" algn="tl">
                  <a:srgbClr val="000000">
                    <a:alpha val="43137"/>
                  </a:srgbClr>
                </a:outerShdw>
              </a:effectLst>
            </a:endParaRPr>
          </a:p>
          <a:p>
            <a:pPr marL="0" lvl="0" indent="0" algn="ctr" rtl="0">
              <a:spcBef>
                <a:spcPts val="0"/>
              </a:spcBef>
              <a:spcAft>
                <a:spcPts val="0"/>
              </a:spcAft>
              <a:buClr>
                <a:schemeClr val="dk1"/>
              </a:buClr>
              <a:buSzPts val="1100"/>
              <a:buFont typeface="Arial"/>
              <a:buNone/>
            </a:pPr>
            <a:endParaRPr b="1" dirty="0">
              <a:solidFill>
                <a:schemeClr val="tx1"/>
              </a:solidFill>
              <a:effectLst>
                <a:outerShdw blurRad="38100" dist="38100" dir="2700000" algn="tl">
                  <a:srgbClr val="000000">
                    <a:alpha val="43137"/>
                  </a:srgbClr>
                </a:outerShdw>
              </a:effectLst>
            </a:endParaRPr>
          </a:p>
          <a:p>
            <a:pPr marL="0" lvl="0" indent="0" algn="ctr" rtl="0">
              <a:spcBef>
                <a:spcPts val="0"/>
              </a:spcBef>
              <a:spcAft>
                <a:spcPts val="0"/>
              </a:spcAft>
              <a:buNone/>
            </a:pPr>
            <a:endParaRPr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4" name="Google Shape;37537;p39"/>
          <p:cNvSpPr txBox="1">
            <a:spLocks/>
          </p:cNvSpPr>
          <p:nvPr/>
        </p:nvSpPr>
        <p:spPr>
          <a:xfrm>
            <a:off x="1143000" y="1885950"/>
            <a:ext cx="6587400" cy="9552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4800"/>
              <a:buFont typeface="Poppins ExtraBold"/>
              <a:buNone/>
              <a:tabLst/>
              <a:defRPr/>
            </a:pPr>
            <a:r>
              <a:rPr kumimoji="0" lang="en-US" sz="6900" b="1" i="0" u="none" strike="noStrike" kern="0" cap="none" spc="0" normalizeH="0" baseline="0" noProof="0" smtClean="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rPr>
              <a:t>THANK YOU !!!</a:t>
            </a:r>
            <a:endParaRPr kumimoji="0" lang="en-US" sz="69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52"/>
        <p:cNvGrpSpPr/>
        <p:nvPr/>
      </p:nvGrpSpPr>
      <p:grpSpPr>
        <a:xfrm>
          <a:off x="0" y="0"/>
          <a:ext cx="0" cy="0"/>
          <a:chOff x="0" y="0"/>
          <a:chExt cx="0" cy="0"/>
        </a:xfrm>
      </p:grpSpPr>
      <p:pic>
        <p:nvPicPr>
          <p:cNvPr id="6" name="Picture 3">
            <a:extLst>
              <a:ext uri="{FF2B5EF4-FFF2-40B4-BE49-F238E27FC236}">
                <a16:creationId xmlns:a16="http://schemas.microsoft.com/office/drawing/2014/main" xmlns="" id="{706842FD-BCF4-575D-3552-A62A2A788CD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0525" y="416726"/>
            <a:ext cx="5730875" cy="10636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a:extLst>
              <a:ext uri="{FF2B5EF4-FFF2-40B4-BE49-F238E27FC236}">
                <a16:creationId xmlns:a16="http://schemas.microsoft.com/office/drawing/2014/main" xmlns="" id="{F7CA7B22-8217-A913-681B-5E145B221BB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0525" y="952986"/>
            <a:ext cx="5730875" cy="10636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
            <a:extLst>
              <a:ext uri="{FF2B5EF4-FFF2-40B4-BE49-F238E27FC236}">
                <a16:creationId xmlns:a16="http://schemas.microsoft.com/office/drawing/2014/main" xmlns="" id="{575D9D39-6A2F-EE5E-BAB8-4D2648323BC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20108" y="3167497"/>
            <a:ext cx="839819" cy="80264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4">
            <a:extLst>
              <a:ext uri="{FF2B5EF4-FFF2-40B4-BE49-F238E27FC236}">
                <a16:creationId xmlns:a16="http://schemas.microsoft.com/office/drawing/2014/main" xmlns="" id="{7442A33C-A8D2-83F9-52DE-F620863F1C17}"/>
              </a:ext>
            </a:extLst>
          </p:cNvPr>
          <p:cNvSpPr>
            <a:spLocks noChangeArrowheads="1"/>
          </p:cNvSpPr>
          <p:nvPr/>
        </p:nvSpPr>
        <p:spPr bwMode="auto">
          <a:xfrm>
            <a:off x="2893943" y="92564"/>
            <a:ext cx="3264035"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Mini Project </a:t>
            </a:r>
            <a:r>
              <a:rPr lang="en-US" altLang="en-US" sz="1600" b="1" dirty="0">
                <a:solidFill>
                  <a:schemeClr val="bg1"/>
                </a:solidFill>
                <a:latin typeface="Bookman Old Style" panose="02050604050505020204" pitchFamily="18" charset="0"/>
                <a:ea typeface="Times New Roman" panose="02020603050405020304" pitchFamily="18" charset="0"/>
                <a:cs typeface="Times New Roman" panose="02020603050405020304" pitchFamily="18" charset="0"/>
              </a:rPr>
              <a:t>Presentation</a:t>
            </a: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0" name="Rectangle 5">
            <a:extLst>
              <a:ext uri="{FF2B5EF4-FFF2-40B4-BE49-F238E27FC236}">
                <a16:creationId xmlns:a16="http://schemas.microsoft.com/office/drawing/2014/main" xmlns="" id="{2FA3E054-2D8D-B533-8D89-46171EA67462}"/>
              </a:ext>
            </a:extLst>
          </p:cNvPr>
          <p:cNvSpPr>
            <a:spLocks noChangeArrowheads="1"/>
          </p:cNvSpPr>
          <p:nvPr/>
        </p:nvSpPr>
        <p:spPr bwMode="auto">
          <a:xfrm>
            <a:off x="2150150" y="590550"/>
            <a:ext cx="4751622"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smtClean="0">
                <a:solidFill>
                  <a:schemeClr val="bg1"/>
                </a:solidFill>
                <a:latin typeface="Bookman Old Style" panose="02050604050505020204" pitchFamily="18" charset="0"/>
                <a:cs typeface="Times New Roman" panose="02020603050405020304" pitchFamily="18" charset="0"/>
              </a:rPr>
              <a:t>MULTIPLE DISEASE PREDICTION SYSTEM</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01B579F0-9BD5-D1C8-90EA-70A4E503B717}"/>
              </a:ext>
            </a:extLst>
          </p:cNvPr>
          <p:cNvSpPr>
            <a:spLocks noChangeArrowheads="1"/>
          </p:cNvSpPr>
          <p:nvPr/>
        </p:nvSpPr>
        <p:spPr bwMode="auto">
          <a:xfrm>
            <a:off x="1263661" y="1027757"/>
            <a:ext cx="6724277"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Submitted in partial fulfilment of the requirement for the award of the degree of</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BACHELOR OF TECHNOLOGY</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IN</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COMPUTER SCIENCE &amp; ENGINEERING</a:t>
            </a:r>
            <a:r>
              <a:rPr kumimoji="0" lang="en-US" altLang="en-US" sz="1200"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Submitted </a:t>
            </a:r>
            <a:r>
              <a:rPr kumimoji="0" lang="en-US" altLang="en-US" sz="1200" b="1" i="0" u="none" strike="noStrike" cap="none" normalizeH="0" baseline="0" dirty="0" smtClean="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by:</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800" dirty="0" smtClean="0">
              <a:solidFill>
                <a:schemeClr val="bg1"/>
              </a:solidFill>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smtClean="0">
                <a:solidFill>
                  <a:schemeClr val="bg1"/>
                </a:solidFill>
                <a:latin typeface="Bookman Old Style" panose="02050604050505020204" pitchFamily="18" charset="0"/>
                <a:ea typeface="Times New Roman" panose="02020603050405020304" pitchFamily="18" charset="0"/>
                <a:cs typeface="Times New Roman" panose="02020603050405020304" pitchFamily="18" charset="0"/>
              </a:rPr>
              <a:t>ANUSHKA KAUSHIK</a:t>
            </a:r>
            <a:r>
              <a:rPr kumimoji="0" lang="en-US" altLang="en-US" sz="1200" b="1" i="0" u="none" strike="noStrike" cap="none" normalizeH="0" baseline="0" dirty="0" smtClean="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smtClean="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2016658</a:t>
            </a:r>
            <a:endParaRPr kumimoji="0" lang="en-US" altLang="en-US" sz="800" b="0" i="0" u="none" strike="noStrike" cap="none" normalizeH="0" baseline="0" dirty="0" smtClean="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Under </a:t>
            </a:r>
            <a:r>
              <a:rPr kumimoji="0" lang="en-US" altLang="en-US" sz="1200" b="1" i="1"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Mentorship of</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chemeClr val="bg1"/>
                </a:solidFill>
                <a:latin typeface="Calibri" panose="020F0502020204030204" pitchFamily="34" charset="0"/>
                <a:cs typeface="Times New Roman" panose="02020603050405020304" pitchFamily="18" charset="0"/>
              </a:rPr>
              <a:t>DR. MANOJ DIWAKER</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Associate</a:t>
            </a:r>
            <a:r>
              <a:rPr kumimoji="0" lang="en-US" altLang="en-US" sz="1200" b="1" i="0" u="none" strike="noStrike" cap="none" normalizeH="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Professor</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altLang="en-US" sz="12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2" name="Rectangle 7">
            <a:extLst>
              <a:ext uri="{FF2B5EF4-FFF2-40B4-BE49-F238E27FC236}">
                <a16:creationId xmlns:a16="http://schemas.microsoft.com/office/drawing/2014/main" xmlns="" id="{43C653EA-CC91-52DF-801C-9A67D9363CF0}"/>
              </a:ext>
            </a:extLst>
          </p:cNvPr>
          <p:cNvSpPr>
            <a:spLocks noChangeArrowheads="1"/>
          </p:cNvSpPr>
          <p:nvPr/>
        </p:nvSpPr>
        <p:spPr bwMode="auto">
          <a:xfrm>
            <a:off x="1838818" y="4019550"/>
            <a:ext cx="5573962"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Graphic Era (Deemed to be University)</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Dehradun, Uttarakhand</a:t>
            </a:r>
            <a:endParaRPr kumimoji="0" lang="en-US" altLang="en-US" sz="800" b="0"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rPr>
              <a:t>July 2023</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6" name="Google Shape;37459;p31"/>
          <p:cNvSpPr txBox="1">
            <a:spLocks/>
          </p:cNvSpPr>
          <p:nvPr/>
        </p:nvSpPr>
        <p:spPr>
          <a:xfrm>
            <a:off x="1433945" y="0"/>
            <a:ext cx="8499764" cy="990599"/>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3200" b="0"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rPr>
              <a:t>PROBLEM STATEMENT</a:t>
            </a:r>
            <a:endParaRPr kumimoji="0" lang="en-US" sz="3000" b="0" i="0" u="none" strike="noStrike" kern="0" cap="none" spc="0" normalizeH="0" baseline="0" noProof="0" dirty="0">
              <a:ln>
                <a:noFill/>
              </a:ln>
              <a:solidFill>
                <a:srgbClr val="FFFFFF"/>
              </a:solidFill>
              <a:effectLst/>
              <a:uLnTx/>
              <a:uFillTx/>
              <a:latin typeface="Poppins ExtraBold"/>
              <a:ea typeface="Poppins ExtraBold"/>
              <a:cs typeface="Poppins ExtraBold"/>
              <a:sym typeface="Poppins ExtraBold"/>
            </a:endParaRPr>
          </a:p>
        </p:txBody>
      </p:sp>
      <p:sp>
        <p:nvSpPr>
          <p:cNvPr id="8" name="Google Shape;37461;p31"/>
          <p:cNvSpPr txBox="1"/>
          <p:nvPr/>
        </p:nvSpPr>
        <p:spPr>
          <a:xfrm>
            <a:off x="1586328" y="715236"/>
            <a:ext cx="5105400" cy="4552950"/>
          </a:xfrm>
          <a:prstGeom prst="rect">
            <a:avLst/>
          </a:prstGeom>
          <a:noFill/>
          <a:ln>
            <a:noFill/>
          </a:ln>
        </p:spPr>
        <p:txBody>
          <a:bodyPr spcFirstLastPara="1" wrap="square" lIns="91425" tIns="91425" rIns="91425" bIns="91425" anchor="ctr" anchorCtr="0">
            <a:noAutofit/>
          </a:bodyPr>
          <a:lstStyle/>
          <a:p>
            <a:pPr lvl="0" algn="ctr">
              <a:lnSpc>
                <a:spcPct val="115000"/>
              </a:lnSpc>
              <a:spcAft>
                <a:spcPts val="1600"/>
              </a:spcAft>
            </a:pPr>
            <a:r>
              <a:rPr lang="en-US" sz="1600" dirty="0" smtClean="0">
                <a:solidFill>
                  <a:schemeClr val="bg1"/>
                </a:solidFill>
                <a:effectLst>
                  <a:outerShdw blurRad="38100" dist="38100" dir="2700000" algn="tl">
                    <a:srgbClr val="000000">
                      <a:alpha val="43137"/>
                    </a:srgbClr>
                  </a:outerShdw>
                </a:effectLst>
                <a:latin typeface="Arial Black" pitchFamily="34" charset="0"/>
              </a:rPr>
              <a:t>Many people face challenges in identifying potential health issues at an early stage due to limited access to efficient disease prediction systems. Our project aims to solve this problem by creating a user-friendly system that uses advanced technology to predict diseases such as diabetes, heart disease, and Parkinson's disease. By making accurate predictions, our system can help individuals take proactive measures for their health and improve their overall well-being.</a:t>
            </a:r>
            <a:endParaRPr sz="1600" dirty="0">
              <a:solidFill>
                <a:schemeClr val="bg1"/>
              </a:solidFill>
              <a:effectLst>
                <a:outerShdw blurRad="38100" dist="38100" dir="2700000" algn="tl">
                  <a:srgbClr val="000000">
                    <a:alpha val="43137"/>
                  </a:srgbClr>
                </a:outerShdw>
              </a:effectLst>
              <a:latin typeface="Arial Black" pitchFamily="34" charset="0"/>
              <a:ea typeface="Roboto Slab Light"/>
              <a:cs typeface="Roboto Slab Light"/>
              <a:sym typeface="Roboto Sla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19" name="Google Shape;37627;p44"/>
          <p:cNvSpPr txBox="1">
            <a:spLocks/>
          </p:cNvSpPr>
          <p:nvPr/>
        </p:nvSpPr>
        <p:spPr>
          <a:xfrm>
            <a:off x="-1115291" y="0"/>
            <a:ext cx="7735050" cy="1169775"/>
          </a:xfrm>
          <a:prstGeom prst="rect">
            <a:avLst/>
          </a:prstGeom>
          <a:noFill/>
          <a:ln>
            <a:noFill/>
          </a:ln>
        </p:spPr>
        <p:txBody>
          <a:bodyPr spcFirstLastPara="1" wrap="square" lIns="91425" tIns="91425" rIns="91425" bIns="91425" anchor="b" anchorCtr="0">
            <a:noAutofit/>
          </a:bodyPr>
          <a:lstStyle/>
          <a:p>
            <a:pPr marL="0" marR="0" lvl="0" indent="0" algn="r"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40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rPr>
              <a:t>METHODOLOGY</a:t>
            </a:r>
            <a:endParaRPr kumimoji="0" lang="en-US" sz="40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endParaRPr>
          </a:p>
        </p:txBody>
      </p:sp>
      <p:sp>
        <p:nvSpPr>
          <p:cNvPr id="33" name="Google Shape;37642;p44"/>
          <p:cNvSpPr txBox="1"/>
          <p:nvPr/>
        </p:nvSpPr>
        <p:spPr>
          <a:xfrm>
            <a:off x="900043" y="1435672"/>
            <a:ext cx="2023266" cy="33771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Input Health Data</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34" name="Google Shape;37642;p44"/>
          <p:cNvSpPr txBox="1"/>
          <p:nvPr/>
        </p:nvSpPr>
        <p:spPr>
          <a:xfrm>
            <a:off x="3491352" y="1511872"/>
            <a:ext cx="1586347" cy="52474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Pre-Trained ML Models</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35" name="Google Shape;37642;p44"/>
          <p:cNvSpPr txBox="1"/>
          <p:nvPr/>
        </p:nvSpPr>
        <p:spPr>
          <a:xfrm>
            <a:off x="6068299" y="1527116"/>
            <a:ext cx="1117500" cy="7329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Analyze Data</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36" name="Google Shape;37642;p44"/>
          <p:cNvSpPr txBox="1"/>
          <p:nvPr/>
        </p:nvSpPr>
        <p:spPr>
          <a:xfrm>
            <a:off x="983682" y="2495544"/>
            <a:ext cx="1447800" cy="7620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Make Prediction</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0" name="Google Shape;37642;p44"/>
          <p:cNvSpPr txBox="1"/>
          <p:nvPr/>
        </p:nvSpPr>
        <p:spPr>
          <a:xfrm>
            <a:off x="3707061" y="2649331"/>
            <a:ext cx="1117500" cy="7329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Results</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1" name="Google Shape;37642;p44"/>
          <p:cNvSpPr txBox="1"/>
          <p:nvPr/>
        </p:nvSpPr>
        <p:spPr>
          <a:xfrm>
            <a:off x="6179140" y="2413810"/>
            <a:ext cx="1117500" cy="7329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Provide health insights</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2" name="Google Shape;37642;p44"/>
          <p:cNvSpPr txBox="1"/>
          <p:nvPr/>
        </p:nvSpPr>
        <p:spPr>
          <a:xfrm>
            <a:off x="1032178" y="3472288"/>
            <a:ext cx="1697181" cy="642505"/>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User-Friendly Web Interface</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3" name="Google Shape;37642;p44"/>
          <p:cNvSpPr txBox="1"/>
          <p:nvPr/>
        </p:nvSpPr>
        <p:spPr>
          <a:xfrm>
            <a:off x="3581413" y="3603908"/>
            <a:ext cx="1371600" cy="7329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Accurate Prediction</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5" name="Google Shape;37642;p44"/>
          <p:cNvSpPr txBox="1"/>
          <p:nvPr/>
        </p:nvSpPr>
        <p:spPr>
          <a:xfrm>
            <a:off x="6089086" y="3465365"/>
            <a:ext cx="1371600" cy="7620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Improved Outcomes</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sp>
        <p:nvSpPr>
          <p:cNvPr id="57" name="Google Shape;37642;p44"/>
          <p:cNvSpPr txBox="1"/>
          <p:nvPr/>
        </p:nvSpPr>
        <p:spPr>
          <a:xfrm>
            <a:off x="7236796" y="4346513"/>
            <a:ext cx="1117500" cy="732900"/>
          </a:xfrm>
          <a:prstGeom prst="rect">
            <a:avLst/>
          </a:prstGeom>
          <a:noFill/>
          <a:ln>
            <a:noFill/>
          </a:ln>
        </p:spPr>
        <p:txBody>
          <a:bodyPr spcFirstLastPara="1" wrap="square" lIns="0" tIns="7025" rIns="0" bIns="0" anchor="t" anchorCtr="0">
            <a:noAutofit/>
          </a:bodyPr>
          <a:lstStyle/>
          <a:p>
            <a:pPr marL="342900" lvl="0" algn="ctr"/>
            <a:r>
              <a:rPr lang="en-US" sz="1200" b="1" dirty="0" smtClean="0">
                <a:solidFill>
                  <a:schemeClr val="bg1"/>
                </a:solidFill>
                <a:effectLst>
                  <a:outerShdw blurRad="38100" dist="38100" dir="2700000" algn="tl">
                    <a:srgbClr val="000000">
                      <a:alpha val="43137"/>
                    </a:srgbClr>
                  </a:outerShdw>
                </a:effectLst>
                <a:latin typeface="Arial Black" pitchFamily="34" charset="0"/>
              </a:rPr>
              <a:t>Deploy</a:t>
            </a:r>
            <a:endParaRPr sz="1200" b="1" dirty="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endParaRPr>
          </a:p>
        </p:txBody>
      </p:sp>
      <p:pic>
        <p:nvPicPr>
          <p:cNvPr id="78" name="Google Shape;279;p28"/>
          <p:cNvPicPr preferRelativeResize="0"/>
          <p:nvPr/>
        </p:nvPicPr>
        <p:blipFill>
          <a:blip r:embed="rId3">
            <a:alphaModFix/>
          </a:blip>
          <a:stretch>
            <a:fillRect/>
          </a:stretch>
        </p:blipFill>
        <p:spPr>
          <a:xfrm>
            <a:off x="391223" y="1175124"/>
            <a:ext cx="884925" cy="884946"/>
          </a:xfrm>
          <a:prstGeom prst="rect">
            <a:avLst/>
          </a:prstGeom>
          <a:noFill/>
          <a:ln>
            <a:noFill/>
          </a:ln>
        </p:spPr>
      </p:pic>
      <p:sp>
        <p:nvSpPr>
          <p:cNvPr id="79" name="Google Shape;284;p28"/>
          <p:cNvSpPr txBox="1">
            <a:spLocks noGrp="1"/>
          </p:cNvSpPr>
          <p:nvPr>
            <p:ph type="title" idx="2"/>
          </p:nvPr>
        </p:nvSpPr>
        <p:spPr>
          <a:xfrm>
            <a:off x="391223" y="1469472"/>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01</a:t>
            </a:r>
            <a:endParaRPr dirty="0"/>
          </a:p>
        </p:txBody>
      </p:sp>
      <p:pic>
        <p:nvPicPr>
          <p:cNvPr id="80" name="Google Shape;279;p28"/>
          <p:cNvPicPr preferRelativeResize="0"/>
          <p:nvPr/>
        </p:nvPicPr>
        <p:blipFill>
          <a:blip r:embed="rId3">
            <a:alphaModFix/>
          </a:blip>
          <a:stretch>
            <a:fillRect/>
          </a:stretch>
        </p:blipFill>
        <p:spPr>
          <a:xfrm>
            <a:off x="370441" y="2214216"/>
            <a:ext cx="884925" cy="884946"/>
          </a:xfrm>
          <a:prstGeom prst="rect">
            <a:avLst/>
          </a:prstGeom>
          <a:noFill/>
          <a:ln>
            <a:noFill/>
          </a:ln>
        </p:spPr>
      </p:pic>
      <p:sp>
        <p:nvSpPr>
          <p:cNvPr id="81" name="Google Shape;284;p28"/>
          <p:cNvSpPr txBox="1">
            <a:spLocks noGrp="1"/>
          </p:cNvSpPr>
          <p:nvPr>
            <p:ph type="title" idx="2"/>
          </p:nvPr>
        </p:nvSpPr>
        <p:spPr>
          <a:xfrm>
            <a:off x="370441" y="2508564"/>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04</a:t>
            </a:r>
            <a:endParaRPr dirty="0"/>
          </a:p>
        </p:txBody>
      </p:sp>
      <p:pic>
        <p:nvPicPr>
          <p:cNvPr id="82" name="Google Shape;279;p28"/>
          <p:cNvPicPr preferRelativeResize="0"/>
          <p:nvPr/>
        </p:nvPicPr>
        <p:blipFill>
          <a:blip r:embed="rId3">
            <a:alphaModFix/>
          </a:blip>
          <a:stretch>
            <a:fillRect/>
          </a:stretch>
        </p:blipFill>
        <p:spPr>
          <a:xfrm>
            <a:off x="370441" y="3184034"/>
            <a:ext cx="884925" cy="884946"/>
          </a:xfrm>
          <a:prstGeom prst="rect">
            <a:avLst/>
          </a:prstGeom>
          <a:noFill/>
          <a:ln>
            <a:noFill/>
          </a:ln>
        </p:spPr>
      </p:pic>
      <p:sp>
        <p:nvSpPr>
          <p:cNvPr id="83" name="Google Shape;284;p28"/>
          <p:cNvSpPr txBox="1">
            <a:spLocks noGrp="1"/>
          </p:cNvSpPr>
          <p:nvPr>
            <p:ph type="title" idx="2"/>
          </p:nvPr>
        </p:nvSpPr>
        <p:spPr>
          <a:xfrm>
            <a:off x="370441" y="3478382"/>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07</a:t>
            </a:r>
            <a:endParaRPr dirty="0"/>
          </a:p>
        </p:txBody>
      </p:sp>
      <p:pic>
        <p:nvPicPr>
          <p:cNvPr id="84" name="Google Shape;279;p28"/>
          <p:cNvPicPr preferRelativeResize="0"/>
          <p:nvPr/>
        </p:nvPicPr>
        <p:blipFill>
          <a:blip r:embed="rId3">
            <a:alphaModFix/>
          </a:blip>
          <a:stretch>
            <a:fillRect/>
          </a:stretch>
        </p:blipFill>
        <p:spPr>
          <a:xfrm>
            <a:off x="2905823" y="1223616"/>
            <a:ext cx="884925" cy="884946"/>
          </a:xfrm>
          <a:prstGeom prst="rect">
            <a:avLst/>
          </a:prstGeom>
          <a:noFill/>
          <a:ln>
            <a:noFill/>
          </a:ln>
        </p:spPr>
      </p:pic>
      <p:sp>
        <p:nvSpPr>
          <p:cNvPr id="85" name="Google Shape;284;p28"/>
          <p:cNvSpPr txBox="1">
            <a:spLocks noGrp="1"/>
          </p:cNvSpPr>
          <p:nvPr>
            <p:ph type="title" idx="2"/>
          </p:nvPr>
        </p:nvSpPr>
        <p:spPr>
          <a:xfrm>
            <a:off x="2905823" y="1517964"/>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02</a:t>
            </a:r>
            <a:endParaRPr dirty="0"/>
          </a:p>
        </p:txBody>
      </p:sp>
      <p:pic>
        <p:nvPicPr>
          <p:cNvPr id="86" name="Google Shape;279;p28"/>
          <p:cNvPicPr preferRelativeResize="0"/>
          <p:nvPr/>
        </p:nvPicPr>
        <p:blipFill>
          <a:blip r:embed="rId3">
            <a:alphaModFix/>
          </a:blip>
          <a:stretch>
            <a:fillRect/>
          </a:stretch>
        </p:blipFill>
        <p:spPr>
          <a:xfrm>
            <a:off x="5385786" y="1223615"/>
            <a:ext cx="884925" cy="884946"/>
          </a:xfrm>
          <a:prstGeom prst="rect">
            <a:avLst/>
          </a:prstGeom>
          <a:noFill/>
          <a:ln>
            <a:noFill/>
          </a:ln>
        </p:spPr>
      </p:pic>
      <p:sp>
        <p:nvSpPr>
          <p:cNvPr id="87" name="Google Shape;284;p28"/>
          <p:cNvSpPr txBox="1">
            <a:spLocks noGrp="1"/>
          </p:cNvSpPr>
          <p:nvPr>
            <p:ph type="title" idx="2"/>
          </p:nvPr>
        </p:nvSpPr>
        <p:spPr>
          <a:xfrm>
            <a:off x="5385786" y="1517963"/>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03</a:t>
            </a:r>
            <a:endParaRPr dirty="0"/>
          </a:p>
        </p:txBody>
      </p:sp>
      <p:pic>
        <p:nvPicPr>
          <p:cNvPr id="88" name="Google Shape;279;p28"/>
          <p:cNvPicPr preferRelativeResize="0"/>
          <p:nvPr/>
        </p:nvPicPr>
        <p:blipFill>
          <a:blip r:embed="rId3">
            <a:alphaModFix/>
          </a:blip>
          <a:stretch>
            <a:fillRect/>
          </a:stretch>
        </p:blipFill>
        <p:spPr>
          <a:xfrm>
            <a:off x="2919677" y="2269634"/>
            <a:ext cx="884925" cy="884946"/>
          </a:xfrm>
          <a:prstGeom prst="rect">
            <a:avLst/>
          </a:prstGeom>
          <a:noFill/>
          <a:ln>
            <a:noFill/>
          </a:ln>
        </p:spPr>
      </p:pic>
      <p:sp>
        <p:nvSpPr>
          <p:cNvPr id="89" name="Google Shape;284;p28"/>
          <p:cNvSpPr txBox="1">
            <a:spLocks noGrp="1"/>
          </p:cNvSpPr>
          <p:nvPr>
            <p:ph type="title" idx="2"/>
          </p:nvPr>
        </p:nvSpPr>
        <p:spPr>
          <a:xfrm>
            <a:off x="2919677" y="2563982"/>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05</a:t>
            </a:r>
            <a:endParaRPr dirty="0"/>
          </a:p>
        </p:txBody>
      </p:sp>
      <p:pic>
        <p:nvPicPr>
          <p:cNvPr id="90" name="Google Shape;279;p28"/>
          <p:cNvPicPr preferRelativeResize="0"/>
          <p:nvPr/>
        </p:nvPicPr>
        <p:blipFill>
          <a:blip r:embed="rId3">
            <a:alphaModFix/>
          </a:blip>
          <a:stretch>
            <a:fillRect/>
          </a:stretch>
        </p:blipFill>
        <p:spPr>
          <a:xfrm>
            <a:off x="5448132" y="2234997"/>
            <a:ext cx="884925" cy="884946"/>
          </a:xfrm>
          <a:prstGeom prst="rect">
            <a:avLst/>
          </a:prstGeom>
          <a:noFill/>
          <a:ln>
            <a:noFill/>
          </a:ln>
        </p:spPr>
      </p:pic>
      <p:sp>
        <p:nvSpPr>
          <p:cNvPr id="91" name="Google Shape;284;p28"/>
          <p:cNvSpPr txBox="1">
            <a:spLocks noGrp="1"/>
          </p:cNvSpPr>
          <p:nvPr>
            <p:ph type="title" idx="2"/>
          </p:nvPr>
        </p:nvSpPr>
        <p:spPr>
          <a:xfrm>
            <a:off x="5448132" y="2529345"/>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06</a:t>
            </a:r>
            <a:endParaRPr dirty="0"/>
          </a:p>
        </p:txBody>
      </p:sp>
      <p:pic>
        <p:nvPicPr>
          <p:cNvPr id="92" name="Google Shape;279;p28"/>
          <p:cNvPicPr preferRelativeResize="0"/>
          <p:nvPr/>
        </p:nvPicPr>
        <p:blipFill>
          <a:blip r:embed="rId3">
            <a:alphaModFix/>
          </a:blip>
          <a:stretch>
            <a:fillRect/>
          </a:stretch>
        </p:blipFill>
        <p:spPr>
          <a:xfrm>
            <a:off x="2919677" y="3281016"/>
            <a:ext cx="884925" cy="884946"/>
          </a:xfrm>
          <a:prstGeom prst="rect">
            <a:avLst/>
          </a:prstGeom>
          <a:noFill/>
          <a:ln>
            <a:noFill/>
          </a:ln>
        </p:spPr>
      </p:pic>
      <p:sp>
        <p:nvSpPr>
          <p:cNvPr id="93" name="Google Shape;284;p28"/>
          <p:cNvSpPr txBox="1">
            <a:spLocks noGrp="1"/>
          </p:cNvSpPr>
          <p:nvPr>
            <p:ph type="title" idx="2"/>
          </p:nvPr>
        </p:nvSpPr>
        <p:spPr>
          <a:xfrm>
            <a:off x="2919677" y="3575364"/>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08</a:t>
            </a:r>
            <a:endParaRPr dirty="0"/>
          </a:p>
        </p:txBody>
      </p:sp>
      <p:pic>
        <p:nvPicPr>
          <p:cNvPr id="94" name="Google Shape;279;p28"/>
          <p:cNvPicPr preferRelativeResize="0"/>
          <p:nvPr/>
        </p:nvPicPr>
        <p:blipFill>
          <a:blip r:embed="rId3">
            <a:alphaModFix/>
          </a:blip>
          <a:stretch>
            <a:fillRect/>
          </a:stretch>
        </p:blipFill>
        <p:spPr>
          <a:xfrm>
            <a:off x="5489696" y="3281016"/>
            <a:ext cx="884925" cy="884946"/>
          </a:xfrm>
          <a:prstGeom prst="rect">
            <a:avLst/>
          </a:prstGeom>
          <a:noFill/>
          <a:ln>
            <a:noFill/>
          </a:ln>
        </p:spPr>
      </p:pic>
      <p:sp>
        <p:nvSpPr>
          <p:cNvPr id="95" name="Google Shape;284;p28"/>
          <p:cNvSpPr txBox="1">
            <a:spLocks noGrp="1"/>
          </p:cNvSpPr>
          <p:nvPr>
            <p:ph type="title" idx="2"/>
          </p:nvPr>
        </p:nvSpPr>
        <p:spPr>
          <a:xfrm>
            <a:off x="5489696" y="3575364"/>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09</a:t>
            </a:r>
            <a:endParaRPr dirty="0"/>
          </a:p>
        </p:txBody>
      </p:sp>
      <p:pic>
        <p:nvPicPr>
          <p:cNvPr id="96" name="Google Shape;279;p28"/>
          <p:cNvPicPr preferRelativeResize="0"/>
          <p:nvPr/>
        </p:nvPicPr>
        <p:blipFill>
          <a:blip r:embed="rId3">
            <a:alphaModFix/>
          </a:blip>
          <a:stretch>
            <a:fillRect/>
          </a:stretch>
        </p:blipFill>
        <p:spPr>
          <a:xfrm>
            <a:off x="6584205" y="3952961"/>
            <a:ext cx="884925" cy="884946"/>
          </a:xfrm>
          <a:prstGeom prst="rect">
            <a:avLst/>
          </a:prstGeom>
          <a:noFill/>
          <a:ln>
            <a:noFill/>
          </a:ln>
        </p:spPr>
      </p:pic>
      <p:sp>
        <p:nvSpPr>
          <p:cNvPr id="97" name="Google Shape;284;p28"/>
          <p:cNvSpPr txBox="1">
            <a:spLocks noGrp="1"/>
          </p:cNvSpPr>
          <p:nvPr>
            <p:ph type="title" idx="2"/>
          </p:nvPr>
        </p:nvSpPr>
        <p:spPr>
          <a:xfrm>
            <a:off x="6584205" y="4247309"/>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smtClean="0"/>
              <a:t>10</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6" name="Google Shape;37447;p29"/>
          <p:cNvSpPr txBox="1">
            <a:spLocks/>
          </p:cNvSpPr>
          <p:nvPr/>
        </p:nvSpPr>
        <p:spPr>
          <a:xfrm>
            <a:off x="916173" y="-237017"/>
            <a:ext cx="8458200" cy="1295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54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Poppins ExtraBold"/>
                <a:ea typeface="Poppins ExtraBold"/>
                <a:cs typeface="Poppins ExtraBold"/>
                <a:sym typeface="Poppins ExtraBold"/>
              </a:rPr>
              <a:t>Introduction:</a:t>
            </a:r>
            <a:endParaRPr kumimoji="0" lang="en-US" sz="5400" b="0" i="0" u="none" strike="noStrike" kern="0" cap="none" spc="0" normalizeH="0" baseline="0" noProof="0" dirty="0">
              <a:ln>
                <a:noFill/>
              </a:ln>
              <a:solidFill>
                <a:schemeClr val="lt1"/>
              </a:solidFill>
              <a:effectLst/>
              <a:uLnTx/>
              <a:uFillTx/>
              <a:latin typeface="Poppins ExtraBold"/>
              <a:ea typeface="Poppins ExtraBold"/>
              <a:cs typeface="Poppins ExtraBold"/>
              <a:sym typeface="Poppins ExtraBold"/>
            </a:endParaRPr>
          </a:p>
        </p:txBody>
      </p:sp>
      <p:sp>
        <p:nvSpPr>
          <p:cNvPr id="7" name="Google Shape;37448;p29"/>
          <p:cNvSpPr txBox="1">
            <a:spLocks/>
          </p:cNvSpPr>
          <p:nvPr/>
        </p:nvSpPr>
        <p:spPr>
          <a:xfrm>
            <a:off x="1676400" y="2038350"/>
            <a:ext cx="5715000" cy="2971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1400"/>
              <a:buFont typeface="Anaheim"/>
              <a:buChar char="●"/>
              <a:tabLst/>
              <a:defRPr/>
            </a:pPr>
            <a:r>
              <a:rPr kumimoji="0" lang="en-US" sz="1600" b="1" i="0" u="none" strike="noStrike" kern="0" cap="none" spc="0" normalizeH="0" baseline="0" noProof="0" smtClean="0">
                <a:ln>
                  <a:noFill/>
                </a:ln>
                <a:solidFill>
                  <a:schemeClr val="lt1"/>
                </a:solidFill>
                <a:effectLst>
                  <a:outerShdw blurRad="38100" dist="38100" dir="2700000" algn="tl">
                    <a:srgbClr val="000000">
                      <a:alpha val="43137"/>
                    </a:srgbClr>
                  </a:outerShdw>
                </a:effectLst>
                <a:uLnTx/>
                <a:uFillTx/>
                <a:latin typeface="Baloo Thambi 2"/>
                <a:ea typeface="Baloo Thambi 2"/>
                <a:cs typeface="Baloo Thambi 2"/>
                <a:sym typeface="Baloo Thambi 2"/>
              </a:rPr>
              <a:t>Our project aims to develop a Multiple Disease Prediction System using machine learning. This system allows users to input relevant health data and predicts the likelihood of three diseases: diabetes, heart disease, and Parkinson's disease. By leveraging pre-trained models, our user-friendly web application provides quick and accurate predictions, enabling early detection and proactive healthcare management.</a:t>
            </a:r>
            <a:endParaRPr kumimoji="0" lang="en-US" sz="16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Baloo Thambi 2"/>
              <a:ea typeface="Baloo Thambi 2"/>
              <a:cs typeface="Baloo Thambi 2"/>
              <a:sym typeface="Baloo Thambi 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1" name="Google Shape;37662;p45"/>
          <p:cNvSpPr txBox="1">
            <a:spLocks/>
          </p:cNvSpPr>
          <p:nvPr/>
        </p:nvSpPr>
        <p:spPr>
          <a:xfrm>
            <a:off x="2057400" y="509034"/>
            <a:ext cx="4743150" cy="49275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40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rPr>
              <a:t>ALGORITHMS</a:t>
            </a:r>
            <a:endParaRPr kumimoji="0" lang="en-US" sz="40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endParaRPr>
          </a:p>
        </p:txBody>
      </p:sp>
      <p:sp>
        <p:nvSpPr>
          <p:cNvPr id="52" name="Google Shape;37662;p45"/>
          <p:cNvSpPr txBox="1">
            <a:spLocks/>
          </p:cNvSpPr>
          <p:nvPr/>
        </p:nvSpPr>
        <p:spPr>
          <a:xfrm>
            <a:off x="2133600" y="2114550"/>
            <a:ext cx="4743150" cy="492750"/>
          </a:xfrm>
          <a:prstGeom prst="rect">
            <a:avLst/>
          </a:prstGeom>
          <a:noFill/>
          <a:ln>
            <a:noFill/>
          </a:ln>
        </p:spPr>
        <p:txBody>
          <a:bodyPr spcFirstLastPara="1" wrap="square" lIns="91425" tIns="91425" rIns="91425" bIns="91425" anchor="b" anchorCtr="0">
            <a:noAutofit/>
          </a:bodyPr>
          <a:lstStyle/>
          <a:p>
            <a:pPr lvl="0" algn="ctr">
              <a:buClr>
                <a:srgbClr val="FFFFFF"/>
              </a:buClr>
              <a:buSzPts val="3000"/>
            </a:pPr>
            <a:r>
              <a:rPr lang="en-US" sz="3000" b="1" dirty="0" smtClean="0">
                <a:solidFill>
                  <a:srgbClr val="FFFFFF"/>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Decision Tree</a:t>
            </a:r>
            <a:endParaRPr kumimoji="0" lang="en-US" sz="3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Black" pitchFamily="34" charset="0"/>
              <a:ea typeface="Roboto Condensed"/>
              <a:cs typeface="Roboto Condensed"/>
              <a:sym typeface="Roboto Condensed"/>
            </a:endParaRPr>
          </a:p>
        </p:txBody>
      </p:sp>
      <p:sp>
        <p:nvSpPr>
          <p:cNvPr id="53" name="Rectangle 52"/>
          <p:cNvSpPr/>
          <p:nvPr/>
        </p:nvSpPr>
        <p:spPr>
          <a:xfrm>
            <a:off x="1066800" y="2647950"/>
            <a:ext cx="7086600" cy="2031325"/>
          </a:xfrm>
          <a:prstGeom prst="rect">
            <a:avLst/>
          </a:prstGeom>
        </p:spPr>
        <p:txBody>
          <a:bodyPr wrap="square">
            <a:spAutoFit/>
          </a:bodyPr>
          <a:lstStyle/>
          <a:p>
            <a:r>
              <a:rPr lang="en-US" sz="1800" b="1" dirty="0" smtClean="0">
                <a:solidFill>
                  <a:schemeClr val="bg1"/>
                </a:solidFill>
                <a:effectLst>
                  <a:outerShdw blurRad="38100" dist="38100" dir="2700000" algn="tl">
                    <a:srgbClr val="000000">
                      <a:alpha val="43137"/>
                    </a:srgbClr>
                  </a:outerShdw>
                </a:effectLst>
                <a:latin typeface="Arial Black" pitchFamily="34" charset="0"/>
              </a:rPr>
              <a:t>A decision tree is a simple and intuitive algorithm that uses a series of questions and answers to make predictions or decisions based on input features. It's widely used for classification and regression tasks and offers interpretability and ease of understanding.</a:t>
            </a:r>
          </a:p>
          <a:p>
            <a:endParaRPr lang="en-US" sz="1800" b="1" dirty="0" smtClean="0">
              <a:solidFill>
                <a:schemeClr val="bg1"/>
              </a:solidFill>
              <a:effectLst>
                <a:outerShdw blurRad="38100" dist="38100" dir="2700000" algn="tl">
                  <a:srgbClr val="000000">
                    <a:alpha val="43137"/>
                  </a:srgbClr>
                </a:outerShdw>
              </a:effectLst>
              <a:latin typeface="Arial Black" pitchFamily="34" charset="0"/>
            </a:endParaRPr>
          </a:p>
          <a:p>
            <a:r>
              <a:rPr lang="en-IN" sz="1800" dirty="0" smtClean="0"/>
              <a:t> </a:t>
            </a:r>
            <a:r>
              <a:rPr lang="en-IN" sz="1800" b="1" dirty="0" smtClean="0">
                <a:solidFill>
                  <a:schemeClr val="bg1"/>
                </a:solidFill>
                <a:effectLst>
                  <a:outerShdw blurRad="38100" dist="38100" dir="2700000" algn="tl">
                    <a:srgbClr val="000000">
                      <a:alpha val="43137"/>
                    </a:srgbClr>
                  </a:outerShdw>
                </a:effectLst>
                <a:latin typeface="Arial Black" pitchFamily="34" charset="0"/>
              </a:rPr>
              <a:t>Formulae  :      P=</a:t>
            </a:r>
            <a:r>
              <a:rPr lang="en-IN" sz="1800" b="1" dirty="0" err="1" smtClean="0">
                <a:solidFill>
                  <a:schemeClr val="bg1"/>
                </a:solidFill>
                <a:effectLst>
                  <a:outerShdw blurRad="38100" dist="38100" dir="2700000" algn="tl">
                    <a:srgbClr val="000000">
                      <a:alpha val="43137"/>
                    </a:srgbClr>
                  </a:outerShdw>
                </a:effectLst>
                <a:latin typeface="Arial Black" pitchFamily="34" charset="0"/>
              </a:rPr>
              <a:t>nA</a:t>
            </a:r>
            <a:r>
              <a:rPr lang="en-IN" sz="1800" b="1" dirty="0" smtClean="0">
                <a:solidFill>
                  <a:schemeClr val="bg1"/>
                </a:solidFill>
                <a:effectLst>
                  <a:outerShdw blurRad="38100" dist="38100" dir="2700000" algn="tl">
                    <a:srgbClr val="000000">
                      <a:alpha val="43137"/>
                    </a:srgbClr>
                  </a:outerShdw>
                </a:effectLst>
                <a:latin typeface="Arial Black" pitchFamily="34" charset="0"/>
              </a:rPr>
              <a:t>/(</a:t>
            </a:r>
            <a:r>
              <a:rPr lang="en-IN" sz="1800" b="1" dirty="0" err="1" smtClean="0">
                <a:solidFill>
                  <a:schemeClr val="bg1"/>
                </a:solidFill>
                <a:effectLst>
                  <a:outerShdw blurRad="38100" dist="38100" dir="2700000" algn="tl">
                    <a:srgbClr val="000000">
                      <a:alpha val="43137"/>
                    </a:srgbClr>
                  </a:outerShdw>
                </a:effectLst>
                <a:latin typeface="Arial Black" pitchFamily="34" charset="0"/>
              </a:rPr>
              <a:t>nA+nB</a:t>
            </a:r>
            <a:r>
              <a:rPr lang="en-IN" sz="1800" b="1" dirty="0" smtClean="0">
                <a:solidFill>
                  <a:schemeClr val="bg1"/>
                </a:solidFill>
                <a:effectLst>
                  <a:outerShdw blurRad="38100" dist="38100" dir="2700000" algn="tl">
                    <a:srgbClr val="000000">
                      <a:alpha val="43137"/>
                    </a:srgbClr>
                  </a:outerShdw>
                </a:effectLst>
                <a:latin typeface="Arial Black" pitchFamily="34" charset="0"/>
              </a:rPr>
              <a:t>) P=</a:t>
            </a:r>
            <a:r>
              <a:rPr lang="en-IN" sz="1800" b="1" dirty="0" err="1" smtClean="0">
                <a:solidFill>
                  <a:schemeClr val="bg1"/>
                </a:solidFill>
                <a:effectLst>
                  <a:outerShdw blurRad="38100" dist="38100" dir="2700000" algn="tl">
                    <a:srgbClr val="000000">
                      <a:alpha val="43137"/>
                    </a:srgbClr>
                  </a:outerShdw>
                </a:effectLst>
                <a:latin typeface="Arial Black" pitchFamily="34" charset="0"/>
              </a:rPr>
              <a:t>nA</a:t>
            </a:r>
            <a:r>
              <a:rPr lang="en-IN" sz="1800" b="1" dirty="0" smtClean="0">
                <a:solidFill>
                  <a:schemeClr val="bg1"/>
                </a:solidFill>
                <a:effectLst>
                  <a:outerShdw blurRad="38100" dist="38100" dir="2700000" algn="tl">
                    <a:srgbClr val="000000">
                      <a:alpha val="43137"/>
                    </a:srgbClr>
                  </a:outerShdw>
                </a:effectLst>
                <a:latin typeface="Arial Black" pitchFamily="34" charset="0"/>
              </a:rPr>
              <a:t>/(</a:t>
            </a:r>
            <a:r>
              <a:rPr lang="en-IN" sz="1800" b="1" dirty="0" err="1" smtClean="0">
                <a:solidFill>
                  <a:schemeClr val="bg1"/>
                </a:solidFill>
                <a:effectLst>
                  <a:outerShdw blurRad="38100" dist="38100" dir="2700000" algn="tl">
                    <a:srgbClr val="000000">
                      <a:alpha val="43137"/>
                    </a:srgbClr>
                  </a:outerShdw>
                </a:effectLst>
                <a:latin typeface="Arial Black" pitchFamily="34" charset="0"/>
              </a:rPr>
              <a:t>nA+nB</a:t>
            </a:r>
            <a:r>
              <a:rPr lang="en-IN" sz="1800" b="1" dirty="0" smtClean="0">
                <a:solidFill>
                  <a:schemeClr val="bg1"/>
                </a:solidFill>
                <a:effectLst>
                  <a:outerShdw blurRad="38100" dist="38100" dir="2700000" algn="tl">
                    <a:srgbClr val="000000">
                      <a:alpha val="43137"/>
                    </a:srgbClr>
                  </a:outerShdw>
                </a:effectLst>
                <a:latin typeface="Arial Black" pitchFamily="34" charset="0"/>
              </a:rPr>
              <a:t>)…</a:t>
            </a:r>
            <a:endParaRPr lang="en-US" sz="1800" b="1" dirty="0">
              <a:solidFill>
                <a:schemeClr val="bg1"/>
              </a:solidFill>
              <a:effectLst>
                <a:outerShdw blurRad="38100" dist="38100" dir="2700000" algn="tl">
                  <a:srgbClr val="000000">
                    <a:alpha val="43137"/>
                  </a:srgbClr>
                </a:outerShdw>
              </a:effectLst>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Google Shape;37662;p45"/>
          <p:cNvSpPr txBox="1">
            <a:spLocks/>
          </p:cNvSpPr>
          <p:nvPr/>
        </p:nvSpPr>
        <p:spPr>
          <a:xfrm>
            <a:off x="2078665" y="562197"/>
            <a:ext cx="4743150" cy="49275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40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rPr>
              <a:t>ALGORITHMS</a:t>
            </a:r>
            <a:endParaRPr kumimoji="0" lang="en-US" sz="40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endParaRPr>
          </a:p>
        </p:txBody>
      </p:sp>
      <p:sp>
        <p:nvSpPr>
          <p:cNvPr id="8" name="Google Shape;37662;p45"/>
          <p:cNvSpPr txBox="1">
            <a:spLocks/>
          </p:cNvSpPr>
          <p:nvPr/>
        </p:nvSpPr>
        <p:spPr>
          <a:xfrm>
            <a:off x="2133600" y="2114550"/>
            <a:ext cx="4743150" cy="492750"/>
          </a:xfrm>
          <a:prstGeom prst="rect">
            <a:avLst/>
          </a:prstGeom>
          <a:noFill/>
          <a:ln>
            <a:noFill/>
          </a:ln>
        </p:spPr>
        <p:txBody>
          <a:bodyPr spcFirstLastPara="1" wrap="square" lIns="91425" tIns="91425" rIns="91425" bIns="91425" anchor="b" anchorCtr="0">
            <a:noAutofit/>
          </a:bodyPr>
          <a:lstStyle/>
          <a:p>
            <a:pPr lvl="0" algn="ctr">
              <a:buClr>
                <a:srgbClr val="FFFFFF"/>
              </a:buClr>
              <a:buSzPts val="3000"/>
            </a:pPr>
            <a:r>
              <a:rPr lang="en-US" sz="3000" b="1" dirty="0" smtClean="0">
                <a:solidFill>
                  <a:srgbClr val="FFFFFF"/>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Random Forest</a:t>
            </a:r>
            <a:endParaRPr kumimoji="0" lang="en-US" sz="3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Black" pitchFamily="34" charset="0"/>
              <a:ea typeface="Roboto Condensed"/>
              <a:cs typeface="Roboto Condensed"/>
              <a:sym typeface="Roboto Condensed"/>
            </a:endParaRPr>
          </a:p>
        </p:txBody>
      </p:sp>
      <p:sp>
        <p:nvSpPr>
          <p:cNvPr id="9" name="Rectangle 8"/>
          <p:cNvSpPr/>
          <p:nvPr/>
        </p:nvSpPr>
        <p:spPr>
          <a:xfrm>
            <a:off x="1066800" y="2876550"/>
            <a:ext cx="7086600" cy="923330"/>
          </a:xfrm>
          <a:prstGeom prst="rect">
            <a:avLst/>
          </a:prstGeom>
        </p:spPr>
        <p:txBody>
          <a:bodyPr wrap="square">
            <a:spAutoFit/>
          </a:bodyPr>
          <a:lstStyle/>
          <a:p>
            <a:r>
              <a:rPr lang="en-US" sz="1800" b="1" dirty="0" smtClean="0">
                <a:solidFill>
                  <a:schemeClr val="bg1"/>
                </a:solidFill>
                <a:effectLst>
                  <a:outerShdw blurRad="38100" dist="38100" dir="2700000" algn="tl">
                    <a:srgbClr val="000000">
                      <a:alpha val="43137"/>
                    </a:srgbClr>
                  </a:outerShdw>
                </a:effectLst>
                <a:latin typeface="Arial Black" pitchFamily="34" charset="0"/>
              </a:rPr>
              <a:t>A Random Forest is a machine learning algorithm that combines the predictions of multiple decision trees to make more accurate predictions.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Google Shape;37662;p45"/>
          <p:cNvSpPr txBox="1">
            <a:spLocks/>
          </p:cNvSpPr>
          <p:nvPr/>
        </p:nvSpPr>
        <p:spPr>
          <a:xfrm>
            <a:off x="2057400" y="540931"/>
            <a:ext cx="4743150" cy="49275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000"/>
              <a:buFont typeface="Poppins ExtraBold"/>
              <a:buNone/>
              <a:tabLst/>
              <a:defRPr/>
            </a:pPr>
            <a:r>
              <a:rPr kumimoji="0" lang="en-US" sz="4000" b="1" i="0" u="none" strike="noStrike" kern="0" cap="none" spc="0" normalizeH="0" baseline="0" noProof="0" dirty="0" smtClean="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rPr>
              <a:t>ALGORITHMS</a:t>
            </a:r>
            <a:endParaRPr kumimoji="0" lang="en-US" sz="4000" b="1" i="0" u="none" strike="noStrike" kern="0" cap="none" spc="0" normalizeH="0" baseline="0" noProof="0" dirty="0">
              <a:ln>
                <a:noFill/>
              </a:ln>
              <a:solidFill>
                <a:schemeClr val="lt1"/>
              </a:solidFill>
              <a:effectLst>
                <a:outerShdw blurRad="38100" dist="38100" dir="2700000" algn="tl">
                  <a:srgbClr val="000000">
                    <a:alpha val="43137"/>
                  </a:srgbClr>
                </a:outerShdw>
              </a:effectLst>
              <a:uLnTx/>
              <a:uFillTx/>
              <a:latin typeface="Arial Black" pitchFamily="34" charset="0"/>
              <a:ea typeface="Poppins ExtraBold"/>
              <a:cs typeface="Poppins ExtraBold"/>
              <a:sym typeface="Poppins ExtraBold"/>
            </a:endParaRPr>
          </a:p>
        </p:txBody>
      </p:sp>
      <p:sp>
        <p:nvSpPr>
          <p:cNvPr id="8" name="Google Shape;37662;p45"/>
          <p:cNvSpPr txBox="1">
            <a:spLocks/>
          </p:cNvSpPr>
          <p:nvPr/>
        </p:nvSpPr>
        <p:spPr>
          <a:xfrm>
            <a:off x="2133600" y="2114550"/>
            <a:ext cx="4743150" cy="492750"/>
          </a:xfrm>
          <a:prstGeom prst="rect">
            <a:avLst/>
          </a:prstGeom>
          <a:noFill/>
          <a:ln>
            <a:noFill/>
          </a:ln>
        </p:spPr>
        <p:txBody>
          <a:bodyPr spcFirstLastPara="1" wrap="square" lIns="91425" tIns="91425" rIns="91425" bIns="91425" anchor="b" anchorCtr="0">
            <a:noAutofit/>
          </a:bodyPr>
          <a:lstStyle/>
          <a:p>
            <a:pPr lvl="0" algn="ctr">
              <a:buClr>
                <a:srgbClr val="FFFFFF"/>
              </a:buClr>
              <a:buSzPts val="3000"/>
            </a:pPr>
            <a:r>
              <a:rPr lang="en-US" sz="3000" b="1" dirty="0" smtClean="0">
                <a:solidFill>
                  <a:srgbClr val="FFFFFF"/>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Naïve </a:t>
            </a:r>
            <a:r>
              <a:rPr lang="en-US" sz="3000" b="1" dirty="0" err="1" smtClean="0">
                <a:solidFill>
                  <a:srgbClr val="FFFFFF"/>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Bayes</a:t>
            </a:r>
            <a:endParaRPr kumimoji="0" lang="en-US" sz="3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Black" pitchFamily="34" charset="0"/>
              <a:ea typeface="Roboto Condensed"/>
              <a:cs typeface="Roboto Condensed"/>
              <a:sym typeface="Roboto Condensed"/>
            </a:endParaRPr>
          </a:p>
        </p:txBody>
      </p:sp>
      <p:sp>
        <p:nvSpPr>
          <p:cNvPr id="9" name="Rectangle 8"/>
          <p:cNvSpPr/>
          <p:nvPr/>
        </p:nvSpPr>
        <p:spPr>
          <a:xfrm>
            <a:off x="1066800" y="2647950"/>
            <a:ext cx="7086600" cy="2616101"/>
          </a:xfrm>
          <a:prstGeom prst="rect">
            <a:avLst/>
          </a:prstGeom>
        </p:spPr>
        <p:txBody>
          <a:bodyPr wrap="square">
            <a:spAutoFit/>
          </a:bodyPr>
          <a:lstStyle/>
          <a:p>
            <a:r>
              <a:rPr lang="en-US" sz="1800" b="1" dirty="0" smtClean="0">
                <a:solidFill>
                  <a:schemeClr val="bg1"/>
                </a:solidFill>
                <a:effectLst>
                  <a:outerShdw blurRad="38100" dist="38100" dir="2700000" algn="tl">
                    <a:srgbClr val="000000">
                      <a:alpha val="43137"/>
                    </a:srgbClr>
                  </a:outerShdw>
                </a:effectLst>
                <a:latin typeface="Arial Black" pitchFamily="34" charset="0"/>
              </a:rPr>
              <a:t>Naive </a:t>
            </a:r>
            <a:r>
              <a:rPr lang="en-US" sz="1800" b="1" dirty="0" err="1" smtClean="0">
                <a:solidFill>
                  <a:schemeClr val="bg1"/>
                </a:solidFill>
                <a:effectLst>
                  <a:outerShdw blurRad="38100" dist="38100" dir="2700000" algn="tl">
                    <a:srgbClr val="000000">
                      <a:alpha val="43137"/>
                    </a:srgbClr>
                  </a:outerShdw>
                </a:effectLst>
                <a:latin typeface="Arial Black" pitchFamily="34" charset="0"/>
              </a:rPr>
              <a:t>Bayes</a:t>
            </a:r>
            <a:r>
              <a:rPr lang="en-US" sz="1800" b="1" dirty="0" smtClean="0">
                <a:solidFill>
                  <a:schemeClr val="bg1"/>
                </a:solidFill>
                <a:effectLst>
                  <a:outerShdw blurRad="38100" dist="38100" dir="2700000" algn="tl">
                    <a:srgbClr val="000000">
                      <a:alpha val="43137"/>
                    </a:srgbClr>
                  </a:outerShdw>
                </a:effectLst>
                <a:latin typeface="Arial Black" pitchFamily="34" charset="0"/>
              </a:rPr>
              <a:t> is a classification algorithm that predicts the category or class to which an input belongs. It is called "naive" because it assumes that the features (attributes) used to make predictions are independent of each other, even though that might not be true in reality.</a:t>
            </a:r>
          </a:p>
          <a:p>
            <a:endParaRPr lang="en-US" sz="1800" b="1" dirty="0" smtClean="0">
              <a:solidFill>
                <a:schemeClr val="bg1"/>
              </a:solidFill>
              <a:effectLst>
                <a:outerShdw blurRad="38100" dist="38100" dir="2700000" algn="tl">
                  <a:srgbClr val="000000">
                    <a:alpha val="43137"/>
                  </a:srgbClr>
                </a:outerShdw>
              </a:effectLst>
              <a:latin typeface="Arial Black" pitchFamily="34" charset="0"/>
            </a:endParaRPr>
          </a:p>
          <a:p>
            <a:r>
              <a:rPr lang="en-IN" sz="1800" dirty="0" smtClean="0"/>
              <a:t> </a:t>
            </a:r>
            <a:r>
              <a:rPr lang="en-IN" sz="1800" b="1" dirty="0" smtClean="0">
                <a:solidFill>
                  <a:schemeClr val="bg1"/>
                </a:solidFill>
                <a:effectLst>
                  <a:outerShdw blurRad="38100" dist="38100" dir="2700000" algn="tl">
                    <a:srgbClr val="000000">
                      <a:alpha val="43137"/>
                    </a:srgbClr>
                  </a:outerShdw>
                </a:effectLst>
                <a:latin typeface="Arial Black" pitchFamily="34" charset="0"/>
              </a:rPr>
              <a:t>Formulae  :      </a:t>
            </a:r>
            <a:r>
              <a:rPr lang="en-US" sz="2000" b="1" dirty="0" smtClean="0">
                <a:solidFill>
                  <a:schemeClr val="bg1"/>
                </a:solidFill>
                <a:effectLst>
                  <a:outerShdw blurRad="38100" dist="38100" dir="2700000" algn="tl">
                    <a:srgbClr val="000000">
                      <a:alpha val="43137"/>
                    </a:srgbClr>
                  </a:outerShdw>
                </a:effectLst>
                <a:latin typeface="Arial Black" pitchFamily="34" charset="0"/>
              </a:rPr>
              <a:t>P(A|B) = (P(B|A) * P(A)) / P(B)</a:t>
            </a:r>
          </a:p>
          <a:p>
            <a:endParaRPr lang="en-US" sz="1800" b="1" dirty="0">
              <a:solidFill>
                <a:schemeClr val="bg1"/>
              </a:solidFill>
              <a:effectLst>
                <a:outerShdw blurRad="38100" dist="38100" dir="2700000" algn="tl">
                  <a:srgbClr val="000000">
                    <a:alpha val="43137"/>
                  </a:srgbClr>
                </a:outerShdw>
              </a:effectLst>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35"/>
          <p:cNvSpPr txBox="1">
            <a:spLocks noGrp="1"/>
          </p:cNvSpPr>
          <p:nvPr>
            <p:ph type="title" idx="2"/>
          </p:nvPr>
        </p:nvSpPr>
        <p:spPr>
          <a:xfrm>
            <a:off x="720000" y="540000"/>
            <a:ext cx="4640700" cy="22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01</a:t>
            </a:r>
            <a:endParaRPr/>
          </a:p>
        </p:txBody>
      </p:sp>
      <p:pic>
        <p:nvPicPr>
          <p:cNvPr id="410" name="Google Shape;410;p35"/>
          <p:cNvPicPr preferRelativeResize="0"/>
          <p:nvPr/>
        </p:nvPicPr>
        <p:blipFill>
          <a:blip r:embed="rId3">
            <a:alphaModFix/>
          </a:blip>
          <a:stretch>
            <a:fillRect/>
          </a:stretch>
        </p:blipFill>
        <p:spPr>
          <a:xfrm>
            <a:off x="7478049" y="1033700"/>
            <a:ext cx="945950" cy="945950"/>
          </a:xfrm>
          <a:prstGeom prst="rect">
            <a:avLst/>
          </a:prstGeom>
          <a:noFill/>
          <a:ln>
            <a:noFill/>
          </a:ln>
        </p:spPr>
      </p:pic>
      <p:cxnSp>
        <p:nvCxnSpPr>
          <p:cNvPr id="411" name="Google Shape;411;p35"/>
          <p:cNvCxnSpPr>
            <a:stCxn id="412" idx="3"/>
            <a:endCxn id="410" idx="1"/>
          </p:cNvCxnSpPr>
          <p:nvPr/>
        </p:nvCxnSpPr>
        <p:spPr>
          <a:xfrm>
            <a:off x="3507849" y="1506675"/>
            <a:ext cx="39702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12" name="Google Shape;412;p35"/>
          <p:cNvPicPr preferRelativeResize="0"/>
          <p:nvPr/>
        </p:nvPicPr>
        <p:blipFill>
          <a:blip r:embed="rId3">
            <a:alphaModFix/>
          </a:blip>
          <a:stretch>
            <a:fillRect/>
          </a:stretch>
        </p:blipFill>
        <p:spPr>
          <a:xfrm>
            <a:off x="3119949" y="1312725"/>
            <a:ext cx="387900" cy="387900"/>
          </a:xfrm>
          <a:prstGeom prst="rect">
            <a:avLst/>
          </a:prstGeom>
          <a:noFill/>
          <a:ln>
            <a:noFill/>
          </a:ln>
        </p:spPr>
      </p:pic>
      <p:sp>
        <p:nvSpPr>
          <p:cNvPr id="11" name="Google Shape;37529;p38"/>
          <p:cNvSpPr txBox="1">
            <a:spLocks/>
          </p:cNvSpPr>
          <p:nvPr/>
        </p:nvSpPr>
        <p:spPr>
          <a:xfrm>
            <a:off x="0" y="2350078"/>
            <a:ext cx="7391400" cy="2590800"/>
          </a:xfrm>
          <a:prstGeom prst="rect">
            <a:avLst/>
          </a:prstGeom>
          <a:noFill/>
          <a:ln>
            <a:noFill/>
          </a:ln>
        </p:spPr>
        <p:txBody>
          <a:bodyPr spcFirstLastPara="1" wrap="square" lIns="91425" tIns="91425" rIns="91425" bIns="91425" anchor="ctr" anchorCtr="0">
            <a:noAutofit/>
          </a:bodyPr>
          <a:lstStyle/>
          <a:p>
            <a:pPr marL="342900" marR="0" lvl="0" indent="-342900" defTabSz="914400" rtl="0" eaLnBrk="1" fontAlgn="auto" latinLnBrk="0" hangingPunct="1">
              <a:lnSpc>
                <a:spcPct val="100000"/>
              </a:lnSpc>
              <a:spcBef>
                <a:spcPts val="0"/>
              </a:spcBef>
              <a:spcAft>
                <a:spcPts val="0"/>
              </a:spcAft>
              <a:buClr>
                <a:srgbClr val="FFFFFF"/>
              </a:buClr>
              <a:buSzPts val="2400"/>
              <a:buFont typeface="Arial" pitchFamily="34" charset="0"/>
              <a:buChar char="•"/>
              <a:tabLst/>
              <a:defRPr/>
            </a:pPr>
            <a:r>
              <a:rPr kumimoji="0" lang="en-US" sz="1600" i="0" u="none" strike="noStrike" kern="0" cap="none" spc="0" normalizeH="0" baseline="0" noProof="0" dirty="0" smtClean="0">
                <a:ln>
                  <a:noFill/>
                </a:ln>
                <a:solidFill>
                  <a:schemeClr val="bg1"/>
                </a:solidFill>
                <a:uLnTx/>
                <a:uFillTx/>
                <a:latin typeface="Arial Black" pitchFamily="34" charset="0"/>
                <a:ea typeface="Roboto Condensed"/>
                <a:cs typeface="Roboto Condensed"/>
                <a:sym typeface="Roboto Condensed"/>
              </a:rPr>
              <a:t>-Display the page title for Diabetes Prediction.   </a:t>
            </a:r>
          </a:p>
          <a:p>
            <a:pPr marL="342900" marR="0" lvl="0" indent="-342900" defTabSz="914400" rtl="0" eaLnBrk="1" fontAlgn="auto" latinLnBrk="0" hangingPunct="1">
              <a:lnSpc>
                <a:spcPct val="100000"/>
              </a:lnSpc>
              <a:spcBef>
                <a:spcPts val="0"/>
              </a:spcBef>
              <a:spcAft>
                <a:spcPts val="0"/>
              </a:spcAft>
              <a:buClr>
                <a:srgbClr val="FFFFFF"/>
              </a:buClr>
              <a:buSzPts val="2400"/>
              <a:buFont typeface="Arial" pitchFamily="34" charset="0"/>
              <a:buChar char="•"/>
              <a:tabLst/>
              <a:defRPr/>
            </a:pPr>
            <a:endParaRPr kumimoji="0" lang="en-US" sz="1600" i="0" u="none" strike="noStrike" kern="0" cap="none" spc="0" normalizeH="0" baseline="0" noProof="0" dirty="0" smtClean="0">
              <a:ln>
                <a:noFill/>
              </a:ln>
              <a:solidFill>
                <a:schemeClr val="bg1"/>
              </a:solidFill>
              <a:uLnTx/>
              <a:uFillTx/>
              <a:latin typeface="Arial Black" pitchFamily="34" charset="0"/>
              <a:ea typeface="Roboto Condensed"/>
              <a:cs typeface="Roboto Condensed"/>
              <a:sym typeface="Roboto Condensed"/>
            </a:endParaRPr>
          </a:p>
          <a:p>
            <a:pPr marL="342900" marR="0" lvl="0" indent="-342900" defTabSz="914400" rtl="0" eaLnBrk="1" fontAlgn="auto" latinLnBrk="0" hangingPunct="1">
              <a:lnSpc>
                <a:spcPct val="100000"/>
              </a:lnSpc>
              <a:spcBef>
                <a:spcPts val="0"/>
              </a:spcBef>
              <a:spcAft>
                <a:spcPts val="0"/>
              </a:spcAft>
              <a:buClr>
                <a:srgbClr val="FFFFFF"/>
              </a:buClr>
              <a:buSzPts val="2400"/>
              <a:buFont typeface="Arial" pitchFamily="34" charset="0"/>
              <a:buChar char="•"/>
              <a:tabLst/>
              <a:defRPr/>
            </a:pPr>
            <a:r>
              <a:rPr kumimoji="0" lang="en-US" sz="1600" i="0" u="none" strike="noStrike" kern="0" cap="none" spc="0" normalizeH="0" baseline="0" noProof="0" dirty="0" smtClean="0">
                <a:ln>
                  <a:noFill/>
                </a:ln>
                <a:solidFill>
                  <a:schemeClr val="bg1"/>
                </a:solidFill>
                <a:uLnTx/>
                <a:uFillTx/>
                <a:latin typeface="Arial Black" pitchFamily="34" charset="0"/>
                <a:ea typeface="Roboto Condensed"/>
                <a:cs typeface="Roboto Condensed"/>
                <a:sym typeface="Roboto Condensed"/>
              </a:rPr>
              <a:t>- Collect input data from the user for the diabetes prediction, including attributes like Pregnancies, Glucose level, Blood Pressure, etc.   </a:t>
            </a:r>
          </a:p>
          <a:p>
            <a:pPr marL="342900" marR="0" lvl="0" indent="-342900" defTabSz="914400" rtl="0" eaLnBrk="1" fontAlgn="auto" latinLnBrk="0" hangingPunct="1">
              <a:lnSpc>
                <a:spcPct val="100000"/>
              </a:lnSpc>
              <a:spcBef>
                <a:spcPts val="0"/>
              </a:spcBef>
              <a:spcAft>
                <a:spcPts val="0"/>
              </a:spcAft>
              <a:buClr>
                <a:srgbClr val="FFFFFF"/>
              </a:buClr>
              <a:buSzPts val="2400"/>
              <a:buFont typeface="Arial" pitchFamily="34" charset="0"/>
              <a:buChar char="•"/>
              <a:tabLst/>
              <a:defRPr/>
            </a:pPr>
            <a:endParaRPr kumimoji="0" lang="en-US" sz="1600" i="0" u="none" strike="noStrike" kern="0" cap="none" spc="0" normalizeH="0" baseline="0" noProof="0" dirty="0" smtClean="0">
              <a:ln>
                <a:noFill/>
              </a:ln>
              <a:solidFill>
                <a:schemeClr val="bg1"/>
              </a:solidFill>
              <a:uLnTx/>
              <a:uFillTx/>
              <a:latin typeface="Arial Black" pitchFamily="34" charset="0"/>
              <a:ea typeface="Roboto Condensed"/>
              <a:cs typeface="Roboto Condensed"/>
              <a:sym typeface="Roboto Condensed"/>
            </a:endParaRPr>
          </a:p>
          <a:p>
            <a:pPr marL="342900" marR="0" lvl="0" indent="-342900" defTabSz="914400" rtl="0" eaLnBrk="1" fontAlgn="auto" latinLnBrk="0" hangingPunct="1">
              <a:lnSpc>
                <a:spcPct val="100000"/>
              </a:lnSpc>
              <a:spcBef>
                <a:spcPts val="0"/>
              </a:spcBef>
              <a:spcAft>
                <a:spcPts val="0"/>
              </a:spcAft>
              <a:buClr>
                <a:srgbClr val="FFFFFF"/>
              </a:buClr>
              <a:buSzPts val="2400"/>
              <a:buFont typeface="Arial" pitchFamily="34" charset="0"/>
              <a:buChar char="•"/>
              <a:tabLst/>
              <a:defRPr/>
            </a:pPr>
            <a:r>
              <a:rPr kumimoji="0" lang="en-US" sz="1600" i="0" u="none" strike="noStrike" kern="0" cap="none" spc="0" normalizeH="0" baseline="0" noProof="0" dirty="0" smtClean="0">
                <a:ln>
                  <a:noFill/>
                </a:ln>
                <a:solidFill>
                  <a:schemeClr val="bg1"/>
                </a:solidFill>
                <a:uLnTx/>
                <a:uFillTx/>
                <a:latin typeface="Arial Black" pitchFamily="34" charset="0"/>
                <a:ea typeface="Roboto Condensed"/>
                <a:cs typeface="Roboto Condensed"/>
                <a:sym typeface="Roboto Condensed"/>
              </a:rPr>
              <a:t>- On button click, use the Diabetes model to make a prediction based on the input data and display the result (whether the person is diabetic or not).</a:t>
            </a:r>
            <a:endParaRPr kumimoji="0" lang="en-US" sz="1600" i="0" u="none" strike="noStrike" kern="0" cap="none" spc="0" normalizeH="0" baseline="0" noProof="0" dirty="0">
              <a:ln>
                <a:noFill/>
              </a:ln>
              <a:solidFill>
                <a:schemeClr val="bg1"/>
              </a:solidFill>
              <a:uLnTx/>
              <a:uFillTx/>
              <a:latin typeface="Arial Black" pitchFamily="34" charset="0"/>
              <a:ea typeface="Roboto Condensed"/>
              <a:cs typeface="Roboto Condensed"/>
              <a:sym typeface="Roboto Condensed"/>
            </a:endParaRPr>
          </a:p>
        </p:txBody>
      </p:sp>
      <p:sp>
        <p:nvSpPr>
          <p:cNvPr id="12" name="Rectangle 11"/>
          <p:cNvSpPr/>
          <p:nvPr/>
        </p:nvSpPr>
        <p:spPr>
          <a:xfrm>
            <a:off x="1526209" y="133350"/>
            <a:ext cx="7617791" cy="707886"/>
          </a:xfrm>
          <a:prstGeom prst="rect">
            <a:avLst/>
          </a:prstGeom>
        </p:spPr>
        <p:txBody>
          <a:bodyPr wrap="none">
            <a:spAutoFit/>
          </a:bodyPr>
          <a:lstStyle/>
          <a:p>
            <a:r>
              <a:rPr lang="en-US" sz="4000" b="1" dirty="0" smtClean="0">
                <a:solidFill>
                  <a:schemeClr val="bg1"/>
                </a:solidFill>
                <a:effectLst>
                  <a:outerShdw blurRad="38100" dist="38100" dir="2700000" algn="tl">
                    <a:srgbClr val="000000">
                      <a:alpha val="43137"/>
                    </a:srgbClr>
                  </a:outerShdw>
                </a:effectLst>
                <a:latin typeface="Arial Black" pitchFamily="34" charset="0"/>
                <a:ea typeface="Roboto Condensed"/>
                <a:cs typeface="Roboto Condensed"/>
                <a:sym typeface="Roboto Condensed"/>
              </a:rPr>
              <a:t>Diabetes Prediction Page: </a:t>
            </a:r>
            <a:endParaRPr lang="en-US" sz="4000" dirty="0">
              <a:solidFill>
                <a:schemeClr val="bg1"/>
              </a:solidFill>
            </a:endParaRPr>
          </a:p>
        </p:txBody>
      </p:sp>
    </p:spTree>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766</Words>
  <Application>Microsoft Office PowerPoint</Application>
  <PresentationFormat>On-screen Show (16:9)</PresentationFormat>
  <Paragraphs>95</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Roboto Condensed</vt:lpstr>
      <vt:lpstr>Arial Black</vt:lpstr>
      <vt:lpstr>Bookman Old Style</vt:lpstr>
      <vt:lpstr>Times New Roman</vt:lpstr>
      <vt:lpstr>Calibri</vt:lpstr>
      <vt:lpstr>Poppins ExtraBold</vt:lpstr>
      <vt:lpstr>Roboto Slab Light</vt:lpstr>
      <vt:lpstr>Baloo Thambi 2</vt:lpstr>
      <vt:lpstr>Anaheim</vt:lpstr>
      <vt:lpstr>Futuristisches Portfolio by Slidesgo</vt:lpstr>
      <vt:lpstr>Slide 1</vt:lpstr>
      <vt:lpstr>Slide 2</vt:lpstr>
      <vt:lpstr>Slide 3</vt:lpstr>
      <vt:lpstr>01</vt:lpstr>
      <vt:lpstr>Slide 5</vt:lpstr>
      <vt:lpstr>Slide 6</vt:lpstr>
      <vt:lpstr>Slide 7</vt:lpstr>
      <vt:lpstr>Slide 8</vt:lpstr>
      <vt:lpstr>01</vt:lpstr>
      <vt:lpstr>02</vt:lpstr>
      <vt:lpstr>03</vt:lpstr>
      <vt:lpstr>Slide 12</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Kaushik</cp:lastModifiedBy>
  <cp:revision>9</cp:revision>
  <dcterms:modified xsi:type="dcterms:W3CDTF">2023-07-15T17:24:35Z</dcterms:modified>
</cp:coreProperties>
</file>