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34" r:id="rId1"/>
  </p:sldMasterIdLst>
  <p:notesMasterIdLst>
    <p:notesMasterId r:id="rId24"/>
  </p:notesMasterIdLst>
  <p:sldIdLst>
    <p:sldId id="256" r:id="rId2"/>
    <p:sldId id="257" r:id="rId3"/>
    <p:sldId id="260" r:id="rId4"/>
    <p:sldId id="259" r:id="rId5"/>
    <p:sldId id="284" r:id="rId6"/>
    <p:sldId id="261" r:id="rId7"/>
    <p:sldId id="265" r:id="rId8"/>
    <p:sldId id="281" r:id="rId9"/>
    <p:sldId id="266" r:id="rId10"/>
    <p:sldId id="264" r:id="rId11"/>
    <p:sldId id="285" r:id="rId12"/>
    <p:sldId id="289" r:id="rId13"/>
    <p:sldId id="292" r:id="rId14"/>
    <p:sldId id="293" r:id="rId15"/>
    <p:sldId id="286" r:id="rId16"/>
    <p:sldId id="278" r:id="rId17"/>
    <p:sldId id="287" r:id="rId18"/>
    <p:sldId id="280" r:id="rId19"/>
    <p:sldId id="291" r:id="rId20"/>
    <p:sldId id="288" r:id="rId21"/>
    <p:sldId id="283" r:id="rId22"/>
    <p:sldId id="290" r:id="rId23"/>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77"/>
    <a:srgbClr val="FFFFFF"/>
  </p:clrMru>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neCell>
      <a:tcStyle>
        <a:tcBdr/>
      </a:tcStyle>
    </a:neCell>
    <a:nwCell>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neCell>
      <a:tcStyle>
        <a:tcBdr/>
      </a:tcStyle>
    </a:neCell>
    <a:nwCell>
      <a:tcStyle>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5C22544A-7EE6-4342-B048-85BDC9FD1C3A}" styleName="Medium Style 2 - Accent 1">
    <a:wholeTbl>
      <a:tcTxStyle>
        <a:fontRef idx="minor">
          <a:scrgbClr r="0" g="0" b="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fontRef idx="minor">
          <a:scrgbClr r="0" g="0" b="0"/>
        </a:fontRef>
        <a:schemeClr val="lt1"/>
      </a:tcTxStyle>
      <a:tcStyle>
        <a:tcBdr>
          <a:top>
            <a:ln w="38100" cmpd="sng">
              <a:solidFill>
                <a:schemeClr val="lt1"/>
              </a:solidFill>
            </a:ln>
          </a:top>
        </a:tcBdr>
        <a:fill>
          <a:solidFill>
            <a:schemeClr val="accent1"/>
          </a:solidFill>
        </a:fill>
      </a:tcStyle>
    </a:lastRow>
    <a:seCell>
      <a:tcStyle>
        <a:tcBdr/>
      </a:tcStyle>
    </a:seCell>
    <a:swCell>
      <a:tcStyle>
        <a:tcBdr/>
      </a:tcStyle>
    </a:swCell>
    <a:firstRow>
      <a:tcTxStyle b="on">
        <a:fontRef idx="minor">
          <a:scrgbClr r="0" g="0" b="0"/>
        </a:fontRef>
        <a:schemeClr val="lt1"/>
      </a:tcTxStyle>
      <a:tcStyle>
        <a:tcBdr>
          <a:bottom>
            <a:ln w="38100" cmpd="sng">
              <a:solidFill>
                <a:schemeClr val="lt1"/>
              </a:solidFill>
            </a:ln>
          </a:bottom>
        </a:tcBdr>
        <a:fill>
          <a:solidFill>
            <a:schemeClr val="accent1"/>
          </a:solidFill>
        </a:fill>
      </a:tcStyle>
    </a:firstRow>
    <a:neCell>
      <a:tcStyle>
        <a:tcBdr/>
      </a:tcStyle>
    </a:neCell>
    <a:nwCell>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neCell>
      <a:tcStyle>
        <a:tcBdr/>
      </a:tcStyle>
    </a:neCell>
    <a:nwCell>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90"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373665-C7BD-4CAA-8020-222F16E51640}" type="doc">
      <dgm:prSet loTypeId="urn:microsoft.com/office/officeart/2005/8/layout/gear1" loCatId="cycle" qsTypeId="urn:microsoft.com/office/officeart/2005/8/quickstyle/3d1" qsCatId="3D" csTypeId="urn:microsoft.com/office/officeart/2005/8/colors/colorful1" csCatId="colorful"/>
      <dgm:spPr/>
      <dgm:t>
        <a:bodyPr/>
        <a:lstStyle/>
        <a:p>
          <a:endParaRPr lang="en-US"/>
        </a:p>
      </dgm:t>
    </dgm:pt>
    <dgm:pt modelId="{2CF185D7-5EF6-4DBE-8735-2AB7FBED40B2}">
      <dgm:prSet/>
      <dgm:spPr/>
      <dgm:t>
        <a:bodyPr/>
        <a:lstStyle/>
        <a:p>
          <a:pPr rtl="0"/>
          <a:r>
            <a:rPr lang="en-US" dirty="0" smtClean="0"/>
            <a:t>Saurabh Gupta</a:t>
          </a:r>
          <a:endParaRPr lang="en-US" dirty="0"/>
        </a:p>
      </dgm:t>
    </dgm:pt>
    <dgm:pt modelId="{A98E39B6-7A99-4B18-9FDB-9825EDD5ABAC}" type="parTrans" cxnId="{35047F35-615D-4E09-97AF-3F8FA35AC7BE}">
      <dgm:prSet/>
      <dgm:spPr/>
      <dgm:t>
        <a:bodyPr/>
        <a:lstStyle/>
        <a:p>
          <a:endParaRPr lang="en-US"/>
        </a:p>
      </dgm:t>
    </dgm:pt>
    <dgm:pt modelId="{9C892680-AEA8-4F91-A320-00E560F2A9EC}" type="sibTrans" cxnId="{35047F35-615D-4E09-97AF-3F8FA35AC7BE}">
      <dgm:prSet/>
      <dgm:spPr/>
      <dgm:t>
        <a:bodyPr/>
        <a:lstStyle/>
        <a:p>
          <a:endParaRPr lang="en-US"/>
        </a:p>
      </dgm:t>
    </dgm:pt>
    <dgm:pt modelId="{67E9A05E-9841-454F-B618-FD407826022A}">
      <dgm:prSet/>
      <dgm:spPr/>
      <dgm:t>
        <a:bodyPr/>
        <a:lstStyle/>
        <a:p>
          <a:pPr rtl="0"/>
          <a:r>
            <a:rPr lang="en-US" dirty="0" smtClean="0"/>
            <a:t>Abhinav Kumar Kushwaha</a:t>
          </a:r>
          <a:endParaRPr lang="en-US" dirty="0"/>
        </a:p>
      </dgm:t>
    </dgm:pt>
    <dgm:pt modelId="{2860CA3D-3EA6-4EC5-8256-859BECEA0B1C}" type="parTrans" cxnId="{0BFA080E-14D5-4559-B68F-6248E5CAEF4B}">
      <dgm:prSet/>
      <dgm:spPr/>
      <dgm:t>
        <a:bodyPr/>
        <a:lstStyle/>
        <a:p>
          <a:endParaRPr lang="en-US"/>
        </a:p>
      </dgm:t>
    </dgm:pt>
    <dgm:pt modelId="{93C56861-C3BE-4B93-9436-7F5D8AA226C3}" type="sibTrans" cxnId="{0BFA080E-14D5-4559-B68F-6248E5CAEF4B}">
      <dgm:prSet/>
      <dgm:spPr/>
      <dgm:t>
        <a:bodyPr/>
        <a:lstStyle/>
        <a:p>
          <a:endParaRPr lang="en-US"/>
        </a:p>
      </dgm:t>
    </dgm:pt>
    <dgm:pt modelId="{506B3D1D-4AA9-4492-B8BC-45463B6EEAFF}">
      <dgm:prSet/>
      <dgm:spPr/>
      <dgm:t>
        <a:bodyPr/>
        <a:lstStyle/>
        <a:p>
          <a:pPr rtl="0"/>
          <a:r>
            <a:rPr lang="en-US" dirty="0" smtClean="0"/>
            <a:t>Alok Ranjan</a:t>
          </a:r>
          <a:endParaRPr lang="en-US" dirty="0"/>
        </a:p>
      </dgm:t>
    </dgm:pt>
    <dgm:pt modelId="{CDCC8E83-C143-4A9B-A0BB-BBB975783ED4}" type="parTrans" cxnId="{C9E1CFC9-2411-4826-B7EE-E81BCB763284}">
      <dgm:prSet/>
      <dgm:spPr/>
      <dgm:t>
        <a:bodyPr/>
        <a:lstStyle/>
        <a:p>
          <a:endParaRPr lang="en-US"/>
        </a:p>
      </dgm:t>
    </dgm:pt>
    <dgm:pt modelId="{D08F239B-2E14-4393-A844-985BE0A5E51F}" type="sibTrans" cxnId="{C9E1CFC9-2411-4826-B7EE-E81BCB763284}">
      <dgm:prSet/>
      <dgm:spPr/>
      <dgm:t>
        <a:bodyPr/>
        <a:lstStyle/>
        <a:p>
          <a:endParaRPr lang="en-US"/>
        </a:p>
      </dgm:t>
    </dgm:pt>
    <dgm:pt modelId="{279400C6-0E8A-4036-AF15-F51EE9F18A7A}" type="pres">
      <dgm:prSet presAssocID="{8C373665-C7BD-4CAA-8020-222F16E51640}" presName="composite" presStyleCnt="0">
        <dgm:presLayoutVars>
          <dgm:chMax val="3"/>
          <dgm:animLvl val="lvl"/>
          <dgm:resizeHandles val="exact"/>
        </dgm:presLayoutVars>
      </dgm:prSet>
      <dgm:spPr/>
      <dgm:t>
        <a:bodyPr/>
        <a:lstStyle/>
        <a:p>
          <a:endParaRPr lang="en-US"/>
        </a:p>
      </dgm:t>
    </dgm:pt>
    <dgm:pt modelId="{B4A74EAB-B605-4812-92F5-1FA5F85FB7E3}" type="pres">
      <dgm:prSet presAssocID="{2CF185D7-5EF6-4DBE-8735-2AB7FBED40B2}" presName="gear1" presStyleLbl="node1" presStyleIdx="0" presStyleCnt="3">
        <dgm:presLayoutVars>
          <dgm:chMax val="1"/>
          <dgm:bulletEnabled val="1"/>
        </dgm:presLayoutVars>
      </dgm:prSet>
      <dgm:spPr/>
      <dgm:t>
        <a:bodyPr/>
        <a:lstStyle/>
        <a:p>
          <a:endParaRPr lang="en-US"/>
        </a:p>
      </dgm:t>
    </dgm:pt>
    <dgm:pt modelId="{3E122828-0483-444F-9BBF-E20514433900}" type="pres">
      <dgm:prSet presAssocID="{2CF185D7-5EF6-4DBE-8735-2AB7FBED40B2}" presName="gear1srcNode" presStyleLbl="node1" presStyleIdx="0" presStyleCnt="3"/>
      <dgm:spPr/>
      <dgm:t>
        <a:bodyPr/>
        <a:lstStyle/>
        <a:p>
          <a:endParaRPr lang="en-US"/>
        </a:p>
      </dgm:t>
    </dgm:pt>
    <dgm:pt modelId="{91581235-961D-4D9B-B243-8CD7B5E675BC}" type="pres">
      <dgm:prSet presAssocID="{2CF185D7-5EF6-4DBE-8735-2AB7FBED40B2}" presName="gear1dstNode" presStyleLbl="node1" presStyleIdx="0" presStyleCnt="3"/>
      <dgm:spPr/>
      <dgm:t>
        <a:bodyPr/>
        <a:lstStyle/>
        <a:p>
          <a:endParaRPr lang="en-US"/>
        </a:p>
      </dgm:t>
    </dgm:pt>
    <dgm:pt modelId="{A18B0B8F-0616-4D72-9B4A-A5593FF93CFF}" type="pres">
      <dgm:prSet presAssocID="{67E9A05E-9841-454F-B618-FD407826022A}" presName="gear2" presStyleLbl="node1" presStyleIdx="1" presStyleCnt="3">
        <dgm:presLayoutVars>
          <dgm:chMax val="1"/>
          <dgm:bulletEnabled val="1"/>
        </dgm:presLayoutVars>
      </dgm:prSet>
      <dgm:spPr/>
      <dgm:t>
        <a:bodyPr/>
        <a:lstStyle/>
        <a:p>
          <a:endParaRPr lang="en-US"/>
        </a:p>
      </dgm:t>
    </dgm:pt>
    <dgm:pt modelId="{1CA198F7-8BA9-4229-A604-DCA95153F1B9}" type="pres">
      <dgm:prSet presAssocID="{67E9A05E-9841-454F-B618-FD407826022A}" presName="gear2srcNode" presStyleLbl="node1" presStyleIdx="1" presStyleCnt="3"/>
      <dgm:spPr/>
      <dgm:t>
        <a:bodyPr/>
        <a:lstStyle/>
        <a:p>
          <a:endParaRPr lang="en-US"/>
        </a:p>
      </dgm:t>
    </dgm:pt>
    <dgm:pt modelId="{BDF109C2-E212-45F0-9EAD-0B38475C9907}" type="pres">
      <dgm:prSet presAssocID="{67E9A05E-9841-454F-B618-FD407826022A}" presName="gear2dstNode" presStyleLbl="node1" presStyleIdx="1" presStyleCnt="3"/>
      <dgm:spPr/>
      <dgm:t>
        <a:bodyPr/>
        <a:lstStyle/>
        <a:p>
          <a:endParaRPr lang="en-US"/>
        </a:p>
      </dgm:t>
    </dgm:pt>
    <dgm:pt modelId="{94F95407-6217-4840-9AC0-99D9B242A33A}" type="pres">
      <dgm:prSet presAssocID="{506B3D1D-4AA9-4492-B8BC-45463B6EEAFF}" presName="gear3" presStyleLbl="node1" presStyleIdx="2" presStyleCnt="3"/>
      <dgm:spPr/>
      <dgm:t>
        <a:bodyPr/>
        <a:lstStyle/>
        <a:p>
          <a:endParaRPr lang="en-US"/>
        </a:p>
      </dgm:t>
    </dgm:pt>
    <dgm:pt modelId="{8565CBA0-401F-4A46-AE07-94B58DAED293}" type="pres">
      <dgm:prSet presAssocID="{506B3D1D-4AA9-4492-B8BC-45463B6EEAFF}" presName="gear3tx" presStyleLbl="node1" presStyleIdx="2" presStyleCnt="3">
        <dgm:presLayoutVars>
          <dgm:chMax val="1"/>
          <dgm:bulletEnabled val="1"/>
        </dgm:presLayoutVars>
      </dgm:prSet>
      <dgm:spPr/>
      <dgm:t>
        <a:bodyPr/>
        <a:lstStyle/>
        <a:p>
          <a:endParaRPr lang="en-US"/>
        </a:p>
      </dgm:t>
    </dgm:pt>
    <dgm:pt modelId="{C4DA911E-5E2A-4561-9F08-0BA536CD9120}" type="pres">
      <dgm:prSet presAssocID="{506B3D1D-4AA9-4492-B8BC-45463B6EEAFF}" presName="gear3srcNode" presStyleLbl="node1" presStyleIdx="2" presStyleCnt="3"/>
      <dgm:spPr/>
      <dgm:t>
        <a:bodyPr/>
        <a:lstStyle/>
        <a:p>
          <a:endParaRPr lang="en-US"/>
        </a:p>
      </dgm:t>
    </dgm:pt>
    <dgm:pt modelId="{43859E01-C89F-4595-A18F-29A7159F5525}" type="pres">
      <dgm:prSet presAssocID="{506B3D1D-4AA9-4492-B8BC-45463B6EEAFF}" presName="gear3dstNode" presStyleLbl="node1" presStyleIdx="2" presStyleCnt="3"/>
      <dgm:spPr/>
      <dgm:t>
        <a:bodyPr/>
        <a:lstStyle/>
        <a:p>
          <a:endParaRPr lang="en-US"/>
        </a:p>
      </dgm:t>
    </dgm:pt>
    <dgm:pt modelId="{E5910C88-445E-425C-B0B0-406A8B4D12C8}" type="pres">
      <dgm:prSet presAssocID="{9C892680-AEA8-4F91-A320-00E560F2A9EC}" presName="connector1" presStyleLbl="sibTrans2D1" presStyleIdx="0" presStyleCnt="3"/>
      <dgm:spPr/>
      <dgm:t>
        <a:bodyPr/>
        <a:lstStyle/>
        <a:p>
          <a:endParaRPr lang="en-US"/>
        </a:p>
      </dgm:t>
    </dgm:pt>
    <dgm:pt modelId="{BA8511BC-2422-40BB-AAE3-5C82EFA6A9AB}" type="pres">
      <dgm:prSet presAssocID="{93C56861-C3BE-4B93-9436-7F5D8AA226C3}" presName="connector2" presStyleLbl="sibTrans2D1" presStyleIdx="1" presStyleCnt="3"/>
      <dgm:spPr/>
      <dgm:t>
        <a:bodyPr/>
        <a:lstStyle/>
        <a:p>
          <a:endParaRPr lang="en-US"/>
        </a:p>
      </dgm:t>
    </dgm:pt>
    <dgm:pt modelId="{8F05E89E-2467-46C7-AAC7-DBE26E062258}" type="pres">
      <dgm:prSet presAssocID="{D08F239B-2E14-4393-A844-985BE0A5E51F}" presName="connector3" presStyleLbl="sibTrans2D1" presStyleIdx="2" presStyleCnt="3"/>
      <dgm:spPr/>
      <dgm:t>
        <a:bodyPr/>
        <a:lstStyle/>
        <a:p>
          <a:endParaRPr lang="en-US"/>
        </a:p>
      </dgm:t>
    </dgm:pt>
  </dgm:ptLst>
  <dgm:cxnLst>
    <dgm:cxn modelId="{834CC3F5-9279-4EC6-91E8-856E3DDB015C}" type="presOf" srcId="{9C892680-AEA8-4F91-A320-00E560F2A9EC}" destId="{E5910C88-445E-425C-B0B0-406A8B4D12C8}" srcOrd="0" destOrd="0" presId="urn:microsoft.com/office/officeart/2005/8/layout/gear1"/>
    <dgm:cxn modelId="{E32193FE-34C4-4ECD-946B-8E827987895E}" type="presOf" srcId="{506B3D1D-4AA9-4492-B8BC-45463B6EEAFF}" destId="{C4DA911E-5E2A-4561-9F08-0BA536CD9120}" srcOrd="2" destOrd="0" presId="urn:microsoft.com/office/officeart/2005/8/layout/gear1"/>
    <dgm:cxn modelId="{6CF68B2D-C71A-44E4-AA7E-55E8058E7D02}" type="presOf" srcId="{2CF185D7-5EF6-4DBE-8735-2AB7FBED40B2}" destId="{3E122828-0483-444F-9BBF-E20514433900}" srcOrd="1" destOrd="0" presId="urn:microsoft.com/office/officeart/2005/8/layout/gear1"/>
    <dgm:cxn modelId="{9EC87183-4321-49A4-A15F-A2929E80BB39}" type="presOf" srcId="{67E9A05E-9841-454F-B618-FD407826022A}" destId="{BDF109C2-E212-45F0-9EAD-0B38475C9907}" srcOrd="2" destOrd="0" presId="urn:microsoft.com/office/officeart/2005/8/layout/gear1"/>
    <dgm:cxn modelId="{97EF146A-7558-412B-8026-9F6D6C3ADE46}" type="presOf" srcId="{2CF185D7-5EF6-4DBE-8735-2AB7FBED40B2}" destId="{B4A74EAB-B605-4812-92F5-1FA5F85FB7E3}" srcOrd="0" destOrd="0" presId="urn:microsoft.com/office/officeart/2005/8/layout/gear1"/>
    <dgm:cxn modelId="{0BFA080E-14D5-4559-B68F-6248E5CAEF4B}" srcId="{8C373665-C7BD-4CAA-8020-222F16E51640}" destId="{67E9A05E-9841-454F-B618-FD407826022A}" srcOrd="1" destOrd="0" parTransId="{2860CA3D-3EA6-4EC5-8256-859BECEA0B1C}" sibTransId="{93C56861-C3BE-4B93-9436-7F5D8AA226C3}"/>
    <dgm:cxn modelId="{2F793368-D1DA-4B76-BF9C-124B32AD0D65}" type="presOf" srcId="{8C373665-C7BD-4CAA-8020-222F16E51640}" destId="{279400C6-0E8A-4036-AF15-F51EE9F18A7A}" srcOrd="0" destOrd="0" presId="urn:microsoft.com/office/officeart/2005/8/layout/gear1"/>
    <dgm:cxn modelId="{C2E42D44-7B06-4464-90F9-50D2F6E54DB4}" type="presOf" srcId="{93C56861-C3BE-4B93-9436-7F5D8AA226C3}" destId="{BA8511BC-2422-40BB-AAE3-5C82EFA6A9AB}" srcOrd="0" destOrd="0" presId="urn:microsoft.com/office/officeart/2005/8/layout/gear1"/>
    <dgm:cxn modelId="{7BF4F37F-CD0A-4495-ABA9-F1E90B255FA1}" type="presOf" srcId="{2CF185D7-5EF6-4DBE-8735-2AB7FBED40B2}" destId="{91581235-961D-4D9B-B243-8CD7B5E675BC}" srcOrd="2" destOrd="0" presId="urn:microsoft.com/office/officeart/2005/8/layout/gear1"/>
    <dgm:cxn modelId="{7D662A6F-5F20-4A8B-AE5D-56C901C7CE41}" type="presOf" srcId="{506B3D1D-4AA9-4492-B8BC-45463B6EEAFF}" destId="{94F95407-6217-4840-9AC0-99D9B242A33A}" srcOrd="0" destOrd="0" presId="urn:microsoft.com/office/officeart/2005/8/layout/gear1"/>
    <dgm:cxn modelId="{A2414BB8-619D-43D2-A97D-7B8AF710B5AC}" type="presOf" srcId="{D08F239B-2E14-4393-A844-985BE0A5E51F}" destId="{8F05E89E-2467-46C7-AAC7-DBE26E062258}" srcOrd="0" destOrd="0" presId="urn:microsoft.com/office/officeart/2005/8/layout/gear1"/>
    <dgm:cxn modelId="{C9E1CFC9-2411-4826-B7EE-E81BCB763284}" srcId="{8C373665-C7BD-4CAA-8020-222F16E51640}" destId="{506B3D1D-4AA9-4492-B8BC-45463B6EEAFF}" srcOrd="2" destOrd="0" parTransId="{CDCC8E83-C143-4A9B-A0BB-BBB975783ED4}" sibTransId="{D08F239B-2E14-4393-A844-985BE0A5E51F}"/>
    <dgm:cxn modelId="{35047F35-615D-4E09-97AF-3F8FA35AC7BE}" srcId="{8C373665-C7BD-4CAA-8020-222F16E51640}" destId="{2CF185D7-5EF6-4DBE-8735-2AB7FBED40B2}" srcOrd="0" destOrd="0" parTransId="{A98E39B6-7A99-4B18-9FDB-9825EDD5ABAC}" sibTransId="{9C892680-AEA8-4F91-A320-00E560F2A9EC}"/>
    <dgm:cxn modelId="{0F9EF4A6-6D1F-4757-A9A9-C42916CA5419}" type="presOf" srcId="{506B3D1D-4AA9-4492-B8BC-45463B6EEAFF}" destId="{43859E01-C89F-4595-A18F-29A7159F5525}" srcOrd="3" destOrd="0" presId="urn:microsoft.com/office/officeart/2005/8/layout/gear1"/>
    <dgm:cxn modelId="{6E8A0556-0FCD-4B92-B1A9-F75BBB1223F3}" type="presOf" srcId="{506B3D1D-4AA9-4492-B8BC-45463B6EEAFF}" destId="{8565CBA0-401F-4A46-AE07-94B58DAED293}" srcOrd="1" destOrd="0" presId="urn:microsoft.com/office/officeart/2005/8/layout/gear1"/>
    <dgm:cxn modelId="{F2A3B0C9-E0D9-4561-8E90-16D087B94320}" type="presOf" srcId="{67E9A05E-9841-454F-B618-FD407826022A}" destId="{1CA198F7-8BA9-4229-A604-DCA95153F1B9}" srcOrd="1" destOrd="0" presId="urn:microsoft.com/office/officeart/2005/8/layout/gear1"/>
    <dgm:cxn modelId="{436A4966-88C3-4BA8-8E3D-D04D9E51DE23}" type="presOf" srcId="{67E9A05E-9841-454F-B618-FD407826022A}" destId="{A18B0B8F-0616-4D72-9B4A-A5593FF93CFF}" srcOrd="0" destOrd="0" presId="urn:microsoft.com/office/officeart/2005/8/layout/gear1"/>
    <dgm:cxn modelId="{B282A8ED-52EB-4ED5-9F78-32F5D28A591B}" type="presParOf" srcId="{279400C6-0E8A-4036-AF15-F51EE9F18A7A}" destId="{B4A74EAB-B605-4812-92F5-1FA5F85FB7E3}" srcOrd="0" destOrd="0" presId="urn:microsoft.com/office/officeart/2005/8/layout/gear1"/>
    <dgm:cxn modelId="{78B3E0B8-7B7A-4093-A15A-1AAABF537C9A}" type="presParOf" srcId="{279400C6-0E8A-4036-AF15-F51EE9F18A7A}" destId="{3E122828-0483-444F-9BBF-E20514433900}" srcOrd="1" destOrd="0" presId="urn:microsoft.com/office/officeart/2005/8/layout/gear1"/>
    <dgm:cxn modelId="{EFAAC134-ADC3-4EB4-A22F-45A1F3FC5167}" type="presParOf" srcId="{279400C6-0E8A-4036-AF15-F51EE9F18A7A}" destId="{91581235-961D-4D9B-B243-8CD7B5E675BC}" srcOrd="2" destOrd="0" presId="urn:microsoft.com/office/officeart/2005/8/layout/gear1"/>
    <dgm:cxn modelId="{F0E5ED25-4BCA-4310-9CD4-C633BD9F9AE5}" type="presParOf" srcId="{279400C6-0E8A-4036-AF15-F51EE9F18A7A}" destId="{A18B0B8F-0616-4D72-9B4A-A5593FF93CFF}" srcOrd="3" destOrd="0" presId="urn:microsoft.com/office/officeart/2005/8/layout/gear1"/>
    <dgm:cxn modelId="{20AA198E-021F-4EFB-B67F-1D541ADDE5E2}" type="presParOf" srcId="{279400C6-0E8A-4036-AF15-F51EE9F18A7A}" destId="{1CA198F7-8BA9-4229-A604-DCA95153F1B9}" srcOrd="4" destOrd="0" presId="urn:microsoft.com/office/officeart/2005/8/layout/gear1"/>
    <dgm:cxn modelId="{F7C999C1-97F7-4B3E-B0C1-E95A4C2AC4C7}" type="presParOf" srcId="{279400C6-0E8A-4036-AF15-F51EE9F18A7A}" destId="{BDF109C2-E212-45F0-9EAD-0B38475C9907}" srcOrd="5" destOrd="0" presId="urn:microsoft.com/office/officeart/2005/8/layout/gear1"/>
    <dgm:cxn modelId="{3A05AC7E-1F5F-41D2-ACA7-6E66F778D9A1}" type="presParOf" srcId="{279400C6-0E8A-4036-AF15-F51EE9F18A7A}" destId="{94F95407-6217-4840-9AC0-99D9B242A33A}" srcOrd="6" destOrd="0" presId="urn:microsoft.com/office/officeart/2005/8/layout/gear1"/>
    <dgm:cxn modelId="{BF545707-9732-41AC-913A-7242CD6536CC}" type="presParOf" srcId="{279400C6-0E8A-4036-AF15-F51EE9F18A7A}" destId="{8565CBA0-401F-4A46-AE07-94B58DAED293}" srcOrd="7" destOrd="0" presId="urn:microsoft.com/office/officeart/2005/8/layout/gear1"/>
    <dgm:cxn modelId="{9EF74808-DE7D-4CEA-84CC-B03CA841EE26}" type="presParOf" srcId="{279400C6-0E8A-4036-AF15-F51EE9F18A7A}" destId="{C4DA911E-5E2A-4561-9F08-0BA536CD9120}" srcOrd="8" destOrd="0" presId="urn:microsoft.com/office/officeart/2005/8/layout/gear1"/>
    <dgm:cxn modelId="{CE76F971-D522-4E3C-85CE-B88D0B9FB781}" type="presParOf" srcId="{279400C6-0E8A-4036-AF15-F51EE9F18A7A}" destId="{43859E01-C89F-4595-A18F-29A7159F5525}" srcOrd="9" destOrd="0" presId="urn:microsoft.com/office/officeart/2005/8/layout/gear1"/>
    <dgm:cxn modelId="{6D07189B-6E38-4FE4-98A6-1CFF60F32C3F}" type="presParOf" srcId="{279400C6-0E8A-4036-AF15-F51EE9F18A7A}" destId="{E5910C88-445E-425C-B0B0-406A8B4D12C8}" srcOrd="10" destOrd="0" presId="urn:microsoft.com/office/officeart/2005/8/layout/gear1"/>
    <dgm:cxn modelId="{33270C3E-04F7-4A3E-B6C0-669EFC1BF302}" type="presParOf" srcId="{279400C6-0E8A-4036-AF15-F51EE9F18A7A}" destId="{BA8511BC-2422-40BB-AAE3-5C82EFA6A9AB}" srcOrd="11" destOrd="0" presId="urn:microsoft.com/office/officeart/2005/8/layout/gear1"/>
    <dgm:cxn modelId="{EA631992-B98F-4E96-B58A-8BACCAFF5252}" type="presParOf" srcId="{279400C6-0E8A-4036-AF15-F51EE9F18A7A}" destId="{8F05E89E-2467-46C7-AAC7-DBE26E062258}" srcOrd="12" destOrd="0" presId="urn:microsoft.com/office/officeart/2005/8/layout/gear1"/>
  </dgm:cxnLst>
  <dgm:bg/>
  <dgm:whole/>
</dgm:dataModel>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C238408C-6839-46EE-8131-EDA75C487F2E}" type="datetimeFigureOut">
              <a:rPr lang="en-US" smtClean="0"/>
              <a:pPr/>
              <a:t>5/8/2009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87D77045-401A-4D5E-BFE3-54C21A8A663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D77045-401A-4D5E-BFE3-54C21A8A663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3653DA-8BF4-4869-96FE-9BCF43372D46}" type="datetimeFigureOut">
              <a:rPr lang="en-US" smtClean="0"/>
              <a:pPr/>
              <a:t>5/8/2009</a:t>
            </a:fld>
            <a:endParaRPr lang="en-US"/>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72AC53DF-4216-466D-99A7-94400E6C2A2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3816DF-213E-421B-92D3-C068DBB023D6}" type="datetimeFigureOut">
              <a:rPr lang="en-US" smtClean="0">
                <a:solidFill>
                  <a:schemeClr val="tx2"/>
                </a:solidFill>
              </a:rPr>
              <a:pPr/>
              <a:t>5/8/2009</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a:endParaRPr lang="en-US" sz="1100" dirty="0">
              <a:solidFill>
                <a:schemeClr val="tx2"/>
              </a:solidFill>
            </a:endParaRPr>
          </a:p>
        </p:txBody>
      </p:sp>
      <p:sp>
        <p:nvSpPr>
          <p:cNvPr id="6" name="Slide Number Placeholder 5"/>
          <p:cNvSpPr>
            <a:spLocks noGrp="1"/>
          </p:cNvSpPr>
          <p:nvPr>
            <p:ph type="sldNum" sz="quarter" idx="12"/>
          </p:nvPr>
        </p:nvSpPr>
        <p:spPr/>
        <p:txBody>
          <a:bodyPr/>
          <a:lstStyle/>
          <a:p>
            <a:pPr algn="l"/>
            <a:fld id="{72AC53DF-4216-466D-99A7-94400E6C2A25}" type="slidenum">
              <a:rPr lang="en-US" sz="1200" smtClean="0">
                <a:solidFill>
                  <a:schemeClr val="tx2"/>
                </a:solidFill>
              </a:rPr>
              <a:pPr algn="l"/>
              <a:t>‹#›</a:t>
            </a:fld>
            <a:endParaRPr lang="en-US" sz="1200">
              <a:solidFill>
                <a:schemeClr val="tx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3816DF-213E-421B-92D3-C068DBB023D6}" type="datetimeFigureOut">
              <a:rPr lang="en-US" smtClean="0">
                <a:solidFill>
                  <a:schemeClr val="tx2"/>
                </a:solidFill>
              </a:rPr>
              <a:pPr/>
              <a:t>5/8/2009</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a:endParaRPr lang="en-US" sz="1100" dirty="0">
              <a:solidFill>
                <a:schemeClr val="tx2"/>
              </a:solidFill>
            </a:endParaRPr>
          </a:p>
        </p:txBody>
      </p:sp>
      <p:sp>
        <p:nvSpPr>
          <p:cNvPr id="6" name="Slide Number Placeholder 5"/>
          <p:cNvSpPr>
            <a:spLocks noGrp="1"/>
          </p:cNvSpPr>
          <p:nvPr>
            <p:ph type="sldNum" sz="quarter" idx="12"/>
          </p:nvPr>
        </p:nvSpPr>
        <p:spPr/>
        <p:txBody>
          <a:bodyPr/>
          <a:lstStyle/>
          <a:p>
            <a:pPr algn="l"/>
            <a:fld id="{72AC53DF-4216-466D-99A7-94400E6C2A25}" type="slidenum">
              <a:rPr lang="en-US" sz="1200" smtClean="0">
                <a:solidFill>
                  <a:schemeClr val="tx2"/>
                </a:solidFill>
              </a:rPr>
              <a:pPr algn="l"/>
              <a:t>‹#›</a:t>
            </a:fld>
            <a:endParaRPr lang="en-US" sz="120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129108-AC8D-4212-9283-60D9E99BF07A}" type="datetimeFigureOut">
              <a:rPr lang="en-US" smtClean="0"/>
              <a:pPr/>
              <a:t>5/8/2009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93096-5B34-4342-9326-69289CEAE4C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6DED3D3-6235-4F4C-B439-DF277FB555A7}" type="datetimeFigureOut">
              <a:rPr lang="en-US" smtClean="0"/>
              <a:pPr/>
              <a:t>5/8/2009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93096-5B34-4342-9326-69289CEAE4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5F1E3E-4B2F-4895-B65E-28B2E64F39F6}" type="datetimeFigureOut">
              <a:rPr lang="en-US" smtClean="0"/>
              <a:pPr/>
              <a:t>5/8/2009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3085435-8225-4333-BFFA-0096413F0D76}" type="datetimeFigureOut">
              <a:rPr lang="en-US" smtClean="0"/>
              <a:pPr/>
              <a:t>5/8/2009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783C494-2A87-468C-A21B-CB14FB9ABB00}" type="datetimeFigureOut">
              <a:rPr lang="en-US" smtClean="0"/>
              <a:pPr/>
              <a:t>5/8/2009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D93096-5B34-4342-9326-69289CEAE4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FigureOut">
              <a:rPr lang="en-US" smtClean="0"/>
              <a:pPr/>
              <a:t>5/8/2009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D93096-5B34-4342-9326-69289CEAE4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BECC0C8-36B8-442A-833D-B6AACE86BB77}" type="datetimeFigureOut">
              <a:rPr lang="en-US" smtClean="0"/>
              <a:pPr/>
              <a:t>5/8/2009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1E20EC5-AC53-4169-941E-EDF10CD23748}" type="datetimeFigureOut">
              <a:rPr lang="en-US" smtClean="0"/>
              <a:pPr/>
              <a:t>5/8/2009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AD93096-5B34-4342-9326-69289CEAE4C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D3816DF-213E-421B-92D3-C068DBB023D6}" type="datetimeFigureOut">
              <a:rPr lang="en-US" smtClean="0">
                <a:solidFill>
                  <a:schemeClr val="tx2"/>
                </a:solidFill>
              </a:rPr>
              <a:pPr/>
              <a:t>5/8/2009</a:t>
            </a:fld>
            <a:endParaRPr lang="en-US" sz="1100" dirty="0">
              <a:solidFill>
                <a:schemeClr val="tx2"/>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r"/>
            <a:endParaRPr lang="en-US" sz="1100" dirty="0">
              <a:solidFill>
                <a:schemeClr val="tx2"/>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lgn="l"/>
            <a:fld id="{72AC53DF-4216-466D-99A7-94400E6C2A25}" type="slidenum">
              <a:rPr lang="en-US" sz="1200" smtClean="0">
                <a:solidFill>
                  <a:schemeClr val="tx2"/>
                </a:solidFill>
              </a:rPr>
              <a:pPr algn="l"/>
              <a:t>‹#›</a:t>
            </a:fld>
            <a:endParaRPr lang="en-US" sz="1200">
              <a:solidFill>
                <a:schemeClr val="tx2"/>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ideo" Target="file:///C:\Documents%20and%20Settings\Alok%20Ranjan\Desktop\rSteg%201.0\outDemo.mp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838200" y="304800"/>
            <a:ext cx="7772400" cy="1974059"/>
          </a:xfrm>
        </p:spPr>
        <p:txBody>
          <a:bodyPr/>
          <a:lstStyle>
            <a:extLst/>
          </a:lstStyle>
          <a:p>
            <a:pPr algn="ctr"/>
            <a:r>
              <a:rPr sz="6600" smtClean="0"/>
              <a:t>Steganography</a:t>
            </a:r>
            <a:endParaRPr lang="en-US" sz="6600" dirty="0"/>
          </a:p>
        </p:txBody>
      </p:sp>
      <p:sp>
        <p:nvSpPr>
          <p:cNvPr id="5" name="Rectangle 4"/>
          <p:cNvSpPr>
            <a:spLocks noGrp="1"/>
          </p:cNvSpPr>
          <p:nvPr>
            <p:ph type="body" idx="1"/>
          </p:nvPr>
        </p:nvSpPr>
        <p:spPr>
          <a:xfrm>
            <a:off x="914400" y="5410200"/>
            <a:ext cx="7772400" cy="976312"/>
          </a:xfrm>
        </p:spPr>
        <p:txBody>
          <a:bodyPr/>
          <a:lstStyle>
            <a:extLst/>
          </a:lstStyle>
          <a:p>
            <a:pPr algn="ctr"/>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sz="half" idx="1"/>
          </p:nvPr>
        </p:nvSpPr>
        <p:spPr>
          <a:xfrm>
            <a:off x="457200" y="762001"/>
            <a:ext cx="7848600" cy="2057399"/>
          </a:xfrm>
        </p:spPr>
        <p:txBody>
          <a:bodyPr>
            <a:normAutofit fontScale="77500" lnSpcReduction="20000"/>
          </a:bodyPr>
          <a:lstStyle/>
          <a:p>
            <a:pPr algn="just"/>
            <a:r>
              <a:rPr lang="en-US" sz="1800" dirty="0" smtClean="0"/>
              <a:t>Consider a 24 bit picture</a:t>
            </a:r>
          </a:p>
          <a:p>
            <a:pPr algn="just"/>
            <a:r>
              <a:rPr lang="en-US" sz="1800" dirty="0" smtClean="0"/>
              <a:t>Data to be inserted: character ‘</a:t>
            </a:r>
            <a:r>
              <a:rPr lang="en-US" sz="1800" i="1" dirty="0" smtClean="0"/>
              <a:t>A’</a:t>
            </a:r>
            <a:r>
              <a:rPr lang="en-US" sz="1800" dirty="0" smtClean="0"/>
              <a:t>: (10000011)</a:t>
            </a:r>
          </a:p>
          <a:p>
            <a:pPr algn="just"/>
            <a:r>
              <a:rPr lang="en-US" sz="1800" dirty="0" smtClean="0"/>
              <a:t>Host pixels: 8 pixels will be used to store one character of 8-bits at LSB of blue color.</a:t>
            </a:r>
          </a:p>
          <a:p>
            <a:pPr algn="just"/>
            <a:r>
              <a:rPr lang="en-US" sz="1800" dirty="0" smtClean="0"/>
              <a:t>The pixels which would be selected for holding the data are chosen on the basis of the key which can be a random number {</a:t>
            </a:r>
            <a:r>
              <a:rPr lang="en-US" sz="1800" dirty="0" err="1" smtClean="0"/>
              <a:t>Stego</a:t>
            </a:r>
            <a:r>
              <a:rPr lang="en-US" sz="1800" dirty="0" smtClean="0"/>
              <a:t> Key}.</a:t>
            </a:r>
          </a:p>
          <a:p>
            <a:pPr algn="just"/>
            <a:endParaRPr lang="en-US" dirty="0" smtClean="0"/>
          </a:p>
          <a:p>
            <a:pPr algn="just">
              <a:buFont typeface="Courier New" pitchFamily="49" charset="0"/>
              <a:buChar char="o"/>
            </a:pPr>
            <a:endParaRPr lang="en-CA" dirty="0" smtClean="0"/>
          </a:p>
        </p:txBody>
      </p:sp>
      <p:sp>
        <p:nvSpPr>
          <p:cNvPr id="10" name="Content Placeholder 2"/>
          <p:cNvSpPr>
            <a:spLocks noGrp="1"/>
          </p:cNvSpPr>
          <p:nvPr>
            <p:ph sz="half" idx="2"/>
          </p:nvPr>
        </p:nvSpPr>
        <p:spPr>
          <a:xfrm>
            <a:off x="1066800" y="2819400"/>
            <a:ext cx="6500813" cy="3349625"/>
          </a:xfrm>
          <a:ln>
            <a:noFill/>
          </a:ln>
        </p:spPr>
        <p:txBody>
          <a:bodyPr>
            <a:normAutofit fontScale="77500" lnSpcReduction="20000"/>
          </a:bodyPr>
          <a:lstStyle/>
          <a:p>
            <a:pPr marL="274320" indent="-274320" fontAlgn="auto">
              <a:spcAft>
                <a:spcPts val="0"/>
              </a:spcAft>
              <a:buFont typeface="Wingdings"/>
              <a:buNone/>
              <a:defRPr/>
            </a:pPr>
            <a:r>
              <a:rPr lang="en-US" dirty="0" smtClean="0"/>
              <a:t>Ex: </a:t>
            </a:r>
          </a:p>
          <a:p>
            <a:pPr marL="274320" indent="-274320" fontAlgn="auto">
              <a:spcAft>
                <a:spcPts val="0"/>
              </a:spcAft>
              <a:buFont typeface="Wingdings"/>
              <a:buNone/>
              <a:defRPr/>
            </a:pPr>
            <a:r>
              <a:rPr lang="en-US" dirty="0" smtClean="0"/>
              <a:t>             </a:t>
            </a:r>
            <a:r>
              <a:rPr lang="en-US" dirty="0" smtClean="0">
                <a:solidFill>
                  <a:srgbClr val="000000"/>
                </a:solidFill>
                <a:cs typeface="Times New Roman" pitchFamily="18" charset="0"/>
              </a:rPr>
              <a:t>00100111    11101001    11001000</a:t>
            </a:r>
            <a:br>
              <a:rPr lang="en-US" dirty="0" smtClean="0">
                <a:solidFill>
                  <a:srgbClr val="000000"/>
                </a:solidFill>
                <a:cs typeface="Times New Roman" pitchFamily="18" charset="0"/>
              </a:rPr>
            </a:br>
            <a:r>
              <a:rPr lang="en-US" dirty="0" smtClean="0">
                <a:solidFill>
                  <a:srgbClr val="000000"/>
                </a:solidFill>
                <a:cs typeface="Times New Roman" pitchFamily="18" charset="0"/>
              </a:rPr>
              <a:t>          00100111    11001000    11101001</a:t>
            </a:r>
            <a:br>
              <a:rPr lang="en-US" dirty="0" smtClean="0">
                <a:solidFill>
                  <a:srgbClr val="000000"/>
                </a:solidFill>
                <a:cs typeface="Times New Roman" pitchFamily="18" charset="0"/>
              </a:rPr>
            </a:br>
            <a:r>
              <a:rPr lang="en-US" dirty="0" smtClean="0">
                <a:solidFill>
                  <a:srgbClr val="000000"/>
                </a:solidFill>
                <a:cs typeface="Times New Roman" pitchFamily="18" charset="0"/>
              </a:rPr>
              <a:t>          11001000    00100111    11101001</a:t>
            </a:r>
            <a:br>
              <a:rPr lang="en-US" dirty="0" smtClean="0">
                <a:solidFill>
                  <a:srgbClr val="000000"/>
                </a:solidFill>
                <a:cs typeface="Times New Roman" pitchFamily="18" charset="0"/>
              </a:rPr>
            </a:br>
            <a:r>
              <a:rPr lang="en-US" dirty="0" smtClean="0">
                <a:solidFill>
                  <a:srgbClr val="000000"/>
                </a:solidFill>
                <a:cs typeface="Times New Roman" pitchFamily="18" charset="0"/>
              </a:rPr>
              <a:t/>
            </a:r>
            <a:br>
              <a:rPr lang="en-US" dirty="0" smtClean="0">
                <a:solidFill>
                  <a:srgbClr val="000000"/>
                </a:solidFill>
                <a:cs typeface="Times New Roman" pitchFamily="18" charset="0"/>
              </a:rPr>
            </a:br>
            <a:r>
              <a:rPr lang="en-US" dirty="0" smtClean="0">
                <a:solidFill>
                  <a:srgbClr val="000000"/>
                </a:solidFill>
                <a:cs typeface="Times New Roman" pitchFamily="18" charset="0"/>
              </a:rPr>
              <a:t>Embedding </a:t>
            </a:r>
            <a:r>
              <a:rPr lang="en-US" i="1" dirty="0" smtClean="0">
                <a:solidFill>
                  <a:srgbClr val="000000"/>
                </a:solidFill>
                <a:cs typeface="Times New Roman" pitchFamily="18" charset="0"/>
              </a:rPr>
              <a:t>‘A’</a:t>
            </a:r>
            <a:r>
              <a:rPr lang="en-US" dirty="0" smtClean="0">
                <a:solidFill>
                  <a:srgbClr val="000000"/>
                </a:solidFill>
                <a:cs typeface="Times New Roman" pitchFamily="18" charset="0"/>
              </a:rPr>
              <a:t> </a:t>
            </a:r>
            <a:br>
              <a:rPr lang="en-US" dirty="0" smtClean="0">
                <a:solidFill>
                  <a:srgbClr val="000000"/>
                </a:solidFill>
                <a:cs typeface="Times New Roman" pitchFamily="18" charset="0"/>
              </a:rPr>
            </a:br>
            <a:r>
              <a:rPr lang="en-US" dirty="0" smtClean="0">
                <a:solidFill>
                  <a:srgbClr val="000000"/>
                </a:solidFill>
                <a:cs typeface="Times New Roman" pitchFamily="18" charset="0"/>
              </a:rPr>
              <a:t>         0010011</a:t>
            </a:r>
            <a:r>
              <a:rPr lang="en-US" b="1" dirty="0" smtClean="0">
                <a:cs typeface="Times New Roman" pitchFamily="18" charset="0"/>
              </a:rPr>
              <a:t>1</a:t>
            </a:r>
            <a:r>
              <a:rPr lang="en-US" dirty="0" smtClean="0">
                <a:solidFill>
                  <a:srgbClr val="000000"/>
                </a:solidFill>
                <a:cs typeface="Times New Roman" pitchFamily="18" charset="0"/>
              </a:rPr>
              <a:t> 	1110100</a:t>
            </a:r>
            <a:r>
              <a:rPr lang="en-US" b="1" i="1" dirty="0" smtClean="0">
                <a:solidFill>
                  <a:srgbClr val="FF0000"/>
                </a:solidFill>
                <a:cs typeface="Times New Roman" pitchFamily="18" charset="0"/>
              </a:rPr>
              <a:t>0</a:t>
            </a:r>
            <a:r>
              <a:rPr lang="en-US" dirty="0" smtClean="0">
                <a:solidFill>
                  <a:srgbClr val="000000"/>
                </a:solidFill>
                <a:cs typeface="Times New Roman" pitchFamily="18" charset="0"/>
              </a:rPr>
              <a:t> 	1100100</a:t>
            </a:r>
            <a:r>
              <a:rPr lang="en-US" b="1" dirty="0" smtClean="0">
                <a:solidFill>
                  <a:srgbClr val="000000"/>
                </a:solidFill>
                <a:cs typeface="Times New Roman" pitchFamily="18" charset="0"/>
              </a:rPr>
              <a:t>0</a:t>
            </a:r>
            <a:r>
              <a:rPr lang="en-US" dirty="0" smtClean="0">
                <a:solidFill>
                  <a:srgbClr val="000000"/>
                </a:solidFill>
                <a:cs typeface="Times New Roman" pitchFamily="18" charset="0"/>
              </a:rPr>
              <a:t/>
            </a:r>
            <a:br>
              <a:rPr lang="en-US" dirty="0" smtClean="0">
                <a:solidFill>
                  <a:srgbClr val="000000"/>
                </a:solidFill>
                <a:cs typeface="Times New Roman" pitchFamily="18" charset="0"/>
              </a:rPr>
            </a:br>
            <a:r>
              <a:rPr lang="en-US" dirty="0" smtClean="0">
                <a:solidFill>
                  <a:srgbClr val="000000"/>
                </a:solidFill>
                <a:cs typeface="Times New Roman" pitchFamily="18" charset="0"/>
              </a:rPr>
              <a:t>         0010011</a:t>
            </a:r>
            <a:r>
              <a:rPr lang="en-US" b="1" i="1" dirty="0" smtClean="0">
                <a:solidFill>
                  <a:srgbClr val="FF0000"/>
                </a:solidFill>
                <a:cs typeface="Times New Roman" pitchFamily="18" charset="0"/>
              </a:rPr>
              <a:t>0</a:t>
            </a:r>
            <a:r>
              <a:rPr lang="en-US" dirty="0" smtClean="0">
                <a:solidFill>
                  <a:srgbClr val="000000"/>
                </a:solidFill>
                <a:cs typeface="Times New Roman" pitchFamily="18" charset="0"/>
              </a:rPr>
              <a:t> 	1100100</a:t>
            </a:r>
            <a:r>
              <a:rPr lang="en-US" b="1" dirty="0" smtClean="0">
                <a:solidFill>
                  <a:srgbClr val="000000"/>
                </a:solidFill>
                <a:cs typeface="Times New Roman" pitchFamily="18" charset="0"/>
              </a:rPr>
              <a:t>0</a:t>
            </a:r>
            <a:r>
              <a:rPr lang="en-US" dirty="0" smtClean="0">
                <a:solidFill>
                  <a:srgbClr val="000000"/>
                </a:solidFill>
                <a:cs typeface="Times New Roman" pitchFamily="18" charset="0"/>
              </a:rPr>
              <a:t> 	1110100</a:t>
            </a:r>
            <a:r>
              <a:rPr lang="en-US" b="1" i="1" dirty="0" smtClean="0">
                <a:solidFill>
                  <a:srgbClr val="FF0000"/>
                </a:solidFill>
                <a:cs typeface="Times New Roman" pitchFamily="18" charset="0"/>
              </a:rPr>
              <a:t>0</a:t>
            </a:r>
            <a:r>
              <a:rPr lang="en-US" dirty="0" smtClean="0">
                <a:solidFill>
                  <a:srgbClr val="000000"/>
                </a:solidFill>
                <a:cs typeface="Times New Roman" pitchFamily="18" charset="0"/>
              </a:rPr>
              <a:t/>
            </a:r>
            <a:br>
              <a:rPr lang="en-US" dirty="0" smtClean="0">
                <a:solidFill>
                  <a:srgbClr val="000000"/>
                </a:solidFill>
                <a:cs typeface="Times New Roman" pitchFamily="18" charset="0"/>
              </a:rPr>
            </a:br>
            <a:r>
              <a:rPr lang="en-US" dirty="0" smtClean="0">
                <a:solidFill>
                  <a:srgbClr val="000000"/>
                </a:solidFill>
                <a:cs typeface="Times New Roman" pitchFamily="18" charset="0"/>
              </a:rPr>
              <a:t>         1100100</a:t>
            </a:r>
            <a:r>
              <a:rPr lang="en-US" b="1" dirty="0" smtClean="0">
                <a:solidFill>
                  <a:srgbClr val="000000"/>
                </a:solidFill>
                <a:cs typeface="Times New Roman" pitchFamily="18" charset="0"/>
              </a:rPr>
              <a:t>1</a:t>
            </a:r>
            <a:r>
              <a:rPr lang="en-US" dirty="0" smtClean="0">
                <a:solidFill>
                  <a:srgbClr val="000000"/>
                </a:solidFill>
                <a:cs typeface="Times New Roman" pitchFamily="18" charset="0"/>
              </a:rPr>
              <a:t> 	 0010011</a:t>
            </a:r>
            <a:r>
              <a:rPr lang="en-US" b="1" dirty="0" smtClean="0">
                <a:solidFill>
                  <a:srgbClr val="000000"/>
                </a:solidFill>
                <a:cs typeface="Times New Roman" pitchFamily="18" charset="0"/>
              </a:rPr>
              <a:t>1</a:t>
            </a:r>
            <a:r>
              <a:rPr lang="en-US" dirty="0" smtClean="0">
                <a:solidFill>
                  <a:srgbClr val="000000"/>
                </a:solidFill>
                <a:cs typeface="Times New Roman" pitchFamily="18" charset="0"/>
              </a:rPr>
              <a:t> 	11101001</a:t>
            </a:r>
          </a:p>
          <a:p>
            <a:pPr marL="274320" indent="-274320" fontAlgn="auto">
              <a:spcAft>
                <a:spcPts val="0"/>
              </a:spcAft>
              <a:buFont typeface="Wingdings"/>
              <a:buNone/>
              <a:defRPr/>
            </a:pPr>
            <a:endParaRPr lang="en-US" dirty="0" smtClean="0">
              <a:solidFill>
                <a:srgbClr val="000000"/>
              </a:solidFill>
              <a:cs typeface="Times New Roman" pitchFamily="18" charset="0"/>
            </a:endParaRPr>
          </a:p>
          <a:p>
            <a:pPr marL="274320" indent="-274320" fontAlgn="auto">
              <a:spcAft>
                <a:spcPts val="0"/>
              </a:spcAft>
              <a:buFont typeface="Wingdings"/>
              <a:buNone/>
              <a:defRPr/>
            </a:pPr>
            <a:r>
              <a:rPr lang="en-US" dirty="0" smtClean="0"/>
              <a:t>According to researchers on an average only 50% of the pixels actually change from 0-1 or 1-0.</a:t>
            </a:r>
            <a:endParaRPr lang="en-CA"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The Algorithm Explained</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p:cNvSpPr>
          <p:nvPr>
            <p:ph sz="half" idx="1"/>
          </p:nvPr>
        </p:nvSpPr>
        <p:spPr>
          <a:xfrm>
            <a:off x="514352" y="530352"/>
            <a:ext cx="8248648" cy="4389120"/>
          </a:xfrm>
        </p:spPr>
        <p:txBody>
          <a:bodyPr>
            <a:normAutofit/>
          </a:bodyPr>
          <a:lstStyle>
            <a:extLst/>
          </a:lstStyle>
          <a:p>
            <a:pPr marL="342900" indent="-342900">
              <a:buNone/>
            </a:pPr>
            <a:r>
              <a:rPr lang="en-US" sz="1600" i="1" dirty="0" smtClean="0"/>
              <a:t>   </a:t>
            </a:r>
          </a:p>
          <a:p>
            <a:pPr marL="342900" indent="-342900">
              <a:buNone/>
            </a:pPr>
            <a:r>
              <a:rPr lang="en-US" sz="1600" i="1" dirty="0" smtClean="0"/>
              <a:t>     The main algorithm behind the project is to first encrypt the data and then hide it behind the image such that even if the steganography is cracked, the data still remains encrypted. The algorithm follows the following approach:</a:t>
            </a:r>
          </a:p>
          <a:p>
            <a:pPr marL="342900" indent="-342900">
              <a:buNone/>
            </a:pPr>
            <a:endParaRPr lang="en-US" sz="1600" i="1" dirty="0" smtClean="0"/>
          </a:p>
          <a:p>
            <a:pPr marL="626364" lvl="1" indent="-342900">
              <a:buFont typeface="Wingdings" pitchFamily="2" charset="2"/>
              <a:buChar char="ü"/>
            </a:pPr>
            <a:r>
              <a:rPr lang="en-US" sz="1600" dirty="0" smtClean="0"/>
              <a:t>The data is encrypted using the 32 bit RSA Encryption algorithm. The cipher text thus obtained is used in the next step.</a:t>
            </a:r>
          </a:p>
          <a:p>
            <a:pPr marL="626364" lvl="1" indent="-342900">
              <a:buFont typeface="Wingdings" pitchFamily="2" charset="2"/>
              <a:buChar char="ü"/>
            </a:pPr>
            <a:r>
              <a:rPr lang="en-US" sz="1600" dirty="0" smtClean="0"/>
              <a:t>The cipher text from step 1 is hidden behind an Image( .jpg, .png, .bmp, .gif) using the LSB Algorithm of Steganography.</a:t>
            </a:r>
          </a:p>
          <a:p>
            <a:pPr marL="626364" lvl="1" indent="-342900">
              <a:buFont typeface="Wingdings" pitchFamily="2" charset="2"/>
              <a:buChar char="ü"/>
            </a:pPr>
            <a:r>
              <a:rPr lang="en-US" sz="1600" dirty="0" smtClean="0"/>
              <a:t>This image can now be sent to the destination user who will first extract the cipher text out of the image and then decrypt using his private key for the RSA Decryption.</a:t>
            </a:r>
          </a:p>
          <a:p>
            <a:pPr marL="342900" indent="-342900">
              <a:buNone/>
            </a:pPr>
            <a:endParaRPr lang="en-US" sz="16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p:cNvSpPr>
          <p:nvPr/>
        </p:nvSpPr>
        <p:spPr>
          <a:xfrm>
            <a:off x="514352" y="530352"/>
            <a:ext cx="8248648" cy="5718048"/>
          </a:xfrm>
          <a:prstGeom prst="rect">
            <a:avLst/>
          </a:prstGeom>
        </p:spPr>
        <p:txBody>
          <a:bodyPr>
            <a:normAutofit fontScale="40000" lnSpcReduction="20000"/>
          </a:bodyPr>
          <a:lstStyle>
            <a:extLst/>
          </a:lstStyle>
          <a:p>
            <a:pPr marL="342900" marR="0" lvl="0" indent="-342900" algn="l" defTabSz="914400" rtl="0" eaLnBrk="1" fontAlgn="auto" latinLnBrk="0" hangingPunct="1">
              <a:lnSpc>
                <a:spcPct val="100000"/>
              </a:lnSpc>
              <a:spcBef>
                <a:spcPts val="600"/>
              </a:spcBef>
              <a:spcAft>
                <a:spcPts val="0"/>
              </a:spcAft>
              <a:buClr>
                <a:schemeClr val="accent2"/>
              </a:buClr>
              <a:buSzPct val="85000"/>
              <a:buFont typeface="Wingdings 2"/>
              <a:buNone/>
              <a:tabLst/>
              <a:defRPr/>
            </a:pPr>
            <a:r>
              <a:rPr kumimoji="0" lang="en-US" sz="1600" b="0" i="1"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ts val="600"/>
              </a:spcBef>
              <a:spcAft>
                <a:spcPts val="0"/>
              </a:spcAft>
              <a:buClr>
                <a:schemeClr val="accent2"/>
              </a:buClr>
              <a:buSzPct val="85000"/>
              <a:buFont typeface="Wingdings 2"/>
              <a:buNone/>
              <a:tabLst/>
              <a:defRPr/>
            </a:pPr>
            <a:r>
              <a:rPr kumimoji="0" lang="en-US" sz="1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4000" b="0" i="1" u="none" strike="noStrike" kern="1200" cap="none" spc="0" normalizeH="0" baseline="0" noProof="0" dirty="0" smtClean="0">
                <a:ln>
                  <a:noFill/>
                </a:ln>
                <a:solidFill>
                  <a:schemeClr val="tx1"/>
                </a:solidFill>
                <a:effectLst/>
                <a:uLnTx/>
                <a:uFillTx/>
                <a:latin typeface="+mn-lt"/>
                <a:ea typeface="+mn-ea"/>
                <a:cs typeface="+mn-cs"/>
              </a:rPr>
              <a:t>Algorithm to write in image file:</a:t>
            </a:r>
          </a:p>
          <a:p>
            <a:pPr marL="342900" marR="0" lvl="0" indent="-342900" algn="l" defTabSz="914400" rtl="0" eaLnBrk="1" fontAlgn="auto" latinLnBrk="0" hangingPunct="1">
              <a:lnSpc>
                <a:spcPct val="100000"/>
              </a:lnSpc>
              <a:spcBef>
                <a:spcPts val="600"/>
              </a:spcBef>
              <a:spcAft>
                <a:spcPts val="0"/>
              </a:spcAft>
              <a:buClr>
                <a:schemeClr val="accent2"/>
              </a:buClr>
              <a:buSzPct val="85000"/>
              <a:buFont typeface="Wingdings 2"/>
              <a:buNone/>
              <a:tabLst/>
              <a:defRPr/>
            </a:pPr>
            <a:endParaRPr lang="en-US" sz="4000" i="1" dirty="0" smtClean="0"/>
          </a:p>
          <a:p>
            <a:pPr marL="342900" marR="0" lvl="0" indent="-342900" algn="l" defTabSz="914400" rtl="0" eaLnBrk="1" fontAlgn="auto" latinLnBrk="0" hangingPunct="1">
              <a:lnSpc>
                <a:spcPct val="100000"/>
              </a:lnSpc>
              <a:spcBef>
                <a:spcPts val="600"/>
              </a:spcBef>
              <a:spcAft>
                <a:spcPts val="0"/>
              </a:spcAft>
              <a:buClr>
                <a:schemeClr val="accent2"/>
              </a:buClr>
              <a:buSzPct val="85000"/>
              <a:buFont typeface="Wingdings" pitchFamily="2" charset="2"/>
              <a:buChar char="ü"/>
              <a:tabLst/>
              <a:defRPr/>
            </a:pPr>
            <a:r>
              <a:rPr kumimoji="0" lang="en-US" sz="4000" b="0" i="1" u="none" strike="noStrike" kern="1200" cap="none" spc="0" normalizeH="0" baseline="0" noProof="0" dirty="0" smtClean="0">
                <a:ln>
                  <a:noFill/>
                </a:ln>
                <a:solidFill>
                  <a:schemeClr val="tx1"/>
                </a:solidFill>
                <a:effectLst/>
                <a:uLnTx/>
                <a:uFillTx/>
                <a:latin typeface="+mn-lt"/>
                <a:ea typeface="+mn-ea"/>
                <a:cs typeface="+mn-cs"/>
              </a:rPr>
              <a:t>Get</a:t>
            </a:r>
            <a:r>
              <a:rPr kumimoji="0" lang="en-US" sz="4000" b="0" i="1" u="none" strike="noStrike" kern="1200" cap="none" spc="0" normalizeH="0" noProof="0" dirty="0" smtClean="0">
                <a:ln>
                  <a:noFill/>
                </a:ln>
                <a:solidFill>
                  <a:schemeClr val="tx1"/>
                </a:solidFill>
                <a:effectLst/>
                <a:uLnTx/>
                <a:uFillTx/>
                <a:latin typeface="+mn-lt"/>
                <a:ea typeface="+mn-ea"/>
                <a:cs typeface="+mn-cs"/>
              </a:rPr>
              <a:t> the width and height of image.</a:t>
            </a:r>
          </a:p>
          <a:p>
            <a:pPr marL="342900" marR="0" lvl="0" indent="-342900" algn="l" defTabSz="914400" rtl="0" eaLnBrk="1" fontAlgn="auto" latinLnBrk="0" hangingPunct="1">
              <a:lnSpc>
                <a:spcPct val="100000"/>
              </a:lnSpc>
              <a:spcBef>
                <a:spcPts val="600"/>
              </a:spcBef>
              <a:spcAft>
                <a:spcPts val="0"/>
              </a:spcAft>
              <a:buClr>
                <a:schemeClr val="accent2"/>
              </a:buClr>
              <a:buSzPct val="85000"/>
              <a:buFont typeface="Wingdings" pitchFamily="2" charset="2"/>
              <a:buChar char="ü"/>
              <a:tabLst/>
              <a:defRPr/>
            </a:pPr>
            <a:r>
              <a:rPr lang="en-US" sz="4000" i="1" baseline="0" dirty="0" smtClean="0"/>
              <a:t>Calculate</a:t>
            </a:r>
            <a:r>
              <a:rPr lang="en-US" sz="4000" i="1" dirty="0" smtClean="0"/>
              <a:t> </a:t>
            </a:r>
            <a:r>
              <a:rPr lang="en-US" sz="4000" i="1" dirty="0" err="1" smtClean="0"/>
              <a:t>incer_w</a:t>
            </a:r>
            <a:r>
              <a:rPr lang="en-US" sz="4000" i="1" dirty="0" smtClean="0"/>
              <a:t> = </a:t>
            </a:r>
            <a:r>
              <a:rPr lang="en-US" sz="4000" i="1" dirty="0" err="1" smtClean="0"/>
              <a:t>coprime</a:t>
            </a:r>
            <a:r>
              <a:rPr lang="en-US" sz="4000" i="1" dirty="0" smtClean="0"/>
              <a:t> of width(lowest) and </a:t>
            </a:r>
            <a:r>
              <a:rPr lang="en-US" sz="4000" i="1" dirty="0" err="1" smtClean="0"/>
              <a:t>incer_h</a:t>
            </a:r>
            <a:r>
              <a:rPr lang="en-US" sz="4000" i="1" dirty="0" smtClean="0"/>
              <a:t> = </a:t>
            </a:r>
            <a:r>
              <a:rPr lang="en-US" sz="4000" i="1" dirty="0" err="1" smtClean="0"/>
              <a:t>coprime</a:t>
            </a:r>
            <a:r>
              <a:rPr lang="en-US" sz="4000" i="1" dirty="0" smtClean="0"/>
              <a:t> of height(lowest).</a:t>
            </a:r>
          </a:p>
          <a:p>
            <a:pPr marL="342900" marR="0" lvl="0" indent="-342900" algn="l" defTabSz="914400" rtl="0" eaLnBrk="1" fontAlgn="auto" latinLnBrk="0" hangingPunct="1">
              <a:lnSpc>
                <a:spcPct val="100000"/>
              </a:lnSpc>
              <a:spcBef>
                <a:spcPts val="600"/>
              </a:spcBef>
              <a:spcAft>
                <a:spcPts val="0"/>
              </a:spcAft>
              <a:buClr>
                <a:schemeClr val="accent2"/>
              </a:buClr>
              <a:buSzPct val="85000"/>
              <a:buFont typeface="Wingdings" pitchFamily="2" charset="2"/>
              <a:buChar char="ü"/>
              <a:tabLst/>
              <a:defRPr/>
            </a:pPr>
            <a:r>
              <a:rPr kumimoji="0" lang="en-US" sz="4000" b="0" i="1" u="none" strike="noStrike" kern="1200" cap="none" spc="0" normalizeH="0" baseline="0" noProof="0" dirty="0" smtClean="0">
                <a:ln>
                  <a:noFill/>
                </a:ln>
                <a:solidFill>
                  <a:schemeClr val="tx1"/>
                </a:solidFill>
                <a:effectLst/>
                <a:uLnTx/>
                <a:uFillTx/>
                <a:latin typeface="+mn-lt"/>
                <a:ea typeface="+mn-ea"/>
                <a:cs typeface="+mn-cs"/>
              </a:rPr>
              <a:t>First write the length</a:t>
            </a:r>
            <a:r>
              <a:rPr kumimoji="0" lang="en-US" sz="4000" b="0" i="1" u="none" strike="noStrike" kern="1200" cap="none" spc="0" normalizeH="0" noProof="0" dirty="0" smtClean="0">
                <a:ln>
                  <a:noFill/>
                </a:ln>
                <a:solidFill>
                  <a:schemeClr val="tx1"/>
                </a:solidFill>
                <a:effectLst/>
                <a:uLnTx/>
                <a:uFillTx/>
                <a:latin typeface="+mn-lt"/>
                <a:ea typeface="+mn-ea"/>
                <a:cs typeface="+mn-cs"/>
              </a:rPr>
              <a:t> of message on 1</a:t>
            </a:r>
            <a:r>
              <a:rPr kumimoji="0" lang="en-US" sz="4000" b="0" i="1" u="none" strike="noStrike" kern="1200" cap="none" spc="0" normalizeH="0" baseline="30000" noProof="0" dirty="0" smtClean="0">
                <a:ln>
                  <a:noFill/>
                </a:ln>
                <a:solidFill>
                  <a:schemeClr val="tx1"/>
                </a:solidFill>
                <a:effectLst/>
                <a:uLnTx/>
                <a:uFillTx/>
                <a:latin typeface="+mn-lt"/>
                <a:ea typeface="+mn-ea"/>
                <a:cs typeface="+mn-cs"/>
              </a:rPr>
              <a:t>st</a:t>
            </a:r>
            <a:r>
              <a:rPr kumimoji="0" lang="en-US" sz="4000" b="0" i="1" u="none" strike="noStrike" kern="1200" cap="none" spc="0" normalizeH="0" noProof="0" dirty="0" smtClean="0">
                <a:ln>
                  <a:noFill/>
                </a:ln>
                <a:solidFill>
                  <a:schemeClr val="tx1"/>
                </a:solidFill>
                <a:effectLst/>
                <a:uLnTx/>
                <a:uFillTx/>
                <a:latin typeface="+mn-lt"/>
                <a:ea typeface="+mn-ea"/>
                <a:cs typeface="+mn-cs"/>
              </a:rPr>
              <a:t> pixel i.e., pixel[0][0].</a:t>
            </a:r>
          </a:p>
          <a:p>
            <a:pPr marL="342900" marR="0" lvl="0" indent="-342900" algn="l" defTabSz="914400" rtl="0" eaLnBrk="1" fontAlgn="auto" latinLnBrk="0" hangingPunct="1">
              <a:lnSpc>
                <a:spcPct val="100000"/>
              </a:lnSpc>
              <a:spcBef>
                <a:spcPts val="600"/>
              </a:spcBef>
              <a:spcAft>
                <a:spcPts val="0"/>
              </a:spcAft>
              <a:buClr>
                <a:schemeClr val="accent2"/>
              </a:buClr>
              <a:buSzPct val="85000"/>
              <a:buFont typeface="Wingdings" pitchFamily="2" charset="2"/>
              <a:buChar char="ü"/>
              <a:tabLst/>
              <a:defRPr/>
            </a:pPr>
            <a:r>
              <a:rPr lang="en-US" sz="4000" i="1" dirty="0" smtClean="0"/>
              <a:t>Now write length of PIN in pixel[</a:t>
            </a:r>
            <a:r>
              <a:rPr lang="en-US" sz="4000" i="1" dirty="0" err="1" smtClean="0"/>
              <a:t>incer_h</a:t>
            </a:r>
            <a:r>
              <a:rPr lang="en-US" sz="4000" i="1" dirty="0" smtClean="0"/>
              <a:t>][</a:t>
            </a:r>
            <a:r>
              <a:rPr lang="en-US" sz="4000" i="1" dirty="0" err="1" smtClean="0"/>
              <a:t>incer_w</a:t>
            </a:r>
            <a:r>
              <a:rPr lang="en-US" sz="4000" i="1" dirty="0" smtClean="0"/>
              <a:t>]</a:t>
            </a:r>
          </a:p>
          <a:p>
            <a:pPr marL="342900" marR="0" lvl="0" indent="-342900" algn="l" defTabSz="914400" rtl="0" eaLnBrk="1" fontAlgn="auto" latinLnBrk="0" hangingPunct="1">
              <a:lnSpc>
                <a:spcPct val="100000"/>
              </a:lnSpc>
              <a:spcBef>
                <a:spcPts val="600"/>
              </a:spcBef>
              <a:spcAft>
                <a:spcPts val="0"/>
              </a:spcAft>
              <a:buClr>
                <a:schemeClr val="accent2"/>
              </a:buClr>
              <a:buSzPct val="85000"/>
              <a:buFont typeface="Wingdings" pitchFamily="2" charset="2"/>
              <a:buChar char="ü"/>
              <a:tabLst/>
              <a:defRPr/>
            </a:pPr>
            <a:r>
              <a:rPr kumimoji="0" lang="en-US" sz="4000" b="0" i="1" u="none" strike="noStrike" kern="1200" cap="none" spc="0" normalizeH="0" noProof="0" dirty="0" smtClean="0">
                <a:ln>
                  <a:noFill/>
                </a:ln>
                <a:solidFill>
                  <a:schemeClr val="tx1"/>
                </a:solidFill>
                <a:effectLst/>
                <a:uLnTx/>
                <a:uFillTx/>
                <a:latin typeface="+mn-lt"/>
                <a:ea typeface="+mn-ea"/>
                <a:cs typeface="+mn-cs"/>
              </a:rPr>
              <a:t>To write the data:</a:t>
            </a:r>
          </a:p>
          <a:p>
            <a:pPr marL="800100" lvl="1" indent="-342900">
              <a:spcBef>
                <a:spcPts val="600"/>
              </a:spcBef>
              <a:buClr>
                <a:schemeClr val="accent2"/>
              </a:buClr>
              <a:buSzPct val="85000"/>
              <a:buFont typeface="Wingdings" pitchFamily="2" charset="2"/>
              <a:buChar char="ü"/>
            </a:pPr>
            <a:r>
              <a:rPr lang="en-US" sz="4000" dirty="0" smtClean="0"/>
              <a:t>k=</a:t>
            </a:r>
            <a:r>
              <a:rPr lang="en-US" sz="4000" dirty="0" err="1" smtClean="0"/>
              <a:t>k+incre_w</a:t>
            </a:r>
            <a:r>
              <a:rPr lang="en-US" sz="4000" dirty="0" smtClean="0"/>
              <a:t>;</a:t>
            </a:r>
          </a:p>
          <a:p>
            <a:pPr marL="800100" lvl="1" indent="-342900">
              <a:spcBef>
                <a:spcPts val="600"/>
              </a:spcBef>
              <a:buClr>
                <a:schemeClr val="accent2"/>
              </a:buClr>
              <a:buSzPct val="85000"/>
              <a:buFont typeface="Wingdings" pitchFamily="2" charset="2"/>
              <a:buChar char="ü"/>
            </a:pPr>
            <a:r>
              <a:rPr lang="en-US" sz="4000" dirty="0" smtClean="0"/>
              <a:t>l </a:t>
            </a:r>
            <a:r>
              <a:rPr lang="en-US" sz="4000" dirty="0" smtClean="0"/>
              <a:t>= l+ </a:t>
            </a:r>
            <a:r>
              <a:rPr lang="en-US" sz="4000" dirty="0" err="1" smtClean="0"/>
              <a:t>incre_h</a:t>
            </a:r>
            <a:r>
              <a:rPr lang="en-US" sz="4000" dirty="0" smtClean="0"/>
              <a:t>;</a:t>
            </a:r>
          </a:p>
          <a:p>
            <a:pPr marL="800100" lvl="1" indent="-342900">
              <a:spcBef>
                <a:spcPts val="600"/>
              </a:spcBef>
              <a:buClr>
                <a:schemeClr val="accent2"/>
              </a:buClr>
              <a:buSzPct val="85000"/>
              <a:buFont typeface="Wingdings" pitchFamily="2" charset="2"/>
              <a:buChar char="ü"/>
            </a:pPr>
            <a:r>
              <a:rPr lang="en-US" sz="4000" dirty="0" smtClean="0"/>
              <a:t>For </a:t>
            </a:r>
            <a:r>
              <a:rPr lang="en-US" sz="4000" dirty="0" err="1" smtClean="0"/>
              <a:t>i</a:t>
            </a:r>
            <a:r>
              <a:rPr lang="en-US" sz="4000" dirty="0" smtClean="0"/>
              <a:t>=0 to length of message</a:t>
            </a:r>
          </a:p>
          <a:p>
            <a:pPr marL="800100" lvl="1" indent="-342900">
              <a:spcBef>
                <a:spcPts val="600"/>
              </a:spcBef>
              <a:buClr>
                <a:schemeClr val="accent2"/>
              </a:buClr>
              <a:buSzPct val="85000"/>
              <a:buFont typeface="Wingdings" pitchFamily="2" charset="2"/>
              <a:buChar char="ü"/>
            </a:pPr>
            <a:r>
              <a:rPr lang="en-US" sz="4000" dirty="0" smtClean="0"/>
              <a:t>            </a:t>
            </a:r>
            <a:r>
              <a:rPr lang="en-US" sz="4000" dirty="0" smtClean="0"/>
              <a:t>if(k&gt;=</a:t>
            </a:r>
            <a:r>
              <a:rPr lang="en-US" sz="4000" dirty="0" smtClean="0"/>
              <a:t>width)</a:t>
            </a:r>
          </a:p>
          <a:p>
            <a:pPr marL="800100" lvl="1" indent="-342900">
              <a:spcBef>
                <a:spcPts val="600"/>
              </a:spcBef>
              <a:buClr>
                <a:schemeClr val="accent2"/>
              </a:buClr>
              <a:buSzPct val="85000"/>
              <a:buFont typeface="Wingdings" pitchFamily="2" charset="2"/>
              <a:buChar char="ü"/>
            </a:pPr>
            <a:r>
              <a:rPr lang="en-US" sz="4000" dirty="0" smtClean="0"/>
              <a:t>                </a:t>
            </a:r>
            <a:r>
              <a:rPr lang="en-US" sz="4000" dirty="0" smtClean="0"/>
              <a:t>k-=</a:t>
            </a:r>
            <a:r>
              <a:rPr lang="en-US" sz="4000" dirty="0" smtClean="0"/>
              <a:t>width;</a:t>
            </a:r>
          </a:p>
          <a:p>
            <a:pPr marL="800100" lvl="1" indent="-342900">
              <a:spcBef>
                <a:spcPts val="600"/>
              </a:spcBef>
              <a:buClr>
                <a:schemeClr val="accent2"/>
              </a:buClr>
              <a:buSzPct val="85000"/>
              <a:buFont typeface="Wingdings" pitchFamily="2" charset="2"/>
              <a:buChar char="ü"/>
            </a:pPr>
            <a:r>
              <a:rPr lang="en-US" sz="4000" dirty="0" smtClean="0"/>
              <a:t>            </a:t>
            </a:r>
            <a:r>
              <a:rPr lang="en-US" sz="4000" dirty="0" smtClean="0"/>
              <a:t>if(l</a:t>
            </a:r>
            <a:r>
              <a:rPr lang="en-US" sz="4000" dirty="0" smtClean="0"/>
              <a:t>&gt;=height)</a:t>
            </a:r>
          </a:p>
          <a:p>
            <a:pPr marL="800100" lvl="1" indent="-342900">
              <a:spcBef>
                <a:spcPts val="600"/>
              </a:spcBef>
              <a:buClr>
                <a:schemeClr val="accent2"/>
              </a:buClr>
              <a:buSzPct val="85000"/>
              <a:buFont typeface="Wingdings" pitchFamily="2" charset="2"/>
              <a:buChar char="ü"/>
            </a:pPr>
            <a:r>
              <a:rPr lang="en-US" sz="4000" dirty="0" smtClean="0"/>
              <a:t>                </a:t>
            </a:r>
            <a:r>
              <a:rPr lang="en-US" sz="4000" dirty="0" smtClean="0"/>
              <a:t>l-</a:t>
            </a:r>
            <a:r>
              <a:rPr lang="en-US" sz="4000" dirty="0" smtClean="0"/>
              <a:t>=height;</a:t>
            </a:r>
          </a:p>
          <a:p>
            <a:pPr marL="800100" lvl="1" indent="-342900">
              <a:spcBef>
                <a:spcPts val="600"/>
              </a:spcBef>
              <a:buClr>
                <a:schemeClr val="accent2"/>
              </a:buClr>
              <a:buSzPct val="85000"/>
              <a:buFont typeface="Wingdings" pitchFamily="2" charset="2"/>
              <a:buChar char="ü"/>
            </a:pPr>
            <a:r>
              <a:rPr lang="en-US" sz="4000" dirty="0" smtClean="0"/>
              <a:t>            </a:t>
            </a:r>
            <a:r>
              <a:rPr lang="en-US" sz="4000" dirty="0" smtClean="0"/>
              <a:t>p=pixels[l*</a:t>
            </a:r>
            <a:r>
              <a:rPr lang="en-US" sz="4000" dirty="0" err="1" smtClean="0"/>
              <a:t>w+k</a:t>
            </a:r>
            <a:r>
              <a:rPr lang="en-US" sz="4000" dirty="0" smtClean="0"/>
              <a:t>];</a:t>
            </a:r>
          </a:p>
          <a:p>
            <a:pPr marL="1257300" lvl="2" indent="-342900">
              <a:spcBef>
                <a:spcPts val="600"/>
              </a:spcBef>
              <a:buClr>
                <a:schemeClr val="accent2"/>
              </a:buClr>
              <a:buSzPct val="85000"/>
              <a:buFont typeface="Wingdings" pitchFamily="2" charset="2"/>
              <a:buChar char="ü"/>
            </a:pPr>
            <a:r>
              <a:rPr lang="en-US" sz="4000" dirty="0" smtClean="0"/>
              <a:t>Set </a:t>
            </a:r>
            <a:r>
              <a:rPr lang="en-US" sz="4000" dirty="0" err="1" smtClean="0"/>
              <a:t>thvalue</a:t>
            </a:r>
            <a:r>
              <a:rPr lang="en-US" sz="4000" dirty="0" smtClean="0"/>
              <a:t> of pixel accordingly</a:t>
            </a:r>
          </a:p>
          <a:p>
            <a:pPr marL="1257300" lvl="2" indent="-342900">
              <a:spcBef>
                <a:spcPts val="600"/>
              </a:spcBef>
              <a:buClr>
                <a:schemeClr val="accent2"/>
              </a:buClr>
              <a:buSzPct val="85000"/>
              <a:buFont typeface="Wingdings" pitchFamily="2" charset="2"/>
              <a:buChar char="ü"/>
            </a:pPr>
            <a:r>
              <a:rPr lang="en-US" sz="4000" dirty="0" smtClean="0"/>
              <a:t>           </a:t>
            </a:r>
            <a:r>
              <a:rPr lang="en-US" sz="4000" dirty="0" smtClean="0"/>
              <a:t>k=</a:t>
            </a:r>
            <a:r>
              <a:rPr lang="en-US" sz="4000" dirty="0" err="1" smtClean="0"/>
              <a:t>k+incre_w</a:t>
            </a:r>
            <a:r>
              <a:rPr lang="en-US" sz="4000" dirty="0" smtClean="0"/>
              <a:t>;</a:t>
            </a:r>
          </a:p>
          <a:p>
            <a:pPr marL="1257300" lvl="2" indent="-342900">
              <a:spcBef>
                <a:spcPts val="600"/>
              </a:spcBef>
              <a:buClr>
                <a:schemeClr val="accent2"/>
              </a:buClr>
              <a:buSzPct val="85000"/>
              <a:buFont typeface="Wingdings" pitchFamily="2" charset="2"/>
              <a:buChar char="ü"/>
            </a:pPr>
            <a:r>
              <a:rPr lang="en-US" sz="4000" dirty="0" smtClean="0"/>
              <a:t>            </a:t>
            </a:r>
            <a:r>
              <a:rPr lang="en-US" sz="4000" dirty="0" smtClean="0"/>
              <a:t>l=</a:t>
            </a:r>
            <a:r>
              <a:rPr lang="en-US" sz="4000" dirty="0" err="1" smtClean="0"/>
              <a:t>l+incre_h</a:t>
            </a:r>
            <a:r>
              <a:rPr lang="en-US" sz="4000" dirty="0" smtClean="0"/>
              <a:t>;</a:t>
            </a:r>
          </a:p>
          <a:p>
            <a:pPr marL="1257300" lvl="2" indent="-342900">
              <a:spcBef>
                <a:spcPts val="600"/>
              </a:spcBef>
              <a:buClr>
                <a:schemeClr val="accent2"/>
              </a:buClr>
              <a:buSzPct val="85000"/>
            </a:pPr>
            <a:endParaRPr kumimoji="0" lang="en-US" sz="4000" b="0" i="1" u="none" strike="noStrike" kern="1200" cap="none" spc="0" normalizeH="0" baseline="0" noProof="0" dirty="0" smtClean="0">
              <a:ln>
                <a:noFill/>
              </a:ln>
              <a:solidFill>
                <a:schemeClr val="tx1"/>
              </a:solidFill>
              <a:effectLst/>
              <a:uLnTx/>
              <a:uFillTx/>
              <a:latin typeface="+mn-lt"/>
              <a:ea typeface="+mn-ea"/>
              <a:cs typeface="+mn-cs"/>
            </a:endParaRPr>
          </a:p>
          <a:p>
            <a:pPr marL="1257300" lvl="2" indent="-342900">
              <a:spcBef>
                <a:spcPts val="600"/>
              </a:spcBef>
              <a:buClr>
                <a:schemeClr val="accent2"/>
              </a:buClr>
              <a:buSzPct val="85000"/>
            </a:pPr>
            <a:r>
              <a:rPr lang="en-US" sz="4000" i="1" dirty="0" smtClean="0"/>
              <a:t>The pattern is shown as:</a:t>
            </a:r>
            <a:endParaRPr kumimoji="0" lang="en-US" sz="4000" b="0" i="1" u="none" strike="noStrike" kern="1200" cap="none" spc="0" normalizeH="0" baseline="0" noProof="0" dirty="0" smtClean="0">
              <a:ln>
                <a:noFill/>
              </a:ln>
              <a:solidFill>
                <a:schemeClr val="tx1"/>
              </a:solidFill>
              <a:effectLst/>
              <a:uLnTx/>
              <a:uFillTx/>
              <a:latin typeface="+mn-lt"/>
              <a:ea typeface="+mn-ea"/>
              <a:cs typeface="+mn-cs"/>
            </a:endParaRPr>
          </a:p>
          <a:p>
            <a:pPr marL="1257300" lvl="2" indent="-342900">
              <a:spcBef>
                <a:spcPts val="600"/>
              </a:spcBef>
              <a:buClr>
                <a:schemeClr val="accent2"/>
              </a:buClr>
              <a:buSzPct val="85000"/>
              <a:buFont typeface="Wingdings" pitchFamily="2" charset="2"/>
              <a:buChar char="ü"/>
            </a:pPr>
            <a:endParaRPr lang="en-US" sz="4000" i="1" dirty="0" smtClean="0"/>
          </a:p>
          <a:p>
            <a:pPr marL="1257300" lvl="2" indent="-342900">
              <a:spcBef>
                <a:spcPts val="600"/>
              </a:spcBef>
              <a:buClr>
                <a:schemeClr val="accent2"/>
              </a:buClr>
              <a:buSzPct val="85000"/>
              <a:buFont typeface="Wingdings" pitchFamily="2" charset="2"/>
              <a:buChar char="ü"/>
            </a:pPr>
            <a:endParaRPr kumimoji="0" lang="en-US" sz="1600" b="0" i="1"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ts val="600"/>
              </a:spcBef>
              <a:spcAft>
                <a:spcPts val="0"/>
              </a:spcAft>
              <a:buClr>
                <a:schemeClr val="accent2"/>
              </a:buClr>
              <a:buSzPct val="85000"/>
              <a:buFont typeface="Wingdings 2"/>
              <a:buNone/>
              <a:tabLst/>
              <a:defRPr/>
            </a:pPr>
            <a:endParaRPr kumimoji="0" lang="en-US" sz="1600" b="0" i="1"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397000"/>
          <a:ext cx="6095997" cy="2966720"/>
        </p:xfrm>
        <a:graphic>
          <a:graphicData uri="http://schemas.openxmlformats.org/drawingml/2006/table">
            <a:tbl>
              <a:tblPr firstRow="1" bandRow="1">
                <a:tableStyleId>{2D5ABB26-0587-4C30-8999-92F81FD0307C}</a:tableStyleId>
              </a:tblPr>
              <a:tblGrid>
                <a:gridCol w="677333"/>
                <a:gridCol w="677333"/>
                <a:gridCol w="677333"/>
                <a:gridCol w="677333"/>
                <a:gridCol w="677333"/>
                <a:gridCol w="677333"/>
                <a:gridCol w="677333"/>
                <a:gridCol w="677333"/>
                <a:gridCol w="677333"/>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3" name="Table 2"/>
          <p:cNvGraphicFramePr>
            <a:graphicFrameLocks noGrp="1"/>
          </p:cNvGraphicFramePr>
          <p:nvPr/>
        </p:nvGraphicFramePr>
        <p:xfrm>
          <a:off x="1524000" y="914400"/>
          <a:ext cx="6096000" cy="5562600"/>
        </p:xfrm>
        <a:graphic>
          <a:graphicData uri="http://schemas.openxmlformats.org/drawingml/2006/table">
            <a:tbl>
              <a:tblPr firstRow="1" bandRow="1">
                <a:tableStyleId>{5C22544A-7EE6-4342-B048-85BDC9FD1C3A}</a:tableStyleId>
              </a:tblPr>
              <a:tblGrid>
                <a:gridCol w="381000"/>
                <a:gridCol w="381000"/>
                <a:gridCol w="381000"/>
                <a:gridCol w="381000"/>
                <a:gridCol w="381000"/>
                <a:gridCol w="381000"/>
                <a:gridCol w="381000"/>
                <a:gridCol w="381000"/>
                <a:gridCol w="381000"/>
                <a:gridCol w="381000"/>
                <a:gridCol w="381000"/>
                <a:gridCol w="381000"/>
                <a:gridCol w="381000"/>
                <a:gridCol w="381000"/>
                <a:gridCol w="381000"/>
                <a:gridCol w="381000"/>
              </a:tblGrid>
              <a:tr h="370840">
                <a:tc>
                  <a:txBody>
                    <a:bodyPr/>
                    <a:lstStyle/>
                    <a:p>
                      <a:r>
                        <a:rPr lang="en-US" b="0" dirty="0" smtClean="0"/>
                        <a:t>1</a:t>
                      </a:r>
                      <a:endParaRPr lang="en-US" b="0" dirty="0"/>
                    </a:p>
                  </a:txBody>
                  <a:tcPr/>
                </a:tc>
                <a:tc>
                  <a:txBody>
                    <a:bodyPr/>
                    <a:lstStyle/>
                    <a:p>
                      <a:endParaRPr lang="en-US" b="0" dirty="0"/>
                    </a:p>
                  </a:txBody>
                  <a:tcPr/>
                </a:tc>
                <a:tc>
                  <a:txBody>
                    <a:bodyPr/>
                    <a:lstStyle/>
                    <a:p>
                      <a:endParaRPr lang="en-US" b="0" dirty="0"/>
                    </a:p>
                  </a:txBody>
                  <a:tcPr/>
                </a:tc>
                <a:tc>
                  <a:txBody>
                    <a:bodyPr/>
                    <a:lstStyle/>
                    <a:p>
                      <a:endParaRPr lang="en-US" b="0" dirty="0"/>
                    </a:p>
                  </a:txBody>
                  <a:tcPr/>
                </a:tc>
                <a:tc>
                  <a:txBody>
                    <a:bodyPr/>
                    <a:lstStyle/>
                    <a:p>
                      <a:endParaRPr lang="en-US" b="0" dirty="0"/>
                    </a:p>
                  </a:txBody>
                  <a:tcPr/>
                </a:tc>
                <a:tc>
                  <a:txBody>
                    <a:bodyPr/>
                    <a:lstStyle/>
                    <a:p>
                      <a:endParaRPr lang="en-US" b="0" dirty="0"/>
                    </a:p>
                  </a:txBody>
                  <a:tcPr/>
                </a:tc>
                <a:tc>
                  <a:txBody>
                    <a:bodyPr/>
                    <a:lstStyle/>
                    <a:p>
                      <a:endParaRPr lang="en-US" b="0" dirty="0"/>
                    </a:p>
                  </a:txBody>
                  <a:tcPr/>
                </a:tc>
                <a:tc>
                  <a:txBody>
                    <a:bodyPr/>
                    <a:lstStyle/>
                    <a:p>
                      <a:endParaRPr lang="en-US" b="0" dirty="0"/>
                    </a:p>
                  </a:txBody>
                  <a:tcPr/>
                </a:tc>
                <a:tc>
                  <a:txBody>
                    <a:bodyPr/>
                    <a:lstStyle/>
                    <a:p>
                      <a:endParaRPr lang="en-US" b="0" dirty="0"/>
                    </a:p>
                  </a:txBody>
                  <a:tcPr/>
                </a:tc>
                <a:tc>
                  <a:txBody>
                    <a:bodyPr/>
                    <a:lstStyle/>
                    <a:p>
                      <a:endParaRPr lang="en-US" b="0" dirty="0"/>
                    </a:p>
                  </a:txBody>
                  <a:tcPr/>
                </a:tc>
                <a:tc>
                  <a:txBody>
                    <a:bodyPr/>
                    <a:lstStyle/>
                    <a:p>
                      <a:endParaRPr lang="en-US" b="0" dirty="0"/>
                    </a:p>
                  </a:txBody>
                  <a:tcPr/>
                </a:tc>
                <a:tc>
                  <a:txBody>
                    <a:bodyPr/>
                    <a:lstStyle/>
                    <a:p>
                      <a:endParaRPr lang="en-US" b="0" dirty="0"/>
                    </a:p>
                  </a:txBody>
                  <a:tcPr/>
                </a:tc>
                <a:tc>
                  <a:txBody>
                    <a:bodyPr/>
                    <a:lstStyle/>
                    <a:p>
                      <a:endParaRPr lang="en-US" b="0" dirty="0"/>
                    </a:p>
                  </a:txBody>
                  <a:tcPr/>
                </a:tc>
                <a:tc>
                  <a:txBody>
                    <a:bodyPr/>
                    <a:lstStyle/>
                    <a:p>
                      <a:r>
                        <a:rPr lang="en-US" b="0" dirty="0" smtClean="0"/>
                        <a:t>16</a:t>
                      </a:r>
                      <a:endParaRPr lang="en-US" b="0"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smtClean="0"/>
                        <a:t>9</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17</a:t>
                      </a:r>
                      <a:endParaRPr lang="en-US" dirty="0"/>
                    </a:p>
                  </a:txBody>
                  <a:tcPr/>
                </a:tc>
                <a:tc>
                  <a:txBody>
                    <a:bodyPr/>
                    <a:lstStyle/>
                    <a:p>
                      <a:endParaRPr lang="en-US"/>
                    </a:p>
                  </a:txBody>
                  <a:tcPr/>
                </a:tc>
                <a:tc>
                  <a:txBody>
                    <a:bodyPr/>
                    <a:lstStyle/>
                    <a:p>
                      <a:endParaRPr lang="en-US"/>
                    </a:p>
                  </a:txBody>
                  <a:tcPr/>
                </a:tc>
                <a:tc>
                  <a:txBody>
                    <a:bodyPr/>
                    <a:lstStyle/>
                    <a:p>
                      <a:r>
                        <a:rPr lang="en-US" dirty="0" smtClean="0"/>
                        <a:t>2</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smtClean="0"/>
                        <a:t>10</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smtClean="0"/>
                        <a:t>18</a:t>
                      </a:r>
                      <a:endParaRPr lang="en-US" dirty="0"/>
                    </a:p>
                  </a:txBody>
                  <a:tcPr/>
                </a:tc>
                <a:tc>
                  <a:txBody>
                    <a:bodyPr/>
                    <a:lstStyle/>
                    <a:p>
                      <a:endParaRPr lang="en-US"/>
                    </a:p>
                  </a:txBody>
                  <a:tcPr/>
                </a:tc>
                <a:tc>
                  <a:txBody>
                    <a:bodyPr/>
                    <a:lstStyle/>
                    <a:p>
                      <a:endParaRPr lang="en-US"/>
                    </a:p>
                  </a:txBody>
                  <a:tcPr/>
                </a:tc>
                <a:tc>
                  <a:txBody>
                    <a:bodyPr/>
                    <a:lstStyle/>
                    <a:p>
                      <a:r>
                        <a:rPr lang="en-US" dirty="0" smtClean="0"/>
                        <a:t>3</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smtClean="0"/>
                        <a:t>11</a:t>
                      </a:r>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smtClean="0"/>
                        <a:t>19</a:t>
                      </a:r>
                      <a:endParaRPr lang="en-US" dirty="0"/>
                    </a:p>
                  </a:txBody>
                  <a:tcPr/>
                </a:tc>
                <a:tc>
                  <a:txBody>
                    <a:bodyPr/>
                    <a:lstStyle/>
                    <a:p>
                      <a:endParaRPr lang="en-US"/>
                    </a:p>
                  </a:txBody>
                  <a:tcPr/>
                </a:tc>
                <a:tc>
                  <a:txBody>
                    <a:bodyPr/>
                    <a:lstStyle/>
                    <a:p>
                      <a:endParaRPr lang="en-US"/>
                    </a:p>
                  </a:txBody>
                  <a:tcPr/>
                </a:tc>
                <a:tc>
                  <a:txBody>
                    <a:bodyPr/>
                    <a:lstStyle/>
                    <a:p>
                      <a:r>
                        <a:rPr lang="en-US" dirty="0" smtClean="0"/>
                        <a:t>4</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r>
                        <a:rPr lang="en-US" dirty="0" smtClean="0"/>
                        <a:t>12</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smtClean="0"/>
                        <a:t>…</a:t>
                      </a:r>
                      <a:endParaRPr lang="en-US" dirty="0"/>
                    </a:p>
                  </a:txBody>
                  <a:tcPr/>
                </a:tc>
                <a:tc>
                  <a:txBody>
                    <a:bodyPr/>
                    <a:lstStyle/>
                    <a:p>
                      <a:endParaRPr lang="en-US"/>
                    </a:p>
                  </a:txBody>
                  <a:tcPr/>
                </a:tc>
                <a:tc>
                  <a:txBody>
                    <a:bodyPr/>
                    <a:lstStyle/>
                    <a:p>
                      <a:endParaRPr lang="en-US"/>
                    </a:p>
                  </a:txBody>
                  <a:tcPr/>
                </a:tc>
                <a:tc>
                  <a:txBody>
                    <a:bodyPr/>
                    <a:lstStyle/>
                    <a:p>
                      <a:r>
                        <a:rPr lang="en-US" dirty="0" smtClean="0"/>
                        <a:t>5</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smtClean="0"/>
                        <a:t>13</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smtClean="0"/>
                        <a:t>6</a:t>
                      </a:r>
                      <a:endParaRPr lang="en-US" dirty="0"/>
                    </a:p>
                  </a:txBody>
                  <a:tcPr/>
                </a:tc>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smtClean="0"/>
                        <a:t>14</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r>
                        <a:rPr lang="en-US" dirty="0" smtClean="0"/>
                        <a:t>7</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smtClean="0"/>
                        <a:t>15</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smtClean="0"/>
                        <a:t>8</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Applications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sz="half" idx="1"/>
          </p:nvPr>
        </p:nvSpPr>
        <p:spPr>
          <a:xfrm>
            <a:off x="685800" y="685800"/>
            <a:ext cx="7467600" cy="4873625"/>
          </a:xfrm>
        </p:spPr>
        <p:txBody>
          <a:bodyPr/>
          <a:lstStyle/>
          <a:p>
            <a:endParaRPr lang="en-US" dirty="0" smtClean="0"/>
          </a:p>
          <a:p>
            <a:r>
              <a:rPr lang="en-US" dirty="0" smtClean="0"/>
              <a:t>Watermarking.</a:t>
            </a:r>
          </a:p>
          <a:p>
            <a:r>
              <a:rPr lang="en-US" dirty="0" smtClean="0"/>
              <a:t>Defense Purpose.</a:t>
            </a:r>
          </a:p>
          <a:p>
            <a:r>
              <a:rPr lang="en-US" dirty="0" smtClean="0"/>
              <a:t>Business Field.</a:t>
            </a:r>
          </a:p>
          <a:p>
            <a:r>
              <a:rPr lang="en-US" dirty="0" smtClean="0"/>
              <a:t>Areas where information hiding is an integral part.</a:t>
            </a:r>
          </a:p>
          <a:p>
            <a:r>
              <a:rPr lang="en-US" dirty="0" smtClean="0"/>
              <a:t>Secure data transfer through internet.</a:t>
            </a:r>
          </a:p>
          <a:p>
            <a:r>
              <a:rPr lang="en-US" dirty="0" smtClean="0"/>
              <a:t>Banking. </a:t>
            </a:r>
          </a:p>
          <a:p>
            <a:endParaRPr lang="en-US" dirty="0" smtClean="0"/>
          </a:p>
          <a:p>
            <a:endParaRPr lang="en-CA"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Advantages &amp; Disadvantages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a:spLocks noGrp="1"/>
          </p:cNvSpPr>
          <p:nvPr>
            <p:ph type="title"/>
          </p:nvPr>
        </p:nvSpPr>
        <p:spPr>
          <a:xfrm>
            <a:off x="685800" y="685800"/>
            <a:ext cx="8183880" cy="685800"/>
          </a:xfrm>
        </p:spPr>
        <p:txBody>
          <a:bodyPr>
            <a:normAutofit fontScale="90000"/>
          </a:bodyPr>
          <a:lstStyle>
            <a:extLst/>
          </a:lstStyle>
          <a:p>
            <a:r>
              <a:rPr lang="en-US" dirty="0" smtClean="0"/>
              <a:t>Advantages</a:t>
            </a:r>
            <a:endParaRPr lang="en-US" dirty="0"/>
          </a:p>
        </p:txBody>
      </p:sp>
      <p:sp>
        <p:nvSpPr>
          <p:cNvPr id="16" name="Content Placeholder 20"/>
          <p:cNvSpPr>
            <a:spLocks noGrp="1"/>
          </p:cNvSpPr>
          <p:nvPr>
            <p:ph sz="half" idx="1"/>
          </p:nvPr>
        </p:nvSpPr>
        <p:spPr>
          <a:xfrm>
            <a:off x="533400" y="1371600"/>
            <a:ext cx="8305800" cy="1447800"/>
          </a:xfrm>
        </p:spPr>
        <p:txBody>
          <a:bodyPr>
            <a:normAutofit/>
          </a:bodyPr>
          <a:lstStyle/>
          <a:p>
            <a:pPr algn="just"/>
            <a:r>
              <a:rPr lang="en-CA" sz="2000" dirty="0" smtClean="0"/>
              <a:t>Secure transfer of data.</a:t>
            </a:r>
          </a:p>
          <a:p>
            <a:r>
              <a:rPr lang="en-CA" sz="2000" dirty="0" smtClean="0"/>
              <a:t>Large number of applications.</a:t>
            </a:r>
          </a:p>
          <a:p>
            <a:pPr algn="just"/>
            <a:r>
              <a:rPr lang="en-CA" sz="2000" dirty="0" smtClean="0"/>
              <a:t>Negligible chance of decoding when caught.</a:t>
            </a:r>
          </a:p>
        </p:txBody>
      </p:sp>
      <p:sp>
        <p:nvSpPr>
          <p:cNvPr id="18" name="Content Placeholder 22"/>
          <p:cNvSpPr>
            <a:spLocks noGrp="1"/>
          </p:cNvSpPr>
          <p:nvPr>
            <p:ph sz="half" idx="2"/>
          </p:nvPr>
        </p:nvSpPr>
        <p:spPr>
          <a:xfrm>
            <a:off x="609600" y="3581400"/>
            <a:ext cx="7496175" cy="1600200"/>
          </a:xfrm>
          <a:prstGeom prst="rect">
            <a:avLst/>
          </a:prstGeom>
        </p:spPr>
        <p:txBody>
          <a:bodyPr/>
          <a:lstStyle/>
          <a:p>
            <a:endParaRPr lang="en-CA" dirty="0" smtClean="0"/>
          </a:p>
          <a:p>
            <a:r>
              <a:rPr lang="en-CA" sz="2000" dirty="0" smtClean="0"/>
              <a:t>Trade-off between distortion and efficiency.</a:t>
            </a:r>
          </a:p>
          <a:p>
            <a:r>
              <a:rPr lang="en-CA" sz="2000" dirty="0" smtClean="0"/>
              <a:t>Chances of misuse.</a:t>
            </a:r>
          </a:p>
        </p:txBody>
      </p:sp>
      <p:sp>
        <p:nvSpPr>
          <p:cNvPr id="17" name="Rectangle 3"/>
          <p:cNvSpPr txBox="1">
            <a:spLocks/>
          </p:cNvSpPr>
          <p:nvPr/>
        </p:nvSpPr>
        <p:spPr>
          <a:xfrm>
            <a:off x="609600" y="3276600"/>
            <a:ext cx="8183880" cy="685800"/>
          </a:xfrm>
          <a:prstGeom prst="rect">
            <a:avLst/>
          </a:prstGeom>
        </p:spPr>
        <p:txBody>
          <a:bodyPr vert="horz" anchor="b">
            <a:normAutofit/>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Disadvantages</a:t>
            </a:r>
            <a:endParaRPr kumimoji="0" lang="en-US" sz="36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utDemo.mpg">
            <a:hlinkClick r:id="" action="ppaction://media"/>
          </p:cNvPr>
          <p:cNvPicPr>
            <a:picLocks noRot="1" noChangeAspect="1"/>
          </p:cNvPicPr>
          <p:nvPr>
            <a:videoFile r:link="rId1"/>
          </p:nvPr>
        </p:nvPicPr>
        <p:blipFill>
          <a:blip r:embed="rId3"/>
          <a:stretch>
            <a:fillRect/>
          </a:stretch>
        </p:blipFill>
        <p:spPr>
          <a:xfrm>
            <a:off x="0" y="0"/>
            <a:ext cx="11439525" cy="702945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p:cTn id="7" fill="hold" display="0">
                  <p:stCondLst>
                    <p:cond delay="indefinite"/>
                  </p:stCondLst>
                  <p:endCondLst>
                    <p:cond evt="onNext" delay="0">
                      <p:tgtEl>
                        <p:sldTgt/>
                      </p:tgtEl>
                    </p:cond>
                    <p:cond evt="onPrev" delay="0">
                      <p:tgtEl>
                        <p:sldTgt/>
                      </p:tgtEl>
                    </p:cond>
                  </p:endCondLst>
                </p:cTn>
                <p:tgtEl>
                  <p:spTgt spid="2"/>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81000" y="533400"/>
            <a:ext cx="8183880" cy="822960"/>
          </a:xfrm>
        </p:spPr>
        <p:txBody>
          <a:bodyPr/>
          <a:lstStyle>
            <a:extLst/>
          </a:lstStyle>
          <a:p>
            <a:pPr algn="ctr"/>
            <a:r>
              <a:rPr lang="en-US" dirty="0" smtClean="0"/>
              <a:t>Agenda</a:t>
            </a:r>
            <a:endParaRPr lang="en-US" dirty="0">
              <a:solidFill>
                <a:schemeClr val="accent1"/>
              </a:solidFill>
            </a:endParaRPr>
          </a:p>
        </p:txBody>
      </p:sp>
      <p:sp>
        <p:nvSpPr>
          <p:cNvPr id="9" name="Rounded Rectangle 8"/>
          <p:cNvSpPr/>
          <p:nvPr/>
        </p:nvSpPr>
        <p:spPr>
          <a:xfrm>
            <a:off x="609600" y="1524000"/>
            <a:ext cx="2819400" cy="731520"/>
          </a:xfrm>
          <a:prstGeom prst="roundRect">
            <a:avLst>
              <a:gd name="adj" fmla="val 16667"/>
            </a:avLst>
          </a:prstGeom>
          <a:effectLst>
            <a:outerShdw blurRad="50800" dist="50800" dir="2700000" algn="tl" rotWithShape="0">
              <a:srgbClr val="000000">
                <a:alpha val="43137"/>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r>
              <a:rPr lang="en-US" sz="2400" dirty="0" smtClean="0"/>
              <a:t>What is Steganography?</a:t>
            </a:r>
            <a:endParaRPr lang="en-US" sz="2400" dirty="0"/>
          </a:p>
        </p:txBody>
      </p:sp>
      <p:sp>
        <p:nvSpPr>
          <p:cNvPr id="10" name="Rounded Rectangle 9"/>
          <p:cNvSpPr/>
          <p:nvPr/>
        </p:nvSpPr>
        <p:spPr>
          <a:xfrm>
            <a:off x="5295900" y="1600200"/>
            <a:ext cx="2819400" cy="731520"/>
          </a:xfrm>
          <a:prstGeom prst="roundRect">
            <a:avLst>
              <a:gd name="adj" fmla="val 16667"/>
            </a:avLst>
          </a:prstGeom>
          <a:effectLst>
            <a:outerShdw blurRad="50800" dist="50800" dir="2700000" algn="tl" rotWithShape="0">
              <a:srgbClr val="000000">
                <a:alpha val="43137"/>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r>
              <a:rPr lang="en-US" sz="2400" dirty="0" smtClean="0"/>
              <a:t>Historical Techniques</a:t>
            </a:r>
            <a:endParaRPr lang="en-US" sz="2400" dirty="0"/>
          </a:p>
        </p:txBody>
      </p:sp>
      <p:sp>
        <p:nvSpPr>
          <p:cNvPr id="11" name="Rounded Rectangle 10"/>
          <p:cNvSpPr/>
          <p:nvPr/>
        </p:nvSpPr>
        <p:spPr>
          <a:xfrm>
            <a:off x="609600" y="2590800"/>
            <a:ext cx="2819400" cy="731520"/>
          </a:xfrm>
          <a:prstGeom prst="roundRect">
            <a:avLst>
              <a:gd name="adj" fmla="val 16667"/>
            </a:avLst>
          </a:prstGeom>
          <a:effectLst>
            <a:outerShdw blurRad="50800" dist="50800" dir="2700000" algn="tl" rotWithShape="0">
              <a:srgbClr val="000000">
                <a:alpha val="43137"/>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r>
              <a:rPr lang="en-US" sz="2400" dirty="0" smtClean="0"/>
              <a:t>RSA Encryption</a:t>
            </a:r>
            <a:endParaRPr lang="en-US" sz="2400" dirty="0"/>
          </a:p>
        </p:txBody>
      </p:sp>
      <p:sp>
        <p:nvSpPr>
          <p:cNvPr id="12" name="Rounded Rectangle 11"/>
          <p:cNvSpPr/>
          <p:nvPr/>
        </p:nvSpPr>
        <p:spPr>
          <a:xfrm>
            <a:off x="5334000" y="2590800"/>
            <a:ext cx="2819400" cy="731520"/>
          </a:xfrm>
          <a:prstGeom prst="roundRect">
            <a:avLst>
              <a:gd name="adj" fmla="val 16667"/>
            </a:avLst>
          </a:prstGeom>
          <a:effectLst>
            <a:outerShdw blurRad="50800" dist="50800" dir="2700000" algn="tl" rotWithShape="0">
              <a:srgbClr val="000000">
                <a:alpha val="43137"/>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r>
              <a:rPr lang="en-US" sz="2400" dirty="0" smtClean="0"/>
              <a:t>The LSB Method</a:t>
            </a:r>
            <a:endParaRPr lang="en-US" sz="2400" dirty="0"/>
          </a:p>
        </p:txBody>
      </p:sp>
      <p:sp>
        <p:nvSpPr>
          <p:cNvPr id="13" name="Rounded Rectangle 12"/>
          <p:cNvSpPr/>
          <p:nvPr/>
        </p:nvSpPr>
        <p:spPr>
          <a:xfrm>
            <a:off x="609600" y="4724400"/>
            <a:ext cx="2819400" cy="731520"/>
          </a:xfrm>
          <a:prstGeom prst="roundRect">
            <a:avLst>
              <a:gd name="adj" fmla="val 16667"/>
            </a:avLst>
          </a:prstGeom>
          <a:effectLst>
            <a:outerShdw blurRad="50800" dist="50800" dir="2700000" algn="tl" rotWithShape="0">
              <a:srgbClr val="000000">
                <a:alpha val="43137"/>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r>
              <a:rPr lang="en-US" sz="2400" dirty="0" smtClean="0"/>
              <a:t>Advantages &amp; Disadvantages</a:t>
            </a:r>
            <a:endParaRPr lang="en-US" sz="2400" dirty="0"/>
          </a:p>
        </p:txBody>
      </p:sp>
      <p:sp>
        <p:nvSpPr>
          <p:cNvPr id="14" name="Rounded Rectangle 13"/>
          <p:cNvSpPr/>
          <p:nvPr/>
        </p:nvSpPr>
        <p:spPr>
          <a:xfrm>
            <a:off x="609600" y="3657600"/>
            <a:ext cx="2819400" cy="731520"/>
          </a:xfrm>
          <a:prstGeom prst="roundRect">
            <a:avLst>
              <a:gd name="adj" fmla="val 16667"/>
            </a:avLst>
          </a:prstGeom>
          <a:effectLst>
            <a:outerShdw blurRad="50800" dist="50800" dir="2700000" algn="tl" rotWithShape="0">
              <a:srgbClr val="000000">
                <a:alpha val="43137"/>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r>
              <a:rPr lang="en-US" sz="2400" dirty="0" smtClean="0"/>
              <a:t>The Algorithm Explained</a:t>
            </a:r>
            <a:endParaRPr lang="en-US" sz="2400" dirty="0"/>
          </a:p>
        </p:txBody>
      </p:sp>
      <p:sp>
        <p:nvSpPr>
          <p:cNvPr id="15" name="Rounded Rectangle 14"/>
          <p:cNvSpPr/>
          <p:nvPr/>
        </p:nvSpPr>
        <p:spPr>
          <a:xfrm>
            <a:off x="5334000" y="3657600"/>
            <a:ext cx="2819400" cy="731520"/>
          </a:xfrm>
          <a:prstGeom prst="roundRect">
            <a:avLst>
              <a:gd name="adj" fmla="val 16667"/>
            </a:avLst>
          </a:prstGeom>
          <a:effectLst>
            <a:outerShdw blurRad="50800" dist="50800" dir="2700000" algn="tl" rotWithShape="0">
              <a:srgbClr val="000000">
                <a:alpha val="43137"/>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r>
              <a:rPr lang="en-US" sz="2400" dirty="0" smtClean="0"/>
              <a:t>Applications</a:t>
            </a:r>
            <a:endParaRPr lang="en-US" sz="2400" dirty="0"/>
          </a:p>
        </p:txBody>
      </p:sp>
      <p:sp>
        <p:nvSpPr>
          <p:cNvPr id="16" name="Rounded Rectangle 15"/>
          <p:cNvSpPr/>
          <p:nvPr/>
        </p:nvSpPr>
        <p:spPr>
          <a:xfrm>
            <a:off x="5410200" y="4724400"/>
            <a:ext cx="2819400" cy="731520"/>
          </a:xfrm>
          <a:prstGeom prst="roundRect">
            <a:avLst>
              <a:gd name="adj" fmla="val 16667"/>
            </a:avLst>
          </a:prstGeom>
          <a:effectLst>
            <a:outerShdw blurRad="50800" dist="50800" dir="2700000" algn="tl" rotWithShape="0">
              <a:srgbClr val="000000">
                <a:alpha val="43137"/>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r>
              <a:rPr lang="en-US" sz="2400" dirty="0" smtClean="0"/>
              <a:t>Credits</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Credits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nvGraphicFramePr>
        <p:xfrm>
          <a:off x="1066800" y="609600"/>
          <a:ext cx="7391400" cy="4961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1673" y="2967335"/>
            <a:ext cx="5268173" cy="923330"/>
          </a:xfrm>
          <a:prstGeom prst="rect">
            <a:avLst/>
          </a:prstGeom>
          <a:noFill/>
        </p:spPr>
        <p:txBody>
          <a:bodyPr wrap="none" lIns="91440" tIns="45720" rIns="91440" bIns="45720">
            <a:spAutoFit/>
          </a:bodyPr>
          <a:lstStyle/>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Thanking you…</a:t>
            </a:r>
            <a:endParaRPr lang="en-US" sz="5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smtClean="0"/>
              <a:t>What is Steganography ?</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half" idx="1"/>
          </p:nvPr>
        </p:nvSpPr>
        <p:spPr>
          <a:xfrm>
            <a:off x="381000" y="533400"/>
            <a:ext cx="8305800" cy="5486400"/>
          </a:xfrm>
        </p:spPr>
        <p:txBody>
          <a:bodyPr>
            <a:normAutofit/>
          </a:bodyPr>
          <a:lstStyle>
            <a:extLst/>
          </a:lstStyle>
          <a:p>
            <a:r>
              <a:rPr lang="en-US" sz="1500" dirty="0" smtClean="0">
                <a:solidFill>
                  <a:srgbClr val="002060"/>
                </a:solidFill>
                <a:latin typeface="Berlin Sans FB" pitchFamily="34" charset="0"/>
              </a:rPr>
              <a:t>Steganography is the art and science of writing hidden messages in such a way that no-one, apart from the sender and intended recipient, suspects the existence of the message, a form of security through obscurity. The word </a:t>
            </a:r>
            <a:r>
              <a:rPr lang="en-US" sz="1500" i="1" dirty="0" smtClean="0">
                <a:solidFill>
                  <a:srgbClr val="002060"/>
                </a:solidFill>
                <a:latin typeface="Berlin Sans FB" pitchFamily="34" charset="0"/>
              </a:rPr>
              <a:t>steganography</a:t>
            </a:r>
            <a:r>
              <a:rPr lang="en-US" sz="1500" dirty="0" smtClean="0">
                <a:solidFill>
                  <a:srgbClr val="002060"/>
                </a:solidFill>
                <a:latin typeface="Berlin Sans FB" pitchFamily="34" charset="0"/>
              </a:rPr>
              <a:t> is of Greek origin and means </a:t>
            </a:r>
            <a:r>
              <a:rPr lang="en-US" sz="1500" i="1" dirty="0" smtClean="0">
                <a:solidFill>
                  <a:srgbClr val="002060"/>
                </a:solidFill>
                <a:latin typeface="Berlin Sans FB" pitchFamily="34" charset="0"/>
              </a:rPr>
              <a:t>"concealed writing"</a:t>
            </a:r>
            <a:r>
              <a:rPr lang="en-US" sz="1500" dirty="0" smtClean="0">
                <a:solidFill>
                  <a:srgbClr val="002060"/>
                </a:solidFill>
                <a:latin typeface="Berlin Sans FB" pitchFamily="34" charset="0"/>
              </a:rPr>
              <a:t>. The first recorded use of the term was in 1499 by Johannes Trithemius in his </a:t>
            </a:r>
            <a:r>
              <a:rPr lang="en-US" sz="1500" i="1" dirty="0" smtClean="0">
                <a:solidFill>
                  <a:srgbClr val="002060"/>
                </a:solidFill>
                <a:latin typeface="Berlin Sans FB" pitchFamily="34" charset="0"/>
              </a:rPr>
              <a:t>Steganographia</a:t>
            </a:r>
            <a:r>
              <a:rPr lang="en-US" sz="1500" dirty="0" smtClean="0">
                <a:solidFill>
                  <a:srgbClr val="002060"/>
                </a:solidFill>
                <a:latin typeface="Berlin Sans FB" pitchFamily="34" charset="0"/>
              </a:rPr>
              <a:t>, a treatise on cryptography and steganography disguised as a book on magic. Generally, messages will appear to be something else: images, articles, shopping lists, or some other </a:t>
            </a:r>
            <a:r>
              <a:rPr lang="en-US" sz="1500" i="1" dirty="0" smtClean="0">
                <a:solidFill>
                  <a:srgbClr val="002060"/>
                </a:solidFill>
                <a:latin typeface="Berlin Sans FB" pitchFamily="34" charset="0"/>
              </a:rPr>
              <a:t>cover-text</a:t>
            </a:r>
            <a:r>
              <a:rPr lang="en-US" sz="1500" dirty="0" smtClean="0">
                <a:solidFill>
                  <a:srgbClr val="002060"/>
                </a:solidFill>
                <a:latin typeface="Berlin Sans FB" pitchFamily="34" charset="0"/>
              </a:rPr>
              <a:t> and, classically, the hidden message may be in invisible ink between the visible lines of a private letter.</a:t>
            </a:r>
          </a:p>
          <a:p>
            <a:endParaRPr lang="en-US" sz="1500" dirty="0" smtClean="0">
              <a:solidFill>
                <a:srgbClr val="002060"/>
              </a:solidFill>
              <a:latin typeface="Berlin Sans FB" pitchFamily="34" charset="0"/>
            </a:endParaRPr>
          </a:p>
          <a:p>
            <a:r>
              <a:rPr lang="en-US" sz="1500" dirty="0" smtClean="0">
                <a:solidFill>
                  <a:srgbClr val="002060"/>
                </a:solidFill>
                <a:latin typeface="Berlin Sans FB" pitchFamily="34" charset="0"/>
              </a:rPr>
              <a:t>The advantage of steganography, over cryptography alone, is that messages do not attract attention to themselves. Plainly visible encrypted messages—no matter how unbreakable—will arouse suspicion, and may in themselves be incriminating in countries where encryption is illegal.</a:t>
            </a:r>
            <a:r>
              <a:rPr lang="en-US" sz="1500" baseline="30000" dirty="0" smtClean="0">
                <a:solidFill>
                  <a:srgbClr val="002060"/>
                </a:solidFill>
                <a:latin typeface="Berlin Sans FB" pitchFamily="34" charset="0"/>
              </a:rPr>
              <a:t> </a:t>
            </a:r>
            <a:r>
              <a:rPr lang="en-US" sz="1500" dirty="0" smtClean="0">
                <a:solidFill>
                  <a:srgbClr val="002060"/>
                </a:solidFill>
                <a:latin typeface="Berlin Sans FB" pitchFamily="34" charset="0"/>
              </a:rPr>
              <a:t>Therefore, whereas cryptography protects the contents of a message, steganography can be said to protect both messages and communicating parties.</a:t>
            </a:r>
          </a:p>
          <a:p>
            <a:endParaRPr lang="en-US" sz="1500" dirty="0" smtClean="0">
              <a:solidFill>
                <a:srgbClr val="002060"/>
              </a:solidFill>
              <a:latin typeface="Berlin Sans FB" pitchFamily="34" charset="0"/>
            </a:endParaRPr>
          </a:p>
          <a:p>
            <a:r>
              <a:rPr lang="en-US" sz="1500" dirty="0" smtClean="0">
                <a:solidFill>
                  <a:srgbClr val="002060"/>
                </a:solidFill>
                <a:latin typeface="Berlin Sans FB" pitchFamily="34" charset="0"/>
              </a:rPr>
              <a:t>Steganography includes the concealment of information within computer files. In digital steganography, electronic communications may include steganographic coding inside of a transport layer, such as a document file, image file, program or protocol. Media files are ideal for steganographic transmission because of their large size. As a simple example, a sender might start with an innocuous image file and adjust the color of every 100th pixel to correspond to a letter in the alphabet, a change so subtle that someone not specifically looking for it is unlikely to notice it.</a:t>
            </a:r>
          </a:p>
          <a:p>
            <a:pPr>
              <a:lnSpc>
                <a:spcPct val="114000"/>
              </a:lnSpc>
              <a:buNone/>
            </a:pPr>
            <a:endParaRPr 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Historical Techniques</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sz="half" idx="1"/>
          </p:nvPr>
        </p:nvSpPr>
        <p:spPr>
          <a:xfrm>
            <a:off x="990600" y="838200"/>
            <a:ext cx="6781800" cy="4191001"/>
          </a:xfrm>
        </p:spPr>
        <p:txBody>
          <a:bodyPr>
            <a:normAutofit/>
          </a:bodyPr>
          <a:lstStyle/>
          <a:p>
            <a:pPr algn="just"/>
            <a:r>
              <a:rPr lang="en-CA" sz="2000" dirty="0" smtClean="0"/>
              <a:t>Hidden messages on messenger's body.</a:t>
            </a:r>
          </a:p>
          <a:p>
            <a:pPr algn="just"/>
            <a:r>
              <a:rPr lang="en-CA" sz="2000" dirty="0" smtClean="0"/>
              <a:t>Use of Invisible Ink during WWII.</a:t>
            </a:r>
          </a:p>
          <a:p>
            <a:pPr algn="just"/>
            <a:r>
              <a:rPr lang="en-CA" sz="2000" dirty="0" smtClean="0"/>
              <a:t>Use of Microdots for typing the message.</a:t>
            </a:r>
          </a:p>
          <a:p>
            <a:pPr algn="just"/>
            <a:r>
              <a:rPr lang="en-CA" sz="2000" dirty="0" smtClean="0"/>
              <a:t>Null ciphers (unencrypted messages) were also used.</a:t>
            </a:r>
          </a:p>
          <a:p>
            <a:pPr algn="just">
              <a:buFont typeface="Wingdings" pitchFamily="2" charset="2"/>
              <a:buNone/>
            </a:pPr>
            <a:r>
              <a:rPr lang="en-CA" sz="2000" dirty="0" smtClean="0"/>
              <a:t>   </a:t>
            </a:r>
            <a:r>
              <a:rPr lang="en-US" sz="2000" dirty="0" smtClean="0"/>
              <a:t>Fi</a:t>
            </a:r>
            <a:r>
              <a:rPr lang="en-US" sz="2000" dirty="0" smtClean="0">
                <a:solidFill>
                  <a:srgbClr val="FF0000"/>
                </a:solidFill>
              </a:rPr>
              <a:t>s</a:t>
            </a:r>
            <a:r>
              <a:rPr lang="en-US" sz="2000" dirty="0" smtClean="0"/>
              <a:t>hing fr</a:t>
            </a:r>
            <a:r>
              <a:rPr lang="en-US" sz="2000" dirty="0" smtClean="0">
                <a:solidFill>
                  <a:srgbClr val="FF0000"/>
                </a:solidFill>
              </a:rPr>
              <a:t>e</a:t>
            </a:r>
            <a:r>
              <a:rPr lang="en-US" sz="2000" dirty="0" smtClean="0"/>
              <a:t>shwater be</a:t>
            </a:r>
            <a:r>
              <a:rPr lang="en-US" sz="2000" dirty="0" smtClean="0">
                <a:solidFill>
                  <a:srgbClr val="FF0000"/>
                </a:solidFill>
              </a:rPr>
              <a:t>n</a:t>
            </a:r>
            <a:r>
              <a:rPr lang="en-US" sz="2000" dirty="0" smtClean="0"/>
              <a:t>ds an</a:t>
            </a:r>
            <a:r>
              <a:rPr lang="en-US" sz="2000" dirty="0" smtClean="0">
                <a:solidFill>
                  <a:srgbClr val="FF0000"/>
                </a:solidFill>
              </a:rPr>
              <a:t>d</a:t>
            </a:r>
            <a:r>
              <a:rPr lang="en-US" sz="2000" dirty="0" smtClean="0"/>
              <a:t> sa</a:t>
            </a:r>
            <a:r>
              <a:rPr lang="en-US" sz="2000" dirty="0" smtClean="0">
                <a:solidFill>
                  <a:srgbClr val="FF0000"/>
                </a:solidFill>
              </a:rPr>
              <a:t>l</a:t>
            </a:r>
            <a:r>
              <a:rPr lang="en-US" sz="2000" dirty="0" smtClean="0"/>
              <a:t>twater co</a:t>
            </a:r>
            <a:r>
              <a:rPr lang="en-US" sz="2000" dirty="0" smtClean="0">
                <a:solidFill>
                  <a:srgbClr val="FF0000"/>
                </a:solidFill>
              </a:rPr>
              <a:t>a</a:t>
            </a:r>
            <a:r>
              <a:rPr lang="en-US" sz="2000" dirty="0" smtClean="0"/>
              <a:t>sts re</a:t>
            </a:r>
            <a:r>
              <a:rPr lang="en-US" sz="2000" dirty="0" smtClean="0">
                <a:solidFill>
                  <a:srgbClr val="FF0000"/>
                </a:solidFill>
              </a:rPr>
              <a:t>w</a:t>
            </a:r>
            <a:r>
              <a:rPr lang="en-US" sz="2000" dirty="0" smtClean="0"/>
              <a:t>ards   an</a:t>
            </a:r>
            <a:r>
              <a:rPr lang="en-US" sz="2000" dirty="0" smtClean="0">
                <a:solidFill>
                  <a:srgbClr val="FF0000"/>
                </a:solidFill>
              </a:rPr>
              <a:t>y</a:t>
            </a:r>
            <a:r>
              <a:rPr lang="en-US" sz="2000" dirty="0" smtClean="0"/>
              <a:t>one fe</a:t>
            </a:r>
            <a:r>
              <a:rPr lang="en-US" sz="2000" dirty="0" smtClean="0">
                <a:solidFill>
                  <a:srgbClr val="FF0000"/>
                </a:solidFill>
              </a:rPr>
              <a:t>e</a:t>
            </a:r>
            <a:r>
              <a:rPr lang="en-US" sz="2000" dirty="0" smtClean="0"/>
              <a:t>ling st</a:t>
            </a:r>
            <a:r>
              <a:rPr lang="en-US" sz="2000" dirty="0" smtClean="0">
                <a:solidFill>
                  <a:srgbClr val="FF0000"/>
                </a:solidFill>
              </a:rPr>
              <a:t>r</a:t>
            </a:r>
            <a:r>
              <a:rPr lang="en-US" sz="2000" dirty="0" smtClean="0"/>
              <a:t>essed. Re</a:t>
            </a:r>
            <a:r>
              <a:rPr lang="en-US" sz="2000" dirty="0" smtClean="0">
                <a:solidFill>
                  <a:srgbClr val="FF0000"/>
                </a:solidFill>
              </a:rPr>
              <a:t>s</a:t>
            </a:r>
            <a:r>
              <a:rPr lang="en-US" sz="2000" dirty="0" smtClean="0"/>
              <a:t>ourceful an</a:t>
            </a:r>
            <a:r>
              <a:rPr lang="en-US" sz="2000" dirty="0" smtClean="0">
                <a:solidFill>
                  <a:srgbClr val="FF0000"/>
                </a:solidFill>
              </a:rPr>
              <a:t>g</a:t>
            </a:r>
            <a:r>
              <a:rPr lang="en-US" sz="2000" dirty="0" smtClean="0"/>
              <a:t>lers us</a:t>
            </a:r>
            <a:r>
              <a:rPr lang="en-US" sz="2000" dirty="0" smtClean="0">
                <a:solidFill>
                  <a:srgbClr val="FF0000"/>
                </a:solidFill>
              </a:rPr>
              <a:t>u</a:t>
            </a:r>
            <a:r>
              <a:rPr lang="en-US" sz="2000" dirty="0" smtClean="0"/>
              <a:t>ally fi</a:t>
            </a:r>
            <a:r>
              <a:rPr lang="en-US" sz="2000" dirty="0" smtClean="0">
                <a:solidFill>
                  <a:srgbClr val="FF0000"/>
                </a:solidFill>
              </a:rPr>
              <a:t>n</a:t>
            </a:r>
            <a:r>
              <a:rPr lang="en-US" sz="2000" dirty="0" smtClean="0"/>
              <a:t>d ma</a:t>
            </a:r>
            <a:r>
              <a:rPr lang="en-US" sz="2000" dirty="0" smtClean="0">
                <a:solidFill>
                  <a:srgbClr val="FF0000"/>
                </a:solidFill>
              </a:rPr>
              <a:t>s</a:t>
            </a:r>
            <a:r>
              <a:rPr lang="en-US" sz="2000" dirty="0" smtClean="0"/>
              <a:t>terful le</a:t>
            </a:r>
            <a:r>
              <a:rPr lang="en-US" sz="2000" dirty="0" smtClean="0">
                <a:solidFill>
                  <a:srgbClr val="FF0000"/>
                </a:solidFill>
              </a:rPr>
              <a:t>a</a:t>
            </a:r>
            <a:r>
              <a:rPr lang="en-US" sz="2000" dirty="0" smtClean="0"/>
              <a:t>pers fu</a:t>
            </a:r>
            <a:r>
              <a:rPr lang="en-US" sz="2000" dirty="0" smtClean="0">
                <a:solidFill>
                  <a:srgbClr val="FF0000"/>
                </a:solidFill>
              </a:rPr>
              <a:t>n</a:t>
            </a:r>
            <a:r>
              <a:rPr lang="en-US" sz="2000" dirty="0" smtClean="0"/>
              <a:t> an</a:t>
            </a:r>
            <a:r>
              <a:rPr lang="en-US" sz="2000" dirty="0" smtClean="0">
                <a:solidFill>
                  <a:srgbClr val="FF0000"/>
                </a:solidFill>
              </a:rPr>
              <a:t>d</a:t>
            </a:r>
            <a:r>
              <a:rPr lang="en-US" sz="2000" dirty="0" smtClean="0"/>
              <a:t> ad</a:t>
            </a:r>
            <a:r>
              <a:rPr lang="en-US" sz="2000" dirty="0" smtClean="0">
                <a:solidFill>
                  <a:srgbClr val="FF0000"/>
                </a:solidFill>
              </a:rPr>
              <a:t>m</a:t>
            </a:r>
            <a:r>
              <a:rPr lang="en-US" sz="2000" dirty="0" smtClean="0"/>
              <a:t>it sw</a:t>
            </a:r>
            <a:r>
              <a:rPr lang="en-US" sz="2000" dirty="0" smtClean="0">
                <a:solidFill>
                  <a:srgbClr val="FF0000"/>
                </a:solidFill>
              </a:rPr>
              <a:t>o</a:t>
            </a:r>
            <a:r>
              <a:rPr lang="en-US" sz="2000" dirty="0" smtClean="0"/>
              <a:t>rdfish ra</a:t>
            </a:r>
            <a:r>
              <a:rPr lang="en-US" sz="2000" dirty="0" smtClean="0">
                <a:solidFill>
                  <a:srgbClr val="FF0000"/>
                </a:solidFill>
              </a:rPr>
              <a:t>n</a:t>
            </a:r>
            <a:r>
              <a:rPr lang="en-US" sz="2000" dirty="0" smtClean="0"/>
              <a:t>k ov</a:t>
            </a:r>
            <a:r>
              <a:rPr lang="en-US" sz="2000" dirty="0" smtClean="0">
                <a:solidFill>
                  <a:srgbClr val="FF0000"/>
                </a:solidFill>
              </a:rPr>
              <a:t>e</a:t>
            </a:r>
            <a:r>
              <a:rPr lang="en-US" sz="2000" dirty="0" smtClean="0"/>
              <a:t>rwhelming </a:t>
            </a:r>
            <a:r>
              <a:rPr lang="en-US" sz="2000" dirty="0" err="1" smtClean="0"/>
              <a:t>an</a:t>
            </a:r>
            <a:r>
              <a:rPr lang="en-US" sz="2000" dirty="0" err="1" smtClean="0">
                <a:solidFill>
                  <a:srgbClr val="FF0000"/>
                </a:solidFill>
              </a:rPr>
              <a:t>y</a:t>
            </a:r>
            <a:r>
              <a:rPr lang="en-US" sz="2000" dirty="0" err="1" smtClean="0"/>
              <a:t>day</a:t>
            </a:r>
            <a:r>
              <a:rPr lang="en-US" sz="2000" dirty="0" smtClean="0"/>
              <a:t>.</a:t>
            </a:r>
            <a:br>
              <a:rPr lang="en-US" sz="2000" dirty="0" smtClean="0"/>
            </a:br>
            <a:endParaRPr lang="en-US" sz="2000" dirty="0" smtClean="0"/>
          </a:p>
          <a:p>
            <a:pPr algn="just">
              <a:buFont typeface="Wingdings" pitchFamily="2" charset="2"/>
              <a:buNone/>
            </a:pPr>
            <a:r>
              <a:rPr lang="en-US" sz="2000" dirty="0" smtClean="0"/>
              <a:t>   </a:t>
            </a:r>
            <a:r>
              <a:rPr lang="en-US" sz="2000" dirty="0" smtClean="0">
                <a:solidFill>
                  <a:srgbClr val="0000FF"/>
                </a:solidFill>
              </a:rPr>
              <a:t>“Send lawyers, guns, and money” .</a:t>
            </a:r>
            <a:r>
              <a:rPr lang="en-CA" sz="2000" dirty="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The RSA Encryption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p:cNvSpPr>
          <p:nvPr>
            <p:ph sz="half" idx="1"/>
          </p:nvPr>
        </p:nvSpPr>
        <p:spPr>
          <a:xfrm>
            <a:off x="533400" y="762000"/>
            <a:ext cx="8020048" cy="4651248"/>
          </a:xfrm>
        </p:spPr>
        <p:txBody>
          <a:bodyPr>
            <a:normAutofit lnSpcReduction="10000"/>
          </a:bodyPr>
          <a:lstStyle>
            <a:extLst/>
          </a:lstStyle>
          <a:p>
            <a:pPr>
              <a:buNone/>
            </a:pPr>
            <a:r>
              <a:rPr lang="en-US" sz="2400" dirty="0" smtClean="0"/>
              <a:t>Sender A does the following:- </a:t>
            </a:r>
          </a:p>
          <a:p>
            <a:r>
              <a:rPr lang="en-US" sz="1800" dirty="0" smtClean="0"/>
              <a:t>Obtains the recipient B's public key (n, e).</a:t>
            </a:r>
          </a:p>
          <a:p>
            <a:r>
              <a:rPr lang="en-US" sz="1800" dirty="0" smtClean="0"/>
              <a:t>Represents the plaintext message as a positive integer </a:t>
            </a:r>
            <a:r>
              <a:rPr lang="en-US" sz="1800" i="1" dirty="0" smtClean="0"/>
              <a:t>m.</a:t>
            </a:r>
            <a:endParaRPr lang="en-US" sz="1800" dirty="0" smtClean="0"/>
          </a:p>
          <a:p>
            <a:r>
              <a:rPr lang="en-US" sz="1800" dirty="0" smtClean="0"/>
              <a:t>Computes the ciphertext c = m</a:t>
            </a:r>
            <a:r>
              <a:rPr lang="en-US" sz="1800" baseline="30000" dirty="0" smtClean="0"/>
              <a:t>e</a:t>
            </a:r>
            <a:r>
              <a:rPr lang="en-US" sz="1800" dirty="0" smtClean="0"/>
              <a:t> mod n.</a:t>
            </a:r>
          </a:p>
          <a:p>
            <a:r>
              <a:rPr lang="en-US" sz="1800" dirty="0" smtClean="0"/>
              <a:t>Sends the ciphertext </a:t>
            </a:r>
            <a:r>
              <a:rPr lang="en-US" sz="1800" i="1" dirty="0" smtClean="0"/>
              <a:t>c</a:t>
            </a:r>
            <a:r>
              <a:rPr lang="en-US" sz="1800" dirty="0" smtClean="0"/>
              <a:t> to B.</a:t>
            </a:r>
          </a:p>
          <a:p>
            <a:pPr>
              <a:buNone/>
            </a:pPr>
            <a:r>
              <a:rPr lang="en-US" sz="2400" dirty="0" smtClean="0"/>
              <a:t>Summary</a:t>
            </a:r>
          </a:p>
          <a:p>
            <a:r>
              <a:rPr lang="en-US" sz="1800" dirty="0" smtClean="0"/>
              <a:t>n = </a:t>
            </a:r>
            <a:r>
              <a:rPr lang="en-US" sz="1800" dirty="0" err="1" smtClean="0"/>
              <a:t>pq</a:t>
            </a:r>
            <a:r>
              <a:rPr lang="en-US" sz="1800" dirty="0" smtClean="0"/>
              <a:t>, where p and q are distinct primes.</a:t>
            </a:r>
          </a:p>
          <a:p>
            <a:r>
              <a:rPr lang="en-US" sz="1800" dirty="0" smtClean="0"/>
              <a:t>phi, </a:t>
            </a:r>
            <a:r>
              <a:rPr lang="el-GR" sz="1800" dirty="0" smtClean="0"/>
              <a:t>φ = (</a:t>
            </a:r>
            <a:r>
              <a:rPr lang="en-US" sz="1800" dirty="0" smtClean="0"/>
              <a:t>p-1)(q-1) e &lt; n such that </a:t>
            </a:r>
            <a:r>
              <a:rPr lang="en-US" sz="1800" dirty="0" err="1" smtClean="0"/>
              <a:t>gcd</a:t>
            </a:r>
            <a:r>
              <a:rPr lang="en-US" sz="1800" dirty="0" smtClean="0"/>
              <a:t>(e, phi)=1 </a:t>
            </a:r>
          </a:p>
          <a:p>
            <a:r>
              <a:rPr lang="en-US" sz="1800" dirty="0" smtClean="0"/>
              <a:t>d = e</a:t>
            </a:r>
            <a:r>
              <a:rPr lang="en-US" sz="1800" baseline="30000" dirty="0" smtClean="0"/>
              <a:t>-1</a:t>
            </a:r>
            <a:r>
              <a:rPr lang="en-US" sz="1800" dirty="0" smtClean="0"/>
              <a:t> mod phi. </a:t>
            </a:r>
          </a:p>
          <a:p>
            <a:r>
              <a:rPr lang="en-US" sz="1800" dirty="0" smtClean="0"/>
              <a:t>c = m</a:t>
            </a:r>
            <a:r>
              <a:rPr lang="en-US" sz="1800" baseline="30000" dirty="0" smtClean="0"/>
              <a:t>e</a:t>
            </a:r>
            <a:r>
              <a:rPr lang="en-US" sz="1800" dirty="0" smtClean="0"/>
              <a:t> mod n, 1&lt;m&lt;n. </a:t>
            </a:r>
          </a:p>
          <a:p>
            <a:r>
              <a:rPr lang="en-US" sz="1800" dirty="0" smtClean="0"/>
              <a:t>m = </a:t>
            </a:r>
            <a:r>
              <a:rPr lang="en-US" sz="1800" dirty="0" err="1" smtClean="0"/>
              <a:t>c</a:t>
            </a:r>
            <a:r>
              <a:rPr lang="en-US" sz="1800" baseline="30000" dirty="0" err="1" smtClean="0"/>
              <a:t>d</a:t>
            </a:r>
            <a:r>
              <a:rPr lang="en-US" sz="1800" dirty="0" smtClean="0"/>
              <a:t> mod n</a:t>
            </a:r>
          </a:p>
          <a:p>
            <a:pPr>
              <a:buNone/>
            </a:pPr>
            <a:r>
              <a:rPr lang="en-US" sz="2400" dirty="0" smtClean="0"/>
              <a:t>Recipient B does the following:- </a:t>
            </a:r>
          </a:p>
          <a:p>
            <a:r>
              <a:rPr lang="en-US" sz="1800" dirty="0" smtClean="0"/>
              <a:t>Uses his private key (n, d) to compute m = </a:t>
            </a:r>
            <a:r>
              <a:rPr lang="en-US" sz="1800" dirty="0" err="1" smtClean="0"/>
              <a:t>c</a:t>
            </a:r>
            <a:r>
              <a:rPr lang="en-US" sz="1800" baseline="30000" dirty="0" err="1" smtClean="0"/>
              <a:t>d</a:t>
            </a:r>
            <a:r>
              <a:rPr lang="en-US" sz="1800" dirty="0" smtClean="0"/>
              <a:t> mod n.</a:t>
            </a:r>
          </a:p>
          <a:p>
            <a:r>
              <a:rPr lang="en-US" sz="1800" dirty="0" smtClean="0"/>
              <a:t>Extracts the plaintext from the message representative </a:t>
            </a:r>
            <a:r>
              <a:rPr lang="en-US" sz="1800" i="1" dirty="0" smtClean="0"/>
              <a:t>m</a:t>
            </a:r>
            <a:endParaRPr lang="en-US" sz="1800" dirty="0" smtClean="0"/>
          </a:p>
          <a:p>
            <a:endParaRPr lang="en-US" sz="1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The LSB Method</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0</TotalTime>
  <Words>932</Words>
  <Application>Microsoft Office PowerPoint</Application>
  <PresentationFormat>On-screen Show (4:3)</PresentationFormat>
  <Paragraphs>137</Paragraphs>
  <Slides>22</Slides>
  <Notes>18</Notes>
  <HiddenSlides>0</HiddenSlides>
  <MMClips>1</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Steganography</vt:lpstr>
      <vt:lpstr>Agenda</vt:lpstr>
      <vt:lpstr>What is Steganography ?</vt:lpstr>
      <vt:lpstr>Slide 4</vt:lpstr>
      <vt:lpstr>Historical Techniques</vt:lpstr>
      <vt:lpstr>Slide 6</vt:lpstr>
      <vt:lpstr>The RSA Encryption</vt:lpstr>
      <vt:lpstr>Slide 8</vt:lpstr>
      <vt:lpstr>The LSB Method</vt:lpstr>
      <vt:lpstr>Slide 10</vt:lpstr>
      <vt:lpstr>The Algorithm Explained</vt:lpstr>
      <vt:lpstr>Slide 12</vt:lpstr>
      <vt:lpstr>Slide 13</vt:lpstr>
      <vt:lpstr>Slide 14</vt:lpstr>
      <vt:lpstr>Applications</vt:lpstr>
      <vt:lpstr>Slide 16</vt:lpstr>
      <vt:lpstr>Advantages &amp; Disadvantages</vt:lpstr>
      <vt:lpstr>Advantages</vt:lpstr>
      <vt:lpstr>Slide 19</vt:lpstr>
      <vt:lpstr>Credits</vt:lpstr>
      <vt:lpstr>Slide 21</vt:lpstr>
      <vt:lpstr>Slide 22</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2009-03-27T18:33:07Z</dcterms:created>
  <dcterms:modified xsi:type="dcterms:W3CDTF">2009-05-08T03:26:50Z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