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58" r:id="rId6"/>
    <p:sldId id="305" r:id="rId7"/>
    <p:sldId id="306" r:id="rId8"/>
    <p:sldId id="261" r:id="rId9"/>
    <p:sldId id="262" r:id="rId10"/>
    <p:sldId id="269" r:id="rId11"/>
    <p:sldId id="263" r:id="rId12"/>
    <p:sldId id="268" r:id="rId13"/>
    <p:sldId id="264" r:id="rId14"/>
    <p:sldId id="265" r:id="rId15"/>
    <p:sldId id="266" r:id="rId16"/>
    <p:sldId id="26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81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299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2917-2A22-4D78-B94A-58318F45D54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E79B3-991A-4532-AA2D-37520F4AED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438D-8432-45FB-A1BB-F96C17656DB7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821-FC04-45D5-BB70-0A44041286AF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CB5-F01C-4EBF-8312-327742B54193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1115-106D-4755-8381-DF8C047B683E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3C44-A3D4-42B9-B2CF-096BF56D9113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3FDC-859E-453D-BC3E-DCB45E458F01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712-6E23-43C1-B10D-BF16F2C4AD2E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38E8-1559-415D-A5A0-3F6918160DDB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E170-0943-422A-9CCC-09FEDA2F5027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90C9-1C50-4698-AA1D-C51617105DD1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8039-9E01-4E81-A60B-0CC9D7597C13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FA1B-DF3C-4904-B3C6-7D444723C4B4}" type="datetime1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4600"/>
            <a:ext cx="7086600" cy="1752600"/>
          </a:xfrm>
        </p:spPr>
        <p:txBody>
          <a:bodyPr/>
          <a:lstStyle/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IF2120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Oleh</a:t>
            </a:r>
            <a:r>
              <a:rPr lang="en-US" dirty="0" smtClean="0"/>
              <a:t>: Rinaldi </a:t>
            </a:r>
            <a:r>
              <a:rPr lang="en-US" dirty="0" err="1" smtClean="0"/>
              <a:t>Munir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029200"/>
            <a:ext cx="5777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Program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endParaRPr lang="en-US" sz="2400" dirty="0"/>
          </a:p>
          <a:p>
            <a:pPr algn="ctr"/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 (STEI)</a:t>
            </a:r>
          </a:p>
          <a:p>
            <a:pPr algn="ctr"/>
            <a:r>
              <a:rPr lang="en-US" sz="2400" dirty="0" smtClean="0"/>
              <a:t>ITB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Cara lain </a:t>
            </a:r>
            <a:r>
              <a:rPr lang="en-US" sz="2400" dirty="0" err="1" smtClean="0"/>
              <a:t>menghitungnya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f(0) = 3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f(1) = 2f(0) + 4 = 2 </a:t>
            </a:r>
            <a:r>
              <a:rPr lang="en-US" sz="2400" dirty="0" smtClean="0">
                <a:sym typeface="Symbol"/>
              </a:rPr>
              <a:t> 3 + 4 = 10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f(2) = 2f(1) + 4 = 2  10 + 4 = 24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f(3) = 2f(2) + 4 = 2  24 + 4 = 52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f(4) = 2f(3) + 4 = 2  52 + 4 = 108</a:t>
            </a: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		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dirty="0" err="1" smtClean="0">
                <a:sym typeface="Symbol"/>
              </a:rPr>
              <a:t>Jadi</a:t>
            </a:r>
            <a:r>
              <a:rPr lang="en-US" sz="2400" dirty="0" smtClean="0">
                <a:sym typeface="Symbol"/>
              </a:rPr>
              <a:t>, f(3) = 108.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!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f(n) = n!, </a:t>
            </a:r>
            <a:r>
              <a:rPr lang="en-US" sz="2400" dirty="0" err="1" smtClean="0"/>
              <a:t>maka</a:t>
            </a:r>
            <a:r>
              <a:rPr lang="en-US" sz="2400" dirty="0" smtClean="0"/>
              <a:t> 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5!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5! = 5 </a:t>
            </a:r>
            <a:r>
              <a:rPr lang="en-US" sz="2400" dirty="0" smtClean="0">
                <a:sym typeface="Symbol"/>
              </a:rPr>
              <a:t> 4! = 5  4  3! = 5  4  3  2! 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5  4  3  2  1! = 5  4  3  2  1  0!</a:t>
            </a:r>
            <a:r>
              <a:rPr lang="en-US" sz="2400" dirty="0" smtClean="0"/>
              <a:t>		 		= </a:t>
            </a:r>
            <a:r>
              <a:rPr lang="en-US" sz="2400" dirty="0" smtClean="0">
                <a:sym typeface="Symbol"/>
              </a:rPr>
              <a:t>5  4  3  2  1  1 = 120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1524000"/>
          <a:ext cx="4905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006280" imgH="342720" progId="Equation.3">
                  <p:embed/>
                </p:oleObj>
              </mc:Choice>
              <mc:Fallback>
                <p:oleObj name="Equation" r:id="rId3" imgW="20062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49053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33588" y="3200400"/>
          <a:ext cx="27733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193760" imgH="393480" progId="Equation.3">
                  <p:embed/>
                </p:oleObj>
              </mc:Choice>
              <mc:Fallback>
                <p:oleObj name="Equation" r:id="rId5" imgW="11937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3200400"/>
                        <a:ext cx="27733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faktorial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i="1" dirty="0" err="1" smtClean="0"/>
              <a:t>Faktorial</a:t>
            </a:r>
            <a:r>
              <a:rPr lang="en-US" sz="2400" dirty="0" smtClean="0"/>
              <a:t> (</a:t>
            </a:r>
            <a:r>
              <a:rPr lang="en-US" sz="2400" b="1" dirty="0"/>
              <a:t>input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:</a:t>
            </a:r>
            <a:r>
              <a:rPr lang="en-US" sz="2400" b="1" dirty="0" smtClean="0"/>
              <a:t>integer</a:t>
            </a:r>
            <a:r>
              <a:rPr lang="en-US" sz="2400" dirty="0"/>
              <a:t>)</a:t>
            </a:r>
            <a:r>
              <a:rPr lang="en-US" sz="2400" dirty="0">
                <a:sym typeface="Symbol"/>
              </a:rPr>
              <a:t></a:t>
            </a:r>
            <a:r>
              <a:rPr lang="en-US" sz="2400" b="1" dirty="0"/>
              <a:t>integer</a:t>
            </a:r>
          </a:p>
          <a:p>
            <a:pPr>
              <a:buNone/>
            </a:pPr>
            <a:r>
              <a:rPr lang="en-US" sz="2400" i="1" dirty="0"/>
              <a:t>{ </a:t>
            </a:r>
            <a:r>
              <a:rPr lang="en-US" sz="2400" i="1" dirty="0" err="1"/>
              <a:t>mengembalikan</a:t>
            </a:r>
            <a:r>
              <a:rPr lang="en-US" sz="2400" i="1" dirty="0"/>
              <a:t> </a:t>
            </a:r>
            <a:r>
              <a:rPr lang="en-US" sz="2400" i="1" dirty="0" err="1"/>
              <a:t>nilai</a:t>
            </a:r>
            <a:r>
              <a:rPr lang="en-US" sz="2400" i="1" dirty="0"/>
              <a:t> n</a:t>
            </a:r>
            <a:r>
              <a:rPr lang="en-US" sz="2400" i="1" dirty="0" smtClean="0"/>
              <a:t>!;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  basis   : </a:t>
            </a:r>
            <a:r>
              <a:rPr lang="en-US" sz="2400" i="1" dirty="0" err="1"/>
              <a:t>jika</a:t>
            </a:r>
            <a:r>
              <a:rPr lang="en-US" sz="2400" i="1" dirty="0"/>
              <a:t> n = 0, </a:t>
            </a:r>
            <a:r>
              <a:rPr lang="en-US" sz="2400" i="1" dirty="0" err="1"/>
              <a:t>maka</a:t>
            </a:r>
            <a:r>
              <a:rPr lang="en-US" sz="2400" i="1" dirty="0"/>
              <a:t> 0! = 1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  </a:t>
            </a:r>
            <a:r>
              <a:rPr lang="en-US" sz="2400" i="1" dirty="0" err="1"/>
              <a:t>rekurens</a:t>
            </a:r>
            <a:r>
              <a:rPr lang="en-US" sz="2400" i="1" dirty="0"/>
              <a:t>: </a:t>
            </a:r>
            <a:r>
              <a:rPr lang="en-US" sz="2400" i="1" dirty="0" err="1"/>
              <a:t>jika</a:t>
            </a:r>
            <a:r>
              <a:rPr lang="en-US" sz="2400" i="1" dirty="0"/>
              <a:t> n &gt; 0, </a:t>
            </a:r>
            <a:r>
              <a:rPr lang="en-US" sz="2400" i="1" dirty="0" err="1"/>
              <a:t>maka</a:t>
            </a:r>
            <a:r>
              <a:rPr lang="en-US" sz="2400" i="1" dirty="0"/>
              <a:t> n! = n </a:t>
            </a:r>
            <a:r>
              <a:rPr lang="en-US" sz="2400" i="1" dirty="0">
                <a:sym typeface="Symbol"/>
              </a:rPr>
              <a:t></a:t>
            </a:r>
            <a:r>
              <a:rPr lang="en-US" sz="2400" i="1" dirty="0"/>
              <a:t> (n-1)!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DEKLARASI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400" dirty="0"/>
              <a:t>-</a:t>
            </a:r>
          </a:p>
          <a:p>
            <a:pPr>
              <a:buNone/>
            </a:pPr>
            <a:r>
              <a:rPr lang="en-US" sz="2400" dirty="0"/>
              <a:t>ALGORITMA: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= 0 </a:t>
            </a:r>
            <a:r>
              <a:rPr lang="en-US" sz="2400" b="1" dirty="0"/>
              <a:t>then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2400" b="1" dirty="0"/>
              <a:t>return</a:t>
            </a:r>
            <a:r>
              <a:rPr lang="en-US" sz="2400" dirty="0"/>
              <a:t> 1		     </a:t>
            </a:r>
            <a:r>
              <a:rPr lang="en-US" sz="2400" dirty="0" smtClean="0"/>
              <a:t>         </a:t>
            </a:r>
            <a:r>
              <a:rPr lang="en-US" sz="2400" i="1" dirty="0"/>
              <a:t>{ basis 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else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* </a:t>
            </a:r>
            <a:r>
              <a:rPr lang="en-US" sz="2400" i="1" dirty="0" err="1"/>
              <a:t>Faktorial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– 1)</a:t>
            </a:r>
            <a:r>
              <a:rPr lang="en-US" sz="2400" dirty="0"/>
              <a:t>	</a:t>
            </a:r>
            <a:r>
              <a:rPr lang="en-US" sz="2400" i="1" dirty="0"/>
              <a:t>{ </a:t>
            </a:r>
            <a:r>
              <a:rPr lang="en-US" sz="2400" i="1" dirty="0" err="1"/>
              <a:t>rekurens</a:t>
            </a:r>
            <a:r>
              <a:rPr lang="en-US" sz="2400" i="1" dirty="0"/>
              <a:t> 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 smtClean="0"/>
              <a:t>end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3</a:t>
            </a:r>
            <a:r>
              <a:rPr lang="en-US" sz="2400" dirty="0" smtClean="0"/>
              <a:t>: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Fibonacci  0, 1, 1, 2, 3, 5, 8, 11, 19, ….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4</a:t>
            </a:r>
            <a:r>
              <a:rPr lang="en-US" sz="2400" dirty="0" smtClean="0"/>
              <a:t>: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(</a:t>
            </a:r>
            <a:r>
              <a:rPr lang="en-US" sz="2400" dirty="0" err="1" smtClean="0"/>
              <a:t>polinom</a:t>
            </a:r>
            <a:r>
              <a:rPr lang="en-US" sz="2400" dirty="0" smtClean="0"/>
              <a:t>) </a:t>
            </a:r>
            <a:r>
              <a:rPr lang="en-US" sz="2400" dirty="0" err="1" smtClean="0"/>
              <a:t>Chebysev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676400"/>
          <a:ext cx="350195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371600" imgH="596880" progId="Equation.3">
                  <p:embed/>
                </p:oleObj>
              </mc:Choice>
              <mc:Fallback>
                <p:oleObj name="Equation" r:id="rId3" imgW="1371600" imgH="596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50195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12938" y="4419600"/>
          <a:ext cx="5076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349360" imgH="596880" progId="Equation.3">
                  <p:embed/>
                </p:oleObj>
              </mc:Choice>
              <mc:Fallback>
                <p:oleObj name="Equation" r:id="rId5" imgW="234936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419600"/>
                        <a:ext cx="50768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5</a:t>
            </a:r>
            <a:r>
              <a:rPr lang="en-US" sz="2400" dirty="0" smtClean="0"/>
              <a:t>: </a:t>
            </a:r>
            <a:r>
              <a:rPr lang="en-US" sz="2400" dirty="0" err="1" smtClean="0"/>
              <a:t>Deret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457200"/>
          <a:ext cx="76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355320" imgH="444240" progId="Equation.3">
                  <p:embed/>
                </p:oleObj>
              </mc:Choice>
              <mc:Fallback>
                <p:oleObj name="Equation" r:id="rId3" imgW="3553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"/>
                        <a:ext cx="762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85975" y="4676775"/>
          <a:ext cx="378301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1625400" imgH="596880" progId="Equation.3">
                  <p:embed/>
                </p:oleObj>
              </mc:Choice>
              <mc:Fallback>
                <p:oleObj name="Equation" r:id="rId5" imgW="16254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676775"/>
                        <a:ext cx="3783013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133600" y="1600200"/>
          <a:ext cx="3973513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1854000" imgH="1054080" progId="Equation.3">
                  <p:embed/>
                </p:oleObj>
              </mc:Choice>
              <mc:Fallback>
                <p:oleObj name="Equation" r:id="rId7" imgW="1854000" imgH="1054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973513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Latihan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Definisikan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, 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riil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err="1"/>
              <a:t>-</a:t>
            </a:r>
            <a:r>
              <a:rPr lang="en-US" sz="2400" dirty="0" err="1" smtClean="0"/>
              <a:t>nol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tidak-negatif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2. </a:t>
            </a:r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secara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rekursif</a:t>
            </a:r>
            <a:r>
              <a:rPr lang="en-US" sz="2400" dirty="0" smtClean="0">
                <a:sym typeface="Symbol"/>
              </a:rPr>
              <a:t>, yang </a:t>
            </a:r>
            <a:r>
              <a:rPr lang="en-US" sz="2400" dirty="0" err="1" smtClean="0">
                <a:sym typeface="Symbol"/>
              </a:rPr>
              <a:t>dalam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hal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ini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b </a:t>
            </a:r>
            <a:r>
              <a:rPr lang="en-US" sz="2400" dirty="0" err="1" smtClean="0">
                <a:sym typeface="Symbol"/>
              </a:rPr>
              <a:t>adalah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bilangan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bulat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positif</a:t>
            </a:r>
            <a:r>
              <a:rPr lang="en-US" sz="2400" dirty="0" smtClean="0">
                <a:sym typeface="Symbol"/>
              </a:rPr>
              <a:t>.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Solusinya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setelah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slide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!)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1.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sehingga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2.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838200"/>
          <a:ext cx="5867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133360" imgH="330120" progId="Equation.3">
                  <p:embed/>
                </p:oleObj>
              </mc:Choice>
              <mc:Fallback>
                <p:oleObj name="Equation" r:id="rId3" imgW="21333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58674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2286000"/>
          <a:ext cx="290789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90789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1" y="3962401"/>
          <a:ext cx="2971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155600" imgH="799920" progId="Equation.3">
                  <p:embed/>
                </p:oleObj>
              </mc:Choice>
              <mc:Fallback>
                <p:oleObj name="Equation" r:id="rId7" imgW="1155600" imgH="799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962401"/>
                        <a:ext cx="2971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343400" y="57150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62600" y="5334000"/>
          <a:ext cx="321514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9" imgW="1384200" imgH="393480" progId="Equation.3">
                  <p:embed/>
                </p:oleObj>
              </mc:Choice>
              <mc:Fallback>
                <p:oleObj name="Equation" r:id="rId9" imgW="13842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514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t,dan</a:t>
            </a:r>
            <a:r>
              <a:rPr lang="en-US" sz="2400" dirty="0" smtClean="0"/>
              <a:t> b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’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n, f, o, r, m, a, t, </a:t>
            </a:r>
            <a:r>
              <a:rPr lang="en-US" sz="2400" dirty="0" err="1" smtClean="0"/>
              <a:t>i</a:t>
            </a:r>
            <a:r>
              <a:rPr lang="en-US" sz="2400" dirty="0" smtClean="0"/>
              <a:t>, k, a 			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(</a:t>
            </a:r>
            <a:r>
              <a:rPr lang="en-US" sz="2400" i="1" dirty="0" smtClean="0"/>
              <a:t>null string</a:t>
            </a:r>
            <a:r>
              <a:rPr lang="en-US" sz="2400" dirty="0" smtClean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‘’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r>
              <a:rPr lang="en-US" sz="2400" dirty="0" smtClean="0"/>
              <a:t> .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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Alfabet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elemen-elemennya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</a:t>
            </a:r>
            <a:r>
              <a:rPr lang="en-US" sz="2400" dirty="0" smtClean="0"/>
              <a:t> string.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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 = {0, 1},  = {a, b, c, …, z}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Misalkan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himpunan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string yang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dibentuk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dari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alfabet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 Basis: 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</a:p>
          <a:p>
            <a:pPr>
              <a:buNone/>
            </a:pP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(ii) 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Jika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Symbol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r>
              <a:rPr lang="en-US" sz="2400" b="1" dirty="0" err="1" smtClean="0">
                <a:sym typeface="Symbol"/>
              </a:rPr>
              <a:t>Contoh</a:t>
            </a:r>
            <a:r>
              <a:rPr lang="en-US" sz="2400" b="1" dirty="0" smtClean="0">
                <a:sym typeface="Symbol"/>
              </a:rPr>
              <a:t> 6</a:t>
            </a:r>
            <a:r>
              <a:rPr lang="en-US" sz="2400" dirty="0" smtClean="0">
                <a:sym typeface="Symbol"/>
              </a:rPr>
              <a:t>: </a:t>
            </a:r>
            <a:r>
              <a:rPr lang="en-US" sz="2400" dirty="0" err="1" smtClean="0">
                <a:sym typeface="Symbol"/>
              </a:rPr>
              <a:t>Misalkan</a:t>
            </a:r>
            <a:r>
              <a:rPr lang="en-US" sz="2400" dirty="0" smtClean="0">
                <a:sym typeface="Symbol"/>
              </a:rPr>
              <a:t>  = {0, 1},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elemen-elemen</a:t>
            </a:r>
            <a:r>
              <a:rPr lang="en-US" sz="2400" dirty="0" smtClean="0">
                <a:sym typeface="Symbol"/>
              </a:rPr>
              <a:t> </a:t>
            </a:r>
            <a:r>
              <a:rPr lang="en-US" sz="2400" baseline="30000" dirty="0" smtClean="0">
                <a:sym typeface="Symbol"/>
              </a:rPr>
              <a:t>* </a:t>
            </a:r>
            <a:r>
              <a:rPr lang="en-US" sz="2400" dirty="0" err="1" smtClean="0">
                <a:sym typeface="Symbol"/>
              </a:rPr>
              <a:t>dibentuk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sebagai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berikut</a:t>
            </a:r>
            <a:r>
              <a:rPr lang="en-US" sz="2400" dirty="0" smtClean="0">
                <a:sym typeface="Symbol"/>
              </a:rPr>
              <a:t>: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(</a:t>
            </a:r>
            <a:r>
              <a:rPr lang="en-US" sz="24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                    (basis)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(ii)  0 +  = 0,   1 +  = 1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 + 1 = 01,  0 + 0 = 00,  1 + 0 = 10,  0 + 0 = 00, 1 + 1 = 11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00 + 1 = 001,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010, 110, 1110, 110001, ….</a:t>
            </a:r>
            <a:r>
              <a:rPr lang="en-US" sz="2400" dirty="0" err="1" smtClean="0">
                <a:sym typeface="Symbol"/>
              </a:rPr>
              <a:t>dst</a:t>
            </a:r>
            <a:r>
              <a:rPr lang="en-US" sz="2400" dirty="0" smtClean="0">
                <a:sym typeface="Symbol"/>
              </a:rPr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5516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penyambungan</a:t>
            </a:r>
            <a:r>
              <a:rPr lang="en-US" sz="2400" dirty="0" smtClean="0"/>
              <a:t> (</a:t>
            </a:r>
            <a:r>
              <a:rPr lang="en-US" sz="2400" i="1" dirty="0" smtClean="0"/>
              <a:t>concatenation</a:t>
            </a:r>
            <a:r>
              <a:rPr lang="en-US" sz="2400" dirty="0" smtClean="0"/>
              <a:t>)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string lain.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	‘a’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‘b’ = ‘</a:t>
            </a:r>
            <a:r>
              <a:rPr lang="en-US" sz="2400" dirty="0" err="1" smtClean="0"/>
              <a:t>ab</a:t>
            </a:r>
            <a:r>
              <a:rPr lang="en-US" sz="2400" dirty="0" smtClean="0"/>
              <a:t>’</a:t>
            </a:r>
          </a:p>
          <a:p>
            <a:pPr>
              <a:buNone/>
            </a:pPr>
            <a:r>
              <a:rPr lang="en-US" sz="2400" dirty="0" smtClean="0"/>
              <a:t>			‘w’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‘xyz’ = ‘</a:t>
            </a:r>
            <a:r>
              <a:rPr lang="en-US" sz="2400" dirty="0" err="1" smtClean="0"/>
              <a:t>wxyz</a:t>
            </a:r>
            <a:r>
              <a:rPr lang="en-US" sz="2400" dirty="0" smtClean="0"/>
              <a:t>’</a:t>
            </a:r>
          </a:p>
          <a:p>
            <a:pPr>
              <a:buNone/>
            </a:pPr>
            <a:r>
              <a:rPr lang="en-US" sz="2400" dirty="0" smtClean="0"/>
              <a:t>	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 ‘ = ‘</a:t>
            </a:r>
            <a:r>
              <a:rPr lang="en-US" sz="2400" dirty="0" err="1" smtClean="0"/>
              <a:t>itb</a:t>
            </a:r>
            <a:r>
              <a:rPr lang="en-US" sz="2400" dirty="0" smtClean="0"/>
              <a:t> ‘ 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tanda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sym typeface="Symbol"/>
              </a:rPr>
              <a:t>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menyatakan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concatenation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Penggabungan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buah</a:t>
            </a:r>
            <a:r>
              <a:rPr lang="en-US" sz="2400" dirty="0" smtClean="0">
                <a:solidFill>
                  <a:srgbClr val="FF0000"/>
                </a:solidFill>
              </a:rPr>
              <a:t> string </a:t>
            </a:r>
            <a:r>
              <a:rPr lang="en-US" sz="2400" dirty="0" err="1" smtClean="0">
                <a:solidFill>
                  <a:srgbClr val="FF0000"/>
                </a:solidFill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 Basis: </a:t>
            </a:r>
            <a:r>
              <a:rPr lang="en-US" sz="2400" dirty="0" err="1" smtClean="0">
                <a:solidFill>
                  <a:srgbClr val="FF0000"/>
                </a:solidFill>
              </a:rPr>
              <a:t>Jika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 =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, yang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hal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ini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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       string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kosong</a:t>
            </a: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(ii)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Jika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      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= (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)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dikatakan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rekursif</a:t>
            </a:r>
            <a:r>
              <a:rPr lang="en-US" sz="2800" dirty="0" smtClean="0"/>
              <a:t>  (</a:t>
            </a:r>
            <a:r>
              <a:rPr lang="en-US" sz="2800" i="1" dirty="0" smtClean="0"/>
              <a:t>recursive</a:t>
            </a:r>
            <a:r>
              <a:rPr lang="en-US" sz="2800" dirty="0" smtClean="0"/>
              <a:t>)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terminologi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terminologi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rekursi</a:t>
            </a:r>
            <a:r>
              <a:rPr lang="en-US" sz="2800" dirty="0" smtClean="0"/>
              <a:t> (</a:t>
            </a:r>
            <a:r>
              <a:rPr lang="en-US" sz="2800" i="1" dirty="0" smtClean="0"/>
              <a:t>recursion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i="1" dirty="0" smtClean="0"/>
              <a:t>slide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err="1" smtClean="0"/>
              <a:t>panjangnya</a:t>
            </a:r>
            <a:r>
              <a:rPr lang="en-US" sz="2400" dirty="0" smtClean="0"/>
              <a:t> 3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’ </a:t>
            </a:r>
            <a:r>
              <a:rPr lang="en-US" sz="2400" dirty="0" err="1" smtClean="0"/>
              <a:t>panjangnya</a:t>
            </a:r>
            <a:r>
              <a:rPr lang="en-US" sz="2400" dirty="0" smtClean="0"/>
              <a:t> 11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Symbol"/>
              </a:rPr>
              <a:t> (string </a:t>
            </a:r>
            <a:r>
              <a:rPr lang="en-US" sz="2400" dirty="0" err="1" smtClean="0">
                <a:sym typeface="Symbol"/>
              </a:rPr>
              <a:t>kosong</a:t>
            </a:r>
            <a:r>
              <a:rPr lang="en-US" sz="2400" dirty="0" smtClean="0">
                <a:sym typeface="Symbol"/>
              </a:rPr>
              <a:t>) </a:t>
            </a:r>
            <a:r>
              <a:rPr lang="en-US" sz="2400" dirty="0" err="1" smtClean="0">
                <a:sym typeface="Symbol"/>
              </a:rPr>
              <a:t>panjangnya</a:t>
            </a:r>
            <a:r>
              <a:rPr lang="en-US" sz="2400" dirty="0" smtClean="0">
                <a:sym typeface="Symbol"/>
              </a:rPr>
              <a:t> 0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Panjang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string 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disimbolkan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L)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 Basis: L()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(ii)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L(</a:t>
            </a:r>
            <a:r>
              <a:rPr lang="en-US" sz="2400" i="1" dirty="0" err="1" smtClean="0">
                <a:solidFill>
                  <a:srgbClr val="FF0000"/>
                </a:solidFill>
                <a:sym typeface="Symbol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= L(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+ 1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jika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(</a:t>
            </a:r>
            <a:r>
              <a:rPr lang="en-US" sz="2800" i="1" dirty="0" smtClean="0"/>
              <a:t>binary tree</a:t>
            </a:r>
            <a:r>
              <a:rPr lang="en-US" sz="2800" dirty="0" smtClean="0"/>
              <a:t>).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674" name="Picture 2" descr="https://encrypted-tbn0.gstatic.com/images?q=tbn:ANd9GcSbFrU4nsPGpc_xKhCgd5ns1md4425OibCGrd7g2Ll8y7bpG-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388953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Simpul</a:t>
            </a:r>
            <a:r>
              <a:rPr lang="en-US" sz="2800" dirty="0" smtClean="0"/>
              <a:t> (</a:t>
            </a:r>
            <a:r>
              <a:rPr lang="en-US" sz="2800" i="1" dirty="0" smtClean="0"/>
              <a:t>node</a:t>
            </a:r>
            <a:r>
              <a:rPr lang="en-US" sz="2800" dirty="0" smtClean="0"/>
              <a:t>)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1, 2, </a:t>
            </a:r>
            <a:r>
              <a:rPr lang="en-US" sz="2800" dirty="0" err="1" smtClean="0"/>
              <a:t>atau</a:t>
            </a:r>
            <a:r>
              <a:rPr lang="en-US" sz="2800" dirty="0" smtClean="0"/>
              <a:t> 0.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Simpul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(</a:t>
            </a:r>
            <a:r>
              <a:rPr lang="en-US" sz="2800" i="1" dirty="0" smtClean="0"/>
              <a:t>branch node</a:t>
            </a:r>
            <a:r>
              <a:rPr lang="en-US" sz="2800" dirty="0" smtClean="0"/>
              <a:t>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(</a:t>
            </a:r>
            <a:r>
              <a:rPr lang="en-US" sz="2800" i="1" dirty="0" smtClean="0"/>
              <a:t>internal node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Simpul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daun</a:t>
            </a:r>
            <a:r>
              <a:rPr lang="en-US" sz="2800" dirty="0" smtClean="0"/>
              <a:t> (</a:t>
            </a:r>
            <a:r>
              <a:rPr lang="en-US" sz="2800" i="1" dirty="0" smtClean="0"/>
              <a:t>leave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,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.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 </a:t>
            </a:r>
            <a:r>
              <a:rPr lang="en-US" sz="2800" dirty="0" err="1" smtClean="0"/>
              <a:t>upapohon</a:t>
            </a:r>
            <a:r>
              <a:rPr lang="en-US" sz="2800" dirty="0" smtClean="0"/>
              <a:t> (</a:t>
            </a:r>
            <a:r>
              <a:rPr lang="en-US" sz="2800" i="1" dirty="0" err="1" smtClean="0"/>
              <a:t>subtree</a:t>
            </a:r>
            <a:r>
              <a:rPr lang="en-US" sz="2800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4818" name="Picture 2" descr="http://www.sqa.org.uk/e-learning/LinkedDS04CD/images/pic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484737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sebagari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i</a:t>
            </a:r>
            <a:r>
              <a:rPr lang="en-US" sz="2400" dirty="0" smtClean="0"/>
              <a:t>) Basis: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endParaRPr lang="en-US" sz="2400" dirty="0" smtClean="0"/>
          </a:p>
          <a:p>
            <a:pPr>
              <a:buNone/>
            </a:pPr>
            <a:r>
              <a:rPr lang="fi-FI" sz="2400" dirty="0" smtClean="0"/>
              <a:t>	(ii) Rekurens: Jika </a:t>
            </a:r>
            <a:r>
              <a:rPr lang="fi-FI" sz="2400" i="1" dirty="0" smtClean="0"/>
              <a:t>T</a:t>
            </a:r>
            <a:r>
              <a:rPr lang="fi-FI" sz="2400" baseline="-25000" dirty="0" smtClean="0"/>
              <a:t>1</a:t>
            </a:r>
            <a:r>
              <a:rPr lang="fi-FI" sz="2400" dirty="0" smtClean="0"/>
              <a:t> dan </a:t>
            </a:r>
            <a:r>
              <a:rPr lang="fi-FI" sz="2400" i="1" dirty="0" smtClean="0"/>
              <a:t>T</a:t>
            </a:r>
            <a:r>
              <a:rPr lang="fi-FI" sz="2400" baseline="-25000" dirty="0" smtClean="0"/>
              <a:t>2</a:t>
            </a:r>
            <a:r>
              <a:rPr lang="fi-FI" sz="2400" dirty="0" smtClean="0"/>
              <a:t> adalah pohon biner, maka   </a:t>
            </a:r>
            <a:r>
              <a:rPr lang="fi-FI" sz="2400" dirty="0" smtClean="0">
                <a:sym typeface="Symbol"/>
              </a:rPr>
              <a:t></a:t>
            </a:r>
            <a:r>
              <a:rPr lang="fi-FI" sz="2400" dirty="0" smtClean="0"/>
              <a:t>                     </a:t>
            </a:r>
          </a:p>
          <a:p>
            <a:pPr>
              <a:buNone/>
            </a:pPr>
            <a:r>
              <a:rPr lang="fi-FI" sz="2400" dirty="0" smtClean="0"/>
              <a:t>          adalah pohon biner</a:t>
            </a:r>
          </a:p>
          <a:p>
            <a:pPr>
              <a:buNone/>
            </a:pPr>
            <a:r>
              <a:rPr lang="fi-FI" sz="2400" dirty="0" smtClean="0"/>
              <a:t>								    </a:t>
            </a:r>
            <a:r>
              <a:rPr lang="fi-FI" sz="2800" i="1" dirty="0" smtClean="0"/>
              <a:t>T</a:t>
            </a:r>
            <a:r>
              <a:rPr lang="fi-FI" sz="2800" baseline="-25000" dirty="0" smtClean="0"/>
              <a:t>1</a:t>
            </a:r>
            <a:r>
              <a:rPr lang="fi-FI" sz="2800" dirty="0" smtClean="0"/>
              <a:t>       </a:t>
            </a:r>
            <a:r>
              <a:rPr lang="fi-FI" sz="2800" i="1" dirty="0" smtClean="0"/>
              <a:t>T</a:t>
            </a:r>
            <a:r>
              <a:rPr lang="fi-FI" sz="2800" baseline="-25000" dirty="0" smtClean="0"/>
              <a:t>2</a:t>
            </a:r>
            <a:r>
              <a:rPr lang="fi-FI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         	              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200900" y="3009900"/>
            <a:ext cx="6858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7581900" y="2857500"/>
            <a:ext cx="685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3794" name="Picture 2" descr="http://mathworld.wolfram.com/images/eps-gif/BinaryTrees_8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7241509" cy="3429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09600"/>
            <a:ext cx="637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)                 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(ii)  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1, 2, 4, 8, 16, 64, …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-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0, 1, 2, …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perpangkatan</a:t>
            </a:r>
            <a:r>
              <a:rPr lang="en-US" sz="2800" dirty="0" smtClean="0"/>
              <a:t>  2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,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-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kali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2,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 </a:t>
            </a:r>
            <a:r>
              <a:rPr lang="en-US" sz="2800" baseline="-25000" dirty="0" smtClean="0"/>
              <a:t>– 1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		Basis: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 </a:t>
            </a:r>
            <a:r>
              <a:rPr lang="en-US" sz="2800" dirty="0" smtClean="0"/>
              <a:t>= 1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: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 </a:t>
            </a:r>
            <a:r>
              <a:rPr lang="en-US" sz="2800" baseline="-25000" dirty="0" smtClean="0"/>
              <a:t>– 1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7</a:t>
            </a:r>
            <a:r>
              <a:rPr lang="en-US" sz="2400" dirty="0" smtClean="0"/>
              <a:t>:  </a:t>
            </a:r>
            <a:r>
              <a:rPr lang="en-US" sz="2400" dirty="0" err="1" smtClean="0"/>
              <a:t>Koloni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lima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. 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membelah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jam.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i="1" dirty="0" smtClean="0"/>
              <a:t>4</a:t>
            </a:r>
            <a:r>
              <a:rPr lang="en-US" sz="2400" dirty="0" smtClean="0"/>
              <a:t> jam?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 </a:t>
            </a:r>
            <a:r>
              <a:rPr lang="en-US" sz="2400" dirty="0" smtClean="0"/>
              <a:t>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jam,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n = 1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5 = 10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n = 2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10 = 20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n = 3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20 = 40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n = 4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40 = 80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4 jam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80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3048000"/>
          <a:ext cx="2530764" cy="98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30764" cy="982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Barisan</a:t>
            </a:r>
            <a:r>
              <a:rPr lang="en-US" sz="2400" dirty="0" smtClean="0"/>
              <a:t> (</a:t>
            </a:r>
            <a:r>
              <a:rPr lang="en-US" sz="2400" i="1" dirty="0" smtClean="0"/>
              <a:t>sequence</a:t>
            </a:r>
            <a:r>
              <a:rPr lang="en-US" sz="2400" dirty="0" smtClean="0"/>
              <a:t>)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-</a:t>
            </a:r>
            <a:r>
              <a:rPr lang="en-US" sz="2400" i="1" dirty="0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,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mengekspresikan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u="sng" dirty="0" err="1" smtClean="0"/>
              <a:t>secara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rekursif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i="1" dirty="0" smtClean="0"/>
              <a:t>term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relasi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rekurens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1</a:t>
            </a:r>
            <a:r>
              <a:rPr lang="en-US" sz="2400" i="1" baseline="-25000" dirty="0" smtClean="0"/>
              <a:t>  </a:t>
            </a:r>
            <a:r>
              <a:rPr lang="en-US" sz="2400" i="1" dirty="0" smtClean="0"/>
              <a:t> </a:t>
            </a:r>
            <a:r>
              <a:rPr lang="en-US" sz="2400" dirty="0" smtClean="0"/>
              <a:t>+ 1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+ 2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awal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initial conditions</a:t>
            </a:r>
            <a:r>
              <a:rPr lang="en-US" sz="2400" dirty="0" smtClean="0"/>
              <a:t>)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1</a:t>
            </a:r>
            <a:r>
              <a:rPr lang="en-US" sz="2400" i="1" baseline="-25000" dirty="0" smtClean="0"/>
              <a:t>  </a:t>
            </a:r>
            <a:r>
              <a:rPr lang="en-US" sz="2400" i="1" dirty="0" smtClean="0"/>
              <a:t> </a:t>
            </a:r>
            <a:r>
              <a:rPr lang="en-US" sz="2400" dirty="0" smtClean="0"/>
              <a:t>+ 1;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+ 2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;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  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basis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8</a:t>
            </a:r>
            <a:r>
              <a:rPr lang="en-US" sz="2400" dirty="0" smtClean="0"/>
              <a:t>.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Fibonacci  0, 1, 1, 2, 3, 5, 8, 13,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 </a:t>
            </a:r>
            <a:r>
              <a:rPr lang="en-US" sz="2400" i="1" dirty="0" smtClean="0"/>
              <a:t>f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.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pula.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luehawk.monmouth.edu/~rclayton/web-pages/s11-503/recurs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685800"/>
            <a:ext cx="4129087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formula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i="1" dirty="0" smtClean="0"/>
              <a:t>term</a:t>
            </a:r>
            <a:r>
              <a:rPr lang="en-US" sz="2400" dirty="0" smtClean="0"/>
              <a:t> 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.   Formula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9</a:t>
            </a:r>
            <a:r>
              <a:rPr lang="en-US" sz="2400" dirty="0" smtClean="0"/>
              <a:t>: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 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Periksa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3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: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= 2[3(</a:t>
            </a:r>
            <a:r>
              <a:rPr lang="en-US" sz="2400" i="1" dirty="0" smtClean="0"/>
              <a:t>n</a:t>
            </a:r>
            <a:r>
              <a:rPr lang="en-US" sz="2400" dirty="0" smtClean="0"/>
              <a:t> – 1)] – 3(</a:t>
            </a:r>
            <a:r>
              <a:rPr lang="en-US" sz="2400" i="1" dirty="0" smtClean="0"/>
              <a:t>n</a:t>
            </a:r>
            <a:r>
              <a:rPr lang="en-US" sz="2400" dirty="0" smtClean="0"/>
              <a:t> – 2) </a:t>
            </a:r>
          </a:p>
          <a:p>
            <a:pPr>
              <a:buNone/>
            </a:pPr>
            <a:r>
              <a:rPr lang="en-US" sz="2400" dirty="0" smtClean="0"/>
              <a:t>				            = 6</a:t>
            </a:r>
            <a:r>
              <a:rPr lang="en-US" sz="2400" i="1" dirty="0" smtClean="0"/>
              <a:t>n</a:t>
            </a:r>
            <a:r>
              <a:rPr lang="en-US" sz="2400" dirty="0" smtClean="0"/>
              <a:t> – 6 – 3</a:t>
            </a:r>
            <a:r>
              <a:rPr lang="en-US" sz="2400" i="1" dirty="0" smtClean="0"/>
              <a:t>n</a:t>
            </a:r>
            <a:r>
              <a:rPr lang="en-US" sz="2400" dirty="0" smtClean="0"/>
              <a:t> + 6 </a:t>
            </a:r>
          </a:p>
          <a:p>
            <a:pPr>
              <a:buNone/>
            </a:pPr>
            <a:r>
              <a:rPr lang="en-US" sz="2400" dirty="0" smtClean="0"/>
              <a:t>				            = 3</a:t>
            </a:r>
            <a:r>
              <a:rPr lang="en-US" sz="2400" i="1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3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: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= 2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		 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 + 1 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		  = 2</a:t>
            </a:r>
            <a:r>
              <a:rPr lang="en-US" sz="2400" i="1" baseline="30000" dirty="0" smtClean="0"/>
              <a:t>n 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 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Cara lain: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</a:t>
            </a:r>
            <a:r>
              <a:rPr lang="en-US" sz="2400" dirty="0" smtClean="0">
                <a:sym typeface="Symbol"/>
              </a:rPr>
              <a:t>2 – 1 =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/>
              <a:t>		          Dari </a:t>
            </a: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1, </a:t>
            </a:r>
          </a:p>
          <a:p>
            <a:pPr>
              <a:buNone/>
            </a:pPr>
            <a:r>
              <a:rPr lang="en-US" sz="2400" dirty="0" smtClean="0"/>
              <a:t>		        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2,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4 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smtClean="0"/>
              <a:t>	         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3 </a:t>
            </a:r>
            <a:r>
              <a:rPr lang="en-US" sz="2400" dirty="0" smtClean="0">
                <a:sym typeface="Symbol"/>
              </a:rPr>
              <a:t> 4,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         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. 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err="1" smtClean="0"/>
              <a:t>Bunga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majemuk</a:t>
            </a:r>
            <a:r>
              <a:rPr lang="en-US" sz="2800" b="1" dirty="0" smtClean="0"/>
              <a:t>.</a:t>
            </a:r>
          </a:p>
          <a:p>
            <a:pPr marL="0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10</a:t>
            </a:r>
            <a:r>
              <a:rPr lang="en-US" sz="2400" dirty="0" smtClean="0"/>
              <a:t>.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Rp10.000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bank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berbunga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11% per </a:t>
            </a:r>
            <a:r>
              <a:rPr lang="en-US" sz="2400" dirty="0" err="1" smtClean="0"/>
              <a:t>tahun</a:t>
            </a:r>
            <a:r>
              <a:rPr lang="en-US" sz="2400" dirty="0" smtClean="0"/>
              <a:t>. 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30 </a:t>
            </a:r>
            <a:r>
              <a:rPr lang="en-US" sz="2400" dirty="0" err="1" smtClean="0"/>
              <a:t>tahun</a:t>
            </a:r>
            <a:r>
              <a:rPr lang="en-US" sz="2400" dirty="0" smtClean="0"/>
              <a:t>?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setalah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. 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;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;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	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= (1,11)</a:t>
            </a:r>
            <a:r>
              <a:rPr lang="en-US" sz="2400" i="1" dirty="0" smtClean="0"/>
              <a:t> 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i="1" dirty="0" smtClean="0"/>
              <a:t> </a:t>
            </a:r>
            <a:r>
              <a:rPr lang="en-US" sz="2400" dirty="0" smtClean="0"/>
              <a:t>[(1,11)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] = (1,11)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[(1,11)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–3</a:t>
            </a:r>
            <a:r>
              <a:rPr lang="en-US" sz="2400" dirty="0" smtClean="0"/>
              <a:t>] = (1,11)</a:t>
            </a:r>
            <a:r>
              <a:rPr lang="en-US" sz="2400" baseline="30000" dirty="0" smtClean="0"/>
              <a:t>3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–3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= …</a:t>
            </a:r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aseline="-250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</a:t>
            </a:r>
            <a:r>
              <a:rPr lang="en-US" sz="2400" dirty="0" smtClean="0"/>
              <a:t>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 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30 </a:t>
            </a:r>
            <a:r>
              <a:rPr lang="en-US" sz="2400" dirty="0" err="1" smtClean="0"/>
              <a:t>tahun</a:t>
            </a:r>
            <a:r>
              <a:rPr lang="en-US" sz="2400" dirty="0" smtClean="0"/>
              <a:t>,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P</a:t>
            </a:r>
            <a:r>
              <a:rPr lang="en-US" sz="2400" baseline="-25000" dirty="0" smtClean="0"/>
              <a:t>30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</a:t>
            </a:r>
            <a:r>
              <a:rPr lang="en-US" sz="2400" dirty="0" smtClean="0"/>
              <a:t>10.000 (1,11)</a:t>
            </a:r>
            <a:r>
              <a:rPr lang="en-US" sz="2400" baseline="30000" dirty="0" smtClean="0"/>
              <a:t>30</a:t>
            </a:r>
            <a:r>
              <a:rPr lang="en-US" sz="2400" dirty="0" smtClean="0"/>
              <a:t> = Rp228.922,97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2.  </a:t>
            </a:r>
            <a:r>
              <a:rPr lang="en-US" sz="2400" b="1" dirty="0" err="1" smtClean="0"/>
              <a:t>Menara</a:t>
            </a:r>
            <a:r>
              <a:rPr lang="en-US" sz="2400" b="1" dirty="0" smtClean="0"/>
              <a:t> Hanoi (</a:t>
            </a:r>
            <a:r>
              <a:rPr lang="en-US" sz="2400" b="1" i="1" dirty="0" smtClean="0"/>
              <a:t>The Tower of Hanoi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11</a:t>
            </a:r>
            <a:r>
              <a:rPr lang="en-US" sz="2400" dirty="0" smtClean="0"/>
              <a:t>.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puzzle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abad</a:t>
            </a:r>
            <a:r>
              <a:rPr lang="en-US" sz="2400" dirty="0" smtClean="0"/>
              <a:t> 19. Puzzle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matematikawan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Perancis</a:t>
            </a:r>
            <a:r>
              <a:rPr lang="en-US" sz="2400" dirty="0" smtClean="0"/>
              <a:t>, </a:t>
            </a:r>
            <a:r>
              <a:rPr lang="en-US" sz="2400" dirty="0" err="1" smtClean="0"/>
              <a:t>Edouard</a:t>
            </a:r>
            <a:r>
              <a:rPr lang="en-US" sz="2400" dirty="0" smtClean="0"/>
              <a:t> Lucas.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Dikisahkan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Hanoi, Vietnam,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tegak</a:t>
            </a:r>
            <a:r>
              <a:rPr lang="en-US" sz="2400" dirty="0" smtClean="0"/>
              <a:t> </a:t>
            </a:r>
            <a:r>
              <a:rPr lang="en-US" sz="2400" dirty="0" err="1" smtClean="0"/>
              <a:t>setinggi</a:t>
            </a:r>
            <a:r>
              <a:rPr lang="en-US" sz="2400" dirty="0" smtClean="0"/>
              <a:t> 5 meter </a:t>
            </a:r>
            <a:r>
              <a:rPr lang="en-US" sz="2400" dirty="0" err="1" smtClean="0"/>
              <a:t>dan</a:t>
            </a:r>
            <a:r>
              <a:rPr lang="en-US" sz="2400" dirty="0" smtClean="0"/>
              <a:t> 64 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(</a:t>
            </a:r>
            <a:r>
              <a:rPr lang="en-US" sz="2400" i="1" dirty="0" smtClean="0"/>
              <a:t>disk</a:t>
            </a:r>
            <a:r>
              <a:rPr lang="en-US" sz="2400" dirty="0" smtClean="0"/>
              <a:t>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.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lubang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memungkinkannya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mulanya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tersusun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rupa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atasnya</a:t>
            </a:r>
            <a:r>
              <a:rPr lang="en-US" sz="2400" dirty="0" smtClean="0"/>
              <a:t>. </a:t>
            </a:r>
            <a:r>
              <a:rPr lang="en-US" sz="2400" dirty="0" err="1" smtClean="0"/>
              <a:t>Pendeta</a:t>
            </a:r>
            <a:r>
              <a:rPr lang="en-US" sz="2400" dirty="0" smtClean="0"/>
              <a:t> </a:t>
            </a:r>
            <a:r>
              <a:rPr lang="en-US" sz="2400" dirty="0" err="1" smtClean="0"/>
              <a:t>Budha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murid-muridnyanya</a:t>
            </a:r>
            <a:r>
              <a:rPr lang="en-US" sz="2400" dirty="0" smtClean="0"/>
              <a:t>: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yang lain;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kali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dipindahkan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. </a:t>
            </a:r>
            <a:r>
              <a:rPr lang="en-US" sz="2400" dirty="0" err="1" smtClean="0"/>
              <a:t>Tiang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peralihan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memegang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disebutkan</a:t>
            </a:r>
            <a:r>
              <a:rPr lang="en-US" sz="2400" dirty="0" smtClean="0"/>
              <a:t>.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legenda</a:t>
            </a:r>
            <a:r>
              <a:rPr lang="en-US" sz="2400" dirty="0" smtClean="0"/>
              <a:t> </a:t>
            </a:r>
            <a:r>
              <a:rPr lang="en-US" sz="2400" dirty="0" err="1" smtClean="0"/>
              <a:t>pendeta</a:t>
            </a:r>
            <a:r>
              <a:rPr lang="en-US" sz="2400" dirty="0" smtClean="0"/>
              <a:t> </a:t>
            </a:r>
            <a:r>
              <a:rPr lang="en-US" sz="2400" dirty="0" err="1" smtClean="0"/>
              <a:t>Budha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pemindahan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kiamat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8130" name="Picture 2" descr="http://mathforum.org/mathimages/imgUpload/10_Ring_Hano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7346" name="AutoShape 2" descr="data:image/jpeg;base64,/9j/4AAQSkZJRgABAQAAAQABAAD/2wCEAAkGBxQSEhQUEhQWFRUXFxgXFxgXGBgXFxgUFxcXFxwXHBgdHCggGBwlHBwXITEhJSkrLi4uFx8zODMsNygtLisBCgoKDg0OFxAQGCwcHBwsLCwsLC0sLCwsLCwsLCwsLCwsLCwsLCwsLCwsLCwsLCwsLCwsLCwsLCwsLCwsLCwsLP/AABEIAJUBUwMBIgACEQEDEQH/xAAbAAACAwEBAQAAAAAAAAAAAAABAgADBgQFB//EAEUQAAEDAQQGBgYJAQYHAAAAAAEAAhEDBBIhMQUGQVFxkRNhgaGx8CIyQlLB0RQVFiNTcoKS4TMkQ2JzsvEHNGOiwtLi/8QAGAEBAQEBAQAAAAAAAAAAAAAAAAEDAgT/xAAjEQEBAAIBAwUBAQEAAAAAAAAAAQIRAxMxQRIyUWGBIaHw/9oADAMBAAIRAxEAPwDlhGE4CIWbsl1GE4ajCKQBEBNCigWFIVgChCBIRATQogF1EBRQBFQBEohGFAoRhMAjdQIjCchQBAoaomhSECwjCa6iAgSEYTwpcKBYUhPdKl0oFhQJw1S4qEuogJw1SEClqlxPdTAIEAThGEYVBBTwEoajdQMabVOiahcUuIJ0DVDQCkIkKoToFDZgnhFBz/QG7h3KLplBNDxQEbqICaECgKJkQoFhGEyMIEupoTQmDVBWApCtuo3UVVdUITvgCSYA2rzLVptjDF17usNMc1LlJ3WR6MJhis1bNNCo9gaC26Zg7jhJ3rZWioBZmFoaMR1bCPkssuaSu5x2xxwoWrnFuykcj8IXbTIcARku8eTHLtXNxs7qwFIV0KQunKq6pcV0I3UFIaiArQ1Ho1RUAoes81bdXmVB/a2zldAiTBxJyXGeXpm3WM3Xe0TkUbq9bSjRFMgAeiRgIyK4LquOXqkplNXSm4iGq4U1OjXTlVcRuK0NTBqCkNTXFddRuoKAxHo1fdTBqDlpkHIg8MerYrLi49Q6hDngHd4r2bSz03cT4rPj5LlbK0zwmLiuprqv6NTo1qzc91QNV/RqXFRRcU6NX3SpdQUXEVeoqjPgIwjCICgW6mhG6muKBYTBqN1GEAuqAJwFIQCFLqcIhRXi60OLbM8gwZbGMYyDHXl3LF2fWhzcHsvdYMHlEL2/+IR/pDOA6WzviD4rH06NJ0TUc09bZHcQubjje8N5Ts0lLWekfWZUn9JE/uXojWlhAbcqc2j4nwWXoaNox/zTRxbEf969SzaNs4xdamngFhlhx+Jf9bY5ZeXts0peIDabWztc7pDGw5ADkV6+h7ReEOcS4knHI8FnaYsrZuudVjqIE9U/JdFk0nfewMHRsDhO1xAIjHYIGxTCXHLcjTLWU01hajcVhaiGr1PMrDVLqthMAgquogK6AjcQV3F49sZFqZ+UeJXvdGvEt+FqZ+UeLlnye11h3aXSDZbT/V4hcXQr0LX6lPg74LlATi9kM/dVXRohqthNC1cqbqNxXBqNwIKrqlxXhqNxBQ1iJbmuiEHNwPBBntRvWd2eIWgtDfSd+Y+K8HUgek7iPFaOsPSdxPiV5+H3Vry9o5w1G6rYUhelirDVAFaGo3VRXCIhG6pdQCAonhBBlkU7UwhRCBM0qwAI9GgUKQmuowoFARhMAmAQIGpgE0Lh05Uu0KhmJaQMYzwgdaivnetFoD69T0/aIBGIIGAy3Ly6dic7KpS7XhvjEJq1AuPoEO6su4ofV9XbSeeALvCVN686TX07qGgq2wA8HNPb6y76egKmV9jeN3/28yvIs1kImaLz+gr3LBSIyoVMcMaeG3bzWOeWU8t+PGV0UtCNBl9ZsA4gOBJ7GgntC9OzGjT9Gk0uPvEQ3tJ9M74hUto1XYCkQN7jAyyg5b1eaEY1KjZzLaRvHZAN3I5ZxmvPbb3eiSRodEWi8wAmXDPZt2dS7g1eDou1NDxAusBIJOZww2+iOrHYtJdXr4st4/15uTHVVhqYNThqIYtGZLqIYrbiMIKwwrP6UH9rZ+UeLlpYWc0wP7Uz8o8XLjl9rvDu1FYeizgfEKkBXu9RnA/BIGpw+yGfuKGKdGrQ1EtWjhTcRuK4NRAQVAIwrbiNxUVtCDhgeBVoalewweCDOajjF3EeK0tUekeJ8Vm9SPWPZ4rUVB6R4nxXm4fdWvJ2iiFLqtARhepkrATEKyFCERWWqXVZdUuoEDVFbCioxkKEoRCI61yghyup1EgaiGoOjNAsSNKeUEuqBRQBQELB/wDEGu41mNmAGS0dZJk9ZwC3sL5RrPan1K1QuJID3AD3QDAHCApR5L2uzLTxAKSlaiMGvcODiO4FWULZUZ6r3DtwXY3TtX2rjvzNx5pfV8bSa+TWfSNQY9M/tc7htK9KjbogmrU436kdzvguJusLttKmew8l10dYqgxbTpDsd3+kJWOWOV8f63wzk8u6mQ7EMc7c6JwwgyccpxXq2WyVqg9FlwbC7Hu2cce1eL9oLQcGvYzabjW/GYVnT2q0Zmo/GMTdbG2W4Du2rK4fLaZ/D22Oo0cL3SPx9FuOO5zsm5ZZrWaKqXqTCc4APFZKwavuDb9Z7abBjnAO3M9uAE9a0Gh9JU3OLGSGYBpMiSOrYMoV4spMv4nJNx7N1GEYTQvW8xQEwCgTIAAs3p//AJml+X4uWmAWa1lMWij+X/yKz5fa7w7tO0egzgfFCE1LFjOCYBTh9kOT3UsIgJgE0LVwW6oAnUAVCwpCshC6gQBR49E8D4KwBCqPRPA+CDK6kHE9nitc7NZHUfM9nitgQvPwe6tuXtCwpcTwoV6WJC1S4nIURFd1GE4aiGqhLqCtuqIMH0o3hO143rF/SnbymFrdvXO3Lagp1i26ReNp5q9mmqgU2rXgIrKt069X09YTtCbGlBTALwGaxDa1XDWBkIOjWGsWWeoWmDEA5esQPivldepjjgd61mt2m+kYKbMvWd1jYOE48lkOknDMdfnBc+VFlYN9amypxlp/cCuqlbLN7Vnd+moXf6jguSm1ntX2j/DDu3GO5dNGyUSR98c9tJ+/eHFc5a87/wBJt107XY8zQqDdiw+f5XXR0jZGkFtmeTvcWjuB7O/jzM0ZQ212nscOY2Lqo2Gz/jNJ/LUx5FZ24/f+tZL9O0axU2wKdlZxc6TwAjCccevJXO1oruADOjo/5bAXRuvPvHdMR8Fx0rPZQPWe47gw+Ls+ZXo0rXZ2D0aLiMvSLWCQfdbe+CzuvE/79bSXy5aNmqVXhzi5zveqOLiJgkSTexPWF7NJjbOJcZd6wafWJxxI9lvnFcFXS78m3WY4XBictplx7IXVo7RDiemtMspD0je9Z+WBJ9LdnicsFnd3u78NGNPbOjM7cf4R+vh+GeY+SxlttVpe9z6bBcc4kDCY3KoaWtDfWs7jwn5FeiZ5/LCzGeG7+vB+GeYU+vP+m79wWIp60NGD6b28vjC7KOsdnd7RHEH4BPVyJrBqnaw7qRP6h8l4elNI9NXpG4WQIgkGcSZwUo6Qou9Wo3hex5Li0jU++pFsRz2rjLkys1XeOMl/jY6W0yLLSpOcxz70j0YwiM+a8tuvVLbTeOML0dJtmjRJGU94C8V1lYc2tPJc8fLccdGWG7t6VLXOgcp5hdLNZKZyE/qCzlTQ1E+yOxcr9XKZ9UuaeK761+U6bZt04PcPMJxpoe4eYWF+parfUruHnip0NtZk9rx398K9XL5T0T4bz66A/uzz/hQabH4Z5hYQaRtbPXoXh1E/AlO3Whrf6lCozv8AGE9eZrFuProe4eY+SlXTHou9A5Hb1FZGlrNZXe25vFrvhIXb9aWdzTdqsJunC8L2W4mVOpmsxxXaiOxPZ4rSVNLAEi6cCRnuwWX1EOJ7PFevVp+k7ifFZ4Z3G3TvLGXu9AaXHuHmmGlx7h5heZ0O/wCCR7OHILTrZueni9dulmkgFpA34YL0YWZaw7PPcvZ0ZaSRddsGHDLzxWnFy23VcZ4a/sdoCICiMr0shhRLfUQfCnYIQtJaNBD2V5dp0Y5uxZuHnyimc0jNIimCE+eCUlQFQNKrq1YBPmUSU9KxdKDJIE4RtIz47uwrm3SybeFXrGZKpeAfmM+WS92toDc8do+K86vq/WHqgHgcO+EmePytxynhyUac/wB4wfnJb3xC77No6oRLejdwqM6t5HUuE6Mrj+7ceAnwSCy1NtJ/axw8Qrf72qT+eHu09FWj3Gji+nw2OXXR0HaPdZ+9pHKepZoWZ34bh+k/JdVGyPPsH9pI7guLj9z/AL9azJqPqB7Y6WrQpjrfdz2mRlsXRSstkZIq2q/GymHPn9TSW7tsrO2XRtQRDYB6i0jsIAXr2bRJgSSAc8h3ekNucjsWV1PLaW16LNOUKQJs1nxj+pXLZB/y23gf3BcpfXtTw6oXXRlPotGEei3KevrOK66FiYz1RHP4kkdhC6u3ks9zw6A3RAAyEDswUkbMEzWhFsbFNoqLAcxPGCqn6JpO9ZjeQB7l1kBHmm6mo806vUD7JHBx+ZT2TV1rHS152ZwfkvSDgdh7lZTaOAVuVs0SSPSr1L1NrDkAuEsEovghV4bvBcSadbPAREeclXA4Jm8e5UO0Db57U5aD/uq8NmCZp602mjsaFcwN8hU4pmnchpXV0ZQfi6mwnraJ5wuOrqtZ3Gbhbwc4DlK9MOPmFa2VZaaiaF0Yyj6hdHEeML0KmOcrlZUPmExJ8/7qSLtYaY2INYka5Ne3rpEucU1N7gQd2PWlOO0ee1K0/wCIJ2HvU6l4AjamXn6OrY3SesfFehK92GXqm3nymqEqKILRyyACJZOaKN1Rw5K2jGPzHJeRatXNrD2LRhMApoYO1aMqMzBXCVrtY75bDWkjeBPgsjUB87lwKrRUujryG/inslZ8Boc3AbjgoK9AgB5kjP1hjhhMKxlWzAzH+vw2+dyzyu/DXGa8rOndIgiOB7sElS1VB7TBj7rgrG2qzbp5iOYR+l2b3fE/DJca+mn6oZbakevT7QfMK51sqEevTGGwEE/wibXZjsGH5o8E/wBJs8ZATubl3Jr6P0tK01DhfZu2p/pdQe2yOB8/7ofSrOMgTPUfkmZpCzicJkbWz/PNTX0v6Itrx7bOX8phbak4Pp8vOOXJV07fZxu7Wz8Fcy30MBHXi0fJNfQjLVUBxfTy3beMwmFpqZFzeU9vj3KNtln2TyjuhR9us+1vXg2Mcp8VNfSp9Jf77M9oI84IttLxm+ny/hA26zxF04HOMe0wSe1EWiz5gRmcjy9Xtx3J+KP05+EPp9oJ8AiLc8f3lLkqza7MTiD2DJWMtdl8tPhdzU1PgOLe/ZVpdWGPBMNIVTlUp8h4pfpdl2Ez+XuySfTrN19jf4TU+B0m3Vfeb1YZ+cFBbK0YvZ2D+eKp+sLOMp5O+WP8I/WFmjEcwfkmp8Cx1uq++wcWz57Ev0+qR/VYMNjSobbZuvkfko232UHDq9k4dya+lRttq/itjgPkn+n1sB0jN2XmdnySi32YnIx1AwrG2+y5BpM7bpBy3p+ANtNY51m4ZAN/+cUzdI1Mulbhtuj5Ii22WBg7vnHFH6bZfdPVge3Yn4gDSNQz963q9GAiNJVNtVgy2Hd1fFM+12X3e4j4Jfptk3HkfgmvpVjNJ1MPvqZ4Z9XFF2knifv6faHdeMxwSNtdkzh3I+QgbZZDjccZ24/OJT8EOlKgyrUz564TDS1Qk/eNOG4Z7dvHkUotdkn1XDjMJm17JuMdvbmn4J9ZVPxB+04Y70p0pVAg1afVM/Pu8Fe6rZdzhO4d+MfNPTbZoMNPaNvGCr+C7QekKjnyX0zAkQIM4dy3tnqB7Q4bfHcsDRt9npExLT+V2IwywxC9/VzSrXvNNpdJbfxBGRA+S74rZl9OOSbm2khRSVF6mLGByYFIAiEZnvJg5VgJlAagDgRJxWftOrIPqP7HD4j5LQQmAUs2MWdVqs5s5lH7L1d7eqD3QtmAjC46cd+usWNWKsYED9XwSDVav77Ft4RTpxfXWFGqdeZvM7/knp6qVxm5i3EoJ6IeusW3VSt77eRXVT1Srx/Vb1iFraa6JTpw9dYb7I1znUb2A+QodT63vs/atyAmCdOL1Kwo1PrZX6fJK7U2tEX28v5W/DUYU6cPXXz92p1eID2co+KYanVzm9u/ACP9QW/uowr04vrr5+dTK59tvaP5PUizU+0DJ9PkCvoF1GFOnD11ghqhaMPvGDsTjU6uJ+8bH5R8St2AmhOnDqVgTqfaPxGx1gD4oDU60fiNj4rfQnAV6cOpWB+xlpOdVnwKLdTLRtezq9EL6AFIU6UOpXz/AOx1o99nJsd5VrNT7QMqjf2tPxW8ATQnSh1KwY1PtBONRn7W/NN9jbRJN9vY0AT14reAJiVelDqVgPsZX2PaOwbe1FmplfH71uOHqjjv3rfIp0ovUrC/Y6v+IJ4R4OROp1Y51By/lboBEJ0onUyYanqfXGVQeeJ8wrmarVxm5juPatoCmTpYnUrH/ZuvvYMsozhN9na21zfOO/etcEVelDqVkaWrlcGbzBxAd178F36F0K6lUNR5aTdIwEZmZmexe+jCTikS8lICVE6i0cbYkJgVFEco1MCooghKMoqICVCooopgESUFEDIgKKILqYVjiookEaUwUUQMmCKiKMoqKIGaooooImUURRaEzVFFQzQoFFEDBEIqKghSVFEQUUFEUwRUURBhFRRAVAFFEBlEKKKoiiiiD//Z"/>
          <p:cNvSpPr>
            <a:spLocks noChangeAspect="1" noChangeArrowheads="1"/>
          </p:cNvSpPr>
          <p:nvPr/>
        </p:nvSpPr>
        <p:spPr bwMode="auto">
          <a:xfrm>
            <a:off x="155575" y="-1355725"/>
            <a:ext cx="6448425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AutoShape 4" descr="data:image/jpeg;base64,/9j/4AAQSkZJRgABAQAAAQABAAD/2wCEAAkGBhAPEBIODw8RDRAPEBAQDxANDxoNDxAPFREhFRYQEhQXGygeGRkjGhISHy8gIygpLi0sFSAxNTU2NigrLCkBCQoKDgwOGg8PGi0kHyQyNS8sKSkpLjUpKSwsKTUpKSkpKSwqLSkpKSwpKSkqLCwqLCksKSkuLCwpKSwtLCkpLP/AABEIAKYBMAMBIgACEQEDEQH/xAAcAAEAAgIDAQAAAAAAAAAAAAAABgcDCAECBQT/xABNEAABAwIBBAsNBgIIBwAAAAABAAIDBBEFBgcSIRMXGDE0VXSTlLPSIjI1QVFSU2Fxc7HC4RQWVIGR4kLTCBUjJCahsvAlM2RyosHR/8QAGgEBAAMBAQEAAAAAAAAAAAAAAAIDBQEEBv/EADIRAQABAwEDCgYBBQAAAAAAAAABAgMRBBIxcQUTFCEzQ0RTgZFBUWGhouFSIiMyNGL/2gAMAwEAAhEDEQA/ALxREQEREBERAREQEREBERAREQEREBERAREQEREBERAREQEREBERAREQEREBERAREQEREBERAREQEREGOeYMa57jota0ucTvBoFyT+Sj2TGX1FiT5I6V7i6IBzmyRmO7Cbabb74v+esLvnBeRhdaQbH7NKLjyFtj8VUOY8f8UdySb/WxV1V4qiHss6eK7Ndyfgv8Fcr5MPxCOdrnRPD2tkkicRcWkjeWPbr8jmkfkvrVjxiIiAiIgIiICh+P5z6Ohq20MzZi86GnJG1rootPvQ+7g6+9vA76mC1kzmvP9a1usn+1tr16tAalXcr2YezR6eL9c01fJs003XK6Rd6PYPgu91Y8YiIgIiICIiAiIg8bKvKiHDKc1U4c5uk2NrIwDI+R281oJA3gTv7wKZK5UQ4lTiqgD2NLnMLJQBIxzTYhwaSPIdRO+oLn9eRTUgubfaHm19VxEQDb8z+pWXMIf7jUcsd1DFXtzt7L2dHp6NzvxzhZyIiseMREQEREBERAREQEREBERBHM4ngqt5NJ8FUeY7wo7kk3+titzOH4LreTSfBVHmO8KO5JN/rYqK/86Wrpf9W6unJ/BDSNkaZ31GyymW8jWt0SWgFrQwAaPc3F7nWbkr1lwFyr85ZQiIgIiICIiAtYs5fhWt998gWzq1jzl+Fa333yBUX90NXkvtauDZmLvR/2j4Lwsl8alqX1TZdC0NQ+OPQaGkxiRzQTZ7r95a50TcO7kCxPuxd6PYPguIqdjLljGs0jpO0Whuk7zjbfPrXojcyp3siIi4CIiAiIgL4qbFo5JpIG6enDbTJjc2Mki9mPIs4i4uBvXX2EL4aPDDHLLLsr3NmcHbEQAxjrAFwIFzfRG+nUK5z/AHBqTlD+rWfMHwGo5YepYsGf7g1Jyh/VrPmD4DUcsPUsVHetXwPqs5ERXsoREQEREBERAREQEREBR3LXLWDCacTzh0he8MiijHdSP3yLnUABcknyKRKsM+OS1TW0sMtLG+odTyuL4ogXvLHi2k1gF3EEDe8R/S2xTTVcimuepydyLZR59W1lLPSihdHs8Tow8zh2jfx20dah+QmXIwuqNUYDODC+LQD9A904HSvY+b/mvHqMksQjY6STD6yJjAXPfJSSMY1o8bnFtgPavlocJqKh2xwQTVD7F2hBE6Z+iDYu0Wgm2sa/Wt3oeinrzHv+0qL16miaad07+pfGTOfWmq546aamkpDM9sccmnszNkcQGtdYXFybXtbyq0QVq9kbkFiTsQpS6hqYGR1EUz5KmnkgiayN4e67nNtewsB4ytoQsrW2rVuuItT90KZmd7lEReJIREQEREBax5y/Ctb775AtnFrHnL8K1vvvkCov7oavJfazwbMxd6PYPgu66Rd6PYPgu6vZc7xERHBERAREQEREFVZ/+DUnKH9Ws+YPgNRyw9SxYM//AAak5Q/q1nzB8BqOWHqWKjvWr4H1WciIr2UIiICIiAiIgIiICIiDBW1IijfK7vY2Oe62vU1tz8FrHiWdzFppHSNq307XOJbFCGtZG07zRqubeUlbL4lURNjds72Mjc0teZXBrNEixBLtXjWvFdmjtI4QYvhbob/2Znq9jl0PFphrCL741HXa+reGlyfNqJnnY4dSFWfgj1ZnCxSeN8MtdLJHI0sex2jZzTvg6l5+FZQVNHJs1NM6CQsLC9lr6JIJbrHlA/RSHEs2MlPDJOcSwuURMLzHBVmSR4H8LAWC59S8bJ/Jl1bKYW1FNTkRufp1cpijNiBo6QB1915PEtbnNJ8o9v07TTdmmZjdxehtn4xfwhN/49lXdmdytqcSopH1ThJJBOYtlDQwyNLA8FwGq40ravIFUe1JJfwtg9uWuv8ApsatzNPgcGH0z6ZtbBWTySbNMKaVr2MJZohrf4iP7N2sgXsV4ddVYm3/AG46+CNOc9afIuAuVirBERAREQFrHnL8K1vvvkC2cWsecvwrW+++QKi/uhq8l9rPBszF3o9g+C7rpF3o9g+C7q9lzvEREcEREBERAREQVVn/AODUnKH9Ws+YPgNRyw9SxYM//BqTlD+rWfMHwGo5YepYqO9avgfVZyIivZQiIgIiICIiAiIgLgrleHlRlhSYZGJauTY2vdoxta0yPe61yA0a7C2s7wXYiZnECic+ldJJizonlxjghiETSTogObpOc0b1yd8jzR5FXatLLLLTAMWlZPPBikErGljn0zYGmRv8IfpvO9rsRbfPqtHv8N+XG/0pV9Nprk27UU1UTmPopmMyh+illKa/+odif9mOL7NonYvtAp9h0/Fp6OvR9i8vBvsOy/337XsOibfYhHsuyXFv+Zq0baXr3l6Okf8ANXsRRmM5h5Nl9+B1L4qmCWJzo3smjLXsNnC7rb/rBIt6ypF/hvy43+lKvrwuuyap5o5zHi8+xuD9inFOYnkb2mGuBIBsbX8ShcvbVMxsT7ORDZkBcqLZIZxaHFS5lM9zZWtD3wTt2OUNva41kOsbX0SbXHlUpXytVM0ziqMSvERFEEREBax5y/Ctb775AtnFrHnL8K1vvvkCov7oavJfazwbMxd6PYPgu66Rd6PYPgu6vZc7xERHBERAREQEREFVZ/8Ag1Jyh/VrPmD4DUcsPUsWDP8A8GpOUP6tZ8wfAajlh6lio71q+B9VnIiK9lCIiAiIgIiICIiDgqkP6RNHLp0c9nGEMmiJA7lkpc12s7wLgNXuyrZyryjjw6klrZQXthDe4aQHPc5wa1ov63BUfWZ/MQeTalotDUQySJ8tjbxnZADrv4tS92itXZri5bjOEapjdKsLpdWLt5V34PDeiv8A5qbeVd+Dw3or/wCat7ndR5f5KsR81dg/7ul1OsWzwVlVBLTPpaBjZmGNzoqdzXgHxtJkNj+S8DJvK2bD5zURRU8rjG6PRqIzJHZxBvYOGvuR+pTnL/l/l+k4ijGZn7PDul1Yu3lXfg8N6K/+am3lXfg8N6K/+anO6jy/yQxHzZswMDnYo6RrXFjKWUPeBdrC5zdEOO8CbGw9RWxa1yhz84i3vKbD477+jTyN3vLaVWlmxzknGGzNkgEE1PsZdsbtKJ7H3sRfWDdrgR7NfkxtdavVVTdrpxHFZTMbk7REWYmIiIC1jzl+Fa333yBbOLWPOX4VrfffIFRf3Q1eS+1ng2Zi70ewfBd10i70ewfBd1ey53iIiOCIiAiIgIiIKqz/APBqTlD+rWfMHwGo5YepYsGf/g1Jyh/VrPmD4DUcsPUsVHetXwPqs5ERXsoREQEREBERAXBXKw1s+xxvkOsRsc8geMNbf/0g8PLrJv8ArOgmo2uDHyBro3OvotkY8OF7eLVb81Re0bjHooufC8DFcvsSqZDK+tnbpkuDIZXQxsv/AAta06gN7xr4vvVX/j6vpcnaX0Om0uos04pqjrUzVEpZtG4x6KHnwm0bjHooefCif3qr/wAfV9Lk7Sfeqv8Ax9X0uTtL1bGq/lT7Of0pFimZ/FKWGSpljiEcLDI8tmDjojfsPGvEydySqsQmNPTNa6QRuks94YNFpAJufW4L5Zso62RpY+sqpGOBDmvqZHNc3xggusQvnpMRmhdpwzSwvto6UUjo3aJ323ab21D9E2dV/Kn2WRNvZnMTlN9o3GPRQ8+E2jcY9FDz4UT+9Vf+Pq+lSdpPvVX/AI+r6XJ2k2NV/Kn2V5hLNo3GPRRc+FZmZ/N9U4U2pkqywPqDG1scZ09Fsel3TneUl51DyevVQ/3qr/x9X0uTtLszK3EAQRX1dwQR/epDrHq0lTe0+pvUbFVUY4OxMQ2/BXKg2Z7KCorsMbJUv2WSOaSHZCO6exoBBefG7urX8dlOAvnK6JoqmmfguhyiIogtY85fhWt998gWzi1jzl+Fa333yBUX90NXkvtZ4NmYu9HsHwXddIu9HsHwXdXsud4iIjgiIgIiICIiCqs//BqTlD+rWfMHwGo5YepYsGf/AINScof1az5g+A1HLD1LFR3rV8D6rOREV7KEREBERAREug4JXjY/ldQ0IArKmOAvB0WvN3OANiQ0ayNYXslazZ6aWdmMTvlDgyVsRp3O7x0TYWtIZ7HaQI8uvxr06WxF+5sTOEapxD06vJXJl8jnx4xJCxziWxiPTEYJvoBxZcgeK+u36rF9z8m+PJeZ/aq1ul19DGmqjq52VWfosr7n5N8eS8z+1Pufk3x5LzP7VWt0uu9Hq8yfsZ+if4vkxgMcEr6fF5J5mxuMUTorCR43mk6Kj+S+G0M85jras0cOxucJGs0jsgIsy1jvgn9F4IP+7rm/5J0erzJ+ycVxETGzCyfuhk3x5LzP7Vx9z8m+O5eZ/aq1J9f+aXTo9XmT9kM/RZX3Pyb47l5n9qfc/JvjuXmf2qtbpdOj1eZP2M/RsnkLlJgdFDHh9JXseS695iWOlmeQCbkAXOoADyBWEFpZGwuIY0F7nENa1o0nOcdQa0DWSTZbl4c0iGIEWIijBB3wQ0XBWHrtNFmqJirOVlM5fSiIvAmLWPOX4VrfffIFs4tY85fhWt998gVF/dDV5L7WeDZmLvR7B8F3XSLvR7B8F3V7LneIiI4IiICIiAiIgqrP/wAGpOUP6tZ8wfAajlh6liwZ/wDg1Jyh/VrPmD4DUcsPUsVHetXwPqs5ERXsoRFxdByiIgFVBnVzv1OG1X2GiZFpNjD5pJ2mQhztbWxtDgBYA30ge+HtNvqvcv8AM9Di87ar7Q+ll0BHIQ3ZWyNb3psSNEjXvb6Cptv/ABnzqfo/1WKfPnisltMUklt7TpWut7Ln1BTXc0xcYv5gdpNzTFxi/mB2kEF26sR9FQ9Cam3ViPoqHoTVOtzTFxi/mB2k3NMXGL+YHaXcyILt1Yj6Kh6E1NurEfRUPQmqdbmmLjF/MDtJuaYuMX8wO0mZFeYlnar6iGSnkjpAyVhY4x0jWOAO/ouG8fWvHwDLCooZTPC2FzjG6MiaISs0SQT3J8fchW3uaYuMX8wO0m5pi4xfzA7SZlKKpiMQgu3ViPoqHobU26sR9FQ9Cap1uaYuMX8wO0m5pi4xfzA7SZlFBdurEfRUPQmpt1Yj6Kh6E1Trc0xcYv5gdpNzTFxi/mB2kzIg7M9mJNIc2OiaRrBFG0EHygr6Bn+xjzqfo4/+qYbmmLjF/MDtJuaYuMX8wO0gh+3/AIz51P0f6pt/4z51P0f6qYbmmLjF/MDtJuaYuMX8wO0uCH7f+M+dT9H+qh2MZTz1c0tTNomSZ2k8tboi9gNQ8WoBXDuaYuMX8wO0m5qj4xfzA7S5MRO9Oiuqic0zhDxn+xgatKn1f9P9U2/8Z86n6P8AVTDc0xcYv5gdpNzTFxi/mB2l1BD9v/GfOp+j/VNv/GfOp+j/AFUw3NMXGL+YHaTc0xcYv5gdpBD9v/GfOp+j/VNv/GfOp+j/AFUw3NMXGL+YHaTc0xcYv5gdpBD9v/GfOp+j/VNv/GfOp+j/AFUw3NMXGL+YHaTc0xcYv5gdpBD9v/GfOp+j/VNv/GfOp+j/AFUw3NMXGL+YHaTc0xcYv5gdpBWuU+dCvxNkcdUYi2J5ezY4tjOkRbXr8i7ZMZ08QwyN8NKYgySQyu2SLTOmWhuo33rNCsjc0xcYv5gdpNzTFxi/mB2lzEZynt1bOznq+SH7f+M+dT9H+qbf+M+dT9H+qmG5pi4xfzA7SbmmLjF/MDtLqCH7f+M+dT9H+q7M/pAYwCCTTOAOtpg1H1Gzgf0Kl25pi4xfzA7SbmqPjF/Rx2kFi5vMrHYrQRVr4xC9xeyRjXaTNNjrFzb67HUbHevbXa5ky8PI7JSPC6SOjic6RrC5znv75z3G7nWG8LnUPIF7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155575" y="-1189038"/>
            <a:ext cx="4562475" cy="2486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00052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685800"/>
            <a:ext cx="200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Pemodelan</a:t>
            </a:r>
            <a:r>
              <a:rPr lang="en-US" sz="2800" dirty="0" smtClean="0"/>
              <a:t>: 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3 </a:t>
            </a:r>
            <a:r>
              <a:rPr lang="en-US" sz="2800" dirty="0" err="1" smtClean="0"/>
              <a:t>piringan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8370" name="Picture 2" descr="http://withfriendship.com/images/d/19462/tower-of-hanoi-woode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419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n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Kita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alas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lain.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berpikirlah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: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teratas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C,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B,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n</a:t>
            </a:r>
            <a:r>
              <a:rPr lang="en-US" sz="2400" dirty="0" smtClean="0"/>
              <a:t> </a:t>
            </a:r>
            <a:r>
              <a:rPr lang="en-US" sz="2400" i="1" dirty="0" smtClean="0"/>
              <a:t>–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C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terbawah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B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n</a:t>
            </a:r>
            <a:r>
              <a:rPr lang="en-US" sz="2400" dirty="0" smtClean="0"/>
              <a:t> </a:t>
            </a:r>
            <a:r>
              <a:rPr lang="en-US" sz="2400" i="1" dirty="0" smtClean="0"/>
              <a:t>–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C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rekursif-pekerjaan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lain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dibayangkan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2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lain, </a:t>
            </a:r>
            <a:r>
              <a:rPr lang="en-US" sz="2400" dirty="0" err="1" smtClean="0"/>
              <a:t>begitu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teka-teki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–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A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C   	</a:t>
            </a:r>
            <a:r>
              <a:rPr lang="en-US" sz="2400" i="1" dirty="0" smtClean="0">
                <a:sym typeface="Wingdings" pitchFamily="2" charset="2"/>
              </a:rPr>
              <a:t> 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kali</a:t>
            </a:r>
            <a:endParaRPr lang="en-US" sz="2400" baseline="-250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terbawah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A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B 	</a:t>
            </a:r>
            <a:r>
              <a:rPr lang="en-US" sz="2400" i="1" dirty="0" smtClean="0">
                <a:sym typeface="Wingdings" pitchFamily="2" charset="2"/>
              </a:rPr>
              <a:t> 1 kali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–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C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B  		</a:t>
            </a:r>
            <a:r>
              <a:rPr lang="en-US" sz="2400" i="1" dirty="0" smtClean="0">
                <a:sym typeface="Wingdings" pitchFamily="2" charset="2"/>
              </a:rPr>
              <a:t> 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kali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+ 1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 </a:t>
            </a:r>
            <a:r>
              <a:rPr lang="en-US" sz="2400" dirty="0" err="1" smtClean="0">
                <a:sym typeface="Wingdings" pitchFamily="2" charset="2"/>
              </a:rPr>
              <a:t>dengan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kondisi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awal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 = 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rubidium.negative273.com/images/recursiv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477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 </a:t>
            </a:r>
            <a:r>
              <a:rPr lang="en-US" sz="2400" dirty="0" smtClean="0"/>
              <a:t>= 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+ 1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2(</a:t>
            </a:r>
            <a:r>
              <a:rPr lang="en-US" sz="2400" dirty="0" smtClean="0"/>
              <a:t>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+ 1) + 1 = 2</a:t>
            </a:r>
            <a:r>
              <a:rPr lang="en-US" sz="2400" baseline="30000" dirty="0" smtClean="0">
                <a:sym typeface="Wingdings" pitchFamily="2" charset="2"/>
              </a:rPr>
              <a:t>2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-2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baseline="30000" dirty="0" smtClean="0">
                <a:sym typeface="Wingdings" pitchFamily="2" charset="2"/>
              </a:rPr>
              <a:t>2 </a:t>
            </a:r>
            <a:r>
              <a:rPr lang="en-US" sz="2400" dirty="0" smtClean="0">
                <a:sym typeface="Wingdings" pitchFamily="2" charset="2"/>
              </a:rPr>
              <a:t>(2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-3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+ 1) + 2 + 1  = 2</a:t>
            </a:r>
            <a:r>
              <a:rPr lang="en-US" sz="2400" baseline="30000" dirty="0" smtClean="0">
                <a:sym typeface="Wingdings" pitchFamily="2" charset="2"/>
              </a:rPr>
              <a:t>3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-3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dirty="0" smtClean="0">
                <a:sym typeface="Symbol"/>
              </a:rPr>
              <a:t></a:t>
            </a:r>
            <a:r>
              <a:rPr lang="en-US" sz="2400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-1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-3</a:t>
            </a:r>
            <a:r>
              <a:rPr lang="en-US" sz="2400" dirty="0" smtClean="0">
                <a:sym typeface="Wingdings" pitchFamily="2" charset="2"/>
              </a:rPr>
              <a:t> + … 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-1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-3</a:t>
            </a:r>
            <a:r>
              <a:rPr lang="en-US" sz="2400" dirty="0" smtClean="0">
                <a:sym typeface="Wingdings" pitchFamily="2" charset="2"/>
              </a:rPr>
              <a:t> + … + 2 + 1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deret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geometri</a:t>
            </a: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sz="2400" dirty="0" smtClean="0">
                <a:sym typeface="Wingdings" pitchFamily="2" charset="2"/>
              </a:rPr>
              <a:t>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– 1 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n = 64 </a:t>
            </a:r>
            <a:r>
              <a:rPr lang="en-US" sz="2400" dirty="0" err="1" smtClean="0">
                <a:sym typeface="Wingdings" pitchFamily="2" charset="2"/>
              </a:rPr>
              <a:t>piringan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perpindahan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piringan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terjadi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adalah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64 </a:t>
            </a:r>
            <a:r>
              <a:rPr lang="en-US" sz="2400" dirty="0" smtClean="0">
                <a:sym typeface="Wingdings" pitchFamily="2" charset="2"/>
              </a:rPr>
              <a:t>= 2</a:t>
            </a:r>
            <a:r>
              <a:rPr lang="en-US" sz="2400" baseline="30000" dirty="0" smtClean="0">
                <a:sym typeface="Wingdings" pitchFamily="2" charset="2"/>
              </a:rPr>
              <a:t>64</a:t>
            </a:r>
            <a:r>
              <a:rPr lang="en-US" sz="2400" dirty="0" smtClean="0">
                <a:sym typeface="Wingdings" pitchFamily="2" charset="2"/>
              </a:rPr>
              <a:t> – 1 = 18.446.744.073.709.551.615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kali </a:t>
            </a:r>
            <a:r>
              <a:rPr lang="en-US" sz="2400" dirty="0" err="1" smtClean="0"/>
              <a:t>pemindahan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1 </a:t>
            </a:r>
            <a:r>
              <a:rPr lang="en-US" sz="2400" dirty="0" err="1" smtClean="0"/>
              <a:t>detik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Wingdings" pitchFamily="2" charset="2"/>
              </a:rPr>
              <a:t> 18.446.744.073.709.551.615 </a:t>
            </a:r>
            <a:r>
              <a:rPr lang="en-US" sz="2400" dirty="0" err="1" smtClean="0">
                <a:sym typeface="Wingdings" pitchFamily="2" charset="2"/>
              </a:rPr>
              <a:t>detik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setara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584.942.417.355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</a:t>
            </a:r>
            <a:r>
              <a:rPr lang="en-US" sz="2400" dirty="0" smtClean="0"/>
              <a:t> 584 </a:t>
            </a:r>
            <a:r>
              <a:rPr lang="en-US" sz="2400" dirty="0" err="1" smtClean="0"/>
              <a:t>milyar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!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legenda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kiamat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64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benarnya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584 </a:t>
            </a:r>
            <a:r>
              <a:rPr lang="en-US" sz="2400" dirty="0" err="1" smtClean="0"/>
              <a:t>milyar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lama,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hancur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Wallahualam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iteratif</a:t>
            </a:r>
            <a:r>
              <a:rPr lang="en-US" sz="2400" dirty="0" smtClean="0"/>
              <a:t>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r>
              <a:rPr lang="en-US" sz="2400" dirty="0" smtClean="0"/>
              <a:t> 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10)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 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11).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(</a:t>
            </a:r>
            <a:r>
              <a:rPr lang="en-US" sz="2400" i="1" dirty="0" smtClean="0"/>
              <a:t>linear homogeneous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n</a:t>
            </a:r>
            <a:r>
              <a:rPr lang="en-US" sz="2400" baseline="-25000" dirty="0" smtClean="0"/>
              <a:t>–</a:t>
            </a:r>
            <a:r>
              <a:rPr lang="en-US" sz="2400" i="1" baseline="-25000" dirty="0" smtClean="0"/>
              <a:t>k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riil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 0.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12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(1,11)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baseline="30000" dirty="0" smtClean="0"/>
              <a:t>2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1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na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Penjelasan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i="1" dirty="0" err="1" smtClean="0">
                <a:solidFill>
                  <a:srgbClr val="FF0000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= 2</a:t>
            </a:r>
            <a:r>
              <a:rPr lang="en-US" sz="2400" i="1" dirty="0" smtClean="0">
                <a:solidFill>
                  <a:srgbClr val="FF0000"/>
                </a:solidFill>
              </a:rPr>
              <a:t>H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–1 </a:t>
            </a:r>
            <a:r>
              <a:rPr lang="en-US" sz="2400" dirty="0" smtClean="0">
                <a:solidFill>
                  <a:srgbClr val="FF0000"/>
                </a:solidFill>
              </a:rPr>
              <a:t> – 1 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homogen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lanjar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karena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term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-1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dikali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i="1" baseline="-250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i="1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sembarang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j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i="1" dirty="0" smtClean="0">
                <a:solidFill>
                  <a:srgbClr val="FF0000"/>
                </a:solidFill>
              </a:rPr>
              <a:t>na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–1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homogen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lanjar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karena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koefisiennya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bukan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konstanta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endParaRPr lang="en-US" sz="2400" i="1" baseline="30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Sulihkan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</a:t>
            </a:r>
            <a:r>
              <a:rPr lang="en-US" sz="2400" dirty="0" smtClean="0"/>
              <a:t> </a:t>
            </a:r>
            <a:r>
              <a:rPr lang="en-US" sz="2400" dirty="0" err="1" smtClean="0"/>
              <a:t>homugen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n</a:t>
            </a:r>
            <a:r>
              <a:rPr lang="en-US" sz="2400" baseline="-25000" dirty="0" smtClean="0"/>
              <a:t>–</a:t>
            </a:r>
            <a:r>
              <a:rPr lang="en-US" sz="2400" i="1" baseline="-25000" dirty="0" smtClean="0"/>
              <a:t>k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menjadi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/>
              <a:t>–</a:t>
            </a:r>
            <a:r>
              <a:rPr lang="en-US" sz="2400" i="1" baseline="30000" dirty="0" smtClean="0"/>
              <a:t>k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ruas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i="1" baseline="30000" dirty="0" smtClean="0"/>
              <a:t>–k </a:t>
            </a:r>
            <a:r>
              <a:rPr lang="en-US" sz="2400" i="1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menghasilkan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k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–1 </a:t>
            </a:r>
            <a:r>
              <a:rPr lang="en-US" sz="2400" dirty="0" smtClean="0"/>
              <a:t>–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–2 </a:t>
            </a:r>
            <a:r>
              <a:rPr lang="en-US" sz="2400" dirty="0" smtClean="0"/>
              <a:t>– … – c</a:t>
            </a:r>
            <a:r>
              <a:rPr lang="en-US" sz="2400" i="1" baseline="-25000" dirty="0" smtClean="0"/>
              <a:t>k – 1 </a:t>
            </a:r>
            <a:r>
              <a:rPr lang="en-US" sz="2400" i="1" dirty="0" smtClean="0"/>
              <a:t>r  </a:t>
            </a:r>
            <a:r>
              <a:rPr lang="en-US" sz="2400" dirty="0" smtClean="0"/>
              <a:t>– c</a:t>
            </a:r>
            <a:r>
              <a:rPr lang="en-US" sz="2400" i="1" baseline="-25000" dirty="0" smtClean="0"/>
              <a:t>k </a:t>
            </a:r>
            <a:r>
              <a:rPr lang="en-US" sz="2400" i="1" dirty="0" smtClean="0"/>
              <a:t>= </a:t>
            </a:r>
            <a:r>
              <a:rPr lang="en-US" sz="2400" dirty="0" smtClean="0"/>
              <a:t>0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persamaan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karakteristik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akar-akar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karakteristik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cari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44036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derajat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= 2, 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karakteristiknya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	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c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= </a:t>
            </a:r>
            <a:r>
              <a:rPr lang="en-US" sz="2400" dirty="0" smtClean="0"/>
              <a:t>0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Teorema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2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n = 0, 1, 2, …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err="1" smtClean="0"/>
              <a:t>dan</a:t>
            </a:r>
            <a:r>
              <a:rPr lang="en-US" sz="2400" i="1" baseline="300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13</a:t>
            </a:r>
            <a:r>
              <a:rPr lang="en-US" sz="2400" dirty="0" smtClean="0"/>
              <a:t>.  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7?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Penyelesaian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: 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2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= </a:t>
            </a:r>
            <a:r>
              <a:rPr lang="en-US" sz="2400" dirty="0" smtClean="0"/>
              <a:t>0.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Akar-akarnya</a:t>
            </a:r>
            <a:r>
              <a:rPr lang="en-US" sz="2400" dirty="0" smtClean="0"/>
              <a:t>:  (</a:t>
            </a:r>
            <a:r>
              <a:rPr lang="en-US" sz="2400" i="1" dirty="0" smtClean="0"/>
              <a:t>r </a:t>
            </a:r>
            <a:r>
              <a:rPr lang="en-US" sz="2400" dirty="0" smtClean="0"/>
              <a:t>– 2) (</a:t>
            </a:r>
            <a:r>
              <a:rPr lang="en-US" sz="2400" i="1" dirty="0" smtClean="0"/>
              <a:t>r</a:t>
            </a:r>
            <a:r>
              <a:rPr lang="en-US" sz="2400" dirty="0" smtClean="0"/>
              <a:t> + 1) = 0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-1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i="1" baseline="30000" dirty="0" smtClean="0"/>
              <a:t>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>
                <a:sym typeface="Wingdings" pitchFamily="2" charset="2"/>
              </a:rPr>
              <a:t> = 2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baseline="30000" dirty="0" smtClean="0"/>
              <a:t>0 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7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ym typeface="Wingdings" pitchFamily="2" charset="2"/>
              </a:rPr>
              <a:t> = 7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baseline="30000" dirty="0" smtClean="0"/>
              <a:t>1   </a:t>
            </a:r>
            <a:r>
              <a:rPr lang="en-US" sz="2400" dirty="0" smtClean="0"/>
              <a:t>= </a:t>
            </a:r>
            <a:r>
              <a:rPr lang="en-US" sz="2400" dirty="0" smtClean="0"/>
              <a:t>2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–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2 </a:t>
            </a:r>
            <a:r>
              <a:rPr lang="en-US" sz="2400" dirty="0" err="1" smtClean="0"/>
              <a:t>dan</a:t>
            </a:r>
            <a:r>
              <a:rPr lang="en-US" sz="2400" smtClean="0"/>
              <a:t> </a:t>
            </a:r>
            <a:r>
              <a:rPr lang="en-US" sz="2400" smtClean="0"/>
              <a:t>2</a:t>
            </a:r>
            <a:r>
              <a:rPr lang="en-US" sz="240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–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7,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solusinya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= 3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–1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	 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3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 – 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i="1" baseline="30000" dirty="0" smtClean="0"/>
              <a:t>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kembar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1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.  </a:t>
            </a:r>
            <a:r>
              <a:rPr lang="en-US" sz="2400" dirty="0" err="1" smtClean="0"/>
              <a:t>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2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Teorema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c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= </a:t>
            </a:r>
            <a:r>
              <a:rPr lang="en-US" sz="2400" dirty="0" smtClean="0"/>
              <a:t>0 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kembar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nr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0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= 0, 1, 2, …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err="1" smtClean="0"/>
              <a:t>dan</a:t>
            </a:r>
            <a:r>
              <a:rPr lang="en-US" sz="2400" i="1" baseline="300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</a:t>
            </a:r>
            <a:r>
              <a:rPr lang="en-US" sz="2400" i="1" dirty="0" smtClean="0"/>
              <a:t>.</a:t>
            </a:r>
          </a:p>
          <a:p>
            <a:endParaRPr lang="en-US" sz="2400" i="1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14</a:t>
            </a:r>
            <a:r>
              <a:rPr lang="en-US" sz="2400" dirty="0" smtClean="0"/>
              <a:t>.  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6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9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6?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Penyelesaian</a:t>
            </a:r>
            <a:r>
              <a:rPr lang="en-US" sz="2400" dirty="0" smtClean="0"/>
              <a:t>: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Penyelesaian</a:t>
            </a:r>
            <a:r>
              <a:rPr lang="en-US" dirty="0" smtClean="0"/>
              <a:t>: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– 6</a:t>
            </a:r>
            <a:r>
              <a:rPr lang="en-US" i="1" dirty="0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+ 9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0.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Akar-akarnya</a:t>
            </a:r>
            <a:r>
              <a:rPr lang="en-US" dirty="0" smtClean="0"/>
              <a:t>:  (</a:t>
            </a:r>
            <a:r>
              <a:rPr lang="en-US" i="1" dirty="0" smtClean="0"/>
              <a:t>r </a:t>
            </a:r>
            <a:r>
              <a:rPr lang="en-US" dirty="0" smtClean="0"/>
              <a:t>– 3)(</a:t>
            </a:r>
            <a:r>
              <a:rPr lang="en-US" i="1" dirty="0" smtClean="0"/>
              <a:t>r</a:t>
            </a:r>
            <a:r>
              <a:rPr lang="en-US" dirty="0" smtClean="0"/>
              <a:t> – 3 ) = 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 3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	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0 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/>
              <a:t>nr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itchFamily="2" charset="2"/>
              </a:rPr>
              <a:t> = 1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>
                <a:sym typeface="Symbol"/>
              </a:rPr>
              <a:t> </a:t>
            </a:r>
            <a:r>
              <a:rPr lang="en-US" dirty="0" smtClean="0">
                <a:sym typeface="Symbol"/>
              </a:rPr>
              <a:t>0</a:t>
            </a:r>
            <a:r>
              <a:rPr lang="en-US" dirty="0" smtClean="0"/>
              <a:t>3</a:t>
            </a:r>
            <a:r>
              <a:rPr lang="en-US" baseline="30000" dirty="0" smtClean="0"/>
              <a:t>0  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baseline="30000" dirty="0" smtClean="0"/>
              <a:t> </a:t>
            </a:r>
          </a:p>
          <a:p>
            <a:pPr>
              <a:buNone/>
            </a:pPr>
            <a:r>
              <a:rPr lang="en-US" i="1" dirty="0" smtClean="0"/>
              <a:t>		a</a:t>
            </a:r>
            <a:r>
              <a:rPr lang="en-US" baseline="-25000" dirty="0" smtClean="0"/>
              <a:t>1</a:t>
            </a:r>
            <a:r>
              <a:rPr lang="en-US" dirty="0" smtClean="0"/>
              <a:t> = 6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itchFamily="2" charset="2"/>
              </a:rPr>
              <a:t> = 6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1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3</a:t>
            </a:r>
            <a:r>
              <a:rPr lang="en-US" baseline="30000" dirty="0" smtClean="0"/>
              <a:t>1   </a:t>
            </a:r>
            <a:r>
              <a:rPr lang="en-US" dirty="0" smtClean="0"/>
              <a:t>=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+ 3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= 1 </a:t>
            </a:r>
            <a:r>
              <a:rPr lang="en-US" dirty="0" err="1" smtClean="0"/>
              <a:t>dan</a:t>
            </a:r>
            <a:r>
              <a:rPr lang="en-US" dirty="0" smtClean="0"/>
              <a:t>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+ 3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6,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solusinya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	  a</a:t>
            </a:r>
            <a:r>
              <a:rPr lang="en-US" i="1" baseline="-25000" dirty="0" smtClean="0"/>
              <a:t>n</a:t>
            </a:r>
            <a:r>
              <a:rPr lang="en-US" dirty="0" smtClean="0"/>
              <a:t> = 3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 + </a:t>
            </a:r>
            <a:r>
              <a:rPr lang="en-US" i="1" dirty="0" smtClean="0"/>
              <a:t>n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miniek.eu/blog/wp-content/uploads/2007/11/megamonalisa_recurs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0"/>
            <a:ext cx="3705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Latihan</a:t>
            </a:r>
            <a:r>
              <a:rPr lang="en-US" sz="2800" dirty="0" smtClean="0"/>
              <a:t>. </a:t>
            </a:r>
            <a:r>
              <a:rPr lang="en-US" sz="2800" dirty="0" err="1" smtClean="0"/>
              <a:t>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	(a)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= 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–1 </a:t>
            </a:r>
            <a:r>
              <a:rPr lang="en-US" sz="2800" dirty="0" smtClean="0"/>
              <a:t> ; 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3</a:t>
            </a:r>
          </a:p>
          <a:p>
            <a:pPr>
              <a:buNone/>
            </a:pPr>
            <a:r>
              <a:rPr lang="en-US" sz="2800" dirty="0" smtClean="0"/>
              <a:t>			(b)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= 5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–1 </a:t>
            </a:r>
            <a:r>
              <a:rPr lang="en-US" sz="2800" dirty="0" smtClean="0"/>
              <a:t> – 6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–2</a:t>
            </a:r>
            <a:r>
              <a:rPr lang="en-US" sz="2800" dirty="0" smtClean="0"/>
              <a:t>  ; 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1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0? </a:t>
            </a:r>
          </a:p>
          <a:p>
            <a:pPr>
              <a:buNone/>
            </a:pPr>
            <a:r>
              <a:rPr lang="en-US" sz="2800" dirty="0" smtClean="0"/>
              <a:t>			(c)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Fibonacci: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=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n </a:t>
            </a:r>
            <a:r>
              <a:rPr lang="en-US" sz="2800" baseline="-25000" dirty="0" smtClean="0"/>
              <a:t>– 1 </a:t>
            </a:r>
            <a:r>
              <a:rPr lang="en-US" sz="2800" dirty="0" smtClean="0"/>
              <a:t>+ </a:t>
            </a:r>
            <a:r>
              <a:rPr lang="en-US" sz="2800" i="1" baseline="-25000" dirty="0" smtClean="0"/>
              <a:t>fn </a:t>
            </a:r>
            <a:r>
              <a:rPr lang="en-US" sz="2800" baseline="-25000" dirty="0" smtClean="0"/>
              <a:t>– 2 </a:t>
            </a:r>
          </a:p>
          <a:p>
            <a:pPr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(UTS 2013) </a:t>
            </a:r>
            <a:r>
              <a:rPr lang="en-US" sz="2800" dirty="0" err="1" smtClean="0"/>
              <a:t>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7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– 1) – 6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– 2); </a:t>
            </a:r>
            <a:r>
              <a:rPr lang="en-US" sz="2800" i="1" dirty="0" smtClean="0"/>
              <a:t>T</a:t>
            </a:r>
            <a:r>
              <a:rPr lang="en-US" sz="2800" dirty="0" smtClean="0"/>
              <a:t>(0) = 2, </a:t>
            </a:r>
            <a:r>
              <a:rPr lang="en-US" sz="2800" i="1" dirty="0" smtClean="0"/>
              <a:t>T</a:t>
            </a:r>
            <a:r>
              <a:rPr lang="en-US" sz="2800" dirty="0" smtClean="0"/>
              <a:t>(1) = 7 (</a:t>
            </a:r>
            <a:r>
              <a:rPr lang="en-US" sz="2800" dirty="0" err="1" smtClean="0"/>
              <a:t>Catatan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),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n</a:t>
            </a:r>
            <a:r>
              <a:rPr lang="en-US" sz="2800" baseline="-25000" dirty="0" smtClean="0"/>
              <a:t> – 1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 </a:t>
            </a:r>
            <a:r>
              <a:rPr lang="en-US" sz="2800" dirty="0" smtClean="0"/>
              <a:t>– 1), </a:t>
            </a:r>
            <a:r>
              <a:rPr lang="en-US" sz="2800" dirty="0" err="1" smtClean="0"/>
              <a:t>dst</a:t>
            </a:r>
            <a:r>
              <a:rPr lang="en-US" sz="2800" dirty="0" smtClean="0"/>
              <a:t>). 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fraktal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9154" name="Picture 2" descr="https://home.ph-freiburg.de/deisslerfr/fraktale/images/farn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3383639" cy="4267200"/>
          </a:xfrm>
          <a:prstGeom prst="rect">
            <a:avLst/>
          </a:prstGeom>
          <a:noFill/>
        </p:spPr>
      </p:pic>
      <p:pic>
        <p:nvPicPr>
          <p:cNvPr id="49156" name="Picture 4" descr="http://t1.gstatic.com/images?q=tbn:ANd9GcR_KGVCe5f94RiSnLCBgXp60LE7AbAM_BAQj3qFZ16pt73eNCfsm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3819525" cy="3573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3730" name="Picture 2" descr="http://t0.gstatic.com/images?q=tbn:ANd9GcSHozmNTD5I0lOt1EkfSIIBvRWCjsGf1ppB3aX89vIEPtcZw65Dt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3664539" cy="2743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304800"/>
            <a:ext cx="201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Fraktal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endParaRPr lang="en-US" sz="2400" dirty="0"/>
          </a:p>
        </p:txBody>
      </p:sp>
      <p:pic>
        <p:nvPicPr>
          <p:cNvPr id="73734" name="Picture 6" descr="http://www.mjfdesign.net/ths/images/3d/fractals/alo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"/>
            <a:ext cx="3190875" cy="3190875"/>
          </a:xfrm>
          <a:prstGeom prst="rect">
            <a:avLst/>
          </a:prstGeom>
          <a:noFill/>
        </p:spPr>
      </p:pic>
      <p:pic>
        <p:nvPicPr>
          <p:cNvPr id="73736" name="Picture 8" descr="http://www.shodor.org/%7Ejennyj/fractals/images/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10000"/>
            <a:ext cx="2305050" cy="2766060"/>
          </a:xfrm>
          <a:prstGeom prst="rect">
            <a:avLst/>
          </a:prstGeom>
          <a:noFill/>
        </p:spPr>
      </p:pic>
      <p:pic>
        <p:nvPicPr>
          <p:cNvPr id="73738" name="Picture 10" descr="http://upload.wikimedia.org/wikipedia/commons/a/ae/Cauliflower_Fractal_AV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886200"/>
            <a:ext cx="3286125" cy="2664802"/>
          </a:xfrm>
          <a:prstGeom prst="rect">
            <a:avLst/>
          </a:prstGeom>
          <a:noFill/>
        </p:spPr>
      </p:pic>
      <p:pic>
        <p:nvPicPr>
          <p:cNvPr id="73740" name="Picture 12" descr="http://www.oddee.com/_media/imgs/articles/a302_f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975541" y="4082859"/>
            <a:ext cx="2838450" cy="1835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fi-FI" sz="2800" dirty="0" smtClean="0"/>
              <a:t>(i)  </a:t>
            </a:r>
            <a:r>
              <a:rPr lang="fi-FI" sz="2800" i="1" dirty="0" smtClean="0"/>
              <a:t>Basis</a:t>
            </a:r>
            <a:r>
              <a:rPr lang="fi-FI" sz="2800" dirty="0" smtClean="0"/>
              <a:t> </a:t>
            </a:r>
            <a:endParaRPr lang="en-US" sz="2800" dirty="0" smtClean="0"/>
          </a:p>
          <a:p>
            <a:pPr marL="627063" indent="-285750"/>
            <a:r>
              <a:rPr lang="fi-FI" sz="2400" dirty="0" smtClean="0"/>
              <a:t>Bagian </a:t>
            </a:r>
            <a:r>
              <a:rPr lang="fi-FI" sz="2400" dirty="0"/>
              <a:t>yang berisi </a:t>
            </a:r>
            <a:r>
              <a:rPr lang="fi-FI" sz="2400" dirty="0" smtClean="0"/>
              <a:t>nilai fungsi yang </a:t>
            </a:r>
            <a:r>
              <a:rPr lang="fi-FI" sz="2400" dirty="0"/>
              <a:t>terdefinisi secara </a:t>
            </a:r>
            <a:r>
              <a:rPr lang="fi-FI" sz="2400" dirty="0" smtClean="0"/>
              <a:t>eksplisit. </a:t>
            </a:r>
          </a:p>
          <a:p>
            <a:pPr marL="627063" indent="-285750"/>
            <a:r>
              <a:rPr lang="fi-FI" sz="2400" dirty="0"/>
              <a:t> </a:t>
            </a:r>
            <a:r>
              <a:rPr lang="fi-FI" sz="2400" dirty="0" smtClean="0"/>
              <a:t>Bagian </a:t>
            </a:r>
            <a:r>
              <a:rPr lang="fi-FI" sz="2400" dirty="0"/>
              <a:t>ini juga sekaligus menghentikan rekursif (dan memberikan sebuah nilai yang terdefinisi pada fungsi rekursif).</a:t>
            </a:r>
            <a:endParaRPr lang="en-US" sz="2400" dirty="0"/>
          </a:p>
          <a:p>
            <a:pPr>
              <a:buNone/>
            </a:pPr>
            <a:r>
              <a:rPr lang="fi-FI" sz="2800" dirty="0"/>
              <a:t> </a:t>
            </a:r>
            <a:r>
              <a:rPr lang="fi-FI" sz="2800" dirty="0" smtClean="0"/>
              <a:t>(</a:t>
            </a:r>
            <a:r>
              <a:rPr lang="fi-FI" sz="2800" dirty="0"/>
              <a:t>ii) </a:t>
            </a:r>
            <a:r>
              <a:rPr lang="fi-FI" sz="2800" dirty="0" smtClean="0"/>
              <a:t> </a:t>
            </a:r>
            <a:r>
              <a:rPr lang="fi-FI" sz="2800" i="1" dirty="0" smtClean="0"/>
              <a:t>Rekurens</a:t>
            </a:r>
            <a:endParaRPr lang="en-US" sz="2800" dirty="0"/>
          </a:p>
          <a:p>
            <a:pPr marL="627063" indent="-285750"/>
            <a:r>
              <a:rPr lang="fi-FI" sz="2400" dirty="0" smtClean="0"/>
              <a:t> Bagian </a:t>
            </a:r>
            <a:r>
              <a:rPr lang="fi-FI" sz="2400" dirty="0"/>
              <a:t>ini mendefinisikan </a:t>
            </a:r>
            <a:r>
              <a:rPr lang="fi-FI" sz="2400" dirty="0" smtClean="0"/>
              <a:t>fungsi dalam </a:t>
            </a:r>
            <a:r>
              <a:rPr lang="fi-FI" sz="2400" dirty="0"/>
              <a:t>terminologi dirinya sendiri. </a:t>
            </a:r>
            <a:endParaRPr lang="fi-FI" sz="2400" dirty="0" smtClean="0"/>
          </a:p>
          <a:p>
            <a:pPr marL="627063" indent="-285750"/>
            <a:r>
              <a:rPr lang="fi-FI" sz="2400" dirty="0" smtClean="0"/>
              <a:t>Berisi kaidah untuk menemukan nilai fungsi pada suatu input dari nilai-nilai lainnya pada input yang lebih kecil.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</a:t>
            </a:r>
            <a:r>
              <a:rPr lang="en-US" sz="2400" dirty="0" smtClean="0"/>
              <a:t>: 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f </a:t>
            </a:r>
            <a:r>
              <a:rPr lang="en-US" sz="2400" dirty="0" err="1" smtClean="0"/>
              <a:t>didefinsikan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rekusif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							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f(4)!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:     f(4) = 2f(3) + 4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2(2f(2) + 4) + 4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2(2(2f(1) + 4) + 4) + 4</a:t>
            </a:r>
          </a:p>
          <a:p>
            <a:pPr>
              <a:buNone/>
            </a:pPr>
            <a:r>
              <a:rPr lang="en-US" sz="2400" dirty="0" smtClean="0"/>
              <a:t>			=  2(2(2(2f(0) + 4) + 4) + 4) + 4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2(2(2(2</a:t>
            </a:r>
            <a:r>
              <a:rPr lang="en-US" sz="2400" dirty="0" smtClean="0">
                <a:sym typeface="Symbol"/>
              </a:rPr>
              <a:t>3 + 4) + 4) + 4) + 4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2(2(2(10</a:t>
            </a:r>
            <a:r>
              <a:rPr lang="en-US" sz="2400" dirty="0" smtClean="0">
                <a:sym typeface="Symbol"/>
              </a:rPr>
              <a:t>) + 4) + 4)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 2(2(24) + 4)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 2(52)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108	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143000"/>
          <a:ext cx="3597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549080" imgH="393480" progId="Equation.3">
                  <p:embed/>
                </p:oleObj>
              </mc:Choice>
              <mc:Fallback>
                <p:oleObj name="Equation" r:id="rId3" imgW="1549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35972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00" y="1219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basis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600200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rekurens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1138</Words>
  <Application>Microsoft Office PowerPoint</Application>
  <PresentationFormat>On-screen Show (4:3)</PresentationFormat>
  <Paragraphs>431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Symbol</vt:lpstr>
      <vt:lpstr>Wingdings</vt:lpstr>
      <vt:lpstr>Office Theme</vt:lpstr>
      <vt:lpstr>Equation</vt:lpstr>
      <vt:lpstr>Rekursi dan Relasi Rekurens</vt:lpstr>
      <vt:lpstr>Rekursi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Rekursif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Himpunan Rekursif</vt:lpstr>
      <vt:lpstr>PowerPoint Presentation</vt:lpstr>
      <vt:lpstr>PowerPoint Presentation</vt:lpstr>
      <vt:lpstr>PowerPoint Presentation</vt:lpstr>
      <vt:lpstr>Struktur Rekursif</vt:lpstr>
      <vt:lpstr>PowerPoint Presentation</vt:lpstr>
      <vt:lpstr>PowerPoint Presentation</vt:lpstr>
      <vt:lpstr>PowerPoint Presentation</vt:lpstr>
      <vt:lpstr>PowerPoint Presentation</vt:lpstr>
      <vt:lpstr>Barisan Rekursif</vt:lpstr>
      <vt:lpstr>PowerPoint Presentation</vt:lpstr>
      <vt:lpstr>Relasi Rekurens</vt:lpstr>
      <vt:lpstr>PowerPoint Presentation</vt:lpstr>
      <vt:lpstr>PowerPoint Presentation</vt:lpstr>
      <vt:lpstr>PowerPoint Presentation</vt:lpstr>
      <vt:lpstr>Pemodelan dengan Relasi Rekurens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Penyelesaian Relasi Rekurens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 dan Relasi Rekurens</dc:title>
  <dc:creator>user</dc:creator>
  <cp:lastModifiedBy>rinaldi-irk</cp:lastModifiedBy>
  <cp:revision>54</cp:revision>
  <dcterms:created xsi:type="dcterms:W3CDTF">2013-09-07T15:18:51Z</dcterms:created>
  <dcterms:modified xsi:type="dcterms:W3CDTF">2015-11-18T10:00:46Z</dcterms:modified>
</cp:coreProperties>
</file>