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77" r:id="rId5"/>
    <p:sldId id="275" r:id="rId6"/>
    <p:sldId id="259" r:id="rId7"/>
    <p:sldId id="276" r:id="rId8"/>
    <p:sldId id="260" r:id="rId9"/>
    <p:sldId id="262" r:id="rId10"/>
    <p:sldId id="272" r:id="rId11"/>
    <p:sldId id="273" r:id="rId12"/>
    <p:sldId id="264" r:id="rId13"/>
    <p:sldId id="265" r:id="rId14"/>
    <p:sldId id="266" r:id="rId15"/>
    <p:sldId id="267" r:id="rId16"/>
    <p:sldId id="268" r:id="rId17"/>
    <p:sldId id="269" r:id="rId18"/>
    <p:sldId id="270" r:id="rId19"/>
    <p:sldId id="271" r:id="rId2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3237" autoAdjust="0"/>
  </p:normalViewPr>
  <p:slideViewPr>
    <p:cSldViewPr>
      <p:cViewPr varScale="1">
        <p:scale>
          <a:sx n="97" d="100"/>
          <a:sy n="97" d="100"/>
        </p:scale>
        <p:origin x="-90" y="-2616"/>
      </p:cViewPr>
      <p:guideLst>
        <p:guide orient="horz" pos="2160"/>
        <p:guide pos="2880"/>
      </p:guideLst>
    </p:cSldViewPr>
  </p:slideViewPr>
  <p:notesTextViewPr>
    <p:cViewPr>
      <p:scale>
        <a:sx n="1" d="1"/>
        <a:sy n="1" d="1"/>
      </p:scale>
      <p:origin x="0" y="0"/>
    </p:cViewPr>
  </p:notesTextViewPr>
  <p:notesViewPr>
    <p:cSldViewPr>
      <p:cViewPr varScale="1">
        <p:scale>
          <a:sx n="156" d="100"/>
          <a:sy n="156" d="100"/>
        </p:scale>
        <p:origin x="-84" y="-57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39D97-6103-47BC-8028-C4EDCEBCF504}" type="datetimeFigureOut">
              <a:rPr lang="ru-RU" smtClean="0"/>
              <a:t>22.06.2016</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CB29F9-A87E-4AF2-A36F-831C9A259908}" type="slidenum">
              <a:rPr lang="ru-RU" smtClean="0"/>
              <a:t>‹#›</a:t>
            </a:fld>
            <a:endParaRPr lang="ru-RU"/>
          </a:p>
        </p:txBody>
      </p:sp>
    </p:spTree>
    <p:extLst>
      <p:ext uri="{BB962C8B-B14F-4D97-AF65-F5344CB8AC3E}">
        <p14:creationId xmlns:p14="http://schemas.microsoft.com/office/powerpoint/2010/main" val="2652811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FECB29F9-A87E-4AF2-A36F-831C9A259908}" type="slidenum">
              <a:rPr lang="ru-RU" smtClean="0"/>
              <a:t>2</a:t>
            </a:fld>
            <a:endParaRPr lang="ru-RU"/>
          </a:p>
        </p:txBody>
      </p:sp>
    </p:spTree>
    <p:extLst>
      <p:ext uri="{BB962C8B-B14F-4D97-AF65-F5344CB8AC3E}">
        <p14:creationId xmlns:p14="http://schemas.microsoft.com/office/powerpoint/2010/main" val="2033154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FECB29F9-A87E-4AF2-A36F-831C9A259908}" type="slidenum">
              <a:rPr lang="ru-RU" smtClean="0"/>
              <a:t>3</a:t>
            </a:fld>
            <a:endParaRPr lang="ru-RU"/>
          </a:p>
        </p:txBody>
      </p:sp>
    </p:spTree>
    <p:extLst>
      <p:ext uri="{BB962C8B-B14F-4D97-AF65-F5344CB8AC3E}">
        <p14:creationId xmlns:p14="http://schemas.microsoft.com/office/powerpoint/2010/main" val="2722791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Что</a:t>
            </a:r>
            <a:r>
              <a:rPr lang="ru-RU" baseline="0" dirty="0" smtClean="0"/>
              <a:t> такое децибел?</a:t>
            </a:r>
          </a:p>
          <a:p>
            <a:endParaRPr lang="ru-RU" dirty="0"/>
          </a:p>
        </p:txBody>
      </p:sp>
      <p:sp>
        <p:nvSpPr>
          <p:cNvPr id="4" name="Slide Number Placeholder 3"/>
          <p:cNvSpPr>
            <a:spLocks noGrp="1"/>
          </p:cNvSpPr>
          <p:nvPr>
            <p:ph type="sldNum" sz="quarter" idx="10"/>
          </p:nvPr>
        </p:nvSpPr>
        <p:spPr/>
        <p:txBody>
          <a:bodyPr/>
          <a:lstStyle/>
          <a:p>
            <a:fld id="{FECB29F9-A87E-4AF2-A36F-831C9A259908}" type="slidenum">
              <a:rPr lang="ru-RU" smtClean="0"/>
              <a:t>5</a:t>
            </a:fld>
            <a:endParaRPr lang="ru-RU"/>
          </a:p>
        </p:txBody>
      </p:sp>
    </p:spTree>
    <p:extLst>
      <p:ext uri="{BB962C8B-B14F-4D97-AF65-F5344CB8AC3E}">
        <p14:creationId xmlns:p14="http://schemas.microsoft.com/office/powerpoint/2010/main" val="190168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FECB29F9-A87E-4AF2-A36F-831C9A259908}" type="slidenum">
              <a:rPr lang="ru-RU" smtClean="0"/>
              <a:t>12</a:t>
            </a:fld>
            <a:endParaRPr lang="ru-RU"/>
          </a:p>
        </p:txBody>
      </p:sp>
    </p:spTree>
    <p:extLst>
      <p:ext uri="{BB962C8B-B14F-4D97-AF65-F5344CB8AC3E}">
        <p14:creationId xmlns:p14="http://schemas.microsoft.com/office/powerpoint/2010/main" val="1170427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FECB29F9-A87E-4AF2-A36F-831C9A259908}" type="slidenum">
              <a:rPr lang="ru-RU" smtClean="0"/>
              <a:t>13</a:t>
            </a:fld>
            <a:endParaRPr lang="ru-RU"/>
          </a:p>
        </p:txBody>
      </p:sp>
    </p:spTree>
    <p:extLst>
      <p:ext uri="{BB962C8B-B14F-4D97-AF65-F5344CB8AC3E}">
        <p14:creationId xmlns:p14="http://schemas.microsoft.com/office/powerpoint/2010/main" val="4170063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25AF54DE-0913-4096-AD7D-1026CEA50E01}" type="datetimeFigureOut">
              <a:rPr lang="ru-RU" smtClean="0"/>
              <a:t>22.06.2016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7B61B6B-8210-474B-A234-11C9BEDB3110}" type="slidenum">
              <a:rPr lang="ru-RU" smtClean="0"/>
              <a:t>‹#›</a:t>
            </a:fld>
            <a:endParaRPr lang="ru-RU"/>
          </a:p>
        </p:txBody>
      </p:sp>
    </p:spTree>
    <p:extLst>
      <p:ext uri="{BB962C8B-B14F-4D97-AF65-F5344CB8AC3E}">
        <p14:creationId xmlns:p14="http://schemas.microsoft.com/office/powerpoint/2010/main" val="1826954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25AF54DE-0913-4096-AD7D-1026CEA50E01}" type="datetimeFigureOut">
              <a:rPr lang="ru-RU" smtClean="0"/>
              <a:t>22.06.2016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7B61B6B-8210-474B-A234-11C9BEDB3110}" type="slidenum">
              <a:rPr lang="ru-RU" smtClean="0"/>
              <a:t>‹#›</a:t>
            </a:fld>
            <a:endParaRPr lang="ru-RU"/>
          </a:p>
        </p:txBody>
      </p:sp>
    </p:spTree>
    <p:extLst>
      <p:ext uri="{BB962C8B-B14F-4D97-AF65-F5344CB8AC3E}">
        <p14:creationId xmlns:p14="http://schemas.microsoft.com/office/powerpoint/2010/main" val="2237124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25AF54DE-0913-4096-AD7D-1026CEA50E01}" type="datetimeFigureOut">
              <a:rPr lang="ru-RU" smtClean="0"/>
              <a:t>22.06.2016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7B61B6B-8210-474B-A234-11C9BEDB3110}" type="slidenum">
              <a:rPr lang="ru-RU" smtClean="0"/>
              <a:t>‹#›</a:t>
            </a:fld>
            <a:endParaRPr lang="ru-RU"/>
          </a:p>
        </p:txBody>
      </p:sp>
    </p:spTree>
    <p:extLst>
      <p:ext uri="{BB962C8B-B14F-4D97-AF65-F5344CB8AC3E}">
        <p14:creationId xmlns:p14="http://schemas.microsoft.com/office/powerpoint/2010/main" val="2175339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25AF54DE-0913-4096-AD7D-1026CEA50E01}" type="datetimeFigureOut">
              <a:rPr lang="ru-RU" smtClean="0"/>
              <a:t>22.06.2016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7B61B6B-8210-474B-A234-11C9BEDB3110}" type="slidenum">
              <a:rPr lang="ru-RU" smtClean="0"/>
              <a:t>‹#›</a:t>
            </a:fld>
            <a:endParaRPr lang="ru-RU"/>
          </a:p>
        </p:txBody>
      </p:sp>
    </p:spTree>
    <p:extLst>
      <p:ext uri="{BB962C8B-B14F-4D97-AF65-F5344CB8AC3E}">
        <p14:creationId xmlns:p14="http://schemas.microsoft.com/office/powerpoint/2010/main" val="4173592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AF54DE-0913-4096-AD7D-1026CEA50E01}" type="datetimeFigureOut">
              <a:rPr lang="ru-RU" smtClean="0"/>
              <a:t>22.06.2016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7B61B6B-8210-474B-A234-11C9BEDB3110}" type="slidenum">
              <a:rPr lang="ru-RU" smtClean="0"/>
              <a:t>‹#›</a:t>
            </a:fld>
            <a:endParaRPr lang="ru-RU"/>
          </a:p>
        </p:txBody>
      </p:sp>
    </p:spTree>
    <p:extLst>
      <p:ext uri="{BB962C8B-B14F-4D97-AF65-F5344CB8AC3E}">
        <p14:creationId xmlns:p14="http://schemas.microsoft.com/office/powerpoint/2010/main" val="2597860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25AF54DE-0913-4096-AD7D-1026CEA50E01}" type="datetimeFigureOut">
              <a:rPr lang="ru-RU" smtClean="0"/>
              <a:t>22.06.2016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7B61B6B-8210-474B-A234-11C9BEDB3110}" type="slidenum">
              <a:rPr lang="ru-RU" smtClean="0"/>
              <a:t>‹#›</a:t>
            </a:fld>
            <a:endParaRPr lang="ru-RU"/>
          </a:p>
        </p:txBody>
      </p:sp>
    </p:spTree>
    <p:extLst>
      <p:ext uri="{BB962C8B-B14F-4D97-AF65-F5344CB8AC3E}">
        <p14:creationId xmlns:p14="http://schemas.microsoft.com/office/powerpoint/2010/main" val="825241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25AF54DE-0913-4096-AD7D-1026CEA50E01}" type="datetimeFigureOut">
              <a:rPr lang="ru-RU" smtClean="0"/>
              <a:t>22.06.2016</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7B61B6B-8210-474B-A234-11C9BEDB3110}" type="slidenum">
              <a:rPr lang="ru-RU" smtClean="0"/>
              <a:t>‹#›</a:t>
            </a:fld>
            <a:endParaRPr lang="ru-RU"/>
          </a:p>
        </p:txBody>
      </p:sp>
    </p:spTree>
    <p:extLst>
      <p:ext uri="{BB962C8B-B14F-4D97-AF65-F5344CB8AC3E}">
        <p14:creationId xmlns:p14="http://schemas.microsoft.com/office/powerpoint/2010/main" val="3268297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25AF54DE-0913-4096-AD7D-1026CEA50E01}" type="datetimeFigureOut">
              <a:rPr lang="ru-RU" smtClean="0"/>
              <a:t>22.06.2016</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7B61B6B-8210-474B-A234-11C9BEDB3110}" type="slidenum">
              <a:rPr lang="ru-RU" smtClean="0"/>
              <a:t>‹#›</a:t>
            </a:fld>
            <a:endParaRPr lang="ru-RU"/>
          </a:p>
        </p:txBody>
      </p:sp>
    </p:spTree>
    <p:extLst>
      <p:ext uri="{BB962C8B-B14F-4D97-AF65-F5344CB8AC3E}">
        <p14:creationId xmlns:p14="http://schemas.microsoft.com/office/powerpoint/2010/main" val="2193147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AF54DE-0913-4096-AD7D-1026CEA50E01}" type="datetimeFigureOut">
              <a:rPr lang="ru-RU" smtClean="0"/>
              <a:t>22.06.2016</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7B61B6B-8210-474B-A234-11C9BEDB3110}" type="slidenum">
              <a:rPr lang="ru-RU" smtClean="0"/>
              <a:t>‹#›</a:t>
            </a:fld>
            <a:endParaRPr lang="ru-RU"/>
          </a:p>
        </p:txBody>
      </p:sp>
    </p:spTree>
    <p:extLst>
      <p:ext uri="{BB962C8B-B14F-4D97-AF65-F5344CB8AC3E}">
        <p14:creationId xmlns:p14="http://schemas.microsoft.com/office/powerpoint/2010/main" val="154982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AF54DE-0913-4096-AD7D-1026CEA50E01}" type="datetimeFigureOut">
              <a:rPr lang="ru-RU" smtClean="0"/>
              <a:t>22.06.2016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7B61B6B-8210-474B-A234-11C9BEDB3110}" type="slidenum">
              <a:rPr lang="ru-RU" smtClean="0"/>
              <a:t>‹#›</a:t>
            </a:fld>
            <a:endParaRPr lang="ru-RU"/>
          </a:p>
        </p:txBody>
      </p:sp>
    </p:spTree>
    <p:extLst>
      <p:ext uri="{BB962C8B-B14F-4D97-AF65-F5344CB8AC3E}">
        <p14:creationId xmlns:p14="http://schemas.microsoft.com/office/powerpoint/2010/main" val="4277222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AF54DE-0913-4096-AD7D-1026CEA50E01}" type="datetimeFigureOut">
              <a:rPr lang="ru-RU" smtClean="0"/>
              <a:t>22.06.2016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7B61B6B-8210-474B-A234-11C9BEDB3110}" type="slidenum">
              <a:rPr lang="ru-RU" smtClean="0"/>
              <a:t>‹#›</a:t>
            </a:fld>
            <a:endParaRPr lang="ru-RU"/>
          </a:p>
        </p:txBody>
      </p:sp>
    </p:spTree>
    <p:extLst>
      <p:ext uri="{BB962C8B-B14F-4D97-AF65-F5344CB8AC3E}">
        <p14:creationId xmlns:p14="http://schemas.microsoft.com/office/powerpoint/2010/main" val="867959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AF54DE-0913-4096-AD7D-1026CEA50E01}" type="datetimeFigureOut">
              <a:rPr lang="ru-RU" smtClean="0"/>
              <a:t>22.06.2016</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61B6B-8210-474B-A234-11C9BEDB3110}" type="slidenum">
              <a:rPr lang="ru-RU" smtClean="0"/>
              <a:t>‹#›</a:t>
            </a:fld>
            <a:endParaRPr lang="ru-RU"/>
          </a:p>
        </p:txBody>
      </p:sp>
    </p:spTree>
    <p:extLst>
      <p:ext uri="{BB962C8B-B14F-4D97-AF65-F5344CB8AC3E}">
        <p14:creationId xmlns:p14="http://schemas.microsoft.com/office/powerpoint/2010/main" val="629484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11.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7.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2.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58.png"/><Relationship Id="rId3" Type="http://schemas.openxmlformats.org/officeDocument/2006/relationships/image" Target="../media/image64.png"/><Relationship Id="rId7" Type="http://schemas.openxmlformats.org/officeDocument/2006/relationships/image" Target="../media/image68.png"/><Relationship Id="rId12"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66.png"/><Relationship Id="rId15" Type="http://schemas.openxmlformats.org/officeDocument/2006/relationships/image" Target="../media/image76.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 Id="rId14" Type="http://schemas.openxmlformats.org/officeDocument/2006/relationships/image" Target="../media/image75.png"/></Relationships>
</file>

<file path=ppt/slides/_rels/slide13.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5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85.png"/><Relationship Id="rId5" Type="http://schemas.openxmlformats.org/officeDocument/2006/relationships/image" Target="../media/image79.png"/><Relationship Id="rId10" Type="http://schemas.openxmlformats.org/officeDocument/2006/relationships/image" Target="../media/image84.png"/><Relationship Id="rId4" Type="http://schemas.openxmlformats.org/officeDocument/2006/relationships/image" Target="../media/image78.png"/><Relationship Id="rId9" Type="http://schemas.openxmlformats.org/officeDocument/2006/relationships/image" Target="../media/image83.png"/></Relationships>
</file>

<file path=ppt/slides/_rels/slide14.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png"/><Relationship Id="rId10" Type="http://schemas.openxmlformats.org/officeDocument/2006/relationships/image" Target="../media/image94.png"/><Relationship Id="rId4" Type="http://schemas.openxmlformats.org/officeDocument/2006/relationships/image" Target="../media/image88.png"/><Relationship Id="rId9" Type="http://schemas.openxmlformats.org/officeDocument/2006/relationships/image" Target="../media/image93.png"/></Relationships>
</file>

<file path=ppt/slides/_rels/slide15.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106.png"/><Relationship Id="rId3" Type="http://schemas.openxmlformats.org/officeDocument/2006/relationships/image" Target="../media/image96.png"/><Relationship Id="rId7" Type="http://schemas.openxmlformats.org/officeDocument/2006/relationships/image" Target="../media/image61.png"/><Relationship Id="rId12" Type="http://schemas.openxmlformats.org/officeDocument/2006/relationships/image" Target="../media/image105.png"/><Relationship Id="rId2"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104.png"/><Relationship Id="rId5" Type="http://schemas.openxmlformats.org/officeDocument/2006/relationships/image" Target="../media/image98.png"/><Relationship Id="rId10" Type="http://schemas.openxmlformats.org/officeDocument/2006/relationships/image" Target="../media/image103.png"/><Relationship Id="rId4" Type="http://schemas.openxmlformats.org/officeDocument/2006/relationships/image" Target="../media/image97.png"/><Relationship Id="rId9" Type="http://schemas.openxmlformats.org/officeDocument/2006/relationships/image" Target="../media/image102.png"/></Relationships>
</file>

<file path=ppt/slides/_rels/slide1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17.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115.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14.png"/><Relationship Id="rId5" Type="http://schemas.openxmlformats.org/officeDocument/2006/relationships/image" Target="../media/image100.png"/><Relationship Id="rId4" Type="http://schemas.openxmlformats.org/officeDocument/2006/relationships/image" Target="../media/image99.png"/></Relationships>
</file>

<file path=ppt/slides/_rels/slide1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6.xml.rels><?xml version="1.0" encoding="UTF-8" standalone="yes"?>
<Relationships xmlns="http://schemas.openxmlformats.org/package/2006/relationships"><Relationship Id="rId8" Type="http://schemas.openxmlformats.org/officeDocument/2006/relationships/image" Target="../media/image251.png"/><Relationship Id="rId13" Type="http://schemas.openxmlformats.org/officeDocument/2006/relationships/image" Target="../media/image31.png"/><Relationship Id="rId7" Type="http://schemas.openxmlformats.org/officeDocument/2006/relationships/image" Target="../media/image200.png"/><Relationship Id="rId12" Type="http://schemas.openxmlformats.org/officeDocument/2006/relationships/image" Target="../media/image250.png"/><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240.png"/><Relationship Id="rId11" Type="http://schemas.openxmlformats.org/officeDocument/2006/relationships/image" Target="../media/image32.png"/><Relationship Id="rId5" Type="http://schemas.openxmlformats.org/officeDocument/2006/relationships/image" Target="../media/image180.png"/><Relationship Id="rId10" Type="http://schemas.openxmlformats.org/officeDocument/2006/relationships/image" Target="../media/image230.png"/><Relationship Id="rId9" Type="http://schemas.openxmlformats.org/officeDocument/2006/relationships/image" Target="../media/image220.png"/><Relationship Id="rId14" Type="http://schemas.openxmlformats.org/officeDocument/2006/relationships/image" Target="../media/image33.png"/></Relationships>
</file>

<file path=ppt/slides/_rels/slide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8.xml.rels><?xml version="1.0" encoding="UTF-8" standalone="yes"?>
<Relationships xmlns="http://schemas.openxmlformats.org/package/2006/relationships"><Relationship Id="rId8" Type="http://schemas.openxmlformats.org/officeDocument/2006/relationships/image" Target="../media/image320.png"/><Relationship Id="rId13" Type="http://schemas.openxmlformats.org/officeDocument/2006/relationships/image" Target="../media/image43.png"/><Relationship Id="rId3" Type="http://schemas.openxmlformats.org/officeDocument/2006/relationships/image" Target="../media/image270.png"/><Relationship Id="rId12" Type="http://schemas.openxmlformats.org/officeDocument/2006/relationships/image" Target="../media/image360.png"/><Relationship Id="rId2" Type="http://schemas.openxmlformats.org/officeDocument/2006/relationships/image" Target="../media/image260.png"/><Relationship Id="rId16" Type="http://schemas.openxmlformats.org/officeDocument/2006/relationships/image" Target="../media/image46.png"/><Relationship Id="rId1" Type="http://schemas.openxmlformats.org/officeDocument/2006/relationships/slideLayout" Target="../slideLayouts/slideLayout2.xml"/><Relationship Id="rId11" Type="http://schemas.openxmlformats.org/officeDocument/2006/relationships/image" Target="../media/image350.png"/><Relationship Id="rId5" Type="http://schemas.openxmlformats.org/officeDocument/2006/relationships/image" Target="../media/image290.png"/><Relationship Id="rId15" Type="http://schemas.openxmlformats.org/officeDocument/2006/relationships/image" Target="../media/image45.png"/><Relationship Id="rId10" Type="http://schemas.openxmlformats.org/officeDocument/2006/relationships/image" Target="../media/image42.png"/><Relationship Id="rId4" Type="http://schemas.openxmlformats.org/officeDocument/2006/relationships/image" Target="../media/image280.png"/><Relationship Id="rId9" Type="http://schemas.openxmlformats.org/officeDocument/2006/relationships/image" Target="../media/image330.png"/><Relationship Id="rId14" Type="http://schemas.openxmlformats.org/officeDocument/2006/relationships/image" Target="../media/image44.png"/></Relationships>
</file>

<file path=ppt/slides/_rels/slide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5262"/>
            <a:ext cx="7772400" cy="1755626"/>
          </a:xfrm>
        </p:spPr>
        <p:txBody>
          <a:bodyPr>
            <a:noAutofit/>
          </a:bodyPr>
          <a:lstStyle/>
          <a:p>
            <a:r>
              <a:rPr lang="ru-RU" sz="3200" b="1" dirty="0">
                <a:latin typeface="Cambria Math" panose="02040503050406030204" pitchFamily="18" charset="0"/>
                <a:ea typeface="Cambria Math" panose="02040503050406030204" pitchFamily="18" charset="0"/>
              </a:rPr>
              <a:t>Взаимодействие электромагнитных и </a:t>
            </a:r>
            <a:r>
              <a:rPr lang="ru-RU" sz="3200" b="1" dirty="0" smtClean="0">
                <a:latin typeface="Cambria Math" panose="02040503050406030204" pitchFamily="18" charset="0"/>
                <a:ea typeface="Cambria Math" panose="02040503050406030204" pitchFamily="18" charset="0"/>
              </a:rPr>
              <a:t>квазиэлектростатических </a:t>
            </a:r>
            <a:r>
              <a:rPr lang="ru-RU" sz="3200" b="1" dirty="0">
                <a:latin typeface="Cambria Math" panose="02040503050406030204" pitchFamily="18" charset="0"/>
                <a:ea typeface="Cambria Math" panose="02040503050406030204" pitchFamily="18" charset="0"/>
              </a:rPr>
              <a:t>волн в присутствии слабого внешнего магнитного </a:t>
            </a:r>
            <a:r>
              <a:rPr lang="ru-RU" sz="3200" b="1" dirty="0" smtClean="0">
                <a:latin typeface="Cambria Math" panose="02040503050406030204" pitchFamily="18" charset="0"/>
                <a:ea typeface="Cambria Math" panose="02040503050406030204" pitchFamily="18" charset="0"/>
              </a:rPr>
              <a:t>поля</a:t>
            </a:r>
            <a:endParaRPr lang="ru-RU" sz="3200" dirty="0">
              <a:latin typeface="Cambria Math" panose="02040503050406030204" pitchFamily="18" charset="0"/>
              <a:ea typeface="Cambria Math" panose="02040503050406030204" pitchFamily="18" charset="0"/>
            </a:endParaRPr>
          </a:p>
        </p:txBody>
      </p:sp>
      <p:sp>
        <p:nvSpPr>
          <p:cNvPr id="4" name="TextBox 3"/>
          <p:cNvSpPr txBox="1"/>
          <p:nvPr/>
        </p:nvSpPr>
        <p:spPr>
          <a:xfrm>
            <a:off x="5075156" y="3873822"/>
            <a:ext cx="4033348" cy="923330"/>
          </a:xfrm>
          <a:prstGeom prst="rect">
            <a:avLst/>
          </a:prstGeom>
          <a:noFill/>
        </p:spPr>
        <p:txBody>
          <a:bodyPr wrap="none" rtlCol="0">
            <a:spAutoFit/>
          </a:bodyPr>
          <a:lstStyle/>
          <a:p>
            <a:pPr algn="r"/>
            <a:r>
              <a:rPr lang="ru-RU" dirty="0">
                <a:latin typeface="Cambria Math" panose="02040503050406030204" pitchFamily="18" charset="0"/>
                <a:ea typeface="Cambria Math" panose="02040503050406030204" pitchFamily="18" charset="0"/>
              </a:rPr>
              <a:t>Дипломная работа студента </a:t>
            </a:r>
            <a:r>
              <a:rPr lang="en-US" dirty="0">
                <a:latin typeface="Cambria Math" panose="02040503050406030204" pitchFamily="18" charset="0"/>
                <a:ea typeface="Cambria Math" panose="02040503050406030204" pitchFamily="18" charset="0"/>
              </a:rPr>
              <a:t>IV</a:t>
            </a:r>
            <a:r>
              <a:rPr lang="ru-RU" dirty="0">
                <a:latin typeface="Cambria Math" panose="02040503050406030204" pitchFamily="18" charset="0"/>
                <a:ea typeface="Cambria Math" panose="02040503050406030204" pitchFamily="18" charset="0"/>
              </a:rPr>
              <a:t> курса</a:t>
            </a:r>
          </a:p>
          <a:p>
            <a:pPr algn="r"/>
            <a:r>
              <a:rPr lang="ru-RU" dirty="0">
                <a:latin typeface="Cambria Math" panose="02040503050406030204" pitchFamily="18" charset="0"/>
                <a:ea typeface="Cambria Math" panose="02040503050406030204" pitchFamily="18" charset="0"/>
              </a:rPr>
              <a:t>Кутлина Антона Георгиевича</a:t>
            </a:r>
          </a:p>
          <a:p>
            <a:pPr algn="r"/>
            <a:r>
              <a:rPr lang="ru-RU" dirty="0">
                <a:latin typeface="Cambria Math" panose="02040503050406030204" pitchFamily="18" charset="0"/>
                <a:ea typeface="Cambria Math" panose="02040503050406030204" pitchFamily="18" charset="0"/>
              </a:rPr>
              <a:t>на соискание степени бакалавра</a:t>
            </a:r>
          </a:p>
        </p:txBody>
      </p:sp>
      <p:sp>
        <p:nvSpPr>
          <p:cNvPr id="5" name="TextBox 4"/>
          <p:cNvSpPr txBox="1"/>
          <p:nvPr/>
        </p:nvSpPr>
        <p:spPr>
          <a:xfrm>
            <a:off x="5076056" y="4941168"/>
            <a:ext cx="3896323" cy="1077218"/>
          </a:xfrm>
          <a:prstGeom prst="rect">
            <a:avLst/>
          </a:prstGeom>
          <a:noFill/>
        </p:spPr>
        <p:txBody>
          <a:bodyPr wrap="none" rtlCol="0">
            <a:spAutoFit/>
          </a:bodyPr>
          <a:lstStyle/>
          <a:p>
            <a:pPr algn="r"/>
            <a:r>
              <a:rPr lang="ru-RU" sz="1600" dirty="0">
                <a:latin typeface="Cambria Math" panose="02040503050406030204" pitchFamily="18" charset="0"/>
                <a:ea typeface="Cambria Math" panose="02040503050406030204" pitchFamily="18" charset="0"/>
              </a:rPr>
              <a:t>Научный руководитель:</a:t>
            </a:r>
          </a:p>
          <a:p>
            <a:pPr algn="r"/>
            <a:r>
              <a:rPr lang="ru-RU" sz="1600" dirty="0">
                <a:latin typeface="Cambria Math" panose="02040503050406030204" pitchFamily="18" charset="0"/>
                <a:ea typeface="Cambria Math" panose="02040503050406030204" pitchFamily="18" charset="0"/>
              </a:rPr>
              <a:t>старший научный сотрудник ИПФ РАН</a:t>
            </a:r>
          </a:p>
          <a:p>
            <a:pPr algn="r"/>
            <a:r>
              <a:rPr lang="ru-RU" sz="1600" dirty="0">
                <a:latin typeface="Cambria Math" panose="02040503050406030204" pitchFamily="18" charset="0"/>
                <a:ea typeface="Cambria Math" panose="02040503050406030204" pitchFamily="18" charset="0"/>
              </a:rPr>
              <a:t>кандидат физико-математических </a:t>
            </a:r>
            <a:r>
              <a:rPr lang="ru-RU" sz="1600" dirty="0" smtClean="0">
                <a:latin typeface="Cambria Math" panose="02040503050406030204" pitchFamily="18" charset="0"/>
                <a:ea typeface="Cambria Math" panose="02040503050406030204" pitchFamily="18" charset="0"/>
              </a:rPr>
              <a:t>наук</a:t>
            </a:r>
            <a:endParaRPr lang="en-US" sz="1600" dirty="0" smtClean="0">
              <a:latin typeface="Cambria Math" panose="02040503050406030204" pitchFamily="18" charset="0"/>
              <a:ea typeface="Cambria Math" panose="02040503050406030204" pitchFamily="18" charset="0"/>
            </a:endParaRPr>
          </a:p>
          <a:p>
            <a:pPr algn="r"/>
            <a:r>
              <a:rPr lang="ru-RU" sz="1600" dirty="0" smtClean="0">
                <a:latin typeface="Cambria Math" panose="02040503050406030204" pitchFamily="18" charset="0"/>
                <a:ea typeface="Cambria Math" panose="02040503050406030204" pitchFamily="18" charset="0"/>
              </a:rPr>
              <a:t>Е.Д</a:t>
            </a:r>
            <a:r>
              <a:rPr lang="ru-RU" sz="1600" dirty="0">
                <a:latin typeface="Cambria Math" panose="02040503050406030204" pitchFamily="18" charset="0"/>
                <a:ea typeface="Cambria Math" panose="02040503050406030204" pitchFamily="18" charset="0"/>
              </a:rPr>
              <a:t>. Господчиков </a:t>
            </a:r>
          </a:p>
        </p:txBody>
      </p:sp>
    </p:spTree>
    <p:extLst>
      <p:ext uri="{BB962C8B-B14F-4D97-AF65-F5344CB8AC3E}">
        <p14:creationId xmlns:p14="http://schemas.microsoft.com/office/powerpoint/2010/main" val="4173720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itle 1"/>
              <p:cNvSpPr>
                <a:spLocks noGrp="1"/>
              </p:cNvSpPr>
              <p:nvPr>
                <p:ph type="title"/>
              </p:nvPr>
            </p:nvSpPr>
            <p:spPr>
              <a:xfrm>
                <a:off x="457200" y="-2670"/>
                <a:ext cx="8229600" cy="695366"/>
              </a:xfrm>
            </p:spPr>
            <p:txBody>
              <a:bodyPr>
                <a:noAutofit/>
              </a:bodyPr>
              <a:lstStyle/>
              <a:p>
                <a:r>
                  <a:rPr lang="ru-RU" sz="3600" dirty="0" smtClean="0">
                    <a:latin typeface="Cambria Math" panose="02040503050406030204" pitchFamily="18" charset="0"/>
                    <a:ea typeface="Cambria Math" panose="02040503050406030204" pitchFamily="18" charset="0"/>
                  </a:rPr>
                  <a:t>Результаты: </a:t>
                </a:r>
                <a14:m>
                  <m:oMath xmlns:m="http://schemas.openxmlformats.org/officeDocument/2006/math">
                    <m:r>
                      <a:rPr lang="ru-RU" sz="3600" b="0" i="1" smtClean="0">
                        <a:latin typeface="Cambria Math" panose="02040503050406030204" pitchFamily="18" charset="0"/>
                        <a:ea typeface="Cambria Math" panose="02040503050406030204" pitchFamily="18" charset="0"/>
                      </a:rPr>
                      <m:t>𝜗</m:t>
                    </m:r>
                    <m:r>
                      <a:rPr lang="ru-RU" sz="3600" b="0" i="1" smtClean="0">
                        <a:latin typeface="Cambria Math" panose="02040503050406030204" pitchFamily="18" charset="0"/>
                        <a:ea typeface="Cambria Math" panose="02040503050406030204" pitchFamily="18" charset="0"/>
                      </a:rPr>
                      <m:t>=0, </m:t>
                    </m:r>
                    <m:r>
                      <a:rPr lang="ru-RU" sz="3600" i="1" smtClean="0">
                        <a:latin typeface="Cambria Math"/>
                        <a:ea typeface="Cambria Math"/>
                      </a:rPr>
                      <m:t>𝛽</m:t>
                    </m:r>
                    <m:r>
                      <a:rPr lang="en-US" sz="3600" b="0" i="0" smtClean="0">
                        <a:latin typeface="Cambria Math"/>
                        <a:ea typeface="Cambria Math" panose="02040503050406030204" pitchFamily="18" charset="0"/>
                      </a:rPr>
                      <m:t>&lt;</m:t>
                    </m:r>
                    <m:r>
                      <a:rPr lang="ru-RU" sz="3600" b="0" i="1">
                        <a:latin typeface="Cambria Math" panose="02040503050406030204" pitchFamily="18" charset="0"/>
                        <a:ea typeface="Cambria Math" panose="02040503050406030204" pitchFamily="18" charset="0"/>
                      </a:rPr>
                      <m:t>1</m:t>
                    </m:r>
                  </m:oMath>
                </a14:m>
                <a:endParaRPr lang="ru-RU" sz="3600" dirty="0">
                  <a:latin typeface="Cambria Math" panose="02040503050406030204" pitchFamily="18" charset="0"/>
                  <a:ea typeface="Cambria Math" panose="02040503050406030204" pitchFamily="18" charset="0"/>
                </a:endParaRPr>
              </a:p>
            </p:txBody>
          </p:sp>
        </mc:Choice>
        <mc:Fallback>
          <p:sp>
            <p:nvSpPr>
              <p:cNvPr id="4" name="Title 1"/>
              <p:cNvSpPr>
                <a:spLocks noGrp="1" noRot="1" noChangeAspect="1" noMove="1" noResize="1" noEditPoints="1" noAdjustHandles="1" noChangeArrowheads="1" noChangeShapeType="1" noTextEdit="1"/>
              </p:cNvSpPr>
              <p:nvPr>
                <p:ph type="title"/>
              </p:nvPr>
            </p:nvSpPr>
            <p:spPr>
              <a:xfrm>
                <a:off x="457200" y="-2670"/>
                <a:ext cx="8229600" cy="695366"/>
              </a:xfrm>
              <a:blipFill rotWithShape="1">
                <a:blip r:embed="rId2"/>
                <a:stretch>
                  <a:fillRect t="-9649" b="-28947"/>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336092" y="3642082"/>
                <a:ext cx="2003897" cy="453201"/>
              </a:xfrm>
              <a:prstGeom prst="rect">
                <a:avLst/>
              </a:prstGeom>
              <a:noFill/>
              <a:ln w="19050">
                <a:solidFill>
                  <a:schemeClr val="accent6"/>
                </a:solidFill>
              </a:ln>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i="1">
                              <a:latin typeface="Cambria Math"/>
                            </a:rPr>
                          </m:ctrlPr>
                        </m:funcPr>
                        <m:fName>
                          <m:limLow>
                            <m:limLowPr>
                              <m:ctrlPr>
                                <a:rPr lang="en-US" i="1">
                                  <a:latin typeface="Cambria Math"/>
                                </a:rPr>
                              </m:ctrlPr>
                            </m:limLowPr>
                            <m:e>
                              <m:r>
                                <m:rPr>
                                  <m:sty m:val="p"/>
                                </m:rPr>
                                <a:rPr lang="en-US">
                                  <a:latin typeface="Cambria Math"/>
                                </a:rPr>
                                <m:t>lim</m:t>
                              </m:r>
                            </m:e>
                            <m:lim>
                              <m:r>
                                <a:rPr lang="en-US" i="1">
                                  <a:latin typeface="Cambria Math"/>
                                </a:rPr>
                                <m:t>𝑢</m:t>
                              </m:r>
                              <m:r>
                                <a:rPr lang="en-US" i="1">
                                  <a:latin typeface="Cambria Math"/>
                                </a:rPr>
                                <m:t>→0</m:t>
                              </m:r>
                            </m:lim>
                          </m:limLow>
                        </m:fName>
                        <m:e>
                          <m:sSub>
                            <m:sSubPr>
                              <m:ctrlPr>
                                <a:rPr lang="en-US" i="1">
                                  <a:latin typeface="Cambria Math"/>
                                </a:rPr>
                              </m:ctrlPr>
                            </m:sSubPr>
                            <m:e>
                              <m:r>
                                <a:rPr lang="en-US" i="1" smtClean="0">
                                  <a:latin typeface="Cambria Math"/>
                                  <a:ea typeface="Cambria Math"/>
                                </a:rPr>
                                <m:t>𝛿</m:t>
                              </m:r>
                            </m:e>
                            <m:sub>
                              <m:r>
                                <a:rPr lang="en-US" i="1">
                                  <a:latin typeface="Cambria Math"/>
                                </a:rPr>
                                <m:t>𝑜𝑝𝑡</m:t>
                              </m:r>
                            </m:sub>
                          </m:sSub>
                        </m:e>
                      </m:func>
                      <m:r>
                        <a:rPr lang="en-US" i="1">
                          <a:latin typeface="Cambria Math"/>
                          <a:ea typeface="Cambria Math"/>
                        </a:rPr>
                        <m:t>≈0.7</m:t>
                      </m:r>
                    </m:oMath>
                  </m:oMathPara>
                </a14:m>
                <a:endParaRPr lang="ru-RU" dirty="0"/>
              </a:p>
            </p:txBody>
          </p:sp>
        </mc:Choice>
        <mc:Fallback>
          <p:sp>
            <p:nvSpPr>
              <p:cNvPr id="6" name="TextBox 5"/>
              <p:cNvSpPr txBox="1">
                <a:spLocks noRot="1" noChangeAspect="1" noMove="1" noResize="1" noEditPoints="1" noAdjustHandles="1" noChangeArrowheads="1" noChangeShapeType="1" noTextEdit="1"/>
              </p:cNvSpPr>
              <p:nvPr/>
            </p:nvSpPr>
            <p:spPr>
              <a:xfrm>
                <a:off x="336092" y="3642082"/>
                <a:ext cx="2003897" cy="453201"/>
              </a:xfrm>
              <a:prstGeom prst="rect">
                <a:avLst/>
              </a:prstGeom>
              <a:blipFill rotWithShape="1">
                <a:blip r:embed="rId3"/>
                <a:stretch>
                  <a:fillRect/>
                </a:stretch>
              </a:blipFill>
              <a:ln w="19050">
                <a:solidFill>
                  <a:schemeClr val="accent6"/>
                </a:solidFill>
              </a:ln>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2" name="Rectangle 1"/>
              <p:cNvSpPr/>
              <p:nvPr/>
            </p:nvSpPr>
            <p:spPr>
              <a:xfrm>
                <a:off x="611560" y="2420888"/>
                <a:ext cx="1390765" cy="94673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ru-RU" i="1" smtClean="0">
                          <a:latin typeface="Cambria Math"/>
                        </a:rPr>
                        <m:t>𝛿</m:t>
                      </m:r>
                      <m:r>
                        <a:rPr lang="ru-RU">
                          <a:latin typeface="Cambria Math"/>
                        </a:rPr>
                        <m:t>=</m:t>
                      </m:r>
                      <m:sSubSup>
                        <m:sSubSupPr>
                          <m:ctrlPr>
                            <a:rPr lang="ru-RU" i="1">
                              <a:latin typeface="Cambria Math"/>
                            </a:rPr>
                          </m:ctrlPr>
                        </m:sSubSupPr>
                        <m:e>
                          <m:r>
                            <a:rPr lang="ru-RU" i="1">
                              <a:latin typeface="Cambria Math"/>
                            </a:rPr>
                            <m:t>𝜒</m:t>
                          </m:r>
                        </m:e>
                        <m:sub>
                          <m:r>
                            <a:rPr lang="ru-RU">
                              <a:latin typeface="Cambria Math"/>
                            </a:rPr>
                            <m:t>0</m:t>
                          </m:r>
                        </m:sub>
                        <m:sup>
                          <m:f>
                            <m:fPr>
                              <m:type m:val="skw"/>
                              <m:ctrlPr>
                                <a:rPr lang="ru-RU" i="1">
                                  <a:latin typeface="Cambria Math"/>
                                </a:rPr>
                              </m:ctrlPr>
                            </m:fPr>
                            <m:num>
                              <m:r>
                                <a:rPr lang="ru-RU">
                                  <a:latin typeface="Cambria Math"/>
                                </a:rPr>
                                <m:t>1</m:t>
                              </m:r>
                            </m:num>
                            <m:den>
                              <m:r>
                                <a:rPr lang="ru-RU">
                                  <a:latin typeface="Cambria Math"/>
                                </a:rPr>
                                <m:t>3</m:t>
                              </m:r>
                            </m:den>
                          </m:f>
                        </m:sup>
                      </m:sSubSup>
                      <m:r>
                        <a:rPr lang="ru-RU" i="1" smtClean="0">
                          <a:latin typeface="Cambria Math"/>
                          <a:ea typeface="Cambria Math"/>
                        </a:rPr>
                        <m:t>𝜂</m:t>
                      </m:r>
                    </m:oMath>
                  </m:oMathPara>
                </a14:m>
                <a:endParaRPr lang="en-US" dirty="0" smtClean="0">
                  <a:latin typeface="Cambria Math"/>
                </a:endParaRPr>
              </a:p>
              <a:p>
                <a14:m>
                  <m:oMathPara xmlns:m="http://schemas.openxmlformats.org/officeDocument/2006/math">
                    <m:oMathParaPr>
                      <m:jc m:val="centerGroup"/>
                    </m:oMathParaPr>
                    <m:oMath xmlns:m="http://schemas.openxmlformats.org/officeDocument/2006/math">
                      <m:r>
                        <a:rPr lang="ru-RU" i="1">
                          <a:latin typeface="Cambria Math"/>
                        </a:rPr>
                        <m:t>𝛽</m:t>
                      </m:r>
                      <m:r>
                        <a:rPr lang="ru-RU">
                          <a:latin typeface="Cambria Math"/>
                        </a:rPr>
                        <m:t>=</m:t>
                      </m:r>
                      <m:sSubSup>
                        <m:sSubSupPr>
                          <m:ctrlPr>
                            <a:rPr lang="ru-RU" i="1">
                              <a:latin typeface="Cambria Math"/>
                            </a:rPr>
                          </m:ctrlPr>
                        </m:sSubSupPr>
                        <m:e>
                          <m:r>
                            <a:rPr lang="ru-RU" i="1">
                              <a:latin typeface="Cambria Math"/>
                            </a:rPr>
                            <m:t>𝜒</m:t>
                          </m:r>
                        </m:e>
                        <m:sub>
                          <m:r>
                            <a:rPr lang="ru-RU">
                              <a:latin typeface="Cambria Math"/>
                            </a:rPr>
                            <m:t>0</m:t>
                          </m:r>
                        </m:sub>
                        <m:sup>
                          <m:f>
                            <m:fPr>
                              <m:type m:val="skw"/>
                              <m:ctrlPr>
                                <a:rPr lang="ru-RU" i="1">
                                  <a:latin typeface="Cambria Math"/>
                                </a:rPr>
                              </m:ctrlPr>
                            </m:fPr>
                            <m:num>
                              <m:r>
                                <a:rPr lang="ru-RU">
                                  <a:latin typeface="Cambria Math"/>
                                </a:rPr>
                                <m:t>2</m:t>
                              </m:r>
                            </m:num>
                            <m:den>
                              <m:r>
                                <a:rPr lang="ru-RU">
                                  <a:latin typeface="Cambria Math"/>
                                </a:rPr>
                                <m:t>3</m:t>
                              </m:r>
                            </m:den>
                          </m:f>
                        </m:sup>
                      </m:sSubSup>
                      <m:rad>
                        <m:radPr>
                          <m:degHide m:val="on"/>
                          <m:ctrlPr>
                            <a:rPr lang="ru-RU" i="1">
                              <a:latin typeface="Cambria Math"/>
                            </a:rPr>
                          </m:ctrlPr>
                        </m:radPr>
                        <m:deg/>
                        <m:e>
                          <m:r>
                            <a:rPr lang="ru-RU" i="1">
                              <a:latin typeface="Cambria Math"/>
                            </a:rPr>
                            <m:t>𝑢</m:t>
                          </m:r>
                        </m:e>
                      </m:rad>
                    </m:oMath>
                  </m:oMathPara>
                </a14:m>
                <a:endParaRPr lang="ru-RU" dirty="0"/>
              </a:p>
            </p:txBody>
          </p:sp>
        </mc:Choice>
        <mc:Fallback>
          <p:sp>
            <p:nvSpPr>
              <p:cNvPr id="2" name="Rectangle 1"/>
              <p:cNvSpPr>
                <a:spLocks noRot="1" noChangeAspect="1" noMove="1" noResize="1" noEditPoints="1" noAdjustHandles="1" noChangeArrowheads="1" noChangeShapeType="1" noTextEdit="1"/>
              </p:cNvSpPr>
              <p:nvPr/>
            </p:nvSpPr>
            <p:spPr>
              <a:xfrm>
                <a:off x="611560" y="2420888"/>
                <a:ext cx="1390765" cy="946734"/>
              </a:xfrm>
              <a:prstGeom prst="rect">
                <a:avLst/>
              </a:prstGeom>
              <a:blipFill rotWithShape="1">
                <a:blip r:embed="rId4"/>
                <a:stretch>
                  <a:fillRect/>
                </a:stretch>
              </a:blipFill>
            </p:spPr>
            <p:txBody>
              <a:bodyPr/>
              <a:lstStyle/>
              <a:p>
                <a:r>
                  <a:rPr lang="ru-RU">
                    <a:noFill/>
                  </a:rPr>
                  <a:t> </a:t>
                </a:r>
              </a:p>
            </p:txBody>
          </p:sp>
        </mc:Fallback>
      </mc:AlternateContent>
      <p:pic>
        <p:nvPicPr>
          <p:cNvPr id="6146" name="Picture 2" descr="C:\Users\akutlin\Desktop\Private\ASGAP\diploma\images\low-fiel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029" y="764704"/>
            <a:ext cx="6264459" cy="6025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906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akutlin\Desktop\Private\ASGAP\diploma\images\low-field-dissip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86" y="908720"/>
            <a:ext cx="4188348" cy="268374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Title 1"/>
              <p:cNvSpPr>
                <a:spLocks noGrp="1"/>
              </p:cNvSpPr>
              <p:nvPr>
                <p:ph type="title"/>
              </p:nvPr>
            </p:nvSpPr>
            <p:spPr>
              <a:xfrm>
                <a:off x="457200" y="-2670"/>
                <a:ext cx="8229600" cy="695366"/>
              </a:xfrm>
            </p:spPr>
            <p:txBody>
              <a:bodyPr>
                <a:noAutofit/>
              </a:bodyPr>
              <a:lstStyle/>
              <a:p>
                <a:r>
                  <a:rPr lang="ru-RU" sz="3600" dirty="0" smtClean="0">
                    <a:latin typeface="Cambria Math" panose="02040503050406030204" pitchFamily="18" charset="0"/>
                    <a:ea typeface="Cambria Math" panose="02040503050406030204" pitchFamily="18" charset="0"/>
                  </a:rPr>
                  <a:t>Результаты: </a:t>
                </a:r>
                <a14:m>
                  <m:oMath xmlns:m="http://schemas.openxmlformats.org/officeDocument/2006/math">
                    <m:r>
                      <a:rPr lang="ru-RU" sz="3600" b="0" i="1" smtClean="0">
                        <a:latin typeface="Cambria Math" panose="02040503050406030204" pitchFamily="18" charset="0"/>
                        <a:ea typeface="Cambria Math" panose="02040503050406030204" pitchFamily="18" charset="0"/>
                      </a:rPr>
                      <m:t>𝜗</m:t>
                    </m:r>
                    <m:r>
                      <a:rPr lang="ru-RU" sz="3600" b="0" i="1" smtClean="0">
                        <a:latin typeface="Cambria Math" panose="02040503050406030204" pitchFamily="18" charset="0"/>
                        <a:ea typeface="Cambria Math" panose="02040503050406030204" pitchFamily="18" charset="0"/>
                      </a:rPr>
                      <m:t>=0, </m:t>
                    </m:r>
                    <m:r>
                      <a:rPr lang="ru-RU" sz="3600" i="1" smtClean="0">
                        <a:latin typeface="Cambria Math"/>
                        <a:ea typeface="Cambria Math"/>
                      </a:rPr>
                      <m:t>𝛽</m:t>
                    </m:r>
                    <m:r>
                      <a:rPr lang="en-US" sz="3600" b="0" i="0" smtClean="0">
                        <a:latin typeface="Cambria Math" panose="02040503050406030204" pitchFamily="18" charset="0"/>
                        <a:ea typeface="Cambria Math" panose="02040503050406030204" pitchFamily="18" charset="0"/>
                      </a:rPr>
                      <m:t>&lt;</m:t>
                    </m:r>
                    <m:r>
                      <a:rPr lang="ru-RU" sz="3600" b="0" i="1">
                        <a:latin typeface="Cambria Math" panose="02040503050406030204" pitchFamily="18" charset="0"/>
                        <a:ea typeface="Cambria Math" panose="02040503050406030204" pitchFamily="18" charset="0"/>
                      </a:rPr>
                      <m:t>1</m:t>
                    </m:r>
                  </m:oMath>
                </a14:m>
                <a:endParaRPr lang="ru-RU" sz="3600" dirty="0">
                  <a:latin typeface="Cambria Math" panose="02040503050406030204" pitchFamily="18" charset="0"/>
                  <a:ea typeface="Cambria Math" panose="02040503050406030204" pitchFamily="18" charset="0"/>
                </a:endParaRPr>
              </a:p>
            </p:txBody>
          </p:sp>
        </mc:Choice>
        <mc:Fallback>
          <p:sp>
            <p:nvSpPr>
              <p:cNvPr id="6" name="Title 1"/>
              <p:cNvSpPr>
                <a:spLocks noGrp="1" noRot="1" noChangeAspect="1" noMove="1" noResize="1" noEditPoints="1" noAdjustHandles="1" noChangeArrowheads="1" noChangeShapeType="1" noTextEdit="1"/>
              </p:cNvSpPr>
              <p:nvPr>
                <p:ph type="title"/>
              </p:nvPr>
            </p:nvSpPr>
            <p:spPr>
              <a:xfrm>
                <a:off x="457200" y="-2670"/>
                <a:ext cx="8229600" cy="695366"/>
              </a:xfrm>
              <a:blipFill rotWithShape="1">
                <a:blip r:embed="rId3"/>
                <a:stretch>
                  <a:fillRect t="-9649" b="-28947"/>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5098888" y="5299422"/>
                <a:ext cx="3264483" cy="649858"/>
              </a:xfrm>
              <a:prstGeom prst="rect">
                <a:avLst/>
              </a:prstGeom>
              <a:noFill/>
            </p:spPr>
            <p:txBody>
              <a:bodyPr wrap="none" rtlCol="0">
                <a:spAutoFit/>
              </a:bodyPr>
              <a:lstStyle/>
              <a:p>
                <a:r>
                  <a:rPr lang="en-US" dirty="0" smtClean="0">
                    <a:latin typeface="Cambria Math" panose="02040503050406030204" pitchFamily="18" charset="0"/>
                    <a:ea typeface="Cambria Math" panose="02040503050406030204" pitchFamily="18" charset="0"/>
                  </a:rPr>
                  <a:t>Polarisation: </a:t>
                </a:r>
                <a14:m>
                  <m:oMath xmlns:m="http://schemas.openxmlformats.org/officeDocument/2006/math">
                    <m:d>
                      <m:dPr>
                        <m:ctrlPr>
                          <a:rPr lang="en-US" i="1" smtClean="0">
                            <a:latin typeface="Cambria Math"/>
                            <a:ea typeface="Cambria Math" panose="02040503050406030204" pitchFamily="18" charset="0"/>
                          </a:rPr>
                        </m:ctrlPr>
                      </m:dPr>
                      <m:e>
                        <m:m>
                          <m:mPr>
                            <m:mcs>
                              <m:mc>
                                <m:mcPr>
                                  <m:count m:val="1"/>
                                  <m:mcJc m:val="center"/>
                                </m:mcPr>
                              </m:mc>
                            </m:mcs>
                            <m:ctrlPr>
                              <a:rPr lang="en-US" i="1" smtClean="0">
                                <a:latin typeface="Cambria Math"/>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𝑂</m:t>
                              </m:r>
                            </m:e>
                          </m:mr>
                          <m:mr>
                            <m:e>
                              <m:r>
                                <a:rPr lang="en-US" b="0" i="1" smtClean="0">
                                  <a:latin typeface="Cambria Math" panose="02040503050406030204" pitchFamily="18" charset="0"/>
                                  <a:ea typeface="Cambria Math" panose="02040503050406030204" pitchFamily="18" charset="0"/>
                                </a:rPr>
                                <m:t>𝑋</m:t>
                              </m:r>
                            </m:e>
                          </m:mr>
                        </m:m>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a:ea typeface="Cambria Math" panose="02040503050406030204" pitchFamily="18" charset="0"/>
                          </a:rPr>
                        </m:ctrlPr>
                      </m:dPr>
                      <m:e>
                        <m:m>
                          <m:mPr>
                            <m:mcs>
                              <m:mc>
                                <m:mcPr>
                                  <m:count m:val="1"/>
                                  <m:mcJc m:val="center"/>
                                </m:mcPr>
                              </m:mc>
                            </m:mcs>
                            <m:ctrlPr>
                              <a:rPr lang="en-US" b="0" i="1" smtClean="0">
                                <a:latin typeface="Cambria Math"/>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𝑖𝑛</m:t>
                              </m:r>
                              <m:r>
                                <a:rPr lang="en-US" b="0" i="1" smtClean="0">
                                  <a:latin typeface="Cambria Math" panose="02040503050406030204" pitchFamily="18" charset="0"/>
                                  <a:ea typeface="Cambria Math" panose="02040503050406030204" pitchFamily="18" charset="0"/>
                                </a:rPr>
                                <m:t>𝜑</m:t>
                              </m:r>
                            </m:e>
                          </m:mr>
                          <m:mr>
                            <m:e>
                              <m:r>
                                <a:rPr lang="en-US" b="0" i="1" smtClean="0">
                                  <a:latin typeface="Cambria Math" panose="02040503050406030204" pitchFamily="18" charset="0"/>
                                  <a:ea typeface="Cambria Math" panose="02040503050406030204" pitchFamily="18" charset="0"/>
                                </a:rPr>
                                <m:t>𝑐𝑜𝑠</m:t>
                              </m:r>
                              <m:r>
                                <a:rPr lang="en-US" b="0" i="1" smtClean="0">
                                  <a:latin typeface="Cambria Math" panose="02040503050406030204" pitchFamily="18" charset="0"/>
                                  <a:ea typeface="Cambria Math" panose="02040503050406030204" pitchFamily="18" charset="0"/>
                                </a:rPr>
                                <m:t>𝜑</m:t>
                              </m:r>
                              <m:sSup>
                                <m:sSupPr>
                                  <m:ctrlPr>
                                    <a:rPr lang="en-US" b="0" i="1" smtClean="0">
                                      <a:latin typeface="Cambria Math"/>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𝛼</m:t>
                                  </m:r>
                                </m:sup>
                              </m:sSup>
                            </m:e>
                          </m:mr>
                        </m:m>
                      </m:e>
                    </m:d>
                  </m:oMath>
                </a14:m>
                <a:endParaRPr lang="ru-RU" dirty="0">
                  <a:latin typeface="Cambria Math" panose="02040503050406030204" pitchFamily="18" charset="0"/>
                  <a:ea typeface="Cambria Math" panose="02040503050406030204"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5098888" y="5299422"/>
                <a:ext cx="3264483" cy="649858"/>
              </a:xfrm>
              <a:prstGeom prst="rect">
                <a:avLst/>
              </a:prstGeom>
              <a:blipFill rotWithShape="1">
                <a:blip r:embed="rId4"/>
                <a:stretch>
                  <a:fillRect l="-1493"/>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5795026" y="6072265"/>
                <a:ext cx="1872207" cy="453201"/>
              </a:xfrm>
              <a:prstGeom prst="rect">
                <a:avLst/>
              </a:prstGeom>
              <a:noFill/>
              <a:ln w="19050">
                <a:solidFill>
                  <a:schemeClr val="accent6"/>
                </a:solidFill>
              </a:ln>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a:rPr>
                          </m:ctrlPr>
                        </m:funcPr>
                        <m:fName>
                          <m:limLow>
                            <m:limLowPr>
                              <m:ctrlPr>
                                <a:rPr lang="en-US" i="1">
                                  <a:latin typeface="Cambria Math"/>
                                </a:rPr>
                              </m:ctrlPr>
                            </m:limLowPr>
                            <m:e>
                              <m:r>
                                <m:rPr>
                                  <m:sty m:val="p"/>
                                </m:rPr>
                                <a:rPr lang="en-US">
                                  <a:latin typeface="Cambria Math"/>
                                </a:rPr>
                                <m:t>lim</m:t>
                              </m:r>
                            </m:e>
                            <m:lim>
                              <m:r>
                                <a:rPr lang="en-US" i="1">
                                  <a:latin typeface="Cambria Math"/>
                                </a:rPr>
                                <m:t>𝑢</m:t>
                              </m:r>
                              <m:r>
                                <a:rPr lang="en-US" i="1">
                                  <a:latin typeface="Cambria Math"/>
                                </a:rPr>
                                <m:t>→0</m:t>
                              </m:r>
                            </m:lim>
                          </m:limLow>
                        </m:fName>
                        <m:e>
                          <m:sSub>
                            <m:sSubPr>
                              <m:ctrlPr>
                                <a:rPr lang="en-US" i="1" smtClean="0">
                                  <a:latin typeface="Cambria Math"/>
                                </a:rPr>
                              </m:ctrlPr>
                            </m:sSubPr>
                            <m:e>
                              <m:r>
                                <a:rPr lang="en-US" b="0" i="1" smtClean="0">
                                  <a:latin typeface="Cambria Math"/>
                                </a:rPr>
                                <m:t>𝐴</m:t>
                              </m:r>
                            </m:e>
                            <m:sub>
                              <m:r>
                                <a:rPr lang="en-US" b="0" i="1" smtClean="0">
                                  <a:latin typeface="Cambria Math"/>
                                </a:rPr>
                                <m:t>𝑚𝑎𝑥</m:t>
                              </m:r>
                            </m:sub>
                          </m:sSub>
                        </m:e>
                      </m:func>
                      <m:r>
                        <a:rPr lang="en-US" i="1">
                          <a:latin typeface="Cambria Math"/>
                          <a:ea typeface="Cambria Math"/>
                        </a:rPr>
                        <m:t>≈0.</m:t>
                      </m:r>
                      <m:r>
                        <a:rPr lang="en-US" b="0" i="1" smtClean="0">
                          <a:latin typeface="Cambria Math"/>
                          <a:ea typeface="Cambria Math"/>
                        </a:rPr>
                        <m:t>5</m:t>
                      </m:r>
                    </m:oMath>
                  </m:oMathPara>
                </a14:m>
                <a:endParaRPr lang="ru-RU" dirty="0"/>
              </a:p>
            </p:txBody>
          </p:sp>
        </mc:Choice>
        <mc:Fallback>
          <p:sp>
            <p:nvSpPr>
              <p:cNvPr id="11" name="TextBox 10"/>
              <p:cNvSpPr txBox="1">
                <a:spLocks noRot="1" noChangeAspect="1" noMove="1" noResize="1" noEditPoints="1" noAdjustHandles="1" noChangeArrowheads="1" noChangeShapeType="1" noTextEdit="1"/>
              </p:cNvSpPr>
              <p:nvPr/>
            </p:nvSpPr>
            <p:spPr>
              <a:xfrm>
                <a:off x="5795026" y="6072265"/>
                <a:ext cx="1872207" cy="453201"/>
              </a:xfrm>
              <a:prstGeom prst="rect">
                <a:avLst/>
              </a:prstGeom>
              <a:blipFill rotWithShape="1">
                <a:blip r:embed="rId5"/>
                <a:stretch>
                  <a:fillRect/>
                </a:stretch>
              </a:blipFill>
              <a:ln w="19050">
                <a:solidFill>
                  <a:schemeClr val="accent6"/>
                </a:solidFill>
              </a:ln>
            </p:spPr>
            <p:txBody>
              <a:bodyPr/>
              <a:lstStyle/>
              <a:p>
                <a:r>
                  <a:rPr lang="ru-RU">
                    <a:noFill/>
                  </a:rPr>
                  <a:t> </a:t>
                </a:r>
              </a:p>
            </p:txBody>
          </p:sp>
        </mc:Fallback>
      </mc:AlternateContent>
      <p:pic>
        <p:nvPicPr>
          <p:cNvPr id="5122" name="Picture 2" descr="C:\Users\akutlin\Desktop\Private\ASGAP\diploma\images\polarizationSampl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7634" y="908720"/>
            <a:ext cx="4806992" cy="4324097"/>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Users\akutlin\Desktop\Private\ASGAP\diploma\images\low-field-polarizati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286" y="4052640"/>
            <a:ext cx="4188348" cy="2472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902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68"/>
            <a:ext cx="9144000" cy="831144"/>
          </a:xfrm>
        </p:spPr>
        <p:txBody>
          <a:bodyPr>
            <a:noAutofit/>
          </a:bodyPr>
          <a:lstStyle/>
          <a:p>
            <a:r>
              <a:rPr lang="ru-RU" sz="3600" dirty="0" smtClean="0">
                <a:latin typeface="Cambria Math" panose="02040503050406030204" pitchFamily="18" charset="0"/>
                <a:ea typeface="Cambria Math" panose="02040503050406030204" pitchFamily="18" charset="0"/>
              </a:rPr>
              <a:t>Аналитические методы </a:t>
            </a:r>
            <a:r>
              <a:rPr lang="en-US" sz="3600" dirty="0" smtClean="0">
                <a:latin typeface="Cambria Math" panose="02040503050406030204" pitchFamily="18" charset="0"/>
                <a:ea typeface="Cambria Math" panose="02040503050406030204" pitchFamily="18" charset="0"/>
              </a:rPr>
              <a:t>I</a:t>
            </a:r>
            <a:r>
              <a:rPr lang="ru-RU" sz="3600" dirty="0" smtClean="0">
                <a:latin typeface="Cambria Math" panose="02040503050406030204" pitchFamily="18" charset="0"/>
                <a:ea typeface="Cambria Math" panose="02040503050406030204" pitchFamily="18" charset="0"/>
              </a:rPr>
              <a:t>:</a:t>
            </a:r>
            <a:br>
              <a:rPr lang="ru-RU" sz="3600" dirty="0" smtClean="0">
                <a:latin typeface="Cambria Math" panose="02040503050406030204" pitchFamily="18" charset="0"/>
                <a:ea typeface="Cambria Math" panose="02040503050406030204" pitchFamily="18" charset="0"/>
              </a:rPr>
            </a:br>
            <a:r>
              <a:rPr lang="ru-RU" sz="2800" dirty="0" smtClean="0">
                <a:latin typeface="Cambria Math" panose="02040503050406030204" pitchFamily="18" charset="0"/>
                <a:ea typeface="Cambria Math" panose="02040503050406030204" pitchFamily="18" charset="0"/>
              </a:rPr>
              <a:t>изотропный случай</a:t>
            </a:r>
            <a:endParaRPr lang="ru-RU" sz="2800"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4" name="TextBox 3"/>
              <p:cNvSpPr txBox="1"/>
              <p:nvPr/>
            </p:nvSpPr>
            <p:spPr>
              <a:xfrm>
                <a:off x="3150657" y="938545"/>
                <a:ext cx="2758511" cy="586443"/>
              </a:xfrm>
              <a:prstGeom prst="rect">
                <a:avLst/>
              </a:prstGeom>
              <a:noFill/>
              <a:ln w="19050">
                <a:solidFill>
                  <a:schemeClr val="accent6"/>
                </a:solidFill>
              </a:ln>
            </p:spPr>
            <p:txBody>
              <a:bodyPr wrap="none" rtlCol="0">
                <a:spAutoFit/>
              </a:bodyPr>
              <a:lstStyle/>
              <a:p>
                <a:pPr algn="ctr"/>
                <a14:m>
                  <m:oMathPara xmlns:m="http://schemas.openxmlformats.org/officeDocument/2006/math">
                    <m:oMathParaPr>
                      <m:jc m:val="centerGroup"/>
                    </m:oMathParaPr>
                    <m:oMath xmlns:m="http://schemas.openxmlformats.org/officeDocument/2006/math">
                      <m:f>
                        <m:fPr>
                          <m:ctrlPr>
                            <a:rPr lang="ru-RU" sz="1600" i="1">
                              <a:latin typeface="Cambria Math"/>
                              <a:ea typeface="Cambria Math" panose="02040503050406030204" pitchFamily="18" charset="0"/>
                            </a:rPr>
                          </m:ctrlPr>
                        </m:fPr>
                        <m:num>
                          <m:sSup>
                            <m:sSupPr>
                              <m:ctrlPr>
                                <a:rPr lang="ru-RU" sz="1600" i="1">
                                  <a:latin typeface="Cambria Math"/>
                                  <a:ea typeface="Cambria Math" panose="02040503050406030204" pitchFamily="18" charset="0"/>
                                </a:rPr>
                              </m:ctrlPr>
                            </m:sSupPr>
                            <m:e>
                              <m:r>
                                <a:rPr lang="ru-RU" sz="1600" i="1">
                                  <a:latin typeface="Cambria Math" panose="02040503050406030204" pitchFamily="18" charset="0"/>
                                  <a:ea typeface="Cambria Math" panose="02040503050406030204" pitchFamily="18" charset="0"/>
                                </a:rPr>
                                <m:t>𝑑</m:t>
                              </m:r>
                            </m:e>
                            <m:sup>
                              <m:r>
                                <a:rPr lang="ru-RU" sz="1600">
                                  <a:latin typeface="Cambria Math" panose="02040503050406030204" pitchFamily="18" charset="0"/>
                                  <a:ea typeface="Cambria Math" panose="02040503050406030204" pitchFamily="18" charset="0"/>
                                </a:rPr>
                                <m:t>2</m:t>
                              </m:r>
                            </m:sup>
                          </m:sSup>
                          <m:r>
                            <a:rPr lang="ru-RU" sz="1600" i="1">
                              <a:latin typeface="Cambria Math" panose="02040503050406030204" pitchFamily="18" charset="0"/>
                              <a:ea typeface="Cambria Math" panose="02040503050406030204" pitchFamily="18" charset="0"/>
                            </a:rPr>
                            <m:t>𝐵</m:t>
                          </m:r>
                        </m:num>
                        <m:den>
                          <m:r>
                            <a:rPr lang="ru-RU" sz="1600" i="1">
                              <a:latin typeface="Cambria Math" panose="02040503050406030204" pitchFamily="18" charset="0"/>
                              <a:ea typeface="Cambria Math" panose="02040503050406030204" pitchFamily="18" charset="0"/>
                            </a:rPr>
                            <m:t>𝑑</m:t>
                          </m:r>
                          <m:sSup>
                            <m:sSupPr>
                              <m:ctrlPr>
                                <a:rPr lang="ru-RU" sz="1600" i="1">
                                  <a:latin typeface="Cambria Math"/>
                                  <a:ea typeface="Cambria Math" panose="02040503050406030204" pitchFamily="18" charset="0"/>
                                </a:rPr>
                              </m:ctrlPr>
                            </m:sSupPr>
                            <m:e>
                              <m:r>
                                <a:rPr lang="ru-RU" sz="1600" i="1">
                                  <a:latin typeface="Cambria Math" panose="02040503050406030204" pitchFamily="18" charset="0"/>
                                  <a:ea typeface="Cambria Math" panose="02040503050406030204" pitchFamily="18" charset="0"/>
                                </a:rPr>
                                <m:t>𝑥</m:t>
                              </m:r>
                            </m:e>
                            <m:sup>
                              <m:r>
                                <a:rPr lang="ru-RU" sz="1600">
                                  <a:latin typeface="Cambria Math" panose="02040503050406030204" pitchFamily="18" charset="0"/>
                                  <a:ea typeface="Cambria Math" panose="02040503050406030204" pitchFamily="18" charset="0"/>
                                </a:rPr>
                                <m:t>2</m:t>
                              </m:r>
                            </m:sup>
                          </m:sSup>
                        </m:den>
                      </m:f>
                      <m:r>
                        <a:rPr lang="ru-RU" sz="1600" i="1">
                          <a:latin typeface="Cambria Math" panose="02040503050406030204" pitchFamily="18" charset="0"/>
                          <a:ea typeface="Cambria Math" panose="02040503050406030204" pitchFamily="18" charset="0"/>
                        </a:rPr>
                        <m:t>−</m:t>
                      </m:r>
                      <m:f>
                        <m:fPr>
                          <m:ctrlPr>
                            <a:rPr lang="ru-RU" sz="1600" i="1">
                              <a:latin typeface="Cambria Math"/>
                              <a:ea typeface="Cambria Math" panose="02040503050406030204" pitchFamily="18" charset="0"/>
                            </a:rPr>
                          </m:ctrlPr>
                        </m:fPr>
                        <m:num>
                          <m:r>
                            <a:rPr lang="ru-RU" sz="1600">
                              <a:latin typeface="Cambria Math" panose="02040503050406030204" pitchFamily="18" charset="0"/>
                              <a:ea typeface="Cambria Math" panose="02040503050406030204" pitchFamily="18" charset="0"/>
                            </a:rPr>
                            <m:t>1</m:t>
                          </m:r>
                        </m:num>
                        <m:den>
                          <m:r>
                            <a:rPr lang="ru-RU" sz="1600" i="1">
                              <a:latin typeface="Cambria Math" panose="02040503050406030204" pitchFamily="18" charset="0"/>
                              <a:ea typeface="Cambria Math" panose="02040503050406030204" pitchFamily="18" charset="0"/>
                            </a:rPr>
                            <m:t>𝑥</m:t>
                          </m:r>
                        </m:den>
                      </m:f>
                      <m:f>
                        <m:fPr>
                          <m:ctrlPr>
                            <a:rPr lang="ru-RU" sz="1600" i="1">
                              <a:latin typeface="Cambria Math"/>
                              <a:ea typeface="Cambria Math" panose="02040503050406030204" pitchFamily="18" charset="0"/>
                            </a:rPr>
                          </m:ctrlPr>
                        </m:fPr>
                        <m:num>
                          <m:r>
                            <a:rPr lang="ru-RU" sz="1600" i="1">
                              <a:latin typeface="Cambria Math" panose="02040503050406030204" pitchFamily="18" charset="0"/>
                              <a:ea typeface="Cambria Math" panose="02040503050406030204" pitchFamily="18" charset="0"/>
                            </a:rPr>
                            <m:t>𝑑𝐵</m:t>
                          </m:r>
                        </m:num>
                        <m:den>
                          <m:r>
                            <a:rPr lang="ru-RU" sz="1600" i="1">
                              <a:latin typeface="Cambria Math" panose="02040503050406030204" pitchFamily="18" charset="0"/>
                              <a:ea typeface="Cambria Math" panose="02040503050406030204" pitchFamily="18" charset="0"/>
                            </a:rPr>
                            <m:t>𝑑𝑥</m:t>
                          </m:r>
                        </m:den>
                      </m:f>
                      <m:r>
                        <a:rPr lang="ru-RU" sz="1600" i="1">
                          <a:latin typeface="Cambria Math" panose="02040503050406030204" pitchFamily="18" charset="0"/>
                          <a:ea typeface="Cambria Math" panose="02040503050406030204" pitchFamily="18" charset="0"/>
                        </a:rPr>
                        <m:t>−</m:t>
                      </m:r>
                      <m:d>
                        <m:dPr>
                          <m:ctrlPr>
                            <a:rPr lang="ru-RU" sz="1600" i="1">
                              <a:latin typeface="Cambria Math"/>
                              <a:ea typeface="Cambria Math" panose="02040503050406030204" pitchFamily="18" charset="0"/>
                            </a:rPr>
                          </m:ctrlPr>
                        </m:dPr>
                        <m:e>
                          <m:r>
                            <a:rPr lang="ru-RU" sz="1600" i="1">
                              <a:latin typeface="Cambria Math" panose="02040503050406030204" pitchFamily="18" charset="0"/>
                              <a:ea typeface="Cambria Math" panose="02040503050406030204" pitchFamily="18" charset="0"/>
                            </a:rPr>
                            <m:t>𝑥</m:t>
                          </m:r>
                          <m:r>
                            <a:rPr lang="ru-RU" sz="1600">
                              <a:latin typeface="Cambria Math" panose="02040503050406030204" pitchFamily="18" charset="0"/>
                              <a:ea typeface="Cambria Math" panose="02040503050406030204" pitchFamily="18" charset="0"/>
                            </a:rPr>
                            <m:t>+</m:t>
                          </m:r>
                          <m:sSup>
                            <m:sSupPr>
                              <m:ctrlPr>
                                <a:rPr lang="ru-RU" sz="1600" i="1">
                                  <a:latin typeface="Cambria Math"/>
                                  <a:ea typeface="Cambria Math" panose="02040503050406030204" pitchFamily="18" charset="0"/>
                                </a:rPr>
                              </m:ctrlPr>
                            </m:sSupPr>
                            <m:e>
                              <m:r>
                                <a:rPr lang="ru-RU" sz="1600" i="1">
                                  <a:latin typeface="Cambria Math" panose="02040503050406030204" pitchFamily="18" charset="0"/>
                                  <a:ea typeface="Cambria Math" panose="02040503050406030204" pitchFamily="18" charset="0"/>
                                </a:rPr>
                                <m:t>𝛿</m:t>
                              </m:r>
                            </m:e>
                            <m:sup>
                              <m:r>
                                <a:rPr lang="ru-RU" sz="1600">
                                  <a:latin typeface="Cambria Math" panose="02040503050406030204" pitchFamily="18" charset="0"/>
                                  <a:ea typeface="Cambria Math" panose="02040503050406030204" pitchFamily="18" charset="0"/>
                                </a:rPr>
                                <m:t>2</m:t>
                              </m:r>
                            </m:sup>
                          </m:sSup>
                        </m:e>
                      </m:d>
                      <m:r>
                        <a:rPr lang="ru-RU" sz="1600" i="1">
                          <a:latin typeface="Cambria Math" panose="02040503050406030204" pitchFamily="18" charset="0"/>
                          <a:ea typeface="Cambria Math" panose="02040503050406030204" pitchFamily="18" charset="0"/>
                        </a:rPr>
                        <m:t>𝐵</m:t>
                      </m:r>
                      <m:r>
                        <a:rPr lang="ru-RU" sz="1600">
                          <a:latin typeface="Cambria Math" panose="02040503050406030204" pitchFamily="18" charset="0"/>
                          <a:ea typeface="Cambria Math" panose="02040503050406030204" pitchFamily="18" charset="0"/>
                        </a:rPr>
                        <m:t>=0</m:t>
                      </m:r>
                    </m:oMath>
                  </m:oMathPara>
                </a14:m>
                <a:endParaRPr lang="ru-RU" sz="1600" dirty="0">
                  <a:latin typeface="Cambria Math" panose="02040503050406030204" pitchFamily="18" charset="0"/>
                  <a:ea typeface="Cambria Math" panose="020405030504060302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150657" y="938545"/>
                <a:ext cx="2758511" cy="586443"/>
              </a:xfrm>
              <a:prstGeom prst="rect">
                <a:avLst/>
              </a:prstGeom>
              <a:blipFill rotWithShape="1">
                <a:blip r:embed="rId3"/>
                <a:stretch>
                  <a:fillRect/>
                </a:stretch>
              </a:blipFill>
              <a:ln w="19050">
                <a:solidFill>
                  <a:schemeClr val="accent6"/>
                </a:solidFill>
              </a:ln>
            </p:spPr>
            <p:txBody>
              <a:bodyPr/>
              <a:lstStyle/>
              <a:p>
                <a:r>
                  <a:rPr lang="ru-RU">
                    <a:noFill/>
                  </a:rPr>
                  <a:t> </a:t>
                </a:r>
              </a:p>
            </p:txBody>
          </p:sp>
        </mc:Fallback>
      </mc:AlternateContent>
      <p:cxnSp>
        <p:nvCxnSpPr>
          <p:cNvPr id="6" name="Straight Arrow Connector 5"/>
          <p:cNvCxnSpPr>
            <a:stCxn id="4" idx="2"/>
            <a:endCxn id="9" idx="0"/>
          </p:cNvCxnSpPr>
          <p:nvPr/>
        </p:nvCxnSpPr>
        <p:spPr>
          <a:xfrm flipH="1">
            <a:off x="2178245" y="1524988"/>
            <a:ext cx="2351668" cy="1038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30073" y="1628800"/>
            <a:ext cx="3096344" cy="646331"/>
          </a:xfrm>
          <a:prstGeom prst="rect">
            <a:avLst/>
          </a:prstGeom>
          <a:noFill/>
        </p:spPr>
        <p:txBody>
          <a:bodyPr wrap="square" rtlCol="0">
            <a:spAutoFit/>
          </a:bodyPr>
          <a:lstStyle/>
          <a:p>
            <a:pPr algn="ctr"/>
            <a:r>
              <a:rPr lang="ru-RU" dirty="0" smtClean="0">
                <a:latin typeface="Cambria Math" panose="02040503050406030204" pitchFamily="18" charset="0"/>
                <a:ea typeface="Cambria Math" panose="02040503050406030204" pitchFamily="18" charset="0"/>
              </a:rPr>
              <a:t>Разложение в окрестности особенности</a:t>
            </a:r>
            <a:endParaRPr lang="ru-RU" dirty="0">
              <a:latin typeface="Cambria Math" panose="02040503050406030204" pitchFamily="18" charset="0"/>
              <a:ea typeface="Cambria Math" panose="02040503050406030204" pitchFamily="18" charset="0"/>
            </a:endParaRPr>
          </a:p>
        </p:txBody>
      </p:sp>
      <p:sp>
        <p:nvSpPr>
          <p:cNvPr id="12" name="TextBox 11"/>
          <p:cNvSpPr txBox="1"/>
          <p:nvPr/>
        </p:nvSpPr>
        <p:spPr>
          <a:xfrm>
            <a:off x="5322033" y="1782488"/>
            <a:ext cx="3096344" cy="369332"/>
          </a:xfrm>
          <a:prstGeom prst="rect">
            <a:avLst/>
          </a:prstGeom>
          <a:noFill/>
        </p:spPr>
        <p:txBody>
          <a:bodyPr wrap="square" rtlCol="0">
            <a:spAutoFit/>
          </a:bodyPr>
          <a:lstStyle/>
          <a:p>
            <a:pPr algn="ctr"/>
            <a:r>
              <a:rPr lang="ru-RU" dirty="0" smtClean="0">
                <a:latin typeface="Cambria Math" panose="02040503050406030204" pitchFamily="18" charset="0"/>
                <a:ea typeface="Cambria Math" panose="02040503050406030204" pitchFamily="18" charset="0"/>
              </a:rPr>
              <a:t>Замена переменных</a:t>
            </a:r>
            <a:endParaRPr lang="ru-RU" dirty="0">
              <a:latin typeface="Cambria Math" panose="02040503050406030204" pitchFamily="18" charset="0"/>
              <a:ea typeface="Cambria Math" panose="02040503050406030204" pitchFamily="18" charset="0"/>
            </a:endParaRPr>
          </a:p>
        </p:txBody>
      </p:sp>
      <p:cxnSp>
        <p:nvCxnSpPr>
          <p:cNvPr id="14" name="Straight Arrow Connector 13"/>
          <p:cNvCxnSpPr>
            <a:stCxn id="4" idx="2"/>
            <a:endCxn id="12" idx="0"/>
          </p:cNvCxnSpPr>
          <p:nvPr/>
        </p:nvCxnSpPr>
        <p:spPr>
          <a:xfrm>
            <a:off x="4529913" y="1524988"/>
            <a:ext cx="2340292" cy="257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789626" y="2204864"/>
                <a:ext cx="2777235" cy="52456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𝑥</m:t>
                      </m:r>
                      <m:r>
                        <a:rPr lang="en-US" sz="1400" b="0" i="1" smtClean="0">
                          <a:latin typeface="Cambria Math" panose="02040503050406030204" pitchFamily="18" charset="0"/>
                          <a:ea typeface="Cambria Math" panose="02040503050406030204" pitchFamily="18" charset="0"/>
                        </a:rPr>
                        <m:t>≪</m:t>
                      </m:r>
                      <m:sSup>
                        <m:sSupPr>
                          <m:ctrlPr>
                            <a:rPr lang="ru-RU" sz="1400" i="1">
                              <a:latin typeface="Cambria Math"/>
                              <a:ea typeface="Cambria Math" panose="02040503050406030204" pitchFamily="18" charset="0"/>
                            </a:rPr>
                          </m:ctrlPr>
                        </m:sSupPr>
                        <m:e>
                          <m:r>
                            <a:rPr lang="ru-RU" sz="1400" i="1">
                              <a:latin typeface="Cambria Math" panose="02040503050406030204" pitchFamily="18" charset="0"/>
                              <a:ea typeface="Cambria Math" panose="02040503050406030204" pitchFamily="18" charset="0"/>
                            </a:rPr>
                            <m:t>𝛿</m:t>
                          </m:r>
                        </m:e>
                        <m:sup>
                          <m:r>
                            <a:rPr lang="ru-RU" sz="1400">
                              <a:latin typeface="Cambria Math" panose="02040503050406030204" pitchFamily="18" charset="0"/>
                              <a:ea typeface="Cambria Math" panose="02040503050406030204" pitchFamily="18" charset="0"/>
                            </a:rPr>
                            <m:t>2</m:t>
                          </m:r>
                        </m:sup>
                      </m:sSup>
                      <m:r>
                        <a:rPr lang="en-US" sz="1400" b="0" i="1" smtClean="0">
                          <a:latin typeface="Cambria Math" panose="02040503050406030204" pitchFamily="18" charset="0"/>
                          <a:ea typeface="Cambria Math" panose="02040503050406030204" pitchFamily="18" charset="0"/>
                        </a:rPr>
                        <m:t>→</m:t>
                      </m:r>
                      <m:f>
                        <m:fPr>
                          <m:ctrlPr>
                            <a:rPr lang="ru-RU" sz="1400" i="1">
                              <a:latin typeface="Cambria Math"/>
                              <a:ea typeface="Cambria Math" panose="02040503050406030204" pitchFamily="18" charset="0"/>
                            </a:rPr>
                          </m:ctrlPr>
                        </m:fPr>
                        <m:num>
                          <m:sSup>
                            <m:sSupPr>
                              <m:ctrlPr>
                                <a:rPr lang="ru-RU" sz="1400" i="1">
                                  <a:latin typeface="Cambria Math"/>
                                  <a:ea typeface="Cambria Math" panose="02040503050406030204" pitchFamily="18" charset="0"/>
                                </a:rPr>
                              </m:ctrlPr>
                            </m:sSupPr>
                            <m:e>
                              <m:r>
                                <a:rPr lang="ru-RU" sz="1400" i="1">
                                  <a:latin typeface="Cambria Math" panose="02040503050406030204" pitchFamily="18" charset="0"/>
                                  <a:ea typeface="Cambria Math" panose="02040503050406030204" pitchFamily="18" charset="0"/>
                                </a:rPr>
                                <m:t>𝑑</m:t>
                              </m:r>
                            </m:e>
                            <m:sup>
                              <m:r>
                                <a:rPr lang="ru-RU" sz="1400">
                                  <a:latin typeface="Cambria Math" panose="02040503050406030204" pitchFamily="18" charset="0"/>
                                  <a:ea typeface="Cambria Math" panose="02040503050406030204" pitchFamily="18" charset="0"/>
                                </a:rPr>
                                <m:t>2</m:t>
                              </m:r>
                            </m:sup>
                          </m:sSup>
                          <m:r>
                            <a:rPr lang="ru-RU" sz="1400" i="1">
                              <a:latin typeface="Cambria Math" panose="02040503050406030204" pitchFamily="18" charset="0"/>
                              <a:ea typeface="Cambria Math" panose="02040503050406030204" pitchFamily="18" charset="0"/>
                            </a:rPr>
                            <m:t>𝐵</m:t>
                          </m:r>
                        </m:num>
                        <m:den>
                          <m:r>
                            <a:rPr lang="ru-RU" sz="1400" i="1">
                              <a:latin typeface="Cambria Math" panose="02040503050406030204" pitchFamily="18" charset="0"/>
                              <a:ea typeface="Cambria Math" panose="02040503050406030204" pitchFamily="18" charset="0"/>
                            </a:rPr>
                            <m:t>𝑑</m:t>
                          </m:r>
                          <m:sSup>
                            <m:sSupPr>
                              <m:ctrlPr>
                                <a:rPr lang="ru-RU" sz="1400" i="1">
                                  <a:latin typeface="Cambria Math"/>
                                  <a:ea typeface="Cambria Math" panose="02040503050406030204" pitchFamily="18" charset="0"/>
                                </a:rPr>
                              </m:ctrlPr>
                            </m:sSupPr>
                            <m:e>
                              <m:r>
                                <a:rPr lang="ru-RU" sz="1400" i="1">
                                  <a:latin typeface="Cambria Math" panose="02040503050406030204" pitchFamily="18" charset="0"/>
                                  <a:ea typeface="Cambria Math" panose="02040503050406030204" pitchFamily="18" charset="0"/>
                                </a:rPr>
                                <m:t>𝑥</m:t>
                              </m:r>
                            </m:e>
                            <m:sup>
                              <m:r>
                                <a:rPr lang="ru-RU" sz="1400">
                                  <a:latin typeface="Cambria Math" panose="02040503050406030204" pitchFamily="18" charset="0"/>
                                  <a:ea typeface="Cambria Math" panose="02040503050406030204" pitchFamily="18" charset="0"/>
                                </a:rPr>
                                <m:t>2</m:t>
                              </m:r>
                            </m:sup>
                          </m:sSup>
                        </m:den>
                      </m:f>
                      <m:r>
                        <a:rPr lang="ru-RU" sz="1400" i="1">
                          <a:latin typeface="Cambria Math" panose="02040503050406030204" pitchFamily="18" charset="0"/>
                          <a:ea typeface="Cambria Math" panose="02040503050406030204" pitchFamily="18" charset="0"/>
                        </a:rPr>
                        <m:t>−</m:t>
                      </m:r>
                      <m:f>
                        <m:fPr>
                          <m:ctrlPr>
                            <a:rPr lang="ru-RU" sz="1400" i="1">
                              <a:latin typeface="Cambria Math"/>
                              <a:ea typeface="Cambria Math" panose="02040503050406030204" pitchFamily="18" charset="0"/>
                            </a:rPr>
                          </m:ctrlPr>
                        </m:fPr>
                        <m:num>
                          <m:r>
                            <a:rPr lang="ru-RU" sz="1400">
                              <a:latin typeface="Cambria Math" panose="02040503050406030204" pitchFamily="18" charset="0"/>
                              <a:ea typeface="Cambria Math" panose="02040503050406030204" pitchFamily="18" charset="0"/>
                            </a:rPr>
                            <m:t>1</m:t>
                          </m:r>
                        </m:num>
                        <m:den>
                          <m:r>
                            <a:rPr lang="ru-RU" sz="1400" i="1">
                              <a:latin typeface="Cambria Math" panose="02040503050406030204" pitchFamily="18" charset="0"/>
                              <a:ea typeface="Cambria Math" panose="02040503050406030204" pitchFamily="18" charset="0"/>
                            </a:rPr>
                            <m:t>𝑥</m:t>
                          </m:r>
                        </m:den>
                      </m:f>
                      <m:f>
                        <m:fPr>
                          <m:ctrlPr>
                            <a:rPr lang="ru-RU" sz="1400" i="1">
                              <a:latin typeface="Cambria Math"/>
                              <a:ea typeface="Cambria Math" panose="02040503050406030204" pitchFamily="18" charset="0"/>
                            </a:rPr>
                          </m:ctrlPr>
                        </m:fPr>
                        <m:num>
                          <m:r>
                            <a:rPr lang="ru-RU" sz="1400" i="1">
                              <a:latin typeface="Cambria Math" panose="02040503050406030204" pitchFamily="18" charset="0"/>
                              <a:ea typeface="Cambria Math" panose="02040503050406030204" pitchFamily="18" charset="0"/>
                            </a:rPr>
                            <m:t>𝑑𝐵</m:t>
                          </m:r>
                        </m:num>
                        <m:den>
                          <m:r>
                            <a:rPr lang="ru-RU" sz="1400" i="1">
                              <a:latin typeface="Cambria Math" panose="02040503050406030204" pitchFamily="18" charset="0"/>
                              <a:ea typeface="Cambria Math" panose="02040503050406030204" pitchFamily="18" charset="0"/>
                            </a:rPr>
                            <m:t>𝑑𝑥</m:t>
                          </m:r>
                        </m:den>
                      </m:f>
                      <m:r>
                        <a:rPr lang="ru-RU" sz="1400" i="1">
                          <a:latin typeface="Cambria Math" panose="02040503050406030204" pitchFamily="18" charset="0"/>
                          <a:ea typeface="Cambria Math" panose="02040503050406030204" pitchFamily="18" charset="0"/>
                        </a:rPr>
                        <m:t>−</m:t>
                      </m:r>
                      <m:sSup>
                        <m:sSupPr>
                          <m:ctrlPr>
                            <a:rPr lang="ru-RU" sz="1400" i="1" smtClean="0">
                              <a:latin typeface="Cambria Math"/>
                              <a:ea typeface="Cambria Math" panose="02040503050406030204" pitchFamily="18" charset="0"/>
                            </a:rPr>
                          </m:ctrlPr>
                        </m:sSupPr>
                        <m:e>
                          <m:r>
                            <a:rPr lang="ru-RU" sz="1400" i="1" smtClean="0">
                              <a:latin typeface="Cambria Math" panose="02040503050406030204" pitchFamily="18" charset="0"/>
                              <a:ea typeface="Cambria Math" panose="02040503050406030204" pitchFamily="18" charset="0"/>
                            </a:rPr>
                            <m:t>𝛿</m:t>
                          </m:r>
                        </m:e>
                        <m:sup>
                          <m:r>
                            <a:rPr lang="en-US" sz="1400" b="0" i="1" smtClean="0">
                              <a:latin typeface="Cambria Math" panose="02040503050406030204" pitchFamily="18" charset="0"/>
                              <a:ea typeface="Cambria Math" panose="02040503050406030204" pitchFamily="18" charset="0"/>
                            </a:rPr>
                            <m:t>2</m:t>
                          </m:r>
                        </m:sup>
                      </m:sSup>
                      <m:r>
                        <a:rPr lang="ru-RU" sz="1400" i="1">
                          <a:latin typeface="Cambria Math" panose="02040503050406030204" pitchFamily="18" charset="0"/>
                          <a:ea typeface="Cambria Math" panose="02040503050406030204" pitchFamily="18" charset="0"/>
                        </a:rPr>
                        <m:t>𝐵</m:t>
                      </m:r>
                      <m:r>
                        <a:rPr lang="ru-RU" sz="1400">
                          <a:latin typeface="Cambria Math" panose="02040503050406030204" pitchFamily="18" charset="0"/>
                          <a:ea typeface="Cambria Math" panose="02040503050406030204" pitchFamily="18" charset="0"/>
                        </a:rPr>
                        <m:t>=0</m:t>
                      </m:r>
                    </m:oMath>
                  </m:oMathPara>
                </a14:m>
                <a:endParaRPr lang="ru-RU" sz="1400" dirty="0">
                  <a:latin typeface="Cambria Math" panose="02040503050406030204" pitchFamily="18" charset="0"/>
                  <a:ea typeface="Cambria Math" panose="02040503050406030204" pitchFamily="18"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789626" y="2204864"/>
                <a:ext cx="2777235" cy="524567"/>
              </a:xfrm>
              <a:prstGeom prst="rect">
                <a:avLst/>
              </a:prstGeom>
              <a:blipFill rotWithShape="1">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1024599" y="2761163"/>
                <a:ext cx="2057486" cy="5806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ru-RU" sz="1400" i="1" smtClean="0">
                          <a:latin typeface="Cambria Math" panose="02040503050406030204" pitchFamily="18" charset="0"/>
                          <a:ea typeface="Cambria Math" panose="02040503050406030204" pitchFamily="18" charset="0"/>
                        </a:rPr>
                        <m:t>𝐵</m:t>
                      </m:r>
                      <m:r>
                        <a:rPr lang="en-US" sz="1400" b="0" i="0" smtClean="0">
                          <a:latin typeface="Cambria Math" panose="02040503050406030204" pitchFamily="18" charset="0"/>
                          <a:ea typeface="Cambria Math" panose="02040503050406030204" pitchFamily="18" charset="0"/>
                        </a:rPr>
                        <m:t>~</m:t>
                      </m:r>
                      <m:sSub>
                        <m:sSubPr>
                          <m:ctrlPr>
                            <a:rPr lang="ru-RU" sz="1400" i="1">
                              <a:latin typeface="Cambria Math"/>
                              <a:ea typeface="Cambria Math" panose="02040503050406030204" pitchFamily="18" charset="0"/>
                            </a:rPr>
                          </m:ctrlPr>
                        </m:sSubPr>
                        <m:e>
                          <m:r>
                            <a:rPr lang="ru-RU" sz="1400" i="1">
                              <a:latin typeface="Cambria Math" panose="02040503050406030204" pitchFamily="18" charset="0"/>
                              <a:ea typeface="Cambria Math" panose="02040503050406030204" pitchFamily="18" charset="0"/>
                            </a:rPr>
                            <m:t>𝐵</m:t>
                          </m:r>
                        </m:e>
                        <m:sub>
                          <m:r>
                            <a:rPr lang="ru-RU" sz="1400">
                              <a:latin typeface="Cambria Math" panose="02040503050406030204" pitchFamily="18" charset="0"/>
                              <a:ea typeface="Cambria Math" panose="02040503050406030204" pitchFamily="18" charset="0"/>
                            </a:rPr>
                            <m:t>0</m:t>
                          </m:r>
                        </m:sub>
                      </m:sSub>
                      <m:d>
                        <m:dPr>
                          <m:ctrlPr>
                            <a:rPr lang="ru-RU" sz="1400" i="1">
                              <a:latin typeface="Cambria Math"/>
                              <a:ea typeface="Cambria Math" panose="02040503050406030204" pitchFamily="18" charset="0"/>
                            </a:rPr>
                          </m:ctrlPr>
                        </m:dPr>
                        <m:e>
                          <m:r>
                            <a:rPr lang="ru-RU" sz="1400">
                              <a:latin typeface="Cambria Math" panose="02040503050406030204" pitchFamily="18" charset="0"/>
                              <a:ea typeface="Cambria Math" panose="02040503050406030204" pitchFamily="18" charset="0"/>
                            </a:rPr>
                            <m:t>1+</m:t>
                          </m:r>
                          <m:f>
                            <m:fPr>
                              <m:ctrlPr>
                                <a:rPr lang="ru-RU" sz="1400" i="1">
                                  <a:latin typeface="Cambria Math"/>
                                  <a:ea typeface="Cambria Math" panose="02040503050406030204" pitchFamily="18" charset="0"/>
                                </a:rPr>
                              </m:ctrlPr>
                            </m:fPr>
                            <m:num>
                              <m:sSup>
                                <m:sSupPr>
                                  <m:ctrlPr>
                                    <a:rPr lang="ru-RU" sz="1400" i="1">
                                      <a:latin typeface="Cambria Math"/>
                                      <a:ea typeface="Cambria Math" panose="02040503050406030204" pitchFamily="18" charset="0"/>
                                    </a:rPr>
                                  </m:ctrlPr>
                                </m:sSupPr>
                                <m:e>
                                  <m:r>
                                    <a:rPr lang="ru-RU" sz="1400" i="1">
                                      <a:latin typeface="Cambria Math" panose="02040503050406030204" pitchFamily="18" charset="0"/>
                                      <a:ea typeface="Cambria Math" panose="02040503050406030204" pitchFamily="18" charset="0"/>
                                    </a:rPr>
                                    <m:t>𝛿</m:t>
                                  </m:r>
                                </m:e>
                                <m:sup>
                                  <m:r>
                                    <a:rPr lang="ru-RU" sz="1400">
                                      <a:latin typeface="Cambria Math" panose="02040503050406030204" pitchFamily="18" charset="0"/>
                                      <a:ea typeface="Cambria Math" panose="02040503050406030204" pitchFamily="18" charset="0"/>
                                    </a:rPr>
                                    <m:t>2</m:t>
                                  </m:r>
                                </m:sup>
                              </m:sSup>
                            </m:num>
                            <m:den>
                              <m:r>
                                <a:rPr lang="ru-RU" sz="1400">
                                  <a:latin typeface="Cambria Math" panose="02040503050406030204" pitchFamily="18" charset="0"/>
                                  <a:ea typeface="Cambria Math" panose="02040503050406030204" pitchFamily="18" charset="0"/>
                                </a:rPr>
                                <m:t>2</m:t>
                              </m:r>
                            </m:den>
                          </m:f>
                          <m:sSup>
                            <m:sSupPr>
                              <m:ctrlPr>
                                <a:rPr lang="ru-RU" sz="1400" i="1">
                                  <a:latin typeface="Cambria Math"/>
                                  <a:ea typeface="Cambria Math" panose="02040503050406030204" pitchFamily="18" charset="0"/>
                                </a:rPr>
                              </m:ctrlPr>
                            </m:sSupPr>
                            <m:e>
                              <m:r>
                                <a:rPr lang="ru-RU" sz="1400" i="1">
                                  <a:latin typeface="Cambria Math" panose="02040503050406030204" pitchFamily="18" charset="0"/>
                                  <a:ea typeface="Cambria Math" panose="02040503050406030204" pitchFamily="18" charset="0"/>
                                </a:rPr>
                                <m:t>𝑥</m:t>
                              </m:r>
                            </m:e>
                            <m:sup>
                              <m:r>
                                <a:rPr lang="ru-RU" sz="1400">
                                  <a:latin typeface="Cambria Math" panose="02040503050406030204" pitchFamily="18" charset="0"/>
                                  <a:ea typeface="Cambria Math" panose="02040503050406030204" pitchFamily="18" charset="0"/>
                                </a:rPr>
                                <m:t>2</m:t>
                              </m:r>
                            </m:sup>
                          </m:sSup>
                          <m:func>
                            <m:funcPr>
                              <m:ctrlPr>
                                <a:rPr lang="ru-RU" sz="1400" i="1">
                                  <a:latin typeface="Cambria Math"/>
                                  <a:ea typeface="Cambria Math" panose="02040503050406030204" pitchFamily="18" charset="0"/>
                                </a:rPr>
                              </m:ctrlPr>
                            </m:funcPr>
                            <m:fName>
                              <m:r>
                                <m:rPr>
                                  <m:sty m:val="p"/>
                                </m:rPr>
                                <a:rPr lang="ru-RU" sz="1400">
                                  <a:latin typeface="Cambria Math" panose="02040503050406030204" pitchFamily="18" charset="0"/>
                                  <a:ea typeface="Cambria Math" panose="02040503050406030204" pitchFamily="18" charset="0"/>
                                </a:rPr>
                                <m:t>ln</m:t>
                              </m:r>
                            </m:fName>
                            <m:e>
                              <m:d>
                                <m:dPr>
                                  <m:ctrlPr>
                                    <a:rPr lang="ru-RU" sz="1400" i="1">
                                      <a:latin typeface="Cambria Math"/>
                                      <a:ea typeface="Cambria Math" panose="02040503050406030204" pitchFamily="18" charset="0"/>
                                    </a:rPr>
                                  </m:ctrlPr>
                                </m:dPr>
                                <m:e>
                                  <m:r>
                                    <a:rPr lang="ru-RU" sz="1400" i="1">
                                      <a:latin typeface="Cambria Math" panose="02040503050406030204" pitchFamily="18" charset="0"/>
                                      <a:ea typeface="Cambria Math" panose="02040503050406030204" pitchFamily="18" charset="0"/>
                                    </a:rPr>
                                    <m:t>𝑥</m:t>
                                  </m:r>
                                </m:e>
                              </m:d>
                            </m:e>
                          </m:func>
                        </m:e>
                      </m:d>
                    </m:oMath>
                  </m:oMathPara>
                </a14:m>
                <a:endParaRPr lang="ru-RU" sz="1400" dirty="0">
                  <a:latin typeface="Cambria Math" panose="02040503050406030204" pitchFamily="18" charset="0"/>
                  <a:ea typeface="Cambria Math" panose="02040503050406030204" pitchFamily="18" charset="0"/>
                </a:endParaRPr>
              </a:p>
            </p:txBody>
          </p:sp>
        </mc:Choice>
        <mc:Fallback xmlns="">
          <p:sp>
            <p:nvSpPr>
              <p:cNvPr id="24" name="Rectangle 23"/>
              <p:cNvSpPr>
                <a:spLocks noRot="1" noChangeAspect="1" noMove="1" noResize="1" noEditPoints="1" noAdjustHandles="1" noChangeArrowheads="1" noChangeShapeType="1" noTextEdit="1"/>
              </p:cNvSpPr>
              <p:nvPr/>
            </p:nvSpPr>
            <p:spPr>
              <a:xfrm>
                <a:off x="1024599" y="2761163"/>
                <a:ext cx="2057486" cy="580672"/>
              </a:xfrm>
              <a:prstGeom prst="rect">
                <a:avLst/>
              </a:prstGeom>
              <a:blipFill rotWithShape="1">
                <a:blip r:embed="rId5"/>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903315" y="3309605"/>
                <a:ext cx="2139367" cy="4987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ru-RU" sz="1400" i="1" smtClean="0">
                              <a:latin typeface="Cambria Math"/>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𝐸</m:t>
                          </m:r>
                        </m:e>
                        <m:sub>
                          <m:r>
                            <a:rPr lang="en-US" sz="1400" b="0" i="1" smtClean="0">
                              <a:latin typeface="Cambria Math" panose="02040503050406030204" pitchFamily="18" charset="0"/>
                              <a:ea typeface="Cambria Math" panose="02040503050406030204" pitchFamily="18" charset="0"/>
                            </a:rPr>
                            <m:t>𝑥</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𝑠𝑖𝑛</m:t>
                          </m:r>
                          <m:r>
                            <a:rPr lang="en-US" sz="1400" b="0" i="1" smtClean="0">
                              <a:latin typeface="Cambria Math" panose="02040503050406030204" pitchFamily="18" charset="0"/>
                              <a:ea typeface="Cambria Math" panose="02040503050406030204" pitchFamily="18" charset="0"/>
                            </a:rPr>
                            <m:t>𝜗</m:t>
                          </m:r>
                          <m:sSub>
                            <m:sSubPr>
                              <m:ctrlPr>
                                <a:rPr lang="en-US" sz="1400" b="0" i="1" smtClean="0">
                                  <a:latin typeface="Cambria Math"/>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𝐵</m:t>
                              </m:r>
                            </m:e>
                            <m:sub>
                              <m:r>
                                <a:rPr lang="en-US" sz="1400" b="0" i="1" smtClean="0">
                                  <a:latin typeface="Cambria Math" panose="02040503050406030204" pitchFamily="18" charset="0"/>
                                  <a:ea typeface="Cambria Math" panose="02040503050406030204" pitchFamily="18" charset="0"/>
                                </a:rPr>
                                <m:t>0</m:t>
                              </m:r>
                            </m:sub>
                          </m:sSub>
                        </m:num>
                        <m:den>
                          <m:r>
                            <a:rPr lang="en-US" sz="1400" b="0" i="1" smtClean="0">
                              <a:latin typeface="Cambria Math" panose="02040503050406030204" pitchFamily="18" charset="0"/>
                              <a:ea typeface="Cambria Math" panose="02040503050406030204" pitchFamily="18" charset="0"/>
                            </a:rPr>
                            <m:t>𝜀</m:t>
                          </m:r>
                        </m:den>
                      </m:f>
                      <m:r>
                        <a:rPr lang="en-US" sz="1400" b="0" i="1" smtClean="0">
                          <a:latin typeface="Cambria Math" panose="02040503050406030204" pitchFamily="18" charset="0"/>
                          <a:ea typeface="Cambria Math" panose="02040503050406030204" pitchFamily="18" charset="0"/>
                        </a:rPr>
                        <m:t>=−</m:t>
                      </m:r>
                      <m:f>
                        <m:fPr>
                          <m:ctrlPr>
                            <a:rPr lang="en-US" sz="1400" i="1">
                              <a:latin typeface="Cambria Math"/>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𝑠𝑖𝑛</m:t>
                          </m:r>
                          <m:r>
                            <a:rPr lang="en-US" sz="1400" i="1">
                              <a:latin typeface="Cambria Math" panose="02040503050406030204" pitchFamily="18" charset="0"/>
                              <a:ea typeface="Cambria Math" panose="02040503050406030204" pitchFamily="18" charset="0"/>
                            </a:rPr>
                            <m:t>𝜗</m:t>
                          </m:r>
                          <m:sSub>
                            <m:sSubPr>
                              <m:ctrlPr>
                                <a:rPr lang="en-US" sz="1400" i="1">
                                  <a:latin typeface="Cambria Math"/>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𝐵</m:t>
                              </m:r>
                            </m:e>
                            <m:sub>
                              <m:r>
                                <a:rPr lang="en-US" sz="1400" i="1">
                                  <a:latin typeface="Cambria Math" panose="02040503050406030204" pitchFamily="18" charset="0"/>
                                  <a:ea typeface="Cambria Math" panose="02040503050406030204" pitchFamily="18" charset="0"/>
                                </a:rPr>
                                <m:t>0</m:t>
                              </m:r>
                            </m:sub>
                          </m:sSub>
                        </m:num>
                        <m:den>
                          <m:r>
                            <a:rPr lang="en-US" sz="1400" b="0" i="1" smtClean="0">
                              <a:latin typeface="Cambria Math" panose="02040503050406030204" pitchFamily="18" charset="0"/>
                              <a:ea typeface="Cambria Math" panose="02040503050406030204" pitchFamily="18" charset="0"/>
                            </a:rPr>
                            <m:t>𝑥</m:t>
                          </m:r>
                        </m:den>
                      </m:f>
                    </m:oMath>
                  </m:oMathPara>
                </a14:m>
                <a:endParaRPr lang="ru-RU" sz="1400" dirty="0">
                  <a:latin typeface="Cambria Math" panose="02040503050406030204" pitchFamily="18" charset="0"/>
                  <a:ea typeface="Cambria Math" panose="02040503050406030204" pitchFamily="18"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903315" y="3309605"/>
                <a:ext cx="2139367" cy="498726"/>
              </a:xfrm>
              <a:prstGeom prst="rect">
                <a:avLst/>
              </a:prstGeom>
              <a:blipFill rotWithShape="1">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297594" y="3788702"/>
                <a:ext cx="3703834" cy="56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a:ea typeface="Cambria Math" panose="02040503050406030204" pitchFamily="18" charset="0"/>
                        </a:rPr>
                        <m:t>𝐴</m:t>
                      </m:r>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2</m:t>
                          </m:r>
                        </m:den>
                      </m:f>
                      <m:nary>
                        <m:naryPr>
                          <m:ctrlPr>
                            <a:rPr lang="en-US" sz="1400" b="0" i="1" smtClean="0">
                              <a:latin typeface="Cambria Math"/>
                              <a:ea typeface="Cambria Math" panose="02040503050406030204" pitchFamily="18" charset="0"/>
                            </a:rPr>
                          </m:ctrlPr>
                        </m:naryPr>
                        <m:sub>
                          <m:r>
                            <m:rPr>
                              <m:brk m:alnAt="23"/>
                            </m:rP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m:t>
                          </m:r>
                        </m:sub>
                        <m:sup>
                          <m:r>
                            <a:rPr lang="en-US" sz="1400" b="0" i="1" smtClean="0">
                              <a:latin typeface="Cambria Math" panose="02040503050406030204" pitchFamily="18" charset="0"/>
                              <a:ea typeface="Cambria Math" panose="02040503050406030204" pitchFamily="18" charset="0"/>
                            </a:rPr>
                            <m:t>+∞</m:t>
                          </m:r>
                        </m:sup>
                        <m:e>
                          <m:r>
                            <a:rPr lang="en-US" sz="1400" b="0" i="1" smtClean="0">
                              <a:latin typeface="Cambria Math" panose="02040503050406030204" pitchFamily="18" charset="0"/>
                              <a:ea typeface="Cambria Math" panose="02040503050406030204" pitchFamily="18" charset="0"/>
                            </a:rPr>
                            <m:t>𝑅𝑒</m:t>
                          </m:r>
                          <m:d>
                            <m:dPr>
                              <m:ctrlPr>
                                <a:rPr lang="en-US" sz="1400" b="0" i="1" smtClean="0">
                                  <a:latin typeface="Cambria Math"/>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𝜎</m:t>
                              </m:r>
                            </m:e>
                          </m:d>
                          <m:sSup>
                            <m:sSupPr>
                              <m:ctrlPr>
                                <a:rPr lang="en-US" sz="1400" b="0" i="1" smtClean="0">
                                  <a:latin typeface="Cambria Math"/>
                                  <a:ea typeface="Cambria Math" panose="02040503050406030204" pitchFamily="18" charset="0"/>
                                </a:rPr>
                              </m:ctrlPr>
                            </m:sSupPr>
                            <m:e>
                              <m:d>
                                <m:dPr>
                                  <m:begChr m:val="|"/>
                                  <m:endChr m:val="|"/>
                                  <m:ctrlPr>
                                    <a:rPr lang="en-US" sz="1400" i="1">
                                      <a:latin typeface="Cambria Math"/>
                                      <a:ea typeface="Cambria Math" panose="02040503050406030204" pitchFamily="18" charset="0"/>
                                    </a:rPr>
                                  </m:ctrlPr>
                                </m:dPr>
                                <m:e>
                                  <m:sSub>
                                    <m:sSubPr>
                                      <m:ctrlPr>
                                        <a:rPr lang="en-US" sz="1400" i="1">
                                          <a:latin typeface="Cambria Math"/>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𝐸</m:t>
                                      </m:r>
                                    </m:e>
                                    <m:sub>
                                      <m:r>
                                        <a:rPr lang="en-US" sz="1400" i="1">
                                          <a:latin typeface="Cambria Math" panose="02040503050406030204" pitchFamily="18" charset="0"/>
                                          <a:ea typeface="Cambria Math" panose="02040503050406030204" pitchFamily="18" charset="0"/>
                                        </a:rPr>
                                        <m:t>𝑥</m:t>
                                      </m:r>
                                    </m:sub>
                                  </m:sSub>
                                </m:e>
                              </m:d>
                            </m:e>
                            <m:sup>
                              <m:r>
                                <a:rPr lang="en-US" sz="1400" b="0" i="1" smtClean="0">
                                  <a:latin typeface="Cambria Math" panose="02040503050406030204" pitchFamily="18" charset="0"/>
                                  <a:ea typeface="Cambria Math" panose="02040503050406030204" pitchFamily="18" charset="0"/>
                                </a:rPr>
                                <m:t>2</m:t>
                              </m:r>
                            </m:sup>
                          </m:sSup>
                          <m:r>
                            <a:rPr lang="en-US" sz="1400" b="0" i="1" smtClean="0">
                              <a:latin typeface="Cambria Math" panose="02040503050406030204" pitchFamily="18" charset="0"/>
                              <a:ea typeface="Cambria Math" panose="02040503050406030204" pitchFamily="18" charset="0"/>
                            </a:rPr>
                            <m:t>𝑑</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𝐿𝑥</m:t>
                          </m:r>
                          <m:r>
                            <a:rPr lang="en-US" sz="1400" b="0" i="1" smtClean="0">
                              <a:latin typeface="Cambria Math" panose="02040503050406030204" pitchFamily="18" charset="0"/>
                              <a:ea typeface="Cambria Math" panose="02040503050406030204" pitchFamily="18" charset="0"/>
                            </a:rPr>
                            <m:t>) </m:t>
                          </m:r>
                        </m:e>
                      </m:nary>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𝑐</m:t>
                          </m:r>
                        </m:num>
                        <m:den>
                          <m:r>
                            <a:rPr lang="en-US" sz="1400" b="0" i="1" smtClean="0">
                              <a:latin typeface="Cambria Math" panose="02040503050406030204" pitchFamily="18" charset="0"/>
                              <a:ea typeface="Cambria Math" panose="02040503050406030204" pitchFamily="18" charset="0"/>
                            </a:rPr>
                            <m:t>8</m:t>
                          </m:r>
                        </m:den>
                      </m:f>
                      <m:sSub>
                        <m:sSubPr>
                          <m:ctrlPr>
                            <a:rPr lang="en-US" sz="1400" i="1">
                              <a:latin typeface="Cambria Math"/>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𝑘</m:t>
                          </m:r>
                        </m:e>
                        <m:sub>
                          <m:r>
                            <a:rPr lang="en-US" sz="1400" b="0" i="1" smtClean="0">
                              <a:latin typeface="Cambria Math" panose="02040503050406030204" pitchFamily="18" charset="0"/>
                              <a:ea typeface="Cambria Math" panose="02040503050406030204" pitchFamily="18" charset="0"/>
                            </a:rPr>
                            <m:t>0</m:t>
                          </m:r>
                        </m:sub>
                      </m:sSub>
                      <m:r>
                        <a:rPr lang="en-US" sz="1400" b="0" i="1" smtClean="0">
                          <a:latin typeface="Cambria Math" panose="02040503050406030204" pitchFamily="18" charset="0"/>
                          <a:ea typeface="Cambria Math" panose="02040503050406030204" pitchFamily="18" charset="0"/>
                        </a:rPr>
                        <m:t>𝐿</m:t>
                      </m:r>
                      <m:sSup>
                        <m:sSupPr>
                          <m:ctrlPr>
                            <a:rPr lang="en-US" sz="1400" b="0" i="1" smtClean="0">
                              <a:latin typeface="Cambria Math"/>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𝑠𝑖𝑛</m:t>
                          </m:r>
                        </m:e>
                        <m:sup>
                          <m:r>
                            <a:rPr lang="en-US" sz="1400" b="0" i="1" smtClean="0">
                              <a:latin typeface="Cambria Math" panose="02040503050406030204" pitchFamily="18" charset="0"/>
                              <a:ea typeface="Cambria Math" panose="02040503050406030204" pitchFamily="18" charset="0"/>
                            </a:rPr>
                            <m:t>2</m:t>
                          </m:r>
                        </m:sup>
                      </m:sSup>
                      <m:r>
                        <a:rPr lang="en-US" sz="1400" b="0" i="1" smtClean="0">
                          <a:latin typeface="Cambria Math" panose="02040503050406030204" pitchFamily="18" charset="0"/>
                          <a:ea typeface="Cambria Math" panose="02040503050406030204" pitchFamily="18" charset="0"/>
                        </a:rPr>
                        <m:t>𝜗</m:t>
                      </m:r>
                      <m:sSubSup>
                        <m:sSubSupPr>
                          <m:ctrlPr>
                            <a:rPr lang="ru-RU" sz="1400" i="1">
                              <a:latin typeface="Cambria Math"/>
                              <a:ea typeface="Cambria Math" panose="02040503050406030204" pitchFamily="18" charset="0"/>
                            </a:rPr>
                          </m:ctrlPr>
                        </m:sSubSupPr>
                        <m:e>
                          <m:r>
                            <a:rPr lang="ru-RU" sz="1400" i="1">
                              <a:latin typeface="Cambria Math" panose="02040503050406030204" pitchFamily="18" charset="0"/>
                              <a:ea typeface="Cambria Math" panose="02040503050406030204" pitchFamily="18" charset="0"/>
                            </a:rPr>
                            <m:t>𝐵</m:t>
                          </m:r>
                        </m:e>
                        <m:sub>
                          <m:r>
                            <a:rPr lang="ru-RU" sz="1400" i="1">
                              <a:latin typeface="Cambria Math" panose="02040503050406030204" pitchFamily="18" charset="0"/>
                              <a:ea typeface="Cambria Math" panose="02040503050406030204" pitchFamily="18" charset="0"/>
                            </a:rPr>
                            <m:t>0</m:t>
                          </m:r>
                        </m:sub>
                        <m:sup>
                          <m:r>
                            <a:rPr lang="ru-RU" sz="1400" i="1">
                              <a:latin typeface="Cambria Math" panose="02040503050406030204" pitchFamily="18" charset="0"/>
                              <a:ea typeface="Cambria Math" panose="02040503050406030204" pitchFamily="18" charset="0"/>
                            </a:rPr>
                            <m:t>2</m:t>
                          </m:r>
                        </m:sup>
                      </m:sSubSup>
                    </m:oMath>
                  </m:oMathPara>
                </a14:m>
                <a:endParaRPr lang="ru-RU" sz="1400" dirty="0">
                  <a:latin typeface="Cambria Math" panose="02040503050406030204" pitchFamily="18" charset="0"/>
                  <a:ea typeface="Cambria Math" panose="02040503050406030204" pitchFamily="18"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297594" y="3788702"/>
                <a:ext cx="3703834" cy="568554"/>
              </a:xfrm>
              <a:prstGeom prst="rect">
                <a:avLst/>
              </a:prstGeom>
              <a:blipFill rotWithShape="1">
                <a:blip r:embed="rId7"/>
                <a:stretch>
                  <a:fillRect l="-4283" t="-147312" b="-22043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3683" y="4365104"/>
                <a:ext cx="4615110" cy="4196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ru-RU" sz="1400" i="1" smtClean="0">
                              <a:latin typeface="Cambria Math"/>
                              <a:ea typeface="Cambria Math" panose="02040503050406030204" pitchFamily="18" charset="0"/>
                            </a:rPr>
                          </m:ctrlPr>
                        </m:sSubSupPr>
                        <m:e>
                          <m:r>
                            <a:rPr lang="ru-RU" sz="1400" i="1">
                              <a:latin typeface="Cambria Math" panose="02040503050406030204" pitchFamily="18" charset="0"/>
                              <a:ea typeface="Cambria Math" panose="02040503050406030204" pitchFamily="18" charset="0"/>
                            </a:rPr>
                            <m:t>𝐵</m:t>
                          </m:r>
                        </m:e>
                        <m:sub>
                          <m:r>
                            <a:rPr lang="ru-RU" sz="1400" i="1">
                              <a:latin typeface="Cambria Math" panose="02040503050406030204" pitchFamily="18" charset="0"/>
                              <a:ea typeface="Cambria Math" panose="02040503050406030204" pitchFamily="18" charset="0"/>
                            </a:rPr>
                            <m:t>0</m:t>
                          </m:r>
                        </m:sub>
                        <m:sup>
                          <m:r>
                            <a:rPr lang="ru-RU" sz="1400" i="1">
                              <a:latin typeface="Cambria Math" panose="02040503050406030204" pitchFamily="18" charset="0"/>
                              <a:ea typeface="Cambria Math" panose="02040503050406030204" pitchFamily="18" charset="0"/>
                            </a:rPr>
                            <m:t>2</m:t>
                          </m:r>
                        </m:sup>
                      </m:sSubSup>
                      <m:r>
                        <a:rPr lang="en-US" sz="1400" b="0" i="1" smtClean="0">
                          <a:latin typeface="Cambria Math" panose="02040503050406030204" pitchFamily="18" charset="0"/>
                          <a:ea typeface="Cambria Math" panose="02040503050406030204" pitchFamily="18" charset="0"/>
                        </a:rPr>
                        <m:t>~</m:t>
                      </m:r>
                      <m:sSup>
                        <m:sSupPr>
                          <m:ctrlPr>
                            <a:rPr lang="en-US" sz="1400" b="0" i="1" smtClean="0">
                              <a:latin typeface="Cambria Math"/>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𝑒</m:t>
                          </m:r>
                        </m:e>
                        <m:sup>
                          <m:r>
                            <a:rPr lang="en-US" sz="1400" b="0" i="1" smtClean="0">
                              <a:latin typeface="Cambria Math" panose="02040503050406030204" pitchFamily="18" charset="0"/>
                              <a:ea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𝑖</m:t>
                          </m:r>
                          <m:sSub>
                            <m:sSubPr>
                              <m:ctrlPr>
                                <a:rPr lang="en-US" sz="1400" b="0" i="1" smtClean="0">
                                  <a:latin typeface="Cambria Math"/>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𝑘</m:t>
                              </m:r>
                            </m:e>
                            <m:sub>
                              <m:r>
                                <a:rPr lang="en-US" sz="1400" b="0" i="1" smtClean="0">
                                  <a:latin typeface="Cambria Math" panose="02040503050406030204" pitchFamily="18" charset="0"/>
                                  <a:ea typeface="Cambria Math" panose="02040503050406030204" pitchFamily="18" charset="0"/>
                                </a:rPr>
                                <m:t>0</m:t>
                              </m:r>
                            </m:sub>
                          </m:sSub>
                          <m:nary>
                            <m:naryPr>
                              <m:ctrlPr>
                                <a:rPr lang="en-US" sz="1400" b="0" i="1" smtClean="0">
                                  <a:latin typeface="Cambria Math"/>
                                  <a:ea typeface="Cambria Math" panose="02040503050406030204" pitchFamily="18" charset="0"/>
                                </a:rPr>
                              </m:ctrlPr>
                            </m:naryPr>
                            <m:sub>
                              <m:r>
                                <m:rPr>
                                  <m:brk m:alnAt="23"/>
                                </m:rPr>
                                <a:rPr lang="en-US" sz="1400" b="0" i="1" smtClean="0">
                                  <a:latin typeface="Cambria Math" panose="02040503050406030204" pitchFamily="18" charset="0"/>
                                  <a:ea typeface="Cambria Math" panose="02040503050406030204" pitchFamily="18" charset="0"/>
                                </a:rPr>
                                <m:t>−</m:t>
                              </m:r>
                              <m:sSup>
                                <m:sSupPr>
                                  <m:ctrlPr>
                                    <a:rPr lang="en-US" sz="1400" b="0" i="1" smtClean="0">
                                      <a:latin typeface="Cambria Math"/>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𝑠𝑖𝑛</m:t>
                                  </m:r>
                                </m:e>
                                <m:sup>
                                  <m:r>
                                    <a:rPr lang="en-US" sz="1400" b="0" i="1" smtClean="0">
                                      <a:latin typeface="Cambria Math" panose="02040503050406030204" pitchFamily="18" charset="0"/>
                                      <a:ea typeface="Cambria Math" panose="02040503050406030204" pitchFamily="18" charset="0"/>
                                    </a:rPr>
                                    <m:t>2</m:t>
                                  </m:r>
                                </m:sup>
                              </m:sSup>
                              <m:r>
                                <m:rPr>
                                  <m:brk m:alnAt="23"/>
                                </m:rPr>
                                <a:rPr lang="en-US" sz="1400" b="0" i="1" smtClean="0">
                                  <a:latin typeface="Cambria Math" panose="02040503050406030204" pitchFamily="18" charset="0"/>
                                  <a:ea typeface="Cambria Math" panose="02040503050406030204" pitchFamily="18" charset="0"/>
                                </a:rPr>
                                <m:t>𝜗</m:t>
                              </m:r>
                            </m:sub>
                            <m:sup>
                              <m:r>
                                <a:rPr lang="en-US" sz="1400" b="0" i="1" smtClean="0">
                                  <a:latin typeface="Cambria Math" panose="02040503050406030204" pitchFamily="18" charset="0"/>
                                  <a:ea typeface="Cambria Math" panose="02040503050406030204" pitchFamily="18" charset="0"/>
                                </a:rPr>
                                <m:t>0</m:t>
                              </m:r>
                            </m:sup>
                            <m:e>
                              <m:rad>
                                <m:radPr>
                                  <m:degHide m:val="on"/>
                                  <m:ctrlPr>
                                    <a:rPr lang="en-US" sz="1400" b="0" i="1" smtClean="0">
                                      <a:latin typeface="Cambria Math"/>
                                      <a:ea typeface="Cambria Math" panose="02040503050406030204" pitchFamily="18" charset="0"/>
                                    </a:rPr>
                                  </m:ctrlPr>
                                </m:radPr>
                                <m:deg/>
                                <m:e>
                                  <m:r>
                                    <a:rPr lang="en-US" sz="1400" b="0" i="1" smtClean="0">
                                      <a:latin typeface="Cambria Math" panose="02040503050406030204" pitchFamily="18" charset="0"/>
                                      <a:ea typeface="Cambria Math" panose="02040503050406030204" pitchFamily="18" charset="0"/>
                                    </a:rPr>
                                    <m:t>𝜀</m:t>
                                  </m:r>
                                </m:e>
                              </m:rad>
                              <m:r>
                                <a:rPr lang="en-US" sz="1400" b="0" i="1" smtClean="0">
                                  <a:latin typeface="Cambria Math" panose="02040503050406030204" pitchFamily="18" charset="0"/>
                                  <a:ea typeface="Cambria Math" panose="02040503050406030204" pitchFamily="18" charset="0"/>
                                </a:rPr>
                                <m:t>𝑑</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𝐿𝑥</m:t>
                              </m:r>
                              <m:r>
                                <a:rPr lang="en-US" sz="1400" b="0" i="1" smtClean="0">
                                  <a:latin typeface="Cambria Math" panose="02040503050406030204" pitchFamily="18" charset="0"/>
                                  <a:ea typeface="Cambria Math" panose="02040503050406030204" pitchFamily="18" charset="0"/>
                                </a:rPr>
                                <m:t>)</m:t>
                              </m:r>
                            </m:e>
                          </m:nary>
                        </m:sup>
                      </m:sSup>
                      <m:r>
                        <a:rPr lang="en-US" sz="1400" b="0" i="1" smtClean="0">
                          <a:latin typeface="Cambria Math" panose="02040503050406030204" pitchFamily="18" charset="0"/>
                          <a:ea typeface="Cambria Math" panose="02040503050406030204" pitchFamily="18" charset="0"/>
                        </a:rPr>
                        <m:t>=</m:t>
                      </m:r>
                      <m:sSup>
                        <m:sSupPr>
                          <m:ctrlPr>
                            <a:rPr lang="en-US" sz="1400" i="1">
                              <a:latin typeface="Cambria Math"/>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𝑒</m:t>
                          </m:r>
                        </m:e>
                        <m:sup>
                          <m:r>
                            <a:rPr lang="en-US" sz="1400" b="0" i="1" smtClean="0">
                              <a:latin typeface="Cambria Math" panose="02040503050406030204" pitchFamily="18" charset="0"/>
                              <a:ea typeface="Cambria Math" panose="02040503050406030204" pitchFamily="18" charset="0"/>
                            </a:rPr>
                            <m:t>−2</m:t>
                          </m:r>
                          <m:sSub>
                            <m:sSubPr>
                              <m:ctrlPr>
                                <a:rPr lang="en-US" sz="1400" b="0" i="1" smtClean="0">
                                  <a:latin typeface="Cambria Math"/>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𝑘</m:t>
                              </m:r>
                            </m:e>
                            <m:sub>
                              <m:r>
                                <a:rPr lang="en-US" sz="1400" b="0" i="1" smtClean="0">
                                  <a:latin typeface="Cambria Math" panose="02040503050406030204" pitchFamily="18" charset="0"/>
                                  <a:ea typeface="Cambria Math" panose="02040503050406030204" pitchFamily="18" charset="0"/>
                                </a:rPr>
                                <m:t>0</m:t>
                              </m:r>
                            </m:sub>
                          </m:sSub>
                          <m:r>
                            <a:rPr lang="en-US" sz="1400" b="0" i="1" smtClean="0">
                              <a:latin typeface="Cambria Math" panose="02040503050406030204" pitchFamily="18" charset="0"/>
                              <a:ea typeface="Cambria Math" panose="02040503050406030204" pitchFamily="18" charset="0"/>
                            </a:rPr>
                            <m:t>𝐿</m:t>
                          </m:r>
                          <m:nary>
                            <m:naryPr>
                              <m:ctrlPr>
                                <a:rPr lang="en-US" sz="1400" b="0" i="1" smtClean="0">
                                  <a:latin typeface="Cambria Math"/>
                                  <a:ea typeface="Cambria Math" panose="02040503050406030204" pitchFamily="18" charset="0"/>
                                </a:rPr>
                              </m:ctrlPr>
                            </m:naryPr>
                            <m:sub>
                              <m:r>
                                <m:rPr>
                                  <m:brk m:alnAt="23"/>
                                </m:rPr>
                                <a:rPr lang="en-US" sz="1400" b="0" i="1" smtClean="0">
                                  <a:latin typeface="Cambria Math" panose="02040503050406030204" pitchFamily="18" charset="0"/>
                                  <a:ea typeface="Cambria Math" panose="02040503050406030204" pitchFamily="18" charset="0"/>
                                </a:rPr>
                                <m:t>0</m:t>
                              </m:r>
                            </m:sub>
                            <m:sup>
                              <m:sSup>
                                <m:sSupPr>
                                  <m:ctrlPr>
                                    <a:rPr lang="en-US" sz="1400" i="1">
                                      <a:latin typeface="Cambria Math"/>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𝑠𝑖𝑛</m:t>
                                  </m:r>
                                </m:e>
                                <m:sup>
                                  <m:r>
                                    <a:rPr lang="en-US" sz="1400" i="1">
                                      <a:latin typeface="Cambria Math" panose="02040503050406030204" pitchFamily="18" charset="0"/>
                                      <a:ea typeface="Cambria Math" panose="02040503050406030204" pitchFamily="18" charset="0"/>
                                    </a:rPr>
                                    <m:t>2</m:t>
                                  </m:r>
                                </m:sup>
                              </m:sSup>
                              <m:r>
                                <m:rPr>
                                  <m:brk m:alnAt="23"/>
                                </m:rPr>
                                <a:rPr lang="en-US" sz="1400" i="1">
                                  <a:latin typeface="Cambria Math" panose="02040503050406030204" pitchFamily="18" charset="0"/>
                                  <a:ea typeface="Cambria Math" panose="02040503050406030204" pitchFamily="18" charset="0"/>
                                </a:rPr>
                                <m:t>𝜗</m:t>
                              </m:r>
                            </m:sup>
                            <m:e>
                              <m:rad>
                                <m:radPr>
                                  <m:degHide m:val="on"/>
                                  <m:ctrlPr>
                                    <a:rPr lang="en-US" sz="1400" b="0" i="1" smtClean="0">
                                      <a:latin typeface="Cambria Math"/>
                                      <a:ea typeface="Cambria Math" panose="02040503050406030204" pitchFamily="18" charset="0"/>
                                    </a:rPr>
                                  </m:ctrlPr>
                                </m:radPr>
                                <m:deg/>
                                <m:e>
                                  <m:r>
                                    <a:rPr lang="en-US" sz="1400" b="0" i="1" smtClean="0">
                                      <a:latin typeface="Cambria Math" panose="02040503050406030204" pitchFamily="18" charset="0"/>
                                      <a:ea typeface="Cambria Math" panose="02040503050406030204" pitchFamily="18" charset="0"/>
                                    </a:rPr>
                                    <m:t>𝑥</m:t>
                                  </m:r>
                                </m:e>
                              </m:rad>
                              <m:r>
                                <a:rPr lang="en-US" sz="1400" b="0" i="1" smtClean="0">
                                  <a:latin typeface="Cambria Math" panose="02040503050406030204" pitchFamily="18" charset="0"/>
                                  <a:ea typeface="Cambria Math" panose="02040503050406030204" pitchFamily="18" charset="0"/>
                                </a:rPr>
                                <m:t>𝑑𝑥</m:t>
                              </m:r>
                            </m:e>
                          </m:nary>
                        </m:sup>
                      </m:sSup>
                      <m:r>
                        <a:rPr lang="en-US" sz="1400" b="0" i="1" smtClean="0">
                          <a:latin typeface="Cambria Math" panose="02040503050406030204" pitchFamily="18" charset="0"/>
                          <a:ea typeface="Cambria Math" panose="02040503050406030204" pitchFamily="18" charset="0"/>
                        </a:rPr>
                        <m:t>=</m:t>
                      </m:r>
                      <m:sSup>
                        <m:sSupPr>
                          <m:ctrlPr>
                            <a:rPr lang="en-US" sz="1400" b="0" i="1" smtClean="0">
                              <a:latin typeface="Cambria Math"/>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𝑒</m:t>
                          </m:r>
                        </m:e>
                        <m:sup>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4</m:t>
                              </m:r>
                            </m:num>
                            <m:den>
                              <m:r>
                                <a:rPr lang="en-US" sz="1400" b="0" i="1" smtClean="0">
                                  <a:latin typeface="Cambria Math" panose="02040503050406030204" pitchFamily="18" charset="0"/>
                                  <a:ea typeface="Cambria Math" panose="02040503050406030204" pitchFamily="18" charset="0"/>
                                </a:rPr>
                                <m:t>3</m:t>
                              </m:r>
                            </m:den>
                          </m:f>
                          <m:sSub>
                            <m:sSubPr>
                              <m:ctrlPr>
                                <a:rPr lang="en-US" sz="1400" b="0" i="1" smtClean="0">
                                  <a:latin typeface="Cambria Math"/>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𝑘</m:t>
                              </m:r>
                            </m:e>
                            <m:sub>
                              <m:r>
                                <a:rPr lang="en-US" sz="1400" b="0" i="1" smtClean="0">
                                  <a:latin typeface="Cambria Math" panose="02040503050406030204" pitchFamily="18" charset="0"/>
                                  <a:ea typeface="Cambria Math" panose="02040503050406030204" pitchFamily="18" charset="0"/>
                                </a:rPr>
                                <m:t>0</m:t>
                              </m:r>
                            </m:sub>
                          </m:sSub>
                          <m:r>
                            <a:rPr lang="en-US" sz="1400" b="0" i="1" smtClean="0">
                              <a:latin typeface="Cambria Math" panose="02040503050406030204" pitchFamily="18" charset="0"/>
                              <a:ea typeface="Cambria Math" panose="02040503050406030204" pitchFamily="18" charset="0"/>
                            </a:rPr>
                            <m:t>𝐿</m:t>
                          </m:r>
                          <m:sSup>
                            <m:sSupPr>
                              <m:ctrlPr>
                                <a:rPr lang="en-US" sz="1400" b="0" i="1" smtClean="0">
                                  <a:latin typeface="Cambria Math"/>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𝑠𝑖𝑛</m:t>
                              </m:r>
                            </m:e>
                            <m:sup>
                              <m:r>
                                <a:rPr lang="en-US" sz="1400" b="0" i="1" smtClean="0">
                                  <a:latin typeface="Cambria Math" panose="02040503050406030204" pitchFamily="18" charset="0"/>
                                  <a:ea typeface="Cambria Math" panose="02040503050406030204" pitchFamily="18" charset="0"/>
                                </a:rPr>
                                <m:t>3</m:t>
                              </m:r>
                            </m:sup>
                          </m:sSup>
                          <m:r>
                            <a:rPr lang="en-US" sz="1400" b="0" i="1" smtClean="0">
                              <a:latin typeface="Cambria Math" panose="02040503050406030204" pitchFamily="18" charset="0"/>
                              <a:ea typeface="Cambria Math" panose="02040503050406030204" pitchFamily="18" charset="0"/>
                            </a:rPr>
                            <m:t>𝜗</m:t>
                          </m:r>
                        </m:sup>
                      </m:sSup>
                    </m:oMath>
                  </m:oMathPara>
                </a14:m>
                <a:endParaRPr lang="ru-RU" sz="1400" dirty="0">
                  <a:latin typeface="Cambria Math" panose="02040503050406030204" pitchFamily="18" charset="0"/>
                  <a:ea typeface="Cambria Math" panose="020405030504060302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3683" y="4365104"/>
                <a:ext cx="4615110" cy="419667"/>
              </a:xfrm>
              <a:prstGeom prst="rect">
                <a:avLst/>
              </a:prstGeom>
              <a:blipFill rotWithShape="1">
                <a:blip r:embed="rId8"/>
                <a:stretch>
                  <a:fillRect t="-44928" b="-7971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108016" y="4921403"/>
                <a:ext cx="1817677" cy="519245"/>
              </a:xfrm>
              <a:prstGeom prst="rect">
                <a:avLst/>
              </a:prstGeom>
              <a:noFill/>
              <a:ln w="19050">
                <a:solidFill>
                  <a:schemeClr val="accent6"/>
                </a:solidFill>
              </a:ln>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ea typeface="Cambria Math" panose="02040503050406030204" pitchFamily="18" charset="0"/>
                        </a:rPr>
                        <m:t>A</m:t>
                      </m:r>
                      <m:r>
                        <a:rPr lang="en-US" b="0" i="0" smtClean="0">
                          <a:latin typeface="Cambria Math" panose="02040503050406030204" pitchFamily="18" charset="0"/>
                          <a:ea typeface="Cambria Math" panose="02040503050406030204" pitchFamily="18" charset="0"/>
                        </a:rPr>
                        <m:t>~</m:t>
                      </m:r>
                      <m:sSubSup>
                        <m:sSubSupPr>
                          <m:ctrlPr>
                            <a:rPr lang="ru-RU" i="1">
                              <a:latin typeface="Cambria Math"/>
                              <a:ea typeface="Cambria Math" panose="02040503050406030204" pitchFamily="18" charset="0"/>
                            </a:rPr>
                          </m:ctrlPr>
                        </m:sSubSupPr>
                        <m:e>
                          <m:r>
                            <m:rPr>
                              <m:sty m:val="p"/>
                            </m:rPr>
                            <a:rPr lang="ru-RU" i="0">
                              <a:latin typeface="Cambria Math" panose="02040503050406030204" pitchFamily="18" charset="0"/>
                              <a:ea typeface="Cambria Math" panose="02040503050406030204" pitchFamily="18" charset="0"/>
                            </a:rPr>
                            <m:t>χ</m:t>
                          </m:r>
                        </m:e>
                        <m:sub>
                          <m:r>
                            <a:rPr lang="ru-RU" i="0">
                              <a:latin typeface="Cambria Math" panose="02040503050406030204" pitchFamily="18" charset="0"/>
                              <a:ea typeface="Cambria Math" panose="02040503050406030204" pitchFamily="18" charset="0"/>
                            </a:rPr>
                            <m:t>0</m:t>
                          </m:r>
                        </m:sub>
                        <m:sup>
                          <m:r>
                            <a:rPr lang="en-US" b="0" i="0" smtClean="0">
                              <a:latin typeface="Cambria Math" panose="02040503050406030204" pitchFamily="18" charset="0"/>
                              <a:ea typeface="Cambria Math" panose="02040503050406030204" pitchFamily="18" charset="0"/>
                            </a:rPr>
                            <m:t>−</m:t>
                          </m:r>
                          <m:f>
                            <m:fPr>
                              <m:type m:val="skw"/>
                              <m:ctrlPr>
                                <a:rPr lang="ru-RU" i="1">
                                  <a:latin typeface="Cambria Math"/>
                                  <a:ea typeface="Cambria Math" panose="02040503050406030204" pitchFamily="18" charset="0"/>
                                </a:rPr>
                              </m:ctrlPr>
                            </m:fPr>
                            <m:num>
                              <m:r>
                                <a:rPr lang="ru-RU" i="0">
                                  <a:latin typeface="Cambria Math" panose="02040503050406030204" pitchFamily="18" charset="0"/>
                                  <a:ea typeface="Cambria Math" panose="02040503050406030204" pitchFamily="18" charset="0"/>
                                </a:rPr>
                                <m:t>1</m:t>
                              </m:r>
                            </m:num>
                            <m:den>
                              <m:r>
                                <a:rPr lang="ru-RU" i="0">
                                  <a:latin typeface="Cambria Math" panose="02040503050406030204" pitchFamily="18" charset="0"/>
                                  <a:ea typeface="Cambria Math" panose="02040503050406030204" pitchFamily="18" charset="0"/>
                                </a:rPr>
                                <m:t>3</m:t>
                              </m:r>
                            </m:den>
                          </m:f>
                        </m:sup>
                      </m:sSubSup>
                      <m:sSup>
                        <m:sSupPr>
                          <m:ctrlPr>
                            <a:rPr lang="ru-RU" i="1" smtClean="0">
                              <a:latin typeface="Cambria Math"/>
                              <a:ea typeface="Cambria Math" panose="02040503050406030204" pitchFamily="18" charset="0"/>
                            </a:rPr>
                          </m:ctrlPr>
                        </m:sSupPr>
                        <m:e>
                          <m:r>
                            <m:rPr>
                              <m:sty m:val="p"/>
                            </m:rPr>
                            <a:rPr lang="ru-RU" i="0" smtClean="0">
                              <a:latin typeface="Cambria Math" panose="02040503050406030204" pitchFamily="18" charset="0"/>
                              <a:ea typeface="Cambria Math" panose="02040503050406030204" pitchFamily="18" charset="0"/>
                            </a:rPr>
                            <m:t>δ</m:t>
                          </m:r>
                        </m:e>
                        <m:sup>
                          <m:r>
                            <a:rPr lang="en-US" b="0" i="0" smtClean="0">
                              <a:latin typeface="Cambria Math" panose="02040503050406030204" pitchFamily="18" charset="0"/>
                              <a:ea typeface="Cambria Math" panose="02040503050406030204" pitchFamily="18" charset="0"/>
                            </a:rPr>
                            <m:t>2</m:t>
                          </m:r>
                        </m:sup>
                      </m:sSup>
                      <m:sSup>
                        <m:sSupPr>
                          <m:ctrlPr>
                            <a:rPr lang="ru-RU" i="1" smtClean="0">
                              <a:latin typeface="Cambria Math"/>
                              <a:ea typeface="Cambria Math" panose="02040503050406030204" pitchFamily="18" charset="0"/>
                            </a:rPr>
                          </m:ctrlPr>
                        </m:sSupPr>
                        <m:e>
                          <m:r>
                            <m:rPr>
                              <m:sty m:val="p"/>
                            </m:rPr>
                            <a:rPr lang="en-US" b="0" i="0" smtClean="0">
                              <a:latin typeface="Cambria Math" panose="02040503050406030204" pitchFamily="18" charset="0"/>
                              <a:ea typeface="Cambria Math" panose="02040503050406030204" pitchFamily="18" charset="0"/>
                            </a:rPr>
                            <m:t>e</m:t>
                          </m:r>
                        </m:e>
                        <m:sup>
                          <m:r>
                            <a:rPr lang="en-US" b="0" i="0" smtClean="0">
                              <a:latin typeface="Cambria Math" panose="02040503050406030204" pitchFamily="18" charset="0"/>
                              <a:ea typeface="Cambria Math" panose="02040503050406030204" pitchFamily="18" charset="0"/>
                            </a:rPr>
                            <m:t>−</m:t>
                          </m:r>
                          <m:sSup>
                            <m:sSupPr>
                              <m:ctrlPr>
                                <a:rPr lang="en-US" b="0" i="1" smtClean="0">
                                  <a:latin typeface="Cambria Math"/>
                                  <a:ea typeface="Cambria Math" panose="02040503050406030204" pitchFamily="18" charset="0"/>
                                </a:rPr>
                              </m:ctrlPr>
                            </m:sSupPr>
                            <m:e>
                              <m:d>
                                <m:dPr>
                                  <m:begChr m:val="|"/>
                                  <m:endChr m:val="|"/>
                                  <m:ctrlPr>
                                    <a:rPr lang="en-US" b="0" i="1" smtClean="0">
                                      <a:latin typeface="Cambria Math"/>
                                      <a:ea typeface="Cambria Math" panose="02040503050406030204" pitchFamily="18" charset="0"/>
                                    </a:rPr>
                                  </m:ctrlPr>
                                </m:dPr>
                                <m:e>
                                  <m:r>
                                    <m:rPr>
                                      <m:sty m:val="p"/>
                                    </m:rPr>
                                    <a:rPr lang="en-US" b="0" i="0" smtClean="0">
                                      <a:latin typeface="Cambria Math" panose="02040503050406030204" pitchFamily="18" charset="0"/>
                                      <a:ea typeface="Cambria Math" panose="02040503050406030204" pitchFamily="18" charset="0"/>
                                    </a:rPr>
                                    <m:t>δ</m:t>
                                  </m:r>
                                </m:e>
                              </m:d>
                            </m:e>
                            <m:sup>
                              <m:r>
                                <a:rPr lang="en-US" b="0" i="0" smtClean="0">
                                  <a:latin typeface="Cambria Math" panose="02040503050406030204" pitchFamily="18" charset="0"/>
                                  <a:ea typeface="Cambria Math" panose="02040503050406030204" pitchFamily="18" charset="0"/>
                                </a:rPr>
                                <m:t>3</m:t>
                              </m:r>
                            </m:sup>
                          </m:sSup>
                        </m:sup>
                      </m:sSup>
                    </m:oMath>
                  </m:oMathPara>
                </a14:m>
                <a:endParaRPr lang="ru-RU" dirty="0">
                  <a:latin typeface="Cambria Math" panose="02040503050406030204" pitchFamily="18" charset="0"/>
                  <a:ea typeface="Cambria Math" panose="02040503050406030204"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108016" y="4921403"/>
                <a:ext cx="1817677" cy="519245"/>
              </a:xfrm>
              <a:prstGeom prst="rect">
                <a:avLst/>
              </a:prstGeom>
              <a:blipFill rotWithShape="1">
                <a:blip r:embed="rId9"/>
                <a:stretch>
                  <a:fillRect/>
                </a:stretch>
              </a:blipFill>
              <a:ln w="19050">
                <a:solidFill>
                  <a:schemeClr val="accent6"/>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924383" y="2200288"/>
                <a:ext cx="3901709" cy="5276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𝑧</m:t>
                      </m:r>
                      <m:r>
                        <a:rPr lang="en-US" sz="1400" b="0" i="1" smtClean="0">
                          <a:latin typeface="Cambria Math" panose="02040503050406030204" pitchFamily="18" charset="0"/>
                          <a:ea typeface="Cambria Math" panose="02040503050406030204" pitchFamily="18" charset="0"/>
                        </a:rPr>
                        <m:t>=</m:t>
                      </m:r>
                      <m:sSup>
                        <m:sSupPr>
                          <m:ctrlPr>
                            <a:rPr lang="en-US" sz="1400" b="0" i="1" smtClean="0">
                              <a:latin typeface="Cambria Math"/>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𝑥</m:t>
                          </m:r>
                        </m:e>
                        <m:sup>
                          <m:r>
                            <a:rPr lang="en-US" sz="1400" b="0" i="1" smtClean="0">
                              <a:latin typeface="Cambria Math" panose="02040503050406030204" pitchFamily="18" charset="0"/>
                              <a:ea typeface="Cambria Math" panose="02040503050406030204" pitchFamily="18" charset="0"/>
                            </a:rPr>
                            <m:t>2</m:t>
                          </m:r>
                        </m:sup>
                      </m:sSup>
                      <m:r>
                        <a:rPr lang="en-US" sz="1400" b="0" i="1" smtClean="0">
                          <a:latin typeface="Cambria Math"/>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a:ea typeface="Cambria Math" panose="02040503050406030204" pitchFamily="18" charset="0"/>
                        </a:rPr>
                        <m:t> </m:t>
                      </m:r>
                      <m:f>
                        <m:fPr>
                          <m:ctrlPr>
                            <a:rPr lang="ru-RU" sz="1400" i="1">
                              <a:latin typeface="Cambria Math"/>
                              <a:ea typeface="Cambria Math" panose="02040503050406030204" pitchFamily="18" charset="0"/>
                            </a:rPr>
                          </m:ctrlPr>
                        </m:fPr>
                        <m:num>
                          <m:sSup>
                            <m:sSupPr>
                              <m:ctrlPr>
                                <a:rPr lang="ru-RU" sz="1400" i="1">
                                  <a:latin typeface="Cambria Math"/>
                                  <a:ea typeface="Cambria Math" panose="02040503050406030204" pitchFamily="18" charset="0"/>
                                </a:rPr>
                              </m:ctrlPr>
                            </m:sSupPr>
                            <m:e>
                              <m:r>
                                <a:rPr lang="ru-RU" sz="1400" i="1">
                                  <a:latin typeface="Cambria Math" panose="02040503050406030204" pitchFamily="18" charset="0"/>
                                  <a:ea typeface="Cambria Math" panose="02040503050406030204" pitchFamily="18" charset="0"/>
                                </a:rPr>
                                <m:t>𝑑</m:t>
                              </m:r>
                            </m:e>
                            <m:sup>
                              <m:r>
                                <a:rPr lang="ru-RU" sz="1400" i="1">
                                  <a:latin typeface="Cambria Math" panose="02040503050406030204" pitchFamily="18" charset="0"/>
                                  <a:ea typeface="Cambria Math" panose="02040503050406030204" pitchFamily="18" charset="0"/>
                                </a:rPr>
                                <m:t>2</m:t>
                              </m:r>
                            </m:sup>
                          </m:sSup>
                          <m:r>
                            <a:rPr lang="ru-RU" sz="1400" i="1">
                              <a:latin typeface="Cambria Math" panose="02040503050406030204" pitchFamily="18" charset="0"/>
                              <a:ea typeface="Cambria Math" panose="02040503050406030204" pitchFamily="18" charset="0"/>
                            </a:rPr>
                            <m:t>𝐵</m:t>
                          </m:r>
                        </m:num>
                        <m:den>
                          <m:r>
                            <a:rPr lang="ru-RU" sz="1400" i="1">
                              <a:latin typeface="Cambria Math" panose="02040503050406030204" pitchFamily="18" charset="0"/>
                              <a:ea typeface="Cambria Math" panose="02040503050406030204" pitchFamily="18" charset="0"/>
                            </a:rPr>
                            <m:t>𝑑</m:t>
                          </m:r>
                          <m:sSup>
                            <m:sSupPr>
                              <m:ctrlPr>
                                <a:rPr lang="ru-RU" sz="1400" i="1">
                                  <a:latin typeface="Cambria Math"/>
                                  <a:ea typeface="Cambria Math" panose="02040503050406030204" pitchFamily="18" charset="0"/>
                                </a:rPr>
                              </m:ctrlPr>
                            </m:sSupPr>
                            <m:e>
                              <m:r>
                                <a:rPr lang="ru-RU" sz="1400" i="1">
                                  <a:latin typeface="Cambria Math" panose="02040503050406030204" pitchFamily="18" charset="0"/>
                                  <a:ea typeface="Cambria Math" panose="02040503050406030204" pitchFamily="18" charset="0"/>
                                </a:rPr>
                                <m:t>𝑧</m:t>
                              </m:r>
                            </m:e>
                            <m:sup>
                              <m:r>
                                <a:rPr lang="ru-RU" sz="1400" i="1">
                                  <a:latin typeface="Cambria Math" panose="02040503050406030204" pitchFamily="18" charset="0"/>
                                  <a:ea typeface="Cambria Math" panose="02040503050406030204" pitchFamily="18" charset="0"/>
                                </a:rPr>
                                <m:t>2</m:t>
                              </m:r>
                            </m:sup>
                          </m:sSup>
                        </m:den>
                      </m:f>
                      <m:r>
                        <a:rPr lang="ru-RU" sz="1400" i="1">
                          <a:latin typeface="Cambria Math" panose="02040503050406030204" pitchFamily="18" charset="0"/>
                          <a:ea typeface="Cambria Math" panose="02040503050406030204" pitchFamily="18" charset="0"/>
                        </a:rPr>
                        <m:t>−</m:t>
                      </m:r>
                      <m:f>
                        <m:fPr>
                          <m:ctrlPr>
                            <a:rPr lang="ru-RU" sz="1400" i="1">
                              <a:latin typeface="Cambria Math"/>
                              <a:ea typeface="Cambria Math" panose="02040503050406030204" pitchFamily="18" charset="0"/>
                            </a:rPr>
                          </m:ctrlPr>
                        </m:fPr>
                        <m:num>
                          <m:rad>
                            <m:radPr>
                              <m:degHide m:val="on"/>
                              <m:ctrlPr>
                                <a:rPr lang="ru-RU" sz="1400" i="1">
                                  <a:latin typeface="Cambria Math"/>
                                  <a:ea typeface="Cambria Math" panose="02040503050406030204" pitchFamily="18" charset="0"/>
                                </a:rPr>
                              </m:ctrlPr>
                            </m:radPr>
                            <m:deg/>
                            <m:e>
                              <m:r>
                                <a:rPr lang="ru-RU" sz="1400" i="1">
                                  <a:latin typeface="Cambria Math" panose="02040503050406030204" pitchFamily="18" charset="0"/>
                                  <a:ea typeface="Cambria Math" panose="02040503050406030204" pitchFamily="18" charset="0"/>
                                </a:rPr>
                                <m:t>𝑧</m:t>
                              </m:r>
                            </m:e>
                          </m:rad>
                          <m:r>
                            <a:rPr lang="ru-RU" sz="1400" i="1">
                              <a:latin typeface="Cambria Math" panose="02040503050406030204" pitchFamily="18" charset="0"/>
                              <a:ea typeface="Cambria Math" panose="02040503050406030204" pitchFamily="18" charset="0"/>
                            </a:rPr>
                            <m:t>+</m:t>
                          </m:r>
                          <m:sSup>
                            <m:sSupPr>
                              <m:ctrlPr>
                                <a:rPr lang="ru-RU" sz="1400" i="1">
                                  <a:latin typeface="Cambria Math"/>
                                  <a:ea typeface="Cambria Math" panose="02040503050406030204" pitchFamily="18" charset="0"/>
                                </a:rPr>
                              </m:ctrlPr>
                            </m:sSupPr>
                            <m:e>
                              <m:r>
                                <a:rPr lang="ru-RU" sz="1400" i="1">
                                  <a:latin typeface="Cambria Math" panose="02040503050406030204" pitchFamily="18" charset="0"/>
                                  <a:ea typeface="Cambria Math" panose="02040503050406030204" pitchFamily="18" charset="0"/>
                                </a:rPr>
                                <m:t>𝛿</m:t>
                              </m:r>
                            </m:e>
                            <m:sup>
                              <m:r>
                                <a:rPr lang="ru-RU" sz="1400" i="1">
                                  <a:latin typeface="Cambria Math" panose="02040503050406030204" pitchFamily="18" charset="0"/>
                                  <a:ea typeface="Cambria Math" panose="02040503050406030204" pitchFamily="18" charset="0"/>
                                </a:rPr>
                                <m:t>2</m:t>
                              </m:r>
                            </m:sup>
                          </m:sSup>
                        </m:num>
                        <m:den>
                          <m:r>
                            <a:rPr lang="ru-RU" sz="1400" i="1">
                              <a:latin typeface="Cambria Math" panose="02040503050406030204" pitchFamily="18" charset="0"/>
                              <a:ea typeface="Cambria Math" panose="02040503050406030204" pitchFamily="18" charset="0"/>
                            </a:rPr>
                            <m:t>4</m:t>
                          </m:r>
                          <m:r>
                            <a:rPr lang="ru-RU" sz="1400" i="1">
                              <a:latin typeface="Cambria Math" panose="02040503050406030204" pitchFamily="18" charset="0"/>
                              <a:ea typeface="Cambria Math" panose="02040503050406030204" pitchFamily="18" charset="0"/>
                            </a:rPr>
                            <m:t>𝑧</m:t>
                          </m:r>
                        </m:den>
                      </m:f>
                      <m:r>
                        <a:rPr lang="ru-RU" sz="1400" i="1">
                          <a:latin typeface="Cambria Math" panose="02040503050406030204" pitchFamily="18" charset="0"/>
                          <a:ea typeface="Cambria Math" panose="02040503050406030204" pitchFamily="18" charset="0"/>
                        </a:rPr>
                        <m:t>𝐵</m:t>
                      </m:r>
                      <m:r>
                        <a:rPr lang="ru-RU" sz="1400" i="1">
                          <a:latin typeface="Cambria Math" panose="02040503050406030204" pitchFamily="18" charset="0"/>
                          <a:ea typeface="Cambria Math" panose="02040503050406030204" pitchFamily="18" charset="0"/>
                        </a:rPr>
                        <m:t>=0, </m:t>
                      </m:r>
                      <m:r>
                        <a:rPr lang="en-US" sz="1400" b="0" i="1" smtClean="0">
                          <a:latin typeface="Cambria Math"/>
                          <a:ea typeface="Cambria Math" panose="02040503050406030204" pitchFamily="18" charset="0"/>
                        </a:rPr>
                        <m:t>𝑄</m:t>
                      </m:r>
                      <m:r>
                        <a:rPr lang="en-US" sz="1400" b="0" i="1" smtClean="0">
                          <a:latin typeface="Cambria Math"/>
                          <a:ea typeface="Cambria Math" panose="02040503050406030204" pitchFamily="18" charset="0"/>
                        </a:rPr>
                        <m:t>=−</m:t>
                      </m:r>
                      <m:f>
                        <m:fPr>
                          <m:ctrlPr>
                            <a:rPr lang="ru-RU" sz="1400" i="1">
                              <a:latin typeface="Cambria Math"/>
                              <a:ea typeface="Cambria Math" panose="02040503050406030204" pitchFamily="18" charset="0"/>
                            </a:rPr>
                          </m:ctrlPr>
                        </m:fPr>
                        <m:num>
                          <m:rad>
                            <m:radPr>
                              <m:degHide m:val="on"/>
                              <m:ctrlPr>
                                <a:rPr lang="ru-RU" sz="1400" i="1">
                                  <a:latin typeface="Cambria Math"/>
                                  <a:ea typeface="Cambria Math" panose="02040503050406030204" pitchFamily="18" charset="0"/>
                                </a:rPr>
                              </m:ctrlPr>
                            </m:radPr>
                            <m:deg/>
                            <m:e>
                              <m:r>
                                <a:rPr lang="ru-RU" sz="1400" i="1">
                                  <a:latin typeface="Cambria Math" panose="02040503050406030204" pitchFamily="18" charset="0"/>
                                  <a:ea typeface="Cambria Math" panose="02040503050406030204" pitchFamily="18" charset="0"/>
                                </a:rPr>
                                <m:t>𝑧</m:t>
                              </m:r>
                            </m:e>
                          </m:rad>
                          <m:r>
                            <a:rPr lang="ru-RU" sz="1400" i="1">
                              <a:latin typeface="Cambria Math" panose="02040503050406030204" pitchFamily="18" charset="0"/>
                              <a:ea typeface="Cambria Math" panose="02040503050406030204" pitchFamily="18" charset="0"/>
                            </a:rPr>
                            <m:t>+</m:t>
                          </m:r>
                          <m:sSup>
                            <m:sSupPr>
                              <m:ctrlPr>
                                <a:rPr lang="ru-RU" sz="1400" i="1">
                                  <a:latin typeface="Cambria Math"/>
                                  <a:ea typeface="Cambria Math" panose="02040503050406030204" pitchFamily="18" charset="0"/>
                                </a:rPr>
                              </m:ctrlPr>
                            </m:sSupPr>
                            <m:e>
                              <m:r>
                                <a:rPr lang="ru-RU" sz="1400" i="1">
                                  <a:latin typeface="Cambria Math" panose="02040503050406030204" pitchFamily="18" charset="0"/>
                                  <a:ea typeface="Cambria Math" panose="02040503050406030204" pitchFamily="18" charset="0"/>
                                </a:rPr>
                                <m:t>𝛿</m:t>
                              </m:r>
                            </m:e>
                            <m:sup>
                              <m:r>
                                <a:rPr lang="ru-RU" sz="1400" i="1">
                                  <a:latin typeface="Cambria Math" panose="02040503050406030204" pitchFamily="18" charset="0"/>
                                  <a:ea typeface="Cambria Math" panose="02040503050406030204" pitchFamily="18" charset="0"/>
                                </a:rPr>
                                <m:t>2</m:t>
                              </m:r>
                            </m:sup>
                          </m:sSup>
                        </m:num>
                        <m:den>
                          <m:r>
                            <a:rPr lang="ru-RU" sz="1400" i="1">
                              <a:latin typeface="Cambria Math" panose="02040503050406030204" pitchFamily="18" charset="0"/>
                              <a:ea typeface="Cambria Math" panose="02040503050406030204" pitchFamily="18" charset="0"/>
                            </a:rPr>
                            <m:t>4</m:t>
                          </m:r>
                          <m:r>
                            <a:rPr lang="ru-RU" sz="1400" i="1">
                              <a:latin typeface="Cambria Math" panose="02040503050406030204" pitchFamily="18" charset="0"/>
                              <a:ea typeface="Cambria Math" panose="02040503050406030204" pitchFamily="18" charset="0"/>
                            </a:rPr>
                            <m:t>𝑧</m:t>
                          </m:r>
                        </m:den>
                      </m:f>
                    </m:oMath>
                  </m:oMathPara>
                </a14:m>
                <a:endParaRPr lang="ru-RU" sz="1400" i="1" dirty="0">
                  <a:latin typeface="Cambria Math" panose="02040503050406030204" pitchFamily="18" charset="0"/>
                  <a:ea typeface="Cambria Math" panose="02040503050406030204" pitchFamily="18"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924383" y="2200288"/>
                <a:ext cx="3901709" cy="527645"/>
              </a:xfrm>
              <a:prstGeom prst="rect">
                <a:avLst/>
              </a:prstGeom>
              <a:blipFill rotWithShape="1">
                <a:blip r:embed="rId10"/>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5436096" y="2779052"/>
                <a:ext cx="3251659" cy="5013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ru-RU" sz="1400" i="1" smtClean="0">
                              <a:latin typeface="Cambria Math"/>
                              <a:ea typeface="Cambria Math" panose="02040503050406030204" pitchFamily="18" charset="0"/>
                            </a:rPr>
                          </m:ctrlPr>
                        </m:fPr>
                        <m:num>
                          <m:r>
                            <a:rPr lang="ru-RU" sz="1400" i="1">
                              <a:latin typeface="Cambria Math" panose="02040503050406030204" pitchFamily="18" charset="0"/>
                              <a:ea typeface="Cambria Math" panose="02040503050406030204" pitchFamily="18" charset="0"/>
                            </a:rPr>
                            <m:t>𝑑𝑆</m:t>
                          </m:r>
                        </m:num>
                        <m:den>
                          <m:r>
                            <a:rPr lang="ru-RU" sz="1400" i="1">
                              <a:latin typeface="Cambria Math" panose="02040503050406030204" pitchFamily="18" charset="0"/>
                              <a:ea typeface="Cambria Math" panose="02040503050406030204" pitchFamily="18" charset="0"/>
                            </a:rPr>
                            <m:t>𝑑</m:t>
                          </m:r>
                          <m:r>
                            <a:rPr lang="en-US" sz="1400" b="0" i="1" smtClean="0">
                              <a:latin typeface="Cambria Math" panose="02040503050406030204" pitchFamily="18" charset="0"/>
                              <a:ea typeface="Cambria Math" panose="02040503050406030204" pitchFamily="18" charset="0"/>
                            </a:rPr>
                            <m:t>𝑧</m:t>
                          </m:r>
                        </m:den>
                      </m:f>
                      <m:r>
                        <a:rPr lang="ru-RU" sz="1400">
                          <a:latin typeface="Cambria Math" panose="02040503050406030204" pitchFamily="18" charset="0"/>
                          <a:ea typeface="Cambria Math" panose="02040503050406030204" pitchFamily="18" charset="0"/>
                        </a:rPr>
                        <m:t>=</m:t>
                      </m:r>
                      <m:r>
                        <a:rPr lang="ru-RU" sz="1400" i="1">
                          <a:latin typeface="Cambria Math" panose="02040503050406030204" pitchFamily="18" charset="0"/>
                          <a:ea typeface="Cambria Math" panose="02040503050406030204" pitchFamily="18" charset="0"/>
                        </a:rPr>
                        <m:t>−</m:t>
                      </m:r>
                      <m:r>
                        <a:rPr lang="ru-RU" sz="1400" i="1">
                          <a:latin typeface="Cambria Math" panose="02040503050406030204" pitchFamily="18" charset="0"/>
                          <a:ea typeface="Cambria Math" panose="02040503050406030204" pitchFamily="18" charset="0"/>
                        </a:rPr>
                        <m:t>𝐼𝑚</m:t>
                      </m:r>
                      <m:d>
                        <m:dPr>
                          <m:ctrlPr>
                            <a:rPr lang="ru-RU" sz="1400" i="1">
                              <a:latin typeface="Cambria Math"/>
                              <a:ea typeface="Cambria Math" panose="02040503050406030204" pitchFamily="18" charset="0"/>
                            </a:rPr>
                          </m:ctrlPr>
                        </m:dPr>
                        <m:e>
                          <m:r>
                            <a:rPr lang="en-US" sz="1400" b="0" i="1" smtClean="0">
                              <a:latin typeface="Cambria Math"/>
                              <a:ea typeface="Cambria Math" panose="02040503050406030204" pitchFamily="18" charset="0"/>
                            </a:rPr>
                            <m:t>𝑄</m:t>
                          </m:r>
                        </m:e>
                      </m:d>
                      <m:sSup>
                        <m:sSupPr>
                          <m:ctrlPr>
                            <a:rPr lang="ru-RU" sz="1400" i="1">
                              <a:latin typeface="Cambria Math"/>
                              <a:ea typeface="Cambria Math" panose="02040503050406030204" pitchFamily="18" charset="0"/>
                            </a:rPr>
                          </m:ctrlPr>
                        </m:sSupPr>
                        <m:e>
                          <m:d>
                            <m:dPr>
                              <m:begChr m:val="|"/>
                              <m:endChr m:val="|"/>
                              <m:ctrlPr>
                                <a:rPr lang="ru-RU" sz="1400" i="1">
                                  <a:latin typeface="Cambria Math"/>
                                  <a:ea typeface="Cambria Math" panose="02040503050406030204" pitchFamily="18" charset="0"/>
                                </a:rPr>
                              </m:ctrlPr>
                            </m:dPr>
                            <m:e>
                              <m:sSub>
                                <m:sSubPr>
                                  <m:ctrlPr>
                                    <a:rPr lang="ru-RU" sz="1400" i="1" smtClean="0">
                                      <a:latin typeface="Cambria Math"/>
                                      <a:ea typeface="Cambria Math" panose="02040503050406030204" pitchFamily="18" charset="0"/>
                                    </a:rPr>
                                  </m:ctrlPr>
                                </m:sSubPr>
                                <m:e>
                                  <m:r>
                                    <a:rPr lang="en-US" sz="1400" b="0" i="1" smtClean="0">
                                      <a:latin typeface="Cambria Math"/>
                                      <a:ea typeface="Cambria Math" panose="02040503050406030204" pitchFamily="18" charset="0"/>
                                    </a:rPr>
                                    <m:t>𝐵</m:t>
                                  </m:r>
                                </m:e>
                                <m:sub>
                                  <m:r>
                                    <a:rPr lang="en-US" sz="1400" b="0" i="1" smtClean="0">
                                      <a:latin typeface="Cambria Math"/>
                                      <a:ea typeface="Cambria Math" panose="02040503050406030204" pitchFamily="18" charset="0"/>
                                    </a:rPr>
                                    <m:t>0</m:t>
                                  </m:r>
                                </m:sub>
                              </m:sSub>
                            </m:e>
                          </m:d>
                        </m:e>
                        <m:sup>
                          <m:r>
                            <a:rPr lang="ru-RU" sz="1400" i="1">
                              <a:latin typeface="Cambria Math" panose="02040503050406030204" pitchFamily="18" charset="0"/>
                              <a:ea typeface="Cambria Math" panose="02040503050406030204" pitchFamily="18" charset="0"/>
                            </a:rPr>
                            <m:t>2</m:t>
                          </m:r>
                        </m:sup>
                      </m:sSup>
                      <m:r>
                        <a:rPr lang="ru-RU" sz="1400">
                          <a:latin typeface="Cambria Math" panose="02040503050406030204" pitchFamily="18" charset="0"/>
                          <a:ea typeface="Cambria Math" panose="02040503050406030204" pitchFamily="18" charset="0"/>
                        </a:rPr>
                        <m:t>,  </m:t>
                      </m:r>
                      <m:r>
                        <a:rPr lang="ru-RU" sz="1400" i="1">
                          <a:latin typeface="Cambria Math" panose="02040503050406030204" pitchFamily="18" charset="0"/>
                          <a:ea typeface="Cambria Math" panose="02040503050406030204" pitchFamily="18" charset="0"/>
                        </a:rPr>
                        <m:t>𝑆</m:t>
                      </m:r>
                      <m:r>
                        <a:rPr lang="ru-RU" sz="1400">
                          <a:latin typeface="Cambria Math" panose="02040503050406030204" pitchFamily="18" charset="0"/>
                          <a:ea typeface="Cambria Math" panose="02040503050406030204" pitchFamily="18" charset="0"/>
                        </a:rPr>
                        <m:t>=</m:t>
                      </m:r>
                      <m:r>
                        <a:rPr lang="ru-RU" sz="1400" i="1">
                          <a:latin typeface="Cambria Math" panose="02040503050406030204" pitchFamily="18" charset="0"/>
                          <a:ea typeface="Cambria Math" panose="02040503050406030204" pitchFamily="18" charset="0"/>
                        </a:rPr>
                        <m:t>𝐼𝑚</m:t>
                      </m:r>
                      <m:d>
                        <m:dPr>
                          <m:ctrlPr>
                            <a:rPr lang="ru-RU" sz="1400" i="1">
                              <a:latin typeface="Cambria Math"/>
                              <a:ea typeface="Cambria Math" panose="02040503050406030204" pitchFamily="18" charset="0"/>
                            </a:rPr>
                          </m:ctrlPr>
                        </m:dPr>
                        <m:e>
                          <m:sSup>
                            <m:sSupPr>
                              <m:ctrlPr>
                                <a:rPr lang="ru-RU" sz="1400" i="1">
                                  <a:latin typeface="Cambria Math"/>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𝐵</m:t>
                              </m:r>
                            </m:e>
                            <m:sup>
                              <m:r>
                                <a:rPr lang="ru-RU" sz="1400" i="1">
                                  <a:latin typeface="Cambria Math" panose="02040503050406030204" pitchFamily="18" charset="0"/>
                                  <a:ea typeface="Cambria Math" panose="02040503050406030204" pitchFamily="18" charset="0"/>
                                </a:rPr>
                                <m:t>′</m:t>
                              </m:r>
                            </m:sup>
                          </m:sSup>
                          <m:sSup>
                            <m:sSupPr>
                              <m:ctrlPr>
                                <a:rPr lang="ru-RU" sz="1400" i="1">
                                  <a:latin typeface="Cambria Math"/>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𝐵</m:t>
                              </m:r>
                            </m:e>
                            <m:sup>
                              <m:r>
                                <a:rPr lang="ru-RU" sz="1400" i="1">
                                  <a:latin typeface="Cambria Math" panose="02040503050406030204" pitchFamily="18" charset="0"/>
                                  <a:ea typeface="Cambria Math" panose="02040503050406030204" pitchFamily="18" charset="0"/>
                                </a:rPr>
                                <m:t>∗</m:t>
                              </m:r>
                            </m:sup>
                          </m:sSup>
                        </m:e>
                      </m:d>
                    </m:oMath>
                  </m:oMathPara>
                </a14:m>
                <a:endParaRPr lang="ru-RU" sz="1400" dirty="0">
                  <a:latin typeface="Cambria Math" panose="02040503050406030204" pitchFamily="18" charset="0"/>
                  <a:ea typeface="Cambria Math" panose="02040503050406030204" pitchFamily="18" charset="0"/>
                </a:endParaRPr>
              </a:p>
            </p:txBody>
          </p:sp>
        </mc:Choice>
        <mc:Fallback xmlns="">
          <p:sp>
            <p:nvSpPr>
              <p:cNvPr id="16" name="Rectangle 15"/>
              <p:cNvSpPr>
                <a:spLocks noRot="1" noChangeAspect="1" noMove="1" noResize="1" noEditPoints="1" noAdjustHandles="1" noChangeArrowheads="1" noChangeShapeType="1" noTextEdit="1"/>
              </p:cNvSpPr>
              <p:nvPr/>
            </p:nvSpPr>
            <p:spPr>
              <a:xfrm>
                <a:off x="5436096" y="2779052"/>
                <a:ext cx="3251659" cy="501356"/>
              </a:xfrm>
              <a:prstGeom prst="rect">
                <a:avLst/>
              </a:prstGeom>
              <a:blipFill rotWithShape="1">
                <a:blip r:embed="rId11"/>
                <a:stretch>
                  <a:fillRect b="-2439"/>
                </a:stretch>
              </a:blipFill>
            </p:spPr>
            <p:txBody>
              <a:bodyPr/>
              <a:lstStyle/>
              <a:p>
                <a:r>
                  <a:rPr lang="ru-RU">
                    <a:noFill/>
                  </a:rPr>
                  <a:t> </a:t>
                </a:r>
              </a:p>
            </p:txBody>
          </p:sp>
        </mc:Fallback>
      </mc:AlternateContent>
      <p:cxnSp>
        <p:nvCxnSpPr>
          <p:cNvPr id="19" name="Straight Arrow Connector 18"/>
          <p:cNvCxnSpPr>
            <a:stCxn id="1026" idx="1"/>
          </p:cNvCxnSpPr>
          <p:nvPr/>
        </p:nvCxnSpPr>
        <p:spPr>
          <a:xfrm>
            <a:off x="4868983" y="4037284"/>
            <a:ext cx="139897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920063" y="3504296"/>
            <a:ext cx="0" cy="10500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Oval 55"/>
          <p:cNvSpPr>
            <a:spLocks noChangeAspect="1"/>
          </p:cNvSpPr>
          <p:nvPr/>
        </p:nvSpPr>
        <p:spPr>
          <a:xfrm>
            <a:off x="5498837" y="3916064"/>
            <a:ext cx="62898" cy="629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8" name="Straight Connector 37"/>
          <p:cNvCxnSpPr/>
          <p:nvPr/>
        </p:nvCxnSpPr>
        <p:spPr>
          <a:xfrm flipH="1">
            <a:off x="5043817" y="3952540"/>
            <a:ext cx="1080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052055" y="4104794"/>
            <a:ext cx="1080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Freeform 38"/>
          <p:cNvSpPr/>
          <p:nvPr/>
        </p:nvSpPr>
        <p:spPr>
          <a:xfrm>
            <a:off x="4772756" y="3876770"/>
            <a:ext cx="281192" cy="290904"/>
          </a:xfrm>
          <a:custGeom>
            <a:avLst/>
            <a:gdLst>
              <a:gd name="connsiteX0" fmla="*/ 270621 w 281192"/>
              <a:gd name="connsiteY0" fmla="*/ 74196 h 290904"/>
              <a:gd name="connsiteX1" fmla="*/ 149053 w 281192"/>
              <a:gd name="connsiteY1" fmla="*/ 199 h 290904"/>
              <a:gd name="connsiteX2" fmla="*/ 22200 w 281192"/>
              <a:gd name="connsiteY2" fmla="*/ 58340 h 290904"/>
              <a:gd name="connsiteX3" fmla="*/ 11629 w 281192"/>
              <a:gd name="connsiteY3" fmla="*/ 222192 h 290904"/>
              <a:gd name="connsiteX4" fmla="*/ 143768 w 281192"/>
              <a:gd name="connsiteY4" fmla="*/ 290904 h 290904"/>
              <a:gd name="connsiteX5" fmla="*/ 281192 w 281192"/>
              <a:gd name="connsiteY5" fmla="*/ 222192 h 290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192" h="290904">
                <a:moveTo>
                  <a:pt x="270621" y="74196"/>
                </a:moveTo>
                <a:cubicBezTo>
                  <a:pt x="230538" y="38519"/>
                  <a:pt x="190456" y="2842"/>
                  <a:pt x="149053" y="199"/>
                </a:cubicBezTo>
                <a:cubicBezTo>
                  <a:pt x="107650" y="-2444"/>
                  <a:pt x="45104" y="21341"/>
                  <a:pt x="22200" y="58340"/>
                </a:cubicBezTo>
                <a:cubicBezTo>
                  <a:pt x="-704" y="95339"/>
                  <a:pt x="-8632" y="183431"/>
                  <a:pt x="11629" y="222192"/>
                </a:cubicBezTo>
                <a:cubicBezTo>
                  <a:pt x="31890" y="260953"/>
                  <a:pt x="98841" y="290904"/>
                  <a:pt x="143768" y="290904"/>
                </a:cubicBezTo>
                <a:cubicBezTo>
                  <a:pt x="188695" y="290904"/>
                  <a:pt x="234943" y="256548"/>
                  <a:pt x="281192" y="222192"/>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42" name="Straight Arrow Connector 41"/>
          <p:cNvCxnSpPr/>
          <p:nvPr/>
        </p:nvCxnSpPr>
        <p:spPr>
          <a:xfrm>
            <a:off x="5517388" y="3600738"/>
            <a:ext cx="366091" cy="0"/>
          </a:xfrm>
          <a:prstGeom prst="straightConnector1">
            <a:avLst/>
          </a:prstGeom>
          <a:ln w="2540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5230121" y="3672746"/>
            <a:ext cx="657182" cy="0"/>
          </a:xfrm>
          <a:prstGeom prst="straightConnector1">
            <a:avLst/>
          </a:prstGeom>
          <a:ln w="2540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541822" y="4248810"/>
            <a:ext cx="294083" cy="0"/>
          </a:xfrm>
          <a:prstGeom prst="straightConnector1">
            <a:avLst/>
          </a:prstGeom>
          <a:ln w="2540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p:cNvSpPr txBox="1"/>
              <p:nvPr/>
            </p:nvSpPr>
            <p:spPr>
              <a:xfrm>
                <a:off x="5470576" y="3683318"/>
                <a:ext cx="691791" cy="2671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ru-RU" sz="1100" i="1" smtClean="0">
                              <a:latin typeface="Cambria Math"/>
                            </a:rPr>
                          </m:ctrlPr>
                        </m:sSupPr>
                        <m:e>
                          <m:r>
                            <a:rPr lang="ru-RU" sz="1100" i="1" smtClean="0">
                              <a:latin typeface="Cambria Math"/>
                              <a:ea typeface="Cambria Math"/>
                            </a:rPr>
                            <m:t>𝛿</m:t>
                          </m:r>
                        </m:e>
                        <m:sup>
                          <m:r>
                            <a:rPr lang="en-US" sz="1100" b="0" i="1" smtClean="0">
                              <a:latin typeface="Cambria Math"/>
                            </a:rPr>
                            <m:t>4</m:t>
                          </m:r>
                        </m:sup>
                      </m:sSup>
                      <m:sSup>
                        <m:sSupPr>
                          <m:ctrlPr>
                            <a:rPr lang="ru-RU" sz="1100" i="1" smtClean="0">
                              <a:latin typeface="Cambria Math"/>
                            </a:rPr>
                          </m:ctrlPr>
                        </m:sSupPr>
                        <m:e>
                          <m:r>
                            <a:rPr lang="en-US" sz="1100" b="0" i="1" smtClean="0">
                              <a:latin typeface="Cambria Math"/>
                            </a:rPr>
                            <m:t>𝑒</m:t>
                          </m:r>
                        </m:e>
                        <m:sup>
                          <m:r>
                            <a:rPr lang="en-US" sz="1100" b="0" i="1" smtClean="0">
                              <a:latin typeface="Cambria Math"/>
                            </a:rPr>
                            <m:t>−2</m:t>
                          </m:r>
                          <m:r>
                            <a:rPr lang="en-US" sz="1100" b="0" i="1" smtClean="0">
                              <a:latin typeface="Cambria Math"/>
                              <a:ea typeface="Cambria Math"/>
                            </a:rPr>
                            <m:t>𝜋</m:t>
                          </m:r>
                          <m:r>
                            <a:rPr lang="en-US" sz="1100" b="0" i="1" smtClean="0">
                              <a:latin typeface="Cambria Math"/>
                              <a:ea typeface="Cambria Math"/>
                            </a:rPr>
                            <m:t>𝑖</m:t>
                          </m:r>
                        </m:sup>
                      </m:sSup>
                    </m:oMath>
                  </m:oMathPara>
                </a14:m>
                <a:endParaRPr lang="ru-RU" sz="1100" dirty="0"/>
              </a:p>
            </p:txBody>
          </p:sp>
        </mc:Choice>
        <mc:Fallback xmlns="">
          <p:sp>
            <p:nvSpPr>
              <p:cNvPr id="52" name="TextBox 51"/>
              <p:cNvSpPr txBox="1">
                <a:spLocks noRot="1" noChangeAspect="1" noMove="1" noResize="1" noEditPoints="1" noAdjustHandles="1" noChangeArrowheads="1" noChangeShapeType="1" noTextEdit="1"/>
              </p:cNvSpPr>
              <p:nvPr/>
            </p:nvSpPr>
            <p:spPr>
              <a:xfrm>
                <a:off x="5470576" y="3683318"/>
                <a:ext cx="691791" cy="267124"/>
              </a:xfrm>
              <a:prstGeom prst="rect">
                <a:avLst/>
              </a:prstGeom>
              <a:blipFill rotWithShape="1">
                <a:blip r:embed="rId12"/>
                <a:stretch>
                  <a:fillRect/>
                </a:stretch>
              </a:blipFill>
            </p:spPr>
            <p:txBody>
              <a:bodyPr/>
              <a:lstStyle/>
              <a:p>
                <a:r>
                  <a:rPr lang="ru-RU">
                    <a:noFill/>
                  </a:rPr>
                  <a:t> </a:t>
                </a:r>
              </a:p>
            </p:txBody>
          </p:sp>
        </mc:Fallback>
      </mc:AlternateContent>
      <p:sp>
        <p:nvSpPr>
          <p:cNvPr id="53" name="TextBox 52"/>
          <p:cNvSpPr txBox="1"/>
          <p:nvPr/>
        </p:nvSpPr>
        <p:spPr>
          <a:xfrm>
            <a:off x="6089000" y="4008908"/>
            <a:ext cx="611001" cy="307777"/>
          </a:xfrm>
          <a:prstGeom prst="rect">
            <a:avLst/>
          </a:prstGeom>
          <a:noFill/>
        </p:spPr>
        <p:txBody>
          <a:bodyPr wrap="none" rtlCol="0">
            <a:spAutoFit/>
          </a:bodyPr>
          <a:lstStyle/>
          <a:p>
            <a:r>
              <a:rPr lang="en-US" sz="1400" dirty="0" smtClean="0">
                <a:latin typeface="Cambria Math" panose="02040503050406030204" pitchFamily="18" charset="0"/>
                <a:ea typeface="Cambria Math" panose="02040503050406030204" pitchFamily="18" charset="0"/>
              </a:rPr>
              <a:t>Re(z)</a:t>
            </a:r>
            <a:endParaRPr lang="ru-RU" sz="1400" dirty="0">
              <a:latin typeface="Cambria Math" panose="02040503050406030204" pitchFamily="18" charset="0"/>
              <a:ea typeface="Cambria Math" panose="02040503050406030204" pitchFamily="18" charset="0"/>
            </a:endParaRPr>
          </a:p>
        </p:txBody>
      </p:sp>
      <p:sp>
        <p:nvSpPr>
          <p:cNvPr id="55" name="TextBox 54"/>
          <p:cNvSpPr txBox="1"/>
          <p:nvPr/>
        </p:nvSpPr>
        <p:spPr>
          <a:xfrm>
            <a:off x="4644008" y="3208400"/>
            <a:ext cx="620683" cy="307777"/>
          </a:xfrm>
          <a:prstGeom prst="rect">
            <a:avLst/>
          </a:prstGeom>
          <a:noFill/>
        </p:spPr>
        <p:txBody>
          <a:bodyPr wrap="none" rtlCol="0">
            <a:spAutoFit/>
          </a:bodyPr>
          <a:lstStyle/>
          <a:p>
            <a:r>
              <a:rPr lang="en-US" sz="1400" dirty="0" err="1" smtClean="0">
                <a:latin typeface="Cambria Math" panose="02040503050406030204" pitchFamily="18" charset="0"/>
                <a:ea typeface="Cambria Math" panose="02040503050406030204" pitchFamily="18" charset="0"/>
              </a:rPr>
              <a:t>Im</a:t>
            </a:r>
            <a:r>
              <a:rPr lang="en-US" sz="1400" dirty="0" smtClean="0">
                <a:latin typeface="Cambria Math" panose="02040503050406030204" pitchFamily="18" charset="0"/>
                <a:ea typeface="Cambria Math" panose="02040503050406030204" pitchFamily="18" charset="0"/>
              </a:rPr>
              <a:t>(z)</a:t>
            </a:r>
            <a:endParaRPr lang="ru-RU" sz="1400" dirty="0">
              <a:latin typeface="Cambria Math" panose="02040503050406030204" pitchFamily="18" charset="0"/>
              <a:ea typeface="Cambria Math" panose="02040503050406030204" pitchFamily="18" charset="0"/>
            </a:endParaRPr>
          </a:p>
        </p:txBody>
      </p:sp>
      <p:sp>
        <p:nvSpPr>
          <p:cNvPr id="56" name="Freeform 55"/>
          <p:cNvSpPr/>
          <p:nvPr/>
        </p:nvSpPr>
        <p:spPr>
          <a:xfrm>
            <a:off x="4917851" y="3977465"/>
            <a:ext cx="1211385" cy="98162"/>
          </a:xfrm>
          <a:custGeom>
            <a:avLst/>
            <a:gdLst>
              <a:gd name="connsiteX0" fmla="*/ 0 w 1211385"/>
              <a:gd name="connsiteY0" fmla="*/ 55174 h 98162"/>
              <a:gd name="connsiteX1" fmla="*/ 66431 w 1211385"/>
              <a:gd name="connsiteY1" fmla="*/ 466 h 98162"/>
              <a:gd name="connsiteX2" fmla="*/ 144585 w 1211385"/>
              <a:gd name="connsiteY2" fmla="*/ 82528 h 98162"/>
              <a:gd name="connsiteX3" fmla="*/ 230554 w 1211385"/>
              <a:gd name="connsiteY3" fmla="*/ 16097 h 98162"/>
              <a:gd name="connsiteX4" fmla="*/ 324339 w 1211385"/>
              <a:gd name="connsiteY4" fmla="*/ 86435 h 98162"/>
              <a:gd name="connsiteX5" fmla="*/ 418124 w 1211385"/>
              <a:gd name="connsiteY5" fmla="*/ 16097 h 98162"/>
              <a:gd name="connsiteX6" fmla="*/ 508000 w 1211385"/>
              <a:gd name="connsiteY6" fmla="*/ 98158 h 98162"/>
              <a:gd name="connsiteX7" fmla="*/ 601785 w 1211385"/>
              <a:gd name="connsiteY7" fmla="*/ 20005 h 98162"/>
              <a:gd name="connsiteX8" fmla="*/ 699477 w 1211385"/>
              <a:gd name="connsiteY8" fmla="*/ 94251 h 98162"/>
              <a:gd name="connsiteX9" fmla="*/ 797170 w 1211385"/>
              <a:gd name="connsiteY9" fmla="*/ 23912 h 98162"/>
              <a:gd name="connsiteX10" fmla="*/ 863600 w 1211385"/>
              <a:gd name="connsiteY10" fmla="*/ 90343 h 98162"/>
              <a:gd name="connsiteX11" fmla="*/ 973016 w 1211385"/>
              <a:gd name="connsiteY11" fmla="*/ 20005 h 98162"/>
              <a:gd name="connsiteX12" fmla="*/ 1051170 w 1211385"/>
              <a:gd name="connsiteY12" fmla="*/ 94251 h 98162"/>
              <a:gd name="connsiteX13" fmla="*/ 1133231 w 1211385"/>
              <a:gd name="connsiteY13" fmla="*/ 16097 h 98162"/>
              <a:gd name="connsiteX14" fmla="*/ 1211385 w 1211385"/>
              <a:gd name="connsiteY14" fmla="*/ 90343 h 9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1385" h="98162">
                <a:moveTo>
                  <a:pt x="0" y="55174"/>
                </a:moveTo>
                <a:cubicBezTo>
                  <a:pt x="21167" y="25540"/>
                  <a:pt x="42334" y="-4093"/>
                  <a:pt x="66431" y="466"/>
                </a:cubicBezTo>
                <a:cubicBezTo>
                  <a:pt x="90528" y="5025"/>
                  <a:pt x="117231" y="79923"/>
                  <a:pt x="144585" y="82528"/>
                </a:cubicBezTo>
                <a:cubicBezTo>
                  <a:pt x="171939" y="85133"/>
                  <a:pt x="200595" y="15446"/>
                  <a:pt x="230554" y="16097"/>
                </a:cubicBezTo>
                <a:cubicBezTo>
                  <a:pt x="260513" y="16748"/>
                  <a:pt x="293077" y="86435"/>
                  <a:pt x="324339" y="86435"/>
                </a:cubicBezTo>
                <a:cubicBezTo>
                  <a:pt x="355601" y="86435"/>
                  <a:pt x="387514" y="14143"/>
                  <a:pt x="418124" y="16097"/>
                </a:cubicBezTo>
                <a:cubicBezTo>
                  <a:pt x="448734" y="18051"/>
                  <a:pt x="477390" y="97507"/>
                  <a:pt x="508000" y="98158"/>
                </a:cubicBezTo>
                <a:cubicBezTo>
                  <a:pt x="538610" y="98809"/>
                  <a:pt x="569872" y="20656"/>
                  <a:pt x="601785" y="20005"/>
                </a:cubicBezTo>
                <a:cubicBezTo>
                  <a:pt x="633698" y="19354"/>
                  <a:pt x="666913" y="93600"/>
                  <a:pt x="699477" y="94251"/>
                </a:cubicBezTo>
                <a:cubicBezTo>
                  <a:pt x="732041" y="94902"/>
                  <a:pt x="769816" y="24563"/>
                  <a:pt x="797170" y="23912"/>
                </a:cubicBezTo>
                <a:cubicBezTo>
                  <a:pt x="824524" y="23261"/>
                  <a:pt x="834292" y="90994"/>
                  <a:pt x="863600" y="90343"/>
                </a:cubicBezTo>
                <a:cubicBezTo>
                  <a:pt x="892908" y="89692"/>
                  <a:pt x="941754" y="19354"/>
                  <a:pt x="973016" y="20005"/>
                </a:cubicBezTo>
                <a:cubicBezTo>
                  <a:pt x="1004278" y="20656"/>
                  <a:pt x="1024468" y="94902"/>
                  <a:pt x="1051170" y="94251"/>
                </a:cubicBezTo>
                <a:cubicBezTo>
                  <a:pt x="1077872" y="93600"/>
                  <a:pt x="1106529" y="16748"/>
                  <a:pt x="1133231" y="16097"/>
                </a:cubicBezTo>
                <a:cubicBezTo>
                  <a:pt x="1159933" y="15446"/>
                  <a:pt x="1185659" y="52894"/>
                  <a:pt x="1211385" y="90343"/>
                </a:cubicBezTo>
              </a:path>
            </a:pathLst>
          </a:cu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26" name="Picture 2" descr="C:\Users\akutlin\Desktop\Private\ASGAP\diploma\images\star.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68983" y="3983358"/>
            <a:ext cx="107851" cy="107851"/>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Straight Connector 57"/>
          <p:cNvCxnSpPr/>
          <p:nvPr/>
        </p:nvCxnSpPr>
        <p:spPr>
          <a:xfrm>
            <a:off x="4545815" y="1782488"/>
            <a:ext cx="0" cy="3658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p:cNvSpPr txBox="1"/>
              <p:nvPr/>
            </p:nvSpPr>
            <p:spPr>
              <a:xfrm>
                <a:off x="6700001" y="3220158"/>
                <a:ext cx="2120471" cy="15724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ru-RU" sz="1400" i="1" smtClean="0">
                          <a:latin typeface="Cambria Math"/>
                          <a:ea typeface="Cambria Math"/>
                        </a:rPr>
                        <m:t>∆</m:t>
                      </m:r>
                      <m:r>
                        <a:rPr lang="en-US" sz="1400" b="0" i="1" smtClean="0">
                          <a:latin typeface="Cambria Math"/>
                          <a:ea typeface="Cambria Math"/>
                        </a:rPr>
                        <m:t>𝑆</m:t>
                      </m:r>
                      <m:r>
                        <a:rPr lang="en-US" sz="1400" b="0" i="1" smtClean="0">
                          <a:latin typeface="Cambria Math"/>
                          <a:ea typeface="Cambria Math"/>
                        </a:rPr>
                        <m:t>=−</m:t>
                      </m:r>
                      <m:sSup>
                        <m:sSupPr>
                          <m:ctrlPr>
                            <a:rPr lang="en-US" sz="1400" b="0" i="1" smtClean="0">
                              <a:latin typeface="Cambria Math"/>
                              <a:ea typeface="Cambria Math"/>
                            </a:rPr>
                          </m:ctrlPr>
                        </m:sSupPr>
                        <m:e>
                          <m:d>
                            <m:dPr>
                              <m:begChr m:val="|"/>
                              <m:endChr m:val="|"/>
                              <m:ctrlPr>
                                <a:rPr lang="en-US" sz="1400" i="1">
                                  <a:latin typeface="Cambria Math"/>
                                  <a:ea typeface="Cambria Math"/>
                                </a:rPr>
                              </m:ctrlPr>
                            </m:dPr>
                            <m:e>
                              <m:sSub>
                                <m:sSubPr>
                                  <m:ctrlPr>
                                    <a:rPr lang="en-US" sz="1400" i="1">
                                      <a:latin typeface="Cambria Math"/>
                                      <a:ea typeface="Cambria Math"/>
                                    </a:rPr>
                                  </m:ctrlPr>
                                </m:sSubPr>
                                <m:e>
                                  <m:r>
                                    <a:rPr lang="en-US" sz="1400" i="1">
                                      <a:latin typeface="Cambria Math"/>
                                      <a:ea typeface="Cambria Math"/>
                                    </a:rPr>
                                    <m:t>𝐵</m:t>
                                  </m:r>
                                </m:e>
                                <m:sub>
                                  <m:r>
                                    <a:rPr lang="en-US" sz="1400" i="1">
                                      <a:latin typeface="Cambria Math"/>
                                      <a:ea typeface="Cambria Math"/>
                                    </a:rPr>
                                    <m:t>0</m:t>
                                  </m:r>
                                </m:sub>
                              </m:sSub>
                            </m:e>
                          </m:d>
                        </m:e>
                        <m:sup>
                          <m:r>
                            <a:rPr lang="en-US" sz="1400" b="0" i="1" smtClean="0">
                              <a:latin typeface="Cambria Math"/>
                              <a:ea typeface="Cambria Math"/>
                            </a:rPr>
                            <m:t>2</m:t>
                          </m:r>
                        </m:sup>
                      </m:sSup>
                      <m:nary>
                        <m:naryPr>
                          <m:chr m:val="∮"/>
                          <m:limLoc m:val="undOvr"/>
                          <m:subHide m:val="on"/>
                          <m:supHide m:val="on"/>
                          <m:ctrlPr>
                            <a:rPr lang="ru-RU" sz="1400" i="1" smtClean="0">
                              <a:latin typeface="Cambria Math"/>
                            </a:rPr>
                          </m:ctrlPr>
                        </m:naryPr>
                        <m:sub/>
                        <m:sup/>
                        <m:e>
                          <m:r>
                            <a:rPr lang="ru-RU" sz="1400" i="1">
                              <a:latin typeface="Cambria Math" panose="02040503050406030204" pitchFamily="18" charset="0"/>
                              <a:ea typeface="Cambria Math" panose="02040503050406030204" pitchFamily="18" charset="0"/>
                            </a:rPr>
                            <m:t>𝐼𝑚</m:t>
                          </m:r>
                          <m:d>
                            <m:dPr>
                              <m:ctrlPr>
                                <a:rPr lang="ru-RU" sz="1400" i="1">
                                  <a:latin typeface="Cambria Math"/>
                                  <a:ea typeface="Cambria Math" panose="02040503050406030204" pitchFamily="18" charset="0"/>
                                </a:rPr>
                              </m:ctrlPr>
                            </m:dPr>
                            <m:e>
                              <m:r>
                                <a:rPr lang="en-US" sz="1400" b="0" i="1" smtClean="0">
                                  <a:latin typeface="Cambria Math"/>
                                  <a:ea typeface="Cambria Math" panose="02040503050406030204" pitchFamily="18" charset="0"/>
                                </a:rPr>
                                <m:t>𝑄</m:t>
                              </m:r>
                            </m:e>
                          </m:d>
                          <m:r>
                            <a:rPr lang="en-US" sz="1400" b="0" i="1" smtClean="0">
                              <a:latin typeface="Cambria Math"/>
                              <a:ea typeface="Cambria Math" panose="02040503050406030204" pitchFamily="18" charset="0"/>
                            </a:rPr>
                            <m:t>=</m:t>
                          </m:r>
                        </m:e>
                      </m:nary>
                      <m:r>
                        <a:rPr lang="en-US" sz="1400" b="0" i="1" smtClean="0">
                          <a:latin typeface="Cambria Math"/>
                        </a:rPr>
                        <m:t>=</m:t>
                      </m:r>
                      <m:r>
                        <a:rPr lang="en-US" sz="1400" b="0" i="1" smtClean="0">
                          <a:latin typeface="Cambria Math"/>
                        </a:rPr>
                        <m:t>𝑖</m:t>
                      </m:r>
                      <m:f>
                        <m:fPr>
                          <m:ctrlPr>
                            <a:rPr lang="en-US" sz="1400" b="0" i="1" smtClean="0">
                              <a:latin typeface="Cambria Math"/>
                            </a:rPr>
                          </m:ctrlPr>
                        </m:fPr>
                        <m:num>
                          <m:sSup>
                            <m:sSupPr>
                              <m:ctrlPr>
                                <a:rPr lang="en-US" sz="1400" b="0" i="1" smtClean="0">
                                  <a:latin typeface="Cambria Math"/>
                                </a:rPr>
                              </m:ctrlPr>
                            </m:sSupPr>
                            <m:e>
                              <m:r>
                                <a:rPr lang="en-US" sz="1400" b="0" i="1" smtClean="0">
                                  <a:latin typeface="Cambria Math"/>
                                  <a:ea typeface="Cambria Math"/>
                                </a:rPr>
                                <m:t>𝛿</m:t>
                              </m:r>
                            </m:e>
                            <m:sup>
                              <m:r>
                                <a:rPr lang="en-US" sz="1400" b="0" i="1" smtClean="0">
                                  <a:latin typeface="Cambria Math"/>
                                </a:rPr>
                                <m:t>2</m:t>
                              </m:r>
                            </m:sup>
                          </m:sSup>
                        </m:num>
                        <m:den>
                          <m:r>
                            <a:rPr lang="en-US" sz="1400" b="0" i="1" smtClean="0">
                              <a:latin typeface="Cambria Math"/>
                            </a:rPr>
                            <m:t>4</m:t>
                          </m:r>
                        </m:den>
                      </m:f>
                      <m:nary>
                        <m:naryPr>
                          <m:ctrlPr>
                            <a:rPr lang="en-US" sz="1400" b="0" i="1" smtClean="0">
                              <a:latin typeface="Cambria Math"/>
                            </a:rPr>
                          </m:ctrlPr>
                        </m:naryPr>
                        <m:sub>
                          <m:r>
                            <m:rPr>
                              <m:brk m:alnAt="23"/>
                            </m:rPr>
                            <a:rPr lang="en-US" sz="1400" b="0" i="1" smtClean="0">
                              <a:latin typeface="Cambria Math"/>
                            </a:rPr>
                            <m:t>−</m:t>
                          </m:r>
                          <m:r>
                            <a:rPr lang="en-US" sz="1400" b="0" i="1" smtClean="0">
                              <a:latin typeface="Cambria Math"/>
                            </a:rPr>
                            <m:t>2</m:t>
                          </m:r>
                          <m:r>
                            <a:rPr lang="en-US" sz="1400" b="0" i="1" smtClean="0">
                              <a:latin typeface="Cambria Math"/>
                              <a:ea typeface="Cambria Math"/>
                            </a:rPr>
                            <m:t>𝜋</m:t>
                          </m:r>
                        </m:sub>
                        <m:sup>
                          <m:r>
                            <a:rPr lang="en-US" sz="1400" b="0" i="1" smtClean="0">
                              <a:latin typeface="Cambria Math"/>
                            </a:rPr>
                            <m:t>0</m:t>
                          </m:r>
                        </m:sup>
                        <m:e>
                          <m:r>
                            <a:rPr lang="en-US" sz="1400" b="0" i="1" smtClean="0">
                              <a:latin typeface="Cambria Math"/>
                            </a:rPr>
                            <m:t>𝑠𝑖𝑛</m:t>
                          </m:r>
                          <m:r>
                            <a:rPr lang="en-US" sz="1400" b="0" i="1" smtClean="0">
                              <a:latin typeface="Cambria Math"/>
                              <a:ea typeface="Cambria Math"/>
                            </a:rPr>
                            <m:t>𝜑</m:t>
                          </m:r>
                          <m:sSup>
                            <m:sSupPr>
                              <m:ctrlPr>
                                <a:rPr lang="en-US" sz="1400" b="0" i="1" smtClean="0">
                                  <a:latin typeface="Cambria Math"/>
                                  <a:ea typeface="Cambria Math"/>
                                </a:rPr>
                              </m:ctrlPr>
                            </m:sSupPr>
                            <m:e>
                              <m:r>
                                <a:rPr lang="en-US" sz="1400" b="0" i="1" smtClean="0">
                                  <a:latin typeface="Cambria Math"/>
                                  <a:ea typeface="Cambria Math"/>
                                </a:rPr>
                                <m:t>𝑒</m:t>
                              </m:r>
                            </m:e>
                            <m:sup>
                              <m:r>
                                <a:rPr lang="en-US" sz="1400" b="0" i="1" smtClean="0">
                                  <a:latin typeface="Cambria Math"/>
                                  <a:ea typeface="Cambria Math"/>
                                </a:rPr>
                                <m:t>𝑖</m:t>
                              </m:r>
                              <m:r>
                                <a:rPr lang="en-US" sz="1400" b="0" i="1" smtClean="0">
                                  <a:latin typeface="Cambria Math"/>
                                  <a:ea typeface="Cambria Math"/>
                                </a:rPr>
                                <m:t>𝜑</m:t>
                              </m:r>
                            </m:sup>
                          </m:sSup>
                          <m:r>
                            <a:rPr lang="en-US" sz="1400" b="0" i="1" smtClean="0">
                              <a:latin typeface="Cambria Math"/>
                              <a:ea typeface="Cambria Math"/>
                            </a:rPr>
                            <m:t>𝑑</m:t>
                          </m:r>
                          <m:r>
                            <a:rPr lang="en-US" sz="1400" b="0" i="1" smtClean="0">
                              <a:latin typeface="Cambria Math"/>
                              <a:ea typeface="Cambria Math"/>
                            </a:rPr>
                            <m:t>𝜑</m:t>
                          </m:r>
                          <m:r>
                            <a:rPr lang="en-US" sz="1400" b="0" i="1" smtClean="0">
                              <a:latin typeface="Cambria Math"/>
                              <a:ea typeface="Cambria Math"/>
                            </a:rPr>
                            <m:t>=</m:t>
                          </m:r>
                        </m:e>
                      </m:nary>
                      <m:r>
                        <a:rPr lang="en-US" sz="1400" b="0" i="1" smtClean="0">
                          <a:latin typeface="Cambria Math"/>
                        </a:rPr>
                        <m:t>=−</m:t>
                      </m:r>
                      <m:f>
                        <m:fPr>
                          <m:ctrlPr>
                            <a:rPr lang="en-US" sz="1400" b="0" i="1" smtClean="0">
                              <a:latin typeface="Cambria Math"/>
                            </a:rPr>
                          </m:ctrlPr>
                        </m:fPr>
                        <m:num>
                          <m:r>
                            <a:rPr lang="en-US" sz="1400" b="0" i="1" smtClean="0">
                              <a:latin typeface="Cambria Math"/>
                              <a:ea typeface="Cambria Math"/>
                            </a:rPr>
                            <m:t>𝜋</m:t>
                          </m:r>
                          <m:sSup>
                            <m:sSupPr>
                              <m:ctrlPr>
                                <a:rPr lang="en-US" sz="1400" b="0" i="1" smtClean="0">
                                  <a:latin typeface="Cambria Math"/>
                                  <a:ea typeface="Cambria Math"/>
                                </a:rPr>
                              </m:ctrlPr>
                            </m:sSupPr>
                            <m:e>
                              <m:r>
                                <a:rPr lang="en-US" sz="1400" b="0" i="1" smtClean="0">
                                  <a:latin typeface="Cambria Math"/>
                                  <a:ea typeface="Cambria Math"/>
                                </a:rPr>
                                <m:t>𝛿</m:t>
                              </m:r>
                            </m:e>
                            <m:sup>
                              <m:r>
                                <a:rPr lang="en-US" sz="1400" b="0" i="1" smtClean="0">
                                  <a:latin typeface="Cambria Math"/>
                                  <a:ea typeface="Cambria Math"/>
                                </a:rPr>
                                <m:t>2</m:t>
                              </m:r>
                            </m:sup>
                          </m:sSup>
                        </m:num>
                        <m:den>
                          <m:r>
                            <a:rPr lang="en-US" sz="1400" b="0" i="1" smtClean="0">
                              <a:latin typeface="Cambria Math"/>
                            </a:rPr>
                            <m:t>4</m:t>
                          </m:r>
                        </m:den>
                      </m:f>
                      <m:sSup>
                        <m:sSupPr>
                          <m:ctrlPr>
                            <a:rPr lang="en-US" sz="1400" b="0" i="1" smtClean="0">
                              <a:latin typeface="Cambria Math"/>
                            </a:rPr>
                          </m:ctrlPr>
                        </m:sSupPr>
                        <m:e>
                          <m:d>
                            <m:dPr>
                              <m:begChr m:val="|"/>
                              <m:endChr m:val="|"/>
                              <m:ctrlPr>
                                <a:rPr lang="en-US" sz="1400" i="1">
                                  <a:latin typeface="Cambria Math"/>
                                  <a:ea typeface="Cambria Math"/>
                                </a:rPr>
                              </m:ctrlPr>
                            </m:dPr>
                            <m:e>
                              <m:sSub>
                                <m:sSubPr>
                                  <m:ctrlPr>
                                    <a:rPr lang="en-US" sz="1400" i="1">
                                      <a:latin typeface="Cambria Math"/>
                                      <a:ea typeface="Cambria Math"/>
                                    </a:rPr>
                                  </m:ctrlPr>
                                </m:sSubPr>
                                <m:e>
                                  <m:r>
                                    <a:rPr lang="en-US" sz="1400" i="1">
                                      <a:latin typeface="Cambria Math"/>
                                      <a:ea typeface="Cambria Math"/>
                                    </a:rPr>
                                    <m:t>𝐵</m:t>
                                  </m:r>
                                </m:e>
                                <m:sub>
                                  <m:r>
                                    <a:rPr lang="en-US" sz="1400" i="1">
                                      <a:latin typeface="Cambria Math"/>
                                      <a:ea typeface="Cambria Math"/>
                                    </a:rPr>
                                    <m:t>0</m:t>
                                  </m:r>
                                </m:sub>
                              </m:sSub>
                            </m:e>
                          </m:d>
                        </m:e>
                        <m:sup>
                          <m:r>
                            <a:rPr lang="en-US" sz="1400" b="0" i="1" smtClean="0">
                              <a:latin typeface="Cambria Math"/>
                            </a:rPr>
                            <m:t>2</m:t>
                          </m:r>
                        </m:sup>
                      </m:sSup>
                    </m:oMath>
                  </m:oMathPara>
                </a14:m>
                <a:endParaRPr lang="ru-RU" sz="1400" dirty="0"/>
              </a:p>
            </p:txBody>
          </p:sp>
        </mc:Choice>
        <mc:Fallback xmlns="">
          <p:sp>
            <p:nvSpPr>
              <p:cNvPr id="59" name="TextBox 58"/>
              <p:cNvSpPr txBox="1">
                <a:spLocks noRot="1" noChangeAspect="1" noMove="1" noResize="1" noEditPoints="1" noAdjustHandles="1" noChangeArrowheads="1" noChangeShapeType="1" noTextEdit="1"/>
              </p:cNvSpPr>
              <p:nvPr/>
            </p:nvSpPr>
            <p:spPr>
              <a:xfrm>
                <a:off x="6700001" y="3220158"/>
                <a:ext cx="2120471" cy="1572418"/>
              </a:xfrm>
              <a:prstGeom prst="rect">
                <a:avLst/>
              </a:prstGeom>
              <a:blipFill rotWithShape="1">
                <a:blip r:embed="rId1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5816595" y="4977443"/>
                <a:ext cx="1312924" cy="407163"/>
              </a:xfrm>
              <a:prstGeom prst="rect">
                <a:avLst/>
              </a:prstGeom>
              <a:noFill/>
              <a:ln w="19050">
                <a:solidFill>
                  <a:schemeClr val="accent6"/>
                </a:solidFill>
              </a:ln>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ea typeface="Cambria Math" panose="02040503050406030204" pitchFamily="18" charset="0"/>
                        </a:rPr>
                        <m:t>A</m:t>
                      </m:r>
                      <m:r>
                        <a:rPr lang="en-US" b="0" i="0" smtClean="0">
                          <a:latin typeface="Cambria Math" panose="02040503050406030204" pitchFamily="18" charset="0"/>
                          <a:ea typeface="Cambria Math" panose="02040503050406030204" pitchFamily="18" charset="0"/>
                        </a:rPr>
                        <m:t>~</m:t>
                      </m:r>
                      <m:sSup>
                        <m:sSupPr>
                          <m:ctrlPr>
                            <a:rPr lang="ru-RU" i="1" smtClean="0">
                              <a:latin typeface="Cambria Math"/>
                              <a:ea typeface="Cambria Math" panose="02040503050406030204" pitchFamily="18" charset="0"/>
                            </a:rPr>
                          </m:ctrlPr>
                        </m:sSupPr>
                        <m:e>
                          <m:r>
                            <m:rPr>
                              <m:sty m:val="p"/>
                            </m:rPr>
                            <a:rPr lang="ru-RU" i="0" smtClean="0">
                              <a:latin typeface="Cambria Math" panose="02040503050406030204" pitchFamily="18" charset="0"/>
                              <a:ea typeface="Cambria Math" panose="02040503050406030204" pitchFamily="18" charset="0"/>
                            </a:rPr>
                            <m:t>δ</m:t>
                          </m:r>
                        </m:e>
                        <m:sup>
                          <m:r>
                            <a:rPr lang="en-US" b="0" i="0" smtClean="0">
                              <a:latin typeface="Cambria Math" panose="02040503050406030204" pitchFamily="18" charset="0"/>
                              <a:ea typeface="Cambria Math" panose="02040503050406030204" pitchFamily="18" charset="0"/>
                            </a:rPr>
                            <m:t>2</m:t>
                          </m:r>
                        </m:sup>
                      </m:sSup>
                      <m:sSup>
                        <m:sSupPr>
                          <m:ctrlPr>
                            <a:rPr lang="ru-RU" i="1" smtClean="0">
                              <a:latin typeface="Cambria Math"/>
                              <a:ea typeface="Cambria Math" panose="02040503050406030204" pitchFamily="18" charset="0"/>
                            </a:rPr>
                          </m:ctrlPr>
                        </m:sSupPr>
                        <m:e>
                          <m:r>
                            <m:rPr>
                              <m:sty m:val="p"/>
                            </m:rPr>
                            <a:rPr lang="en-US" b="0" i="0" smtClean="0">
                              <a:latin typeface="Cambria Math" panose="02040503050406030204" pitchFamily="18" charset="0"/>
                              <a:ea typeface="Cambria Math" panose="02040503050406030204" pitchFamily="18" charset="0"/>
                            </a:rPr>
                            <m:t>e</m:t>
                          </m:r>
                        </m:e>
                        <m:sup>
                          <m:r>
                            <a:rPr lang="en-US" b="0" i="0" smtClean="0">
                              <a:latin typeface="Cambria Math" panose="02040503050406030204" pitchFamily="18" charset="0"/>
                              <a:ea typeface="Cambria Math" panose="02040503050406030204" pitchFamily="18" charset="0"/>
                            </a:rPr>
                            <m:t>−</m:t>
                          </m:r>
                          <m:sSup>
                            <m:sSupPr>
                              <m:ctrlPr>
                                <a:rPr lang="en-US" b="0" i="1" smtClean="0">
                                  <a:latin typeface="Cambria Math"/>
                                  <a:ea typeface="Cambria Math" panose="02040503050406030204" pitchFamily="18" charset="0"/>
                                </a:rPr>
                              </m:ctrlPr>
                            </m:sSupPr>
                            <m:e>
                              <m:d>
                                <m:dPr>
                                  <m:begChr m:val="|"/>
                                  <m:endChr m:val="|"/>
                                  <m:ctrlPr>
                                    <a:rPr lang="en-US" b="0" i="1" smtClean="0">
                                      <a:latin typeface="Cambria Math"/>
                                      <a:ea typeface="Cambria Math" panose="02040503050406030204" pitchFamily="18" charset="0"/>
                                    </a:rPr>
                                  </m:ctrlPr>
                                </m:dPr>
                                <m:e>
                                  <m:r>
                                    <m:rPr>
                                      <m:sty m:val="p"/>
                                    </m:rPr>
                                    <a:rPr lang="en-US" b="0" i="0" smtClean="0">
                                      <a:latin typeface="Cambria Math" panose="02040503050406030204" pitchFamily="18" charset="0"/>
                                      <a:ea typeface="Cambria Math" panose="02040503050406030204" pitchFamily="18" charset="0"/>
                                    </a:rPr>
                                    <m:t>δ</m:t>
                                  </m:r>
                                </m:e>
                              </m:d>
                            </m:e>
                            <m:sup>
                              <m:r>
                                <a:rPr lang="en-US" b="0" i="0" smtClean="0">
                                  <a:latin typeface="Cambria Math" panose="02040503050406030204" pitchFamily="18" charset="0"/>
                                  <a:ea typeface="Cambria Math" panose="02040503050406030204" pitchFamily="18" charset="0"/>
                                </a:rPr>
                                <m:t>3</m:t>
                              </m:r>
                            </m:sup>
                          </m:sSup>
                        </m:sup>
                      </m:sSup>
                    </m:oMath>
                  </m:oMathPara>
                </a14:m>
                <a:endParaRPr lang="ru-RU" dirty="0">
                  <a:latin typeface="Cambria Math" panose="02040503050406030204" pitchFamily="18" charset="0"/>
                  <a:ea typeface="Cambria Math" panose="02040503050406030204" pitchFamily="18" charset="0"/>
                </a:endParaRPr>
              </a:p>
            </p:txBody>
          </p:sp>
        </mc:Choice>
        <mc:Fallback xmlns="">
          <p:sp>
            <p:nvSpPr>
              <p:cNvPr id="61" name="TextBox 60"/>
              <p:cNvSpPr txBox="1">
                <a:spLocks noRot="1" noChangeAspect="1" noMove="1" noResize="1" noEditPoints="1" noAdjustHandles="1" noChangeArrowheads="1" noChangeShapeType="1" noTextEdit="1"/>
              </p:cNvSpPr>
              <p:nvPr/>
            </p:nvSpPr>
            <p:spPr>
              <a:xfrm>
                <a:off x="5816595" y="4977443"/>
                <a:ext cx="1312924" cy="407163"/>
              </a:xfrm>
              <a:prstGeom prst="rect">
                <a:avLst/>
              </a:prstGeom>
              <a:blipFill rotWithShape="1">
                <a:blip r:embed="rId15"/>
                <a:stretch>
                  <a:fillRect/>
                </a:stretch>
              </a:blipFill>
              <a:ln w="19050">
                <a:solidFill>
                  <a:schemeClr val="accent6"/>
                </a:solidFill>
              </a:ln>
            </p:spPr>
            <p:txBody>
              <a:bodyPr/>
              <a:lstStyle/>
              <a:p>
                <a:r>
                  <a:rPr lang="ru-RU">
                    <a:noFill/>
                  </a:rPr>
                  <a:t> </a:t>
                </a:r>
              </a:p>
            </p:txBody>
          </p:sp>
        </mc:Fallback>
      </mc:AlternateContent>
      <p:cxnSp>
        <p:nvCxnSpPr>
          <p:cNvPr id="63" name="Straight Connector 62"/>
          <p:cNvCxnSpPr/>
          <p:nvPr/>
        </p:nvCxnSpPr>
        <p:spPr>
          <a:xfrm flipH="1">
            <a:off x="467544" y="5517232"/>
            <a:ext cx="82202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5" name="TextBox 1024"/>
          <p:cNvSpPr txBox="1"/>
          <p:nvPr/>
        </p:nvSpPr>
        <p:spPr>
          <a:xfrm>
            <a:off x="296959" y="5805264"/>
            <a:ext cx="8497711" cy="646331"/>
          </a:xfrm>
          <a:prstGeom prst="rect">
            <a:avLst/>
          </a:prstGeom>
          <a:noFill/>
        </p:spPr>
        <p:txBody>
          <a:bodyPr wrap="none" rtlCol="0">
            <a:spAutoFit/>
          </a:bodyPr>
          <a:lstStyle/>
          <a:p>
            <a:pPr algn="ctr"/>
            <a:r>
              <a:rPr lang="ru-RU" dirty="0" smtClean="0">
                <a:latin typeface="Cambria Math" panose="02040503050406030204" pitchFamily="18" charset="0"/>
                <a:ea typeface="Cambria Math" panose="02040503050406030204" pitchFamily="18" charset="0"/>
              </a:rPr>
              <a:t>Сложность обоих способов быстро растет с увеличением сложности уравнения.</a:t>
            </a:r>
          </a:p>
          <a:p>
            <a:pPr algn="ctr"/>
            <a:r>
              <a:rPr lang="ru-RU" dirty="0" smtClean="0">
                <a:latin typeface="Cambria Math" panose="02040503050406030204" pitchFamily="18" charset="0"/>
                <a:ea typeface="Cambria Math" panose="02040503050406030204" pitchFamily="18" charset="0"/>
              </a:rPr>
              <a:t>Описание анизатропного случая не представляется возможным.</a:t>
            </a:r>
            <a:endParaRPr lang="ru-RU"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9723192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82"/>
            <a:ext cx="8229600" cy="767786"/>
          </a:xfrm>
        </p:spPr>
        <p:txBody>
          <a:bodyPr>
            <a:normAutofit/>
          </a:bodyPr>
          <a:lstStyle/>
          <a:p>
            <a:r>
              <a:rPr lang="ru-RU" dirty="0" smtClean="0">
                <a:latin typeface="Cambria Math" panose="02040503050406030204" pitchFamily="18" charset="0"/>
                <a:ea typeface="Cambria Math" panose="02040503050406030204" pitchFamily="18" charset="0"/>
              </a:rPr>
              <a:t>Явление Стокса</a:t>
            </a:r>
            <a:endParaRPr lang="ru-RU" dirty="0">
              <a:latin typeface="Cambria Math" panose="02040503050406030204" pitchFamily="18" charset="0"/>
              <a:ea typeface="Cambria Math" panose="02040503050406030204" pitchFamily="18" charset="0"/>
            </a:endParaRPr>
          </a:p>
        </p:txBody>
      </p:sp>
      <p:sp>
        <p:nvSpPr>
          <p:cNvPr id="5" name="TextBox 4"/>
          <p:cNvSpPr txBox="1"/>
          <p:nvPr/>
        </p:nvSpPr>
        <p:spPr>
          <a:xfrm>
            <a:off x="323528" y="1068573"/>
            <a:ext cx="2008242" cy="369332"/>
          </a:xfrm>
          <a:prstGeom prst="rect">
            <a:avLst/>
          </a:prstGeom>
          <a:noFill/>
        </p:spPr>
        <p:txBody>
          <a:bodyPr wrap="none" rtlCol="0">
            <a:spAutoFit/>
          </a:bodyPr>
          <a:lstStyle/>
          <a:p>
            <a:r>
              <a:rPr lang="ru-RU" dirty="0" smtClean="0">
                <a:latin typeface="Cambria Math" panose="02040503050406030204" pitchFamily="18" charset="0"/>
                <a:ea typeface="Cambria Math" panose="02040503050406030204" pitchFamily="18" charset="0"/>
              </a:rPr>
              <a:t>ВКБ-разложение:</a:t>
            </a:r>
            <a:endParaRPr lang="ru-RU"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6" name="Rectangle 5"/>
              <p:cNvSpPr/>
              <p:nvPr/>
            </p:nvSpPr>
            <p:spPr>
              <a:xfrm>
                <a:off x="2483768" y="1076589"/>
                <a:ext cx="183024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ru-RU" i="1">
                              <a:latin typeface="Cambria Math"/>
                              <a:ea typeface="Cambria Math" panose="02040503050406030204" pitchFamily="18" charset="0"/>
                            </a:rPr>
                          </m:ctrlPr>
                        </m:sSupPr>
                        <m:e>
                          <m:r>
                            <a:rPr lang="ru-RU" i="1">
                              <a:latin typeface="Cambria Math" panose="02040503050406030204" pitchFamily="18" charset="0"/>
                              <a:ea typeface="Cambria Math" panose="02040503050406030204" pitchFamily="18" charset="0"/>
                            </a:rPr>
                            <m:t>𝑦</m:t>
                          </m:r>
                        </m:e>
                        <m:sup>
                          <m:r>
                            <a:rPr lang="ru-RU" i="1">
                              <a:latin typeface="Cambria Math" panose="02040503050406030204" pitchFamily="18" charset="0"/>
                              <a:ea typeface="Cambria Math" panose="02040503050406030204" pitchFamily="18" charset="0"/>
                            </a:rPr>
                            <m:t>′′</m:t>
                          </m:r>
                        </m:sup>
                      </m:sSup>
                      <m:r>
                        <a:rPr lang="ru-RU">
                          <a:latin typeface="Cambria Math" panose="02040503050406030204" pitchFamily="18" charset="0"/>
                          <a:ea typeface="Cambria Math" panose="02040503050406030204" pitchFamily="18" charset="0"/>
                        </a:rPr>
                        <m:t>+</m:t>
                      </m:r>
                      <m:r>
                        <a:rPr lang="ru-RU" i="1">
                          <a:latin typeface="Cambria Math" panose="02040503050406030204" pitchFamily="18" charset="0"/>
                          <a:ea typeface="Cambria Math" panose="02040503050406030204" pitchFamily="18" charset="0"/>
                        </a:rPr>
                        <m:t>𝑄</m:t>
                      </m:r>
                      <m:d>
                        <m:dPr>
                          <m:ctrlPr>
                            <a:rPr lang="ru-RU" i="1">
                              <a:latin typeface="Cambria Math"/>
                              <a:ea typeface="Cambria Math" panose="02040503050406030204" pitchFamily="18" charset="0"/>
                            </a:rPr>
                          </m:ctrlPr>
                        </m:dPr>
                        <m:e>
                          <m:r>
                            <a:rPr lang="ru-RU" i="1">
                              <a:latin typeface="Cambria Math" panose="02040503050406030204" pitchFamily="18" charset="0"/>
                              <a:ea typeface="Cambria Math" panose="02040503050406030204" pitchFamily="18" charset="0"/>
                            </a:rPr>
                            <m:t>𝑥</m:t>
                          </m:r>
                        </m:e>
                      </m:d>
                      <m:r>
                        <a:rPr lang="ru-RU" i="1">
                          <a:latin typeface="Cambria Math" panose="02040503050406030204" pitchFamily="18" charset="0"/>
                          <a:ea typeface="Cambria Math" panose="02040503050406030204" pitchFamily="18" charset="0"/>
                        </a:rPr>
                        <m:t>𝑦</m:t>
                      </m:r>
                      <m:r>
                        <a:rPr lang="ru-RU">
                          <a:latin typeface="Cambria Math" panose="02040503050406030204" pitchFamily="18" charset="0"/>
                          <a:ea typeface="Cambria Math" panose="02040503050406030204" pitchFamily="18" charset="0"/>
                        </a:rPr>
                        <m:t>=0</m:t>
                      </m:r>
                    </m:oMath>
                  </m:oMathPara>
                </a14:m>
                <a:endParaRPr lang="ru-RU" dirty="0">
                  <a:latin typeface="Cambria Math" panose="02040503050406030204" pitchFamily="18" charset="0"/>
                  <a:ea typeface="Cambria Math" panose="020405030504060302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2483768" y="1076589"/>
                <a:ext cx="1830245" cy="369332"/>
              </a:xfrm>
              <a:prstGeom prst="rect">
                <a:avLst/>
              </a:prstGeom>
              <a:blipFill rotWithShape="1">
                <a:blip r:embed="rId3"/>
                <a:stretch>
                  <a:fillRect b="-11667"/>
                </a:stretch>
              </a:blipFill>
            </p:spPr>
            <p:txBody>
              <a:bodyPr/>
              <a:lstStyle/>
              <a:p>
                <a:r>
                  <a:rPr lang="ru-RU">
                    <a:noFill/>
                  </a:rPr>
                  <a:t> </a:t>
                </a:r>
              </a:p>
            </p:txBody>
          </p:sp>
        </mc:Fallback>
      </mc:AlternateContent>
      <p:sp>
        <p:nvSpPr>
          <p:cNvPr id="7" name="Plus 6"/>
          <p:cNvSpPr/>
          <p:nvPr/>
        </p:nvSpPr>
        <p:spPr>
          <a:xfrm>
            <a:off x="4283968" y="1076524"/>
            <a:ext cx="368364" cy="371151"/>
          </a:xfrm>
          <a:prstGeom prst="mathPlus">
            <a:avLst>
              <a:gd name="adj1"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Cambria Math" panose="02040503050406030204" pitchFamily="18" charset="0"/>
              <a:ea typeface="Cambria Math" panose="02040503050406030204" pitchFamily="18" charset="0"/>
            </a:endParaRPr>
          </a:p>
        </p:txBody>
      </p:sp>
      <p:sp>
        <p:nvSpPr>
          <p:cNvPr id="8" name="Equal 7"/>
          <p:cNvSpPr/>
          <p:nvPr/>
        </p:nvSpPr>
        <p:spPr>
          <a:xfrm>
            <a:off x="6428306" y="1077614"/>
            <a:ext cx="288032" cy="385811"/>
          </a:xfrm>
          <a:prstGeom prst="mathEqual">
            <a:avLst>
              <a:gd name="adj1" fmla="val 0"/>
              <a:gd name="adj2" fmla="val 117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9" name="Rectangle 8"/>
              <p:cNvSpPr/>
              <p:nvPr/>
            </p:nvSpPr>
            <p:spPr>
              <a:xfrm>
                <a:off x="6732240" y="1011378"/>
                <a:ext cx="2120389" cy="4520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ru-RU" i="1">
                              <a:latin typeface="Cambria Math"/>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𝑦</m:t>
                          </m:r>
                        </m:e>
                        <m:sub>
                          <m:r>
                            <a:rPr lang="ru-RU">
                              <a:latin typeface="Cambria Math" panose="02040503050406030204" pitchFamily="18" charset="0"/>
                              <a:ea typeface="Cambria Math" panose="02040503050406030204" pitchFamily="18" charset="0"/>
                            </a:rPr>
                            <m:t>±</m:t>
                          </m:r>
                        </m:sub>
                      </m:sSub>
                      <m:r>
                        <a:rPr lang="ru-RU">
                          <a:latin typeface="Cambria Math" panose="02040503050406030204" pitchFamily="18" charset="0"/>
                          <a:ea typeface="Cambria Math" panose="02040503050406030204" pitchFamily="18" charset="0"/>
                        </a:rPr>
                        <m:t>=</m:t>
                      </m:r>
                      <m:sSup>
                        <m:sSupPr>
                          <m:ctrlPr>
                            <a:rPr lang="ru-RU" i="1">
                              <a:latin typeface="Cambria Math"/>
                              <a:ea typeface="Cambria Math" panose="02040503050406030204" pitchFamily="18" charset="0"/>
                            </a:rPr>
                          </m:ctrlPr>
                        </m:sSupPr>
                        <m:e>
                          <m:r>
                            <a:rPr lang="ru-RU" i="1">
                              <a:latin typeface="Cambria Math" panose="02040503050406030204" pitchFamily="18" charset="0"/>
                              <a:ea typeface="Cambria Math" panose="02040503050406030204" pitchFamily="18" charset="0"/>
                            </a:rPr>
                            <m:t>𝑄</m:t>
                          </m:r>
                        </m:e>
                        <m:sup>
                          <m:r>
                            <a:rPr lang="ru-RU" i="1">
                              <a:latin typeface="Cambria Math" panose="02040503050406030204" pitchFamily="18" charset="0"/>
                              <a:ea typeface="Cambria Math" panose="02040503050406030204" pitchFamily="18" charset="0"/>
                            </a:rPr>
                            <m:t>−</m:t>
                          </m:r>
                          <m:r>
                            <a:rPr lang="ru-RU">
                              <a:latin typeface="Cambria Math" panose="02040503050406030204" pitchFamily="18" charset="0"/>
                              <a:ea typeface="Cambria Math" panose="02040503050406030204" pitchFamily="18" charset="0"/>
                            </a:rPr>
                            <m:t>1/4</m:t>
                          </m:r>
                        </m:sup>
                      </m:sSup>
                      <m:sSup>
                        <m:sSupPr>
                          <m:ctrlPr>
                            <a:rPr lang="ru-RU" i="1">
                              <a:latin typeface="Cambria Math"/>
                              <a:ea typeface="Cambria Math" panose="02040503050406030204" pitchFamily="18" charset="0"/>
                            </a:rPr>
                          </m:ctrlPr>
                        </m:sSupPr>
                        <m:e>
                          <m:r>
                            <a:rPr lang="ru-RU" i="1">
                              <a:latin typeface="Cambria Math" panose="02040503050406030204" pitchFamily="18" charset="0"/>
                              <a:ea typeface="Cambria Math" panose="02040503050406030204" pitchFamily="18" charset="0"/>
                            </a:rPr>
                            <m:t>𝑒</m:t>
                          </m:r>
                        </m:e>
                        <m:sup>
                          <m:r>
                            <a:rPr lang="ru-RU">
                              <a:latin typeface="Cambria Math" panose="02040503050406030204" pitchFamily="18" charset="0"/>
                              <a:ea typeface="Cambria Math" panose="02040503050406030204" pitchFamily="18" charset="0"/>
                            </a:rPr>
                            <m:t>±</m:t>
                          </m:r>
                          <m:r>
                            <a:rPr lang="ru-RU" i="1">
                              <a:latin typeface="Cambria Math" panose="02040503050406030204" pitchFamily="18" charset="0"/>
                              <a:ea typeface="Cambria Math" panose="02040503050406030204" pitchFamily="18" charset="0"/>
                            </a:rPr>
                            <m:t>𝑖</m:t>
                          </m:r>
                          <m:nary>
                            <m:naryPr>
                              <m:limLoc m:val="undOvr"/>
                              <m:subHide m:val="on"/>
                              <m:supHide m:val="on"/>
                              <m:ctrlPr>
                                <a:rPr lang="ru-RU" i="1">
                                  <a:latin typeface="Cambria Math"/>
                                  <a:ea typeface="Cambria Math" panose="02040503050406030204" pitchFamily="18" charset="0"/>
                                </a:rPr>
                              </m:ctrlPr>
                            </m:naryPr>
                            <m:sub/>
                            <m:sup/>
                            <m:e>
                              <m:rad>
                                <m:radPr>
                                  <m:degHide m:val="on"/>
                                  <m:ctrlPr>
                                    <a:rPr lang="ru-RU" i="1">
                                      <a:latin typeface="Cambria Math"/>
                                      <a:ea typeface="Cambria Math" panose="02040503050406030204" pitchFamily="18" charset="0"/>
                                    </a:rPr>
                                  </m:ctrlPr>
                                </m:radPr>
                                <m:deg/>
                                <m:e>
                                  <m:r>
                                    <a:rPr lang="ru-RU" i="1">
                                      <a:latin typeface="Cambria Math" panose="02040503050406030204" pitchFamily="18" charset="0"/>
                                      <a:ea typeface="Cambria Math" panose="02040503050406030204" pitchFamily="18" charset="0"/>
                                    </a:rPr>
                                    <m:t>𝑄</m:t>
                                  </m:r>
                                </m:e>
                              </m:rad>
                            </m:e>
                          </m:nary>
                        </m:sup>
                      </m:sSup>
                    </m:oMath>
                  </m:oMathPara>
                </a14:m>
                <a:endParaRPr lang="ru-RU" dirty="0">
                  <a:latin typeface="Cambria Math" panose="02040503050406030204" pitchFamily="18" charset="0"/>
                  <a:ea typeface="Cambria Math" panose="02040503050406030204"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6732240" y="1011378"/>
                <a:ext cx="2120389" cy="452047"/>
              </a:xfrm>
              <a:prstGeom prst="rect">
                <a:avLst/>
              </a:prstGeom>
              <a:blipFill rotWithShape="1">
                <a:blip r:embed="rId4"/>
                <a:stretch>
                  <a:fillRect t="-81081" r="-9770" b="-113514"/>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705014" y="916223"/>
                <a:ext cx="1739194" cy="7085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ru-RU" i="1">
                              <a:latin typeface="Cambria Math"/>
                              <a:ea typeface="Cambria Math" panose="02040503050406030204" pitchFamily="18" charset="0"/>
                            </a:rPr>
                          </m:ctrlPr>
                        </m:dPr>
                        <m:e>
                          <m:f>
                            <m:fPr>
                              <m:ctrlPr>
                                <a:rPr lang="ru-RU" i="1">
                                  <a:latin typeface="Cambria Math"/>
                                  <a:ea typeface="Cambria Math" panose="02040503050406030204" pitchFamily="18" charset="0"/>
                                </a:rPr>
                              </m:ctrlPr>
                            </m:fPr>
                            <m:num>
                              <m:r>
                                <a:rPr lang="ru-RU" i="1">
                                  <a:latin typeface="Cambria Math" panose="02040503050406030204" pitchFamily="18" charset="0"/>
                                  <a:ea typeface="Cambria Math" panose="02040503050406030204" pitchFamily="18" charset="0"/>
                                </a:rPr>
                                <m:t>𝑑𝑄</m:t>
                              </m:r>
                            </m:num>
                            <m:den>
                              <m:r>
                                <a:rPr lang="ru-RU" i="1">
                                  <a:latin typeface="Cambria Math" panose="02040503050406030204" pitchFamily="18" charset="0"/>
                                  <a:ea typeface="Cambria Math" panose="02040503050406030204" pitchFamily="18" charset="0"/>
                                </a:rPr>
                                <m:t>𝑑𝑥</m:t>
                              </m:r>
                            </m:den>
                          </m:f>
                          <m:sSup>
                            <m:sSupPr>
                              <m:ctrlPr>
                                <a:rPr lang="ru-RU" i="1">
                                  <a:latin typeface="Cambria Math"/>
                                  <a:ea typeface="Cambria Math" panose="02040503050406030204" pitchFamily="18" charset="0"/>
                                </a:rPr>
                              </m:ctrlPr>
                            </m:sSupPr>
                            <m:e>
                              <m:r>
                                <a:rPr lang="ru-RU" i="1">
                                  <a:latin typeface="Cambria Math" panose="02040503050406030204" pitchFamily="18" charset="0"/>
                                  <a:ea typeface="Cambria Math" panose="02040503050406030204" pitchFamily="18" charset="0"/>
                                </a:rPr>
                                <m:t>𝑄</m:t>
                              </m:r>
                            </m:e>
                            <m:sup>
                              <m:r>
                                <a:rPr lang="ru-RU" i="1">
                                  <a:latin typeface="Cambria Math" panose="02040503050406030204" pitchFamily="18" charset="0"/>
                                  <a:ea typeface="Cambria Math" panose="02040503050406030204" pitchFamily="18" charset="0"/>
                                </a:rPr>
                                <m:t>−</m:t>
                              </m:r>
                              <m:r>
                                <a:rPr lang="ru-RU">
                                  <a:latin typeface="Cambria Math" panose="02040503050406030204" pitchFamily="18" charset="0"/>
                                  <a:ea typeface="Cambria Math" panose="02040503050406030204" pitchFamily="18" charset="0"/>
                                </a:rPr>
                                <m:t>3/2</m:t>
                              </m:r>
                            </m:sup>
                          </m:sSup>
                        </m:e>
                      </m:d>
                      <m:r>
                        <a:rPr lang="ru-RU">
                          <a:latin typeface="Cambria Math" panose="02040503050406030204" pitchFamily="18" charset="0"/>
                          <a:ea typeface="Cambria Math" panose="02040503050406030204" pitchFamily="18" charset="0"/>
                        </a:rPr>
                        <m:t>≪1</m:t>
                      </m:r>
                    </m:oMath>
                  </m:oMathPara>
                </a14:m>
                <a:endParaRPr lang="ru-RU" dirty="0">
                  <a:latin typeface="Cambria Math" panose="02040503050406030204" pitchFamily="18" charset="0"/>
                  <a:ea typeface="Cambria Math" panose="020405030504060302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4705014" y="916223"/>
                <a:ext cx="1739194" cy="708592"/>
              </a:xfrm>
              <a:prstGeom prst="rect">
                <a:avLst/>
              </a:prstGeom>
              <a:blipFill rotWithShape="1">
                <a:blip r:embed="rId5"/>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extLst>
                  <p:ext uri="{D42A27DB-BD31-4B8C-83A1-F6EECF244321}">
                    <p14:modId xmlns:p14="http://schemas.microsoft.com/office/powerpoint/2010/main" val="1892022942"/>
                  </p:ext>
                </p:extLst>
              </p:nvPr>
            </p:nvGraphicFramePr>
            <p:xfrm>
              <a:off x="1420150" y="1772816"/>
              <a:ext cx="6096000" cy="1078611"/>
            </p:xfrm>
            <a:graphic>
              <a:graphicData uri="http://schemas.openxmlformats.org/drawingml/2006/table">
                <a:tbl>
                  <a:tblPr firstRow="1" bandRow="1">
                    <a:tableStyleId>{073A0DAA-6AF3-43AB-8588-CEC1D06C72B9}</a:tableStyleId>
                  </a:tblPr>
                  <a:tblGrid>
                    <a:gridCol w="3048000"/>
                    <a:gridCol w="3048000"/>
                  </a:tblGrid>
                  <a:tr h="370840">
                    <a:tc>
                      <a:txBody>
                        <a:bodyPr/>
                        <a:lstStyle/>
                        <a:p>
                          <a:pPr algn="ctr"/>
                          <a:r>
                            <a:rPr lang="ru-RU" dirty="0" smtClean="0"/>
                            <a:t>Стоксовы</a:t>
                          </a:r>
                          <a:r>
                            <a:rPr lang="ru-RU" baseline="0" dirty="0" smtClean="0"/>
                            <a:t> линии</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ru-RU" smtClean="0"/>
                            <a:t>Анти-Стоксовы</a:t>
                          </a:r>
                          <a:r>
                            <a:rPr lang="ru-RU" baseline="0" smtClean="0"/>
                            <a:t> </a:t>
                          </a:r>
                          <a:r>
                            <a:rPr lang="ru-RU" baseline="0" dirty="0" smtClean="0"/>
                            <a:t>линии</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r>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𝐼𝑚</m:t>
                                </m:r>
                                <m:d>
                                  <m:dPr>
                                    <m:ctrlPr>
                                      <a:rPr lang="ru-RU" i="1">
                                        <a:latin typeface="Cambria Math"/>
                                      </a:rPr>
                                    </m:ctrlPr>
                                  </m:dPr>
                                  <m:e>
                                    <m:r>
                                      <a:rPr lang="ru-RU">
                                        <a:latin typeface="Cambria Math"/>
                                      </a:rPr>
                                      <m:t>𝑖</m:t>
                                    </m:r>
                                    <m:nary>
                                      <m:naryPr>
                                        <m:limLoc m:val="subSup"/>
                                        <m:ctrlPr>
                                          <a:rPr lang="ru-RU" i="1">
                                            <a:latin typeface="Cambria Math"/>
                                          </a:rPr>
                                        </m:ctrlPr>
                                      </m:naryPr>
                                      <m:sub>
                                        <m:r>
                                          <a:rPr lang="ru-RU">
                                            <a:latin typeface="Cambria Math"/>
                                          </a:rPr>
                                          <m:t>𝑎</m:t>
                                        </m:r>
                                      </m:sub>
                                      <m:sup>
                                        <m:r>
                                          <a:rPr lang="ru-RU">
                                            <a:latin typeface="Cambria Math"/>
                                          </a:rPr>
                                          <m:t>𝑧</m:t>
                                        </m:r>
                                      </m:sup>
                                      <m:e>
                                        <m:rad>
                                          <m:radPr>
                                            <m:degHide m:val="on"/>
                                            <m:ctrlPr>
                                              <a:rPr lang="ru-RU" i="1">
                                                <a:latin typeface="Cambria Math"/>
                                              </a:rPr>
                                            </m:ctrlPr>
                                          </m:radPr>
                                          <m:deg/>
                                          <m:e>
                                            <m:r>
                                              <a:rPr lang="ru-RU">
                                                <a:latin typeface="Cambria Math"/>
                                              </a:rPr>
                                              <m:t>𝑄</m:t>
                                            </m:r>
                                            <m:d>
                                              <m:dPr>
                                                <m:ctrlPr>
                                                  <a:rPr lang="ru-RU" i="1">
                                                    <a:latin typeface="Cambria Math"/>
                                                  </a:rPr>
                                                </m:ctrlPr>
                                              </m:dPr>
                                              <m:e>
                                                <m:r>
                                                  <a:rPr lang="ru-RU">
                                                    <a:latin typeface="Cambria Math"/>
                                                  </a:rPr>
                                                  <m:t>𝑥</m:t>
                                                </m:r>
                                              </m:e>
                                            </m:d>
                                          </m:e>
                                        </m:rad>
                                        <m:r>
                                          <a:rPr lang="ru-RU">
                                            <a:latin typeface="Cambria Math"/>
                                          </a:rPr>
                                          <m:t>𝑑𝑥</m:t>
                                        </m:r>
                                      </m:e>
                                    </m:nary>
                                  </m:e>
                                </m:d>
                                <m:r>
                                  <a:rPr lang="ru-RU">
                                    <a:latin typeface="Cambria Math"/>
                                  </a:rPr>
                                  <m:t>=0</m:t>
                                </m:r>
                              </m:oMath>
                            </m:oMathPara>
                          </a14:m>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a:rPr>
                                  <m:t>𝑅𝑒</m:t>
                                </m:r>
                                <m:d>
                                  <m:dPr>
                                    <m:ctrlPr>
                                      <a:rPr lang="ru-RU" i="1">
                                        <a:latin typeface="Cambria Math"/>
                                      </a:rPr>
                                    </m:ctrlPr>
                                  </m:dPr>
                                  <m:e>
                                    <m:r>
                                      <a:rPr lang="ru-RU">
                                        <a:latin typeface="Cambria Math"/>
                                      </a:rPr>
                                      <m:t>𝑖</m:t>
                                    </m:r>
                                    <m:nary>
                                      <m:naryPr>
                                        <m:limLoc m:val="subSup"/>
                                        <m:ctrlPr>
                                          <a:rPr lang="ru-RU" i="1">
                                            <a:latin typeface="Cambria Math"/>
                                          </a:rPr>
                                        </m:ctrlPr>
                                      </m:naryPr>
                                      <m:sub>
                                        <m:r>
                                          <a:rPr lang="ru-RU">
                                            <a:latin typeface="Cambria Math"/>
                                          </a:rPr>
                                          <m:t>𝑎</m:t>
                                        </m:r>
                                      </m:sub>
                                      <m:sup>
                                        <m:r>
                                          <a:rPr lang="ru-RU">
                                            <a:latin typeface="Cambria Math"/>
                                          </a:rPr>
                                          <m:t>𝑧</m:t>
                                        </m:r>
                                      </m:sup>
                                      <m:e>
                                        <m:rad>
                                          <m:radPr>
                                            <m:degHide m:val="on"/>
                                            <m:ctrlPr>
                                              <a:rPr lang="ru-RU" i="1">
                                                <a:latin typeface="Cambria Math"/>
                                              </a:rPr>
                                            </m:ctrlPr>
                                          </m:radPr>
                                          <m:deg/>
                                          <m:e>
                                            <m:r>
                                              <a:rPr lang="ru-RU">
                                                <a:latin typeface="Cambria Math"/>
                                              </a:rPr>
                                              <m:t>𝑄</m:t>
                                            </m:r>
                                            <m:d>
                                              <m:dPr>
                                                <m:ctrlPr>
                                                  <a:rPr lang="ru-RU" i="1">
                                                    <a:latin typeface="Cambria Math"/>
                                                  </a:rPr>
                                                </m:ctrlPr>
                                              </m:dPr>
                                              <m:e>
                                                <m:r>
                                                  <a:rPr lang="ru-RU">
                                                    <a:latin typeface="Cambria Math"/>
                                                  </a:rPr>
                                                  <m:t>𝑥</m:t>
                                                </m:r>
                                              </m:e>
                                            </m:d>
                                          </m:e>
                                        </m:rad>
                                        <m:r>
                                          <a:rPr lang="ru-RU">
                                            <a:latin typeface="Cambria Math"/>
                                          </a:rPr>
                                          <m:t>𝑑𝑥</m:t>
                                        </m:r>
                                      </m:e>
                                    </m:nary>
                                  </m:e>
                                </m:d>
                                <m:r>
                                  <a:rPr lang="ru-RU">
                                    <a:latin typeface="Cambria Math"/>
                                  </a:rPr>
                                  <m:t>=0</m:t>
                                </m:r>
                              </m:oMath>
                            </m:oMathPara>
                          </a14:m>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12" name="Table 11"/>
              <p:cNvGraphicFramePr>
                <a:graphicFrameLocks noGrp="1"/>
              </p:cNvGraphicFramePr>
              <p:nvPr>
                <p:extLst>
                  <p:ext uri="{D42A27DB-BD31-4B8C-83A1-F6EECF244321}">
                    <p14:modId xmlns:p14="http://schemas.microsoft.com/office/powerpoint/2010/main" val="1892022942"/>
                  </p:ext>
                </p:extLst>
              </p:nvPr>
            </p:nvGraphicFramePr>
            <p:xfrm>
              <a:off x="1420150" y="1772816"/>
              <a:ext cx="6096000" cy="1078611"/>
            </p:xfrm>
            <a:graphic>
              <a:graphicData uri="http://schemas.openxmlformats.org/drawingml/2006/table">
                <a:tbl>
                  <a:tblPr firstRow="1" bandRow="1">
                    <a:tableStyleId>{073A0DAA-6AF3-43AB-8588-CEC1D06C72B9}</a:tableStyleId>
                  </a:tblPr>
                  <a:tblGrid>
                    <a:gridCol w="3048000"/>
                    <a:gridCol w="3048000"/>
                  </a:tblGrid>
                  <a:tr h="370840">
                    <a:tc>
                      <a:txBody>
                        <a:bodyPr/>
                        <a:lstStyle/>
                        <a:p>
                          <a:pPr algn="ctr"/>
                          <a:r>
                            <a:rPr lang="ru-RU" dirty="0" smtClean="0"/>
                            <a:t>Стоксовы</a:t>
                          </a:r>
                          <a:r>
                            <a:rPr lang="ru-RU" baseline="0" dirty="0" smtClean="0"/>
                            <a:t> линии</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ru-RU" smtClean="0"/>
                            <a:t>Анти-Стоксовы</a:t>
                          </a:r>
                          <a:r>
                            <a:rPr lang="ru-RU" baseline="0" smtClean="0"/>
                            <a:t> </a:t>
                          </a:r>
                          <a:r>
                            <a:rPr lang="ru-RU" baseline="0" dirty="0" smtClean="0"/>
                            <a:t>линии</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r>
                  <a:tr h="707771">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200" t="-56897" r="-100000"/>
                          </a:stretch>
                        </a:blipFill>
                      </a:tcPr>
                    </a:tc>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100200" t="-56897"/>
                          </a:stretch>
                        </a:blipFill>
                      </a:tcPr>
                    </a:tc>
                  </a:tr>
                </a:tbl>
              </a:graphicData>
            </a:graphic>
          </p:graphicFrame>
        </mc:Fallback>
      </mc:AlternateContent>
      <p:sp>
        <p:nvSpPr>
          <p:cNvPr id="13" name="TextBox 12"/>
          <p:cNvSpPr txBox="1"/>
          <p:nvPr/>
        </p:nvSpPr>
        <p:spPr>
          <a:xfrm>
            <a:off x="3063630" y="3068960"/>
            <a:ext cx="2809039" cy="369332"/>
          </a:xfrm>
          <a:prstGeom prst="rect">
            <a:avLst/>
          </a:prstGeom>
          <a:noFill/>
        </p:spPr>
        <p:txBody>
          <a:bodyPr wrap="none" rtlCol="0">
            <a:spAutoFit/>
          </a:bodyPr>
          <a:lstStyle/>
          <a:p>
            <a:r>
              <a:rPr lang="ru-RU" dirty="0" smtClean="0">
                <a:latin typeface="Cambria Math" panose="02040503050406030204" pitchFamily="18" charset="0"/>
                <a:ea typeface="Cambria Math" panose="02040503050406030204" pitchFamily="18" charset="0"/>
              </a:rPr>
              <a:t>Пример: уравнение Эйри</a:t>
            </a:r>
            <a:endParaRPr lang="ru-RU" dirty="0">
              <a:latin typeface="Cambria Math" panose="02040503050406030204" pitchFamily="18" charset="0"/>
              <a:ea typeface="Cambria Math" panose="02040503050406030204" pitchFamily="18" charset="0"/>
            </a:endParaRPr>
          </a:p>
        </p:txBody>
      </p:sp>
      <p:pic>
        <p:nvPicPr>
          <p:cNvPr id="2050" name="Picture 2" descr="C:\Users\akutlin\Desktop\Private\ASGAP\diploma\images\Airy.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0518" y="3501008"/>
            <a:ext cx="3484734" cy="295232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4" name="Rectangle 13"/>
              <p:cNvSpPr/>
              <p:nvPr/>
            </p:nvSpPr>
            <p:spPr>
              <a:xfrm>
                <a:off x="1043608" y="3645024"/>
                <a:ext cx="3341364" cy="7012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ru-RU" i="1">
                              <a:latin typeface="Cambria Math"/>
                              <a:ea typeface="Cambria Math" panose="02040503050406030204" pitchFamily="18" charset="0"/>
                            </a:rPr>
                          </m:ctrlPr>
                        </m:sSupPr>
                        <m:e>
                          <m:r>
                            <a:rPr lang="ru-RU" i="1">
                              <a:latin typeface="Cambria Math" panose="02040503050406030204" pitchFamily="18" charset="0"/>
                              <a:ea typeface="Cambria Math" panose="02040503050406030204" pitchFamily="18" charset="0"/>
                            </a:rPr>
                            <m:t>𝑦</m:t>
                          </m:r>
                        </m:e>
                        <m:sup>
                          <m:r>
                            <a:rPr lang="ru-RU" i="1">
                              <a:latin typeface="Cambria Math" panose="02040503050406030204" pitchFamily="18" charset="0"/>
                              <a:ea typeface="Cambria Math" panose="02040503050406030204" pitchFamily="18" charset="0"/>
                            </a:rPr>
                            <m:t>′′</m:t>
                          </m:r>
                        </m:sup>
                      </m:sSup>
                      <m:r>
                        <a:rPr lang="ru-RU" i="1">
                          <a:latin typeface="Cambria Math" panose="02040503050406030204" pitchFamily="18" charset="0"/>
                          <a:ea typeface="Cambria Math" panose="02040503050406030204" pitchFamily="18" charset="0"/>
                        </a:rPr>
                        <m:t>−</m:t>
                      </m:r>
                      <m:r>
                        <a:rPr lang="ru-RU" i="1">
                          <a:latin typeface="Cambria Math" panose="02040503050406030204" pitchFamily="18" charset="0"/>
                          <a:ea typeface="Cambria Math" panose="02040503050406030204" pitchFamily="18" charset="0"/>
                        </a:rPr>
                        <m:t>𝑥𝑦</m:t>
                      </m:r>
                      <m:r>
                        <a:rPr lang="ru-RU">
                          <a:latin typeface="Cambria Math" panose="02040503050406030204" pitchFamily="18" charset="0"/>
                          <a:ea typeface="Cambria Math" panose="02040503050406030204" pitchFamily="18" charset="0"/>
                        </a:rPr>
                        <m:t>=0,  </m:t>
                      </m:r>
                      <m:sSub>
                        <m:sSubPr>
                          <m:ctrlPr>
                            <a:rPr lang="ru-RU" i="1">
                              <a:latin typeface="Cambria Math"/>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𝑦</m:t>
                          </m:r>
                        </m:e>
                        <m:sub>
                          <m:r>
                            <a:rPr lang="ru-RU">
                              <a:latin typeface="Cambria Math" panose="02040503050406030204" pitchFamily="18" charset="0"/>
                              <a:ea typeface="Cambria Math" panose="02040503050406030204" pitchFamily="18" charset="0"/>
                            </a:rPr>
                            <m:t>±</m:t>
                          </m:r>
                        </m:sub>
                      </m:sSub>
                      <m:r>
                        <a:rPr lang="ru-RU">
                          <a:latin typeface="Cambria Math" panose="02040503050406030204" pitchFamily="18" charset="0"/>
                          <a:ea typeface="Cambria Math" panose="02040503050406030204" pitchFamily="18" charset="0"/>
                        </a:rPr>
                        <m:t>~</m:t>
                      </m:r>
                      <m:f>
                        <m:fPr>
                          <m:ctrlPr>
                            <a:rPr lang="ru-RU" i="1">
                              <a:latin typeface="Cambria Math"/>
                              <a:ea typeface="Cambria Math" panose="02040503050406030204" pitchFamily="18" charset="0"/>
                            </a:rPr>
                          </m:ctrlPr>
                        </m:fPr>
                        <m:num>
                          <m:r>
                            <a:rPr lang="ru-RU">
                              <a:latin typeface="Cambria Math" panose="02040503050406030204" pitchFamily="18" charset="0"/>
                              <a:ea typeface="Cambria Math" panose="02040503050406030204" pitchFamily="18" charset="0"/>
                            </a:rPr>
                            <m:t>1</m:t>
                          </m:r>
                        </m:num>
                        <m:den>
                          <m:rad>
                            <m:radPr>
                              <m:ctrlPr>
                                <a:rPr lang="ru-RU" i="1">
                                  <a:latin typeface="Cambria Math"/>
                                  <a:ea typeface="Cambria Math" panose="02040503050406030204" pitchFamily="18" charset="0"/>
                                </a:rPr>
                              </m:ctrlPr>
                            </m:radPr>
                            <m:deg>
                              <m:r>
                                <a:rPr lang="ru-RU">
                                  <a:latin typeface="Cambria Math" panose="02040503050406030204" pitchFamily="18" charset="0"/>
                                  <a:ea typeface="Cambria Math" panose="02040503050406030204" pitchFamily="18" charset="0"/>
                                </a:rPr>
                                <m:t>4</m:t>
                              </m:r>
                            </m:deg>
                            <m:e>
                              <m:r>
                                <a:rPr lang="ru-RU" i="1">
                                  <a:latin typeface="Cambria Math" panose="02040503050406030204" pitchFamily="18" charset="0"/>
                                  <a:ea typeface="Cambria Math" panose="02040503050406030204" pitchFamily="18" charset="0"/>
                                </a:rPr>
                                <m:t>𝑥</m:t>
                              </m:r>
                            </m:e>
                          </m:rad>
                        </m:den>
                      </m:f>
                      <m:sSup>
                        <m:sSupPr>
                          <m:ctrlPr>
                            <a:rPr lang="ru-RU" i="1">
                              <a:latin typeface="Cambria Math"/>
                              <a:ea typeface="Cambria Math" panose="02040503050406030204" pitchFamily="18" charset="0"/>
                            </a:rPr>
                          </m:ctrlPr>
                        </m:sSupPr>
                        <m:e>
                          <m:r>
                            <a:rPr lang="ru-RU" i="1">
                              <a:latin typeface="Cambria Math" panose="02040503050406030204" pitchFamily="18" charset="0"/>
                              <a:ea typeface="Cambria Math" panose="02040503050406030204" pitchFamily="18" charset="0"/>
                            </a:rPr>
                            <m:t>𝑒</m:t>
                          </m:r>
                        </m:e>
                        <m:sup>
                          <m:r>
                            <a:rPr lang="ru-RU">
                              <a:latin typeface="Cambria Math" panose="02040503050406030204" pitchFamily="18" charset="0"/>
                              <a:ea typeface="Cambria Math" panose="02040503050406030204" pitchFamily="18" charset="0"/>
                            </a:rPr>
                            <m:t>∓</m:t>
                          </m:r>
                          <m:f>
                            <m:fPr>
                              <m:ctrlPr>
                                <a:rPr lang="ru-RU" i="1">
                                  <a:latin typeface="Cambria Math"/>
                                  <a:ea typeface="Cambria Math" panose="02040503050406030204" pitchFamily="18" charset="0"/>
                                </a:rPr>
                              </m:ctrlPr>
                            </m:fPr>
                            <m:num>
                              <m:r>
                                <a:rPr lang="ru-RU">
                                  <a:latin typeface="Cambria Math" panose="02040503050406030204" pitchFamily="18" charset="0"/>
                                  <a:ea typeface="Cambria Math" panose="02040503050406030204" pitchFamily="18" charset="0"/>
                                </a:rPr>
                                <m:t>2</m:t>
                              </m:r>
                            </m:num>
                            <m:den>
                              <m:r>
                                <a:rPr lang="ru-RU">
                                  <a:latin typeface="Cambria Math" panose="02040503050406030204" pitchFamily="18" charset="0"/>
                                  <a:ea typeface="Cambria Math" panose="02040503050406030204" pitchFamily="18" charset="0"/>
                                </a:rPr>
                                <m:t>3</m:t>
                              </m:r>
                            </m:den>
                          </m:f>
                          <m:sSup>
                            <m:sSupPr>
                              <m:ctrlPr>
                                <a:rPr lang="ru-RU" i="1">
                                  <a:latin typeface="Cambria Math"/>
                                  <a:ea typeface="Cambria Math" panose="02040503050406030204" pitchFamily="18" charset="0"/>
                                </a:rPr>
                              </m:ctrlPr>
                            </m:sSupPr>
                            <m:e>
                              <m:r>
                                <a:rPr lang="ru-RU" i="1">
                                  <a:latin typeface="Cambria Math" panose="02040503050406030204" pitchFamily="18" charset="0"/>
                                  <a:ea typeface="Cambria Math" panose="02040503050406030204" pitchFamily="18" charset="0"/>
                                </a:rPr>
                                <m:t>𝑥</m:t>
                              </m:r>
                            </m:e>
                            <m:sup>
                              <m:f>
                                <m:fPr>
                                  <m:ctrlPr>
                                    <a:rPr lang="ru-RU" i="1">
                                      <a:latin typeface="Cambria Math"/>
                                      <a:ea typeface="Cambria Math" panose="02040503050406030204" pitchFamily="18" charset="0"/>
                                    </a:rPr>
                                  </m:ctrlPr>
                                </m:fPr>
                                <m:num>
                                  <m:r>
                                    <a:rPr lang="ru-RU">
                                      <a:latin typeface="Cambria Math" panose="02040503050406030204" pitchFamily="18" charset="0"/>
                                      <a:ea typeface="Cambria Math" panose="02040503050406030204" pitchFamily="18" charset="0"/>
                                    </a:rPr>
                                    <m:t>3</m:t>
                                  </m:r>
                                </m:num>
                                <m:den>
                                  <m:r>
                                    <a:rPr lang="ru-RU">
                                      <a:latin typeface="Cambria Math" panose="02040503050406030204" pitchFamily="18" charset="0"/>
                                      <a:ea typeface="Cambria Math" panose="02040503050406030204" pitchFamily="18" charset="0"/>
                                    </a:rPr>
                                    <m:t>2</m:t>
                                  </m:r>
                                </m:den>
                              </m:f>
                            </m:sup>
                          </m:sSup>
                        </m:sup>
                      </m:sSup>
                    </m:oMath>
                  </m:oMathPara>
                </a14:m>
                <a:endParaRPr lang="ru-RU" dirty="0">
                  <a:latin typeface="Cambria Math" panose="02040503050406030204" pitchFamily="18" charset="0"/>
                  <a:ea typeface="Cambria Math" panose="02040503050406030204" pitchFamily="18"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1043608" y="3645024"/>
                <a:ext cx="3341364" cy="701218"/>
              </a:xfrm>
              <a:prstGeom prst="rect">
                <a:avLst/>
              </a:prstGeom>
              <a:blipFill rotWithShape="1">
                <a:blip r:embed="rId8"/>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909341" y="4470302"/>
                <a:ext cx="3609898" cy="5068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ru-RU" i="1" smtClean="0">
                              <a:latin typeface="Cambria Math"/>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f>
                            <m:fPr>
                              <m:type m:val="lin"/>
                              <m:ctrlPr>
                                <a:rPr lang="ru-RU" i="1" smtClean="0">
                                  <a:latin typeface="Cambria Math"/>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num>
                            <m:den>
                              <m:r>
                                <a:rPr lang="en-US" b="0" i="1" smtClean="0">
                                  <a:latin typeface="Cambria Math" panose="02040503050406030204" pitchFamily="18" charset="0"/>
                                  <a:ea typeface="Cambria Math" panose="02040503050406030204" pitchFamily="18" charset="0"/>
                                </a:rPr>
                                <m:t>3</m:t>
                              </m:r>
                            </m:den>
                          </m:f>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𝜌</m:t>
                          </m:r>
                        </m:e>
                        <m:sup>
                          <m:f>
                            <m:fPr>
                              <m:type m:val="lin"/>
                              <m:ctrlPr>
                                <a:rPr lang="en-US" b="0" i="1" smtClean="0">
                                  <a:latin typeface="Cambria Math"/>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num>
                            <m:den>
                              <m:r>
                                <a:rPr lang="en-US" b="0" i="1" smtClean="0">
                                  <a:latin typeface="Cambria Math" panose="02040503050406030204" pitchFamily="18" charset="0"/>
                                  <a:ea typeface="Cambria Math" panose="02040503050406030204" pitchFamily="18" charset="0"/>
                                </a:rPr>
                                <m:t>3</m:t>
                              </m:r>
                            </m:den>
                          </m:f>
                        </m:sup>
                      </m:sSup>
                      <m:d>
                        <m:dPr>
                          <m:ctrlPr>
                            <a:rPr lang="en-US" b="0" i="1" smtClean="0">
                              <a:latin typeface="Cambria Math"/>
                              <a:ea typeface="Cambria Math" panose="02040503050406030204" pitchFamily="18" charset="0"/>
                            </a:rPr>
                          </m:ctrlPr>
                        </m:dPr>
                        <m:e>
                          <m:func>
                            <m:funcPr>
                              <m:ctrlPr>
                                <a:rPr lang="en-US" i="1">
                                  <a:latin typeface="Cambria Math"/>
                                  <a:ea typeface="Cambria Math" panose="02040503050406030204" pitchFamily="18" charset="0"/>
                                </a:rPr>
                              </m:ctrlPr>
                            </m:funcPr>
                            <m:fName>
                              <m:r>
                                <a:rPr lang="en-US" i="1">
                                  <a:latin typeface="Cambria Math" panose="02040503050406030204" pitchFamily="18" charset="0"/>
                                  <a:ea typeface="Cambria Math" panose="02040503050406030204" pitchFamily="18" charset="0"/>
                                </a:rPr>
                                <m:t>𝑐𝑜𝑠</m:t>
                              </m:r>
                            </m:fName>
                            <m:e>
                              <m:d>
                                <m:dPr>
                                  <m:ctrlPr>
                                    <a:rPr lang="en-US" i="1">
                                      <a:latin typeface="Cambria Math"/>
                                      <a:ea typeface="Cambria Math" panose="02040503050406030204" pitchFamily="18" charset="0"/>
                                    </a:rPr>
                                  </m:ctrlPr>
                                </m:dPr>
                                <m:e>
                                  <m:box>
                                    <m:boxPr>
                                      <m:ctrlPr>
                                        <a:rPr lang="en-US" i="1">
                                          <a:latin typeface="Cambria Math"/>
                                          <a:ea typeface="Cambria Math" panose="02040503050406030204" pitchFamily="18" charset="0"/>
                                        </a:rPr>
                                      </m:ctrlPr>
                                    </m:boxPr>
                                    <m:e>
                                      <m:argPr>
                                        <m:argSz m:val="-1"/>
                                      </m:argPr>
                                      <m:f>
                                        <m:fPr>
                                          <m:ctrlPr>
                                            <a:rPr lang="en-US" i="1">
                                              <a:latin typeface="Cambria Math"/>
                                              <a:ea typeface="Cambria Math" panose="02040503050406030204" pitchFamily="18" charset="0"/>
                                            </a:rPr>
                                          </m:ctrlPr>
                                        </m:fPr>
                                        <m:num>
                                          <m:r>
                                            <a:rPr lang="en-US" i="1">
                                              <a:latin typeface="Cambria Math" panose="02040503050406030204" pitchFamily="18" charset="0"/>
                                              <a:ea typeface="Cambria Math" panose="02040503050406030204" pitchFamily="18" charset="0"/>
                                            </a:rPr>
                                            <m:t>2</m:t>
                                          </m:r>
                                        </m:num>
                                        <m:den>
                                          <m:r>
                                            <a:rPr lang="en-US" i="1">
                                              <a:latin typeface="Cambria Math" panose="02040503050406030204" pitchFamily="18" charset="0"/>
                                              <a:ea typeface="Cambria Math" panose="02040503050406030204" pitchFamily="18" charset="0"/>
                                            </a:rPr>
                                            <m:t>3</m:t>
                                          </m:r>
                                        </m:den>
                                      </m:f>
                                      <m:r>
                                        <a:rPr lang="en-US" i="1">
                                          <a:latin typeface="Cambria Math" panose="02040503050406030204" pitchFamily="18" charset="0"/>
                                          <a:ea typeface="Cambria Math" panose="02040503050406030204" pitchFamily="18" charset="0"/>
                                        </a:rPr>
                                        <m:t>𝜑</m:t>
                                      </m:r>
                                    </m:e>
                                  </m:box>
                                </m:e>
                              </m:d>
                            </m:e>
                          </m:fun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𝑠𝑖𝑛</m:t>
                          </m:r>
                          <m:d>
                            <m:dPr>
                              <m:ctrlPr>
                                <a:rPr lang="en-US" i="1">
                                  <a:latin typeface="Cambria Math"/>
                                  <a:ea typeface="Cambria Math" panose="02040503050406030204" pitchFamily="18" charset="0"/>
                                </a:rPr>
                              </m:ctrlPr>
                            </m:dPr>
                            <m:e>
                              <m:box>
                                <m:boxPr>
                                  <m:ctrlPr>
                                    <a:rPr lang="en-US" i="1">
                                      <a:latin typeface="Cambria Math"/>
                                      <a:ea typeface="Cambria Math" panose="02040503050406030204" pitchFamily="18" charset="0"/>
                                    </a:rPr>
                                  </m:ctrlPr>
                                </m:boxPr>
                                <m:e>
                                  <m:argPr>
                                    <m:argSz m:val="-1"/>
                                  </m:argPr>
                                  <m:f>
                                    <m:fPr>
                                      <m:ctrlPr>
                                        <a:rPr lang="en-US" i="1">
                                          <a:latin typeface="Cambria Math"/>
                                          <a:ea typeface="Cambria Math" panose="02040503050406030204" pitchFamily="18" charset="0"/>
                                        </a:rPr>
                                      </m:ctrlPr>
                                    </m:fPr>
                                    <m:num>
                                      <m:r>
                                        <a:rPr lang="en-US" i="1">
                                          <a:latin typeface="Cambria Math" panose="02040503050406030204" pitchFamily="18" charset="0"/>
                                          <a:ea typeface="Cambria Math" panose="02040503050406030204" pitchFamily="18" charset="0"/>
                                        </a:rPr>
                                        <m:t>2</m:t>
                                      </m:r>
                                    </m:num>
                                    <m:den>
                                      <m:r>
                                        <a:rPr lang="en-US" i="1">
                                          <a:latin typeface="Cambria Math" panose="02040503050406030204" pitchFamily="18" charset="0"/>
                                          <a:ea typeface="Cambria Math" panose="02040503050406030204" pitchFamily="18" charset="0"/>
                                        </a:rPr>
                                        <m:t>3</m:t>
                                      </m:r>
                                    </m:den>
                                  </m:f>
                                  <m:r>
                                    <a:rPr lang="en-US" i="1">
                                      <a:latin typeface="Cambria Math" panose="02040503050406030204" pitchFamily="18" charset="0"/>
                                      <a:ea typeface="Cambria Math" panose="02040503050406030204" pitchFamily="18" charset="0"/>
                                    </a:rPr>
                                    <m:t>𝜑</m:t>
                                  </m:r>
                                </m:e>
                              </m:box>
                            </m:e>
                          </m:d>
                        </m:e>
                      </m:d>
                    </m:oMath>
                  </m:oMathPara>
                </a14:m>
                <a:endParaRPr lang="ru-RU" i="1" dirty="0">
                  <a:latin typeface="Cambria Math" panose="02040503050406030204" pitchFamily="18" charset="0"/>
                  <a:ea typeface="Cambria Math" panose="02040503050406030204" pitchFamily="18"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909341" y="4470302"/>
                <a:ext cx="3609898" cy="506870"/>
              </a:xfrm>
              <a:prstGeom prst="rect">
                <a:avLst/>
              </a:prstGeom>
              <a:blipFill rotWithShape="1">
                <a:blip r:embed="rId9"/>
                <a:stretch>
                  <a:fillRect t="-50602" b="-61446"/>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1345870" y="5130134"/>
                <a:ext cx="2736839" cy="485454"/>
              </a:xfrm>
              <a:prstGeom prst="rect">
                <a:avLst/>
              </a:prstGeom>
            </p:spPr>
            <p:txBody>
              <a:bodyPr wrap="none">
                <a:spAutoFit/>
              </a:bodyPr>
              <a:lstStyle/>
              <a:p>
                <a:r>
                  <a:rPr lang="ru-RU" dirty="0">
                    <a:latin typeface="Cambria Math" panose="02040503050406030204" pitchFamily="18" charset="0"/>
                    <a:ea typeface="Cambria Math" panose="02040503050406030204" pitchFamily="18" charset="0"/>
                  </a:rPr>
                  <a:t>С</a:t>
                </a:r>
                <a:r>
                  <a:rPr lang="ru-RU" dirty="0" smtClean="0">
                    <a:latin typeface="Cambria Math" panose="02040503050406030204" pitchFamily="18" charset="0"/>
                    <a:ea typeface="Cambria Math" panose="02040503050406030204" pitchFamily="18" charset="0"/>
                  </a:rPr>
                  <a:t>токсовы линии: </a:t>
                </a:r>
                <a14:m>
                  <m:oMath xmlns:m="http://schemas.openxmlformats.org/officeDocument/2006/math">
                    <m:r>
                      <a:rPr lang="ru-RU" i="1">
                        <a:latin typeface="Cambria Math" panose="02040503050406030204" pitchFamily="18" charset="0"/>
                        <a:ea typeface="Cambria Math" panose="02040503050406030204" pitchFamily="18" charset="0"/>
                      </a:rPr>
                      <m:t>0,±</m:t>
                    </m:r>
                    <m:f>
                      <m:fPr>
                        <m:ctrlPr>
                          <a:rPr lang="ru-RU" i="1">
                            <a:latin typeface="Cambria Math"/>
                            <a:ea typeface="Cambria Math" panose="02040503050406030204" pitchFamily="18" charset="0"/>
                          </a:rPr>
                        </m:ctrlPr>
                      </m:fPr>
                      <m:num>
                        <m:r>
                          <a:rPr lang="ru-RU" i="1">
                            <a:latin typeface="Cambria Math" panose="02040503050406030204" pitchFamily="18" charset="0"/>
                            <a:ea typeface="Cambria Math" panose="02040503050406030204" pitchFamily="18" charset="0"/>
                          </a:rPr>
                          <m:t>2</m:t>
                        </m:r>
                      </m:num>
                      <m:den>
                        <m:r>
                          <a:rPr lang="ru-RU" i="1">
                            <a:latin typeface="Cambria Math" panose="02040503050406030204" pitchFamily="18" charset="0"/>
                            <a:ea typeface="Cambria Math" panose="02040503050406030204" pitchFamily="18" charset="0"/>
                          </a:rPr>
                          <m:t>3</m:t>
                        </m:r>
                      </m:den>
                    </m:f>
                    <m:r>
                      <a:rPr lang="ru-RU" i="1">
                        <a:latin typeface="Cambria Math" panose="02040503050406030204" pitchFamily="18" charset="0"/>
                        <a:ea typeface="Cambria Math" panose="02040503050406030204" pitchFamily="18" charset="0"/>
                      </a:rPr>
                      <m:t>𝜋</m:t>
                    </m:r>
                  </m:oMath>
                </a14:m>
                <a:endParaRPr lang="ru-RU" dirty="0">
                  <a:latin typeface="Cambria Math" panose="02040503050406030204" pitchFamily="18" charset="0"/>
                  <a:ea typeface="Cambria Math" panose="02040503050406030204" pitchFamily="18" charset="0"/>
                </a:endParaRPr>
              </a:p>
            </p:txBody>
          </p:sp>
        </mc:Choice>
        <mc:Fallback xmlns="">
          <p:sp>
            <p:nvSpPr>
              <p:cNvPr id="16" name="Rectangle 15"/>
              <p:cNvSpPr>
                <a:spLocks noRot="1" noChangeAspect="1" noMove="1" noResize="1" noEditPoints="1" noAdjustHandles="1" noChangeArrowheads="1" noChangeShapeType="1" noTextEdit="1"/>
              </p:cNvSpPr>
              <p:nvPr/>
            </p:nvSpPr>
            <p:spPr>
              <a:xfrm>
                <a:off x="1345870" y="5130134"/>
                <a:ext cx="2736839" cy="485454"/>
              </a:xfrm>
              <a:prstGeom prst="rect">
                <a:avLst/>
              </a:prstGeom>
              <a:blipFill rotWithShape="1">
                <a:blip r:embed="rId10"/>
                <a:stretch>
                  <a:fillRect l="-2004" b="-6329"/>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1033220" y="5661248"/>
                <a:ext cx="3362139" cy="484876"/>
              </a:xfrm>
              <a:prstGeom prst="rect">
                <a:avLst/>
              </a:prstGeom>
            </p:spPr>
            <p:txBody>
              <a:bodyPr wrap="none">
                <a:spAutoFit/>
              </a:bodyPr>
              <a:lstStyle/>
              <a:p>
                <a:r>
                  <a:rPr lang="ru-RU" dirty="0" smtClean="0">
                    <a:latin typeface="Cambria Math" panose="02040503050406030204" pitchFamily="18" charset="0"/>
                    <a:ea typeface="Cambria Math" panose="02040503050406030204" pitchFamily="18" charset="0"/>
                  </a:rPr>
                  <a:t>Анти-Стоксовы линии: </a:t>
                </a:r>
                <a14:m>
                  <m:oMath xmlns:m="http://schemas.openxmlformats.org/officeDocument/2006/math">
                    <m:r>
                      <a:rPr lang="ru-RU" i="1">
                        <a:latin typeface="Cambria Math" panose="02040503050406030204" pitchFamily="18" charset="0"/>
                        <a:ea typeface="Cambria Math" panose="02040503050406030204" pitchFamily="18" charset="0"/>
                      </a:rPr>
                      <m:t>𝜋</m:t>
                    </m:r>
                    <m:r>
                      <a:rPr lang="ru-RU" i="1">
                        <a:latin typeface="Cambria Math" panose="02040503050406030204" pitchFamily="18" charset="0"/>
                        <a:ea typeface="Cambria Math" panose="02040503050406030204" pitchFamily="18" charset="0"/>
                      </a:rPr>
                      <m:t>,±</m:t>
                    </m:r>
                    <m:f>
                      <m:fPr>
                        <m:ctrlPr>
                          <a:rPr lang="ru-RU" i="1">
                            <a:latin typeface="Cambria Math"/>
                            <a:ea typeface="Cambria Math" panose="02040503050406030204" pitchFamily="18" charset="0"/>
                          </a:rPr>
                        </m:ctrlPr>
                      </m:fPr>
                      <m:num>
                        <m:r>
                          <a:rPr lang="ru-RU" i="1">
                            <a:latin typeface="Cambria Math" panose="02040503050406030204" pitchFamily="18" charset="0"/>
                            <a:ea typeface="Cambria Math" panose="02040503050406030204" pitchFamily="18" charset="0"/>
                          </a:rPr>
                          <m:t>1</m:t>
                        </m:r>
                      </m:num>
                      <m:den>
                        <m:r>
                          <a:rPr lang="ru-RU" i="1">
                            <a:latin typeface="Cambria Math" panose="02040503050406030204" pitchFamily="18" charset="0"/>
                            <a:ea typeface="Cambria Math" panose="02040503050406030204" pitchFamily="18" charset="0"/>
                          </a:rPr>
                          <m:t>3</m:t>
                        </m:r>
                      </m:den>
                    </m:f>
                    <m:r>
                      <a:rPr lang="ru-RU" i="1">
                        <a:latin typeface="Cambria Math" panose="02040503050406030204" pitchFamily="18" charset="0"/>
                        <a:ea typeface="Cambria Math" panose="02040503050406030204" pitchFamily="18" charset="0"/>
                      </a:rPr>
                      <m:t>𝜋</m:t>
                    </m:r>
                  </m:oMath>
                </a14:m>
                <a:endParaRPr lang="ru-RU" dirty="0">
                  <a:latin typeface="Cambria Math" panose="02040503050406030204" pitchFamily="18" charset="0"/>
                  <a:ea typeface="Cambria Math" panose="02040503050406030204"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1033220" y="5661248"/>
                <a:ext cx="3362139" cy="484876"/>
              </a:xfrm>
              <a:prstGeom prst="rect">
                <a:avLst/>
              </a:prstGeom>
              <a:blipFill rotWithShape="1">
                <a:blip r:embed="rId11"/>
                <a:stretch>
                  <a:fillRect l="-1449" b="-6329"/>
                </a:stretch>
              </a:blipFill>
            </p:spPr>
            <p:txBody>
              <a:bodyPr/>
              <a:lstStyle/>
              <a:p>
                <a:r>
                  <a:rPr lang="ru-RU">
                    <a:noFill/>
                  </a:rPr>
                  <a:t> </a:t>
                </a:r>
              </a:p>
            </p:txBody>
          </p:sp>
        </mc:Fallback>
      </mc:AlternateContent>
    </p:spTree>
    <p:extLst>
      <p:ext uri="{BB962C8B-B14F-4D97-AF65-F5344CB8AC3E}">
        <p14:creationId xmlns:p14="http://schemas.microsoft.com/office/powerpoint/2010/main" val="24989022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p:spPr>
        <p:txBody>
          <a:bodyPr>
            <a:normAutofit/>
          </a:bodyPr>
          <a:lstStyle/>
          <a:p>
            <a:r>
              <a:rPr lang="ru-RU" dirty="0" smtClean="0">
                <a:latin typeface="Cambria Math" panose="02040503050406030204" pitchFamily="18" charset="0"/>
                <a:ea typeface="Cambria Math" panose="02040503050406030204" pitchFamily="18" charset="0"/>
              </a:rPr>
              <a:t>Метод фазовых интегралов</a:t>
            </a:r>
            <a:endParaRPr lang="ru-RU"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4" name="Rectangle 3"/>
              <p:cNvSpPr/>
              <p:nvPr/>
            </p:nvSpPr>
            <p:spPr>
              <a:xfrm>
                <a:off x="6274933" y="764704"/>
                <a:ext cx="1374414" cy="5543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ru-RU" i="1">
                              <a:latin typeface="Cambria Math"/>
                              <a:ea typeface="Cambria Math" panose="02040503050406030204" pitchFamily="18" charset="0"/>
                            </a:rPr>
                          </m:ctrlPr>
                        </m:accPr>
                        <m:e>
                          <m:r>
                            <a:rPr lang="ru-RU" i="1">
                              <a:latin typeface="Cambria Math" panose="02040503050406030204" pitchFamily="18" charset="0"/>
                              <a:ea typeface="Cambria Math" panose="02040503050406030204" pitchFamily="18" charset="0"/>
                            </a:rPr>
                            <m:t>𝑆</m:t>
                          </m:r>
                        </m:e>
                      </m:acc>
                      <m:r>
                        <a:rPr lang="ru-RU">
                          <a:latin typeface="Cambria Math" panose="02040503050406030204" pitchFamily="18" charset="0"/>
                          <a:ea typeface="Cambria Math" panose="02040503050406030204" pitchFamily="18" charset="0"/>
                        </a:rPr>
                        <m:t>=</m:t>
                      </m:r>
                      <m:d>
                        <m:dPr>
                          <m:ctrlPr>
                            <a:rPr lang="ru-RU" i="1">
                              <a:latin typeface="Cambria Math"/>
                              <a:ea typeface="Cambria Math" panose="02040503050406030204" pitchFamily="18" charset="0"/>
                            </a:rPr>
                          </m:ctrlPr>
                        </m:dPr>
                        <m:e>
                          <m:m>
                            <m:mPr>
                              <m:mcs>
                                <m:mc>
                                  <m:mcPr>
                                    <m:count m:val="2"/>
                                    <m:mcJc m:val="center"/>
                                  </m:mcPr>
                                </m:mc>
                              </m:mcs>
                              <m:ctrlPr>
                                <a:rPr lang="ru-RU" i="1">
                                  <a:latin typeface="Cambria Math"/>
                                  <a:ea typeface="Cambria Math" panose="02040503050406030204" pitchFamily="18" charset="0"/>
                                </a:rPr>
                              </m:ctrlPr>
                            </m:mPr>
                            <m:mr>
                              <m:e>
                                <m:r>
                                  <a:rPr lang="ru-RU">
                                    <a:latin typeface="Cambria Math" panose="02040503050406030204" pitchFamily="18" charset="0"/>
                                    <a:ea typeface="Cambria Math" panose="02040503050406030204" pitchFamily="18" charset="0"/>
                                  </a:rPr>
                                  <m:t>1</m:t>
                                </m:r>
                              </m:e>
                              <m:e>
                                <m:r>
                                  <a:rPr lang="ru-RU">
                                    <a:latin typeface="Cambria Math" panose="02040503050406030204" pitchFamily="18" charset="0"/>
                                    <a:ea typeface="Cambria Math" panose="02040503050406030204" pitchFamily="18" charset="0"/>
                                  </a:rPr>
                                  <m:t>0</m:t>
                                </m:r>
                              </m:e>
                            </m:mr>
                            <m:mr>
                              <m:e>
                                <m:r>
                                  <a:rPr lang="ru-RU" i="1">
                                    <a:latin typeface="Cambria Math" panose="02040503050406030204" pitchFamily="18" charset="0"/>
                                    <a:ea typeface="Cambria Math" panose="02040503050406030204" pitchFamily="18" charset="0"/>
                                  </a:rPr>
                                  <m:t>𝑠</m:t>
                                </m:r>
                              </m:e>
                              <m:e>
                                <m:r>
                                  <a:rPr lang="ru-RU">
                                    <a:latin typeface="Cambria Math" panose="02040503050406030204" pitchFamily="18" charset="0"/>
                                    <a:ea typeface="Cambria Math" panose="02040503050406030204" pitchFamily="18" charset="0"/>
                                  </a:rPr>
                                  <m:t>1</m:t>
                                </m:r>
                              </m:e>
                            </m:mr>
                          </m:m>
                        </m:e>
                      </m:d>
                    </m:oMath>
                  </m:oMathPara>
                </a14:m>
                <a:endParaRPr lang="ru-RU" dirty="0">
                  <a:latin typeface="Cambria Math" panose="02040503050406030204" pitchFamily="18" charset="0"/>
                  <a:ea typeface="Cambria Math" panose="020405030504060302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6274933" y="764704"/>
                <a:ext cx="1374414" cy="554319"/>
              </a:xfrm>
              <a:prstGeom prst="rect">
                <a:avLst/>
              </a:prstGeom>
              <a:blipFill rotWithShape="1">
                <a:blip r:embed="rId2"/>
                <a:stretch>
                  <a:fillRect/>
                </a:stretch>
              </a:blipFill>
            </p:spPr>
            <p:txBody>
              <a:bodyPr/>
              <a:lstStyle/>
              <a:p>
                <a:r>
                  <a:rPr lang="ru-RU">
                    <a:noFill/>
                  </a:rPr>
                  <a:t> </a:t>
                </a:r>
              </a:p>
            </p:txBody>
          </p:sp>
        </mc:Fallback>
      </mc:AlternateContent>
      <p:cxnSp>
        <p:nvCxnSpPr>
          <p:cNvPr id="5" name="Straight Connector 4"/>
          <p:cNvCxnSpPr/>
          <p:nvPr/>
        </p:nvCxnSpPr>
        <p:spPr>
          <a:xfrm>
            <a:off x="1691680" y="1034200"/>
            <a:ext cx="1512169" cy="0"/>
          </a:xfrm>
          <a:prstGeom prst="line">
            <a:avLst/>
          </a:prstGeom>
          <a:ln w="508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139952" y="1041864"/>
            <a:ext cx="86409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1691678" y="1674414"/>
            <a:ext cx="151216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139952" y="1678832"/>
            <a:ext cx="86409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p:cNvSpPr/>
              <p:nvPr/>
            </p:nvSpPr>
            <p:spPr>
              <a:xfrm>
                <a:off x="6502911" y="1385933"/>
                <a:ext cx="936923" cy="3787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ru-RU" i="1" smtClean="0">
                              <a:latin typeface="Cambria Math"/>
                              <a:ea typeface="Cambria Math" panose="02040503050406030204" pitchFamily="18" charset="0"/>
                            </a:rPr>
                          </m:ctrlPr>
                        </m:accPr>
                        <m:e>
                          <m:r>
                            <a:rPr lang="ru-RU" i="1">
                              <a:latin typeface="Cambria Math" panose="02040503050406030204" pitchFamily="18" charset="0"/>
                              <a:ea typeface="Cambria Math" panose="02040503050406030204" pitchFamily="18" charset="0"/>
                            </a:rPr>
                            <m:t>𝑆</m:t>
                          </m:r>
                        </m:e>
                      </m:acc>
                      <m:r>
                        <a:rPr lang="en-US" b="0" i="0" smtClean="0">
                          <a:latin typeface="Cambria Math" panose="02040503050406030204" pitchFamily="18" charset="0"/>
                          <a:ea typeface="Cambria Math" panose="02040503050406030204" pitchFamily="18" charset="0"/>
                        </a:rPr>
                        <m:t>→</m:t>
                      </m:r>
                      <m:sSup>
                        <m:sSupPr>
                          <m:ctrlPr>
                            <a:rPr lang="ru-RU" i="1">
                              <a:latin typeface="Cambria Math"/>
                              <a:ea typeface="Cambria Math" panose="02040503050406030204" pitchFamily="18" charset="0"/>
                            </a:rPr>
                          </m:ctrlPr>
                        </m:sSupPr>
                        <m:e>
                          <m:acc>
                            <m:accPr>
                              <m:chr m:val="̂"/>
                              <m:ctrlPr>
                                <a:rPr lang="ru-RU" i="1">
                                  <a:latin typeface="Cambria Math"/>
                                  <a:ea typeface="Cambria Math" panose="02040503050406030204" pitchFamily="18" charset="0"/>
                                </a:rPr>
                              </m:ctrlPr>
                            </m:accPr>
                            <m:e>
                              <m:r>
                                <a:rPr lang="ru-RU" i="1">
                                  <a:latin typeface="Cambria Math" panose="02040503050406030204" pitchFamily="18" charset="0"/>
                                  <a:ea typeface="Cambria Math" panose="02040503050406030204" pitchFamily="18" charset="0"/>
                                </a:rPr>
                                <m:t>𝑆</m:t>
                              </m:r>
                            </m:e>
                          </m:acc>
                        </m:e>
                        <m:sup>
                          <m:r>
                            <a:rPr lang="en-US" i="1">
                              <a:latin typeface="Cambria Math" panose="02040503050406030204" pitchFamily="18" charset="0"/>
                              <a:ea typeface="Cambria Math" panose="02040503050406030204" pitchFamily="18" charset="0"/>
                            </a:rPr>
                            <m:t>𝑇</m:t>
                          </m:r>
                        </m:sup>
                      </m:sSup>
                    </m:oMath>
                  </m:oMathPara>
                </a14:m>
                <a:endParaRPr lang="ru-RU" dirty="0">
                  <a:latin typeface="Cambria Math" panose="02040503050406030204" pitchFamily="18" charset="0"/>
                  <a:ea typeface="Cambria Math" panose="02040503050406030204" pitchFamily="18"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6502911" y="1385933"/>
                <a:ext cx="936923" cy="378758"/>
              </a:xfrm>
              <a:prstGeom prst="rect">
                <a:avLst/>
              </a:prstGeom>
              <a:blipFill rotWithShape="1">
                <a:blip r:embed="rId3"/>
                <a:stretch>
                  <a:fillRect t="-6452" r="-5882"/>
                </a:stretch>
              </a:blipFill>
            </p:spPr>
            <p:txBody>
              <a:bodyPr/>
              <a:lstStyle/>
              <a:p>
                <a:r>
                  <a:rPr lang="ru-RU">
                    <a:noFill/>
                  </a:rPr>
                  <a:t> </a:t>
                </a:r>
              </a:p>
            </p:txBody>
          </p:sp>
        </mc:Fallback>
      </mc:AlternateContent>
      <p:sp>
        <p:nvSpPr>
          <p:cNvPr id="15" name="Oval 14"/>
          <p:cNvSpPr>
            <a:spLocks noChangeAspect="1"/>
          </p:cNvSpPr>
          <p:nvPr/>
        </p:nvSpPr>
        <p:spPr>
          <a:xfrm>
            <a:off x="1691680" y="2281021"/>
            <a:ext cx="112622" cy="1126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Cambria Math" panose="02040503050406030204" pitchFamily="18" charset="0"/>
              <a:ea typeface="Cambria Math" panose="02040503050406030204" pitchFamily="18" charset="0"/>
            </a:endParaRPr>
          </a:p>
        </p:txBody>
      </p:sp>
      <p:sp>
        <p:nvSpPr>
          <p:cNvPr id="16" name="Oval 15"/>
          <p:cNvSpPr>
            <a:spLocks noChangeAspect="1"/>
          </p:cNvSpPr>
          <p:nvPr/>
        </p:nvSpPr>
        <p:spPr>
          <a:xfrm>
            <a:off x="3091227" y="2281021"/>
            <a:ext cx="112622" cy="1126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Cambria Math" panose="02040503050406030204" pitchFamily="18" charset="0"/>
              <a:ea typeface="Cambria Math" panose="02040503050406030204" pitchFamily="18" charset="0"/>
            </a:endParaRPr>
          </a:p>
        </p:txBody>
      </p:sp>
      <p:sp>
        <p:nvSpPr>
          <p:cNvPr id="17" name="Freeform 16"/>
          <p:cNvSpPr/>
          <p:nvPr/>
        </p:nvSpPr>
        <p:spPr>
          <a:xfrm>
            <a:off x="1741336" y="2082423"/>
            <a:ext cx="1421563" cy="431143"/>
          </a:xfrm>
          <a:custGeom>
            <a:avLst/>
            <a:gdLst>
              <a:gd name="connsiteX0" fmla="*/ 0 w 1421563"/>
              <a:gd name="connsiteY0" fmla="*/ 254501 h 431143"/>
              <a:gd name="connsiteX1" fmla="*/ 206734 w 1421563"/>
              <a:gd name="connsiteY1" fmla="*/ 421478 h 431143"/>
              <a:gd name="connsiteX2" fmla="*/ 437321 w 1421563"/>
              <a:gd name="connsiteY2" fmla="*/ 59 h 431143"/>
              <a:gd name="connsiteX3" fmla="*/ 1296062 w 1421563"/>
              <a:gd name="connsiteY3" fmla="*/ 389673 h 431143"/>
              <a:gd name="connsiteX4" fmla="*/ 1399429 w 1421563"/>
              <a:gd name="connsiteY4" fmla="*/ 254501 h 431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563" h="431143">
                <a:moveTo>
                  <a:pt x="0" y="254501"/>
                </a:moveTo>
                <a:cubicBezTo>
                  <a:pt x="66923" y="359193"/>
                  <a:pt x="133847" y="463885"/>
                  <a:pt x="206734" y="421478"/>
                </a:cubicBezTo>
                <a:cubicBezTo>
                  <a:pt x="279621" y="379071"/>
                  <a:pt x="255766" y="5360"/>
                  <a:pt x="437321" y="59"/>
                </a:cubicBezTo>
                <a:cubicBezTo>
                  <a:pt x="618876" y="-5242"/>
                  <a:pt x="1135711" y="347266"/>
                  <a:pt x="1296062" y="389673"/>
                </a:cubicBezTo>
                <a:cubicBezTo>
                  <a:pt x="1456413" y="432080"/>
                  <a:pt x="1427921" y="343290"/>
                  <a:pt x="1399429" y="254501"/>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Cambria Math" panose="02040503050406030204" pitchFamily="18" charset="0"/>
              <a:ea typeface="Cambria Math" panose="02040503050406030204" pitchFamily="18" charset="0"/>
            </a:endParaRPr>
          </a:p>
        </p:txBody>
      </p:sp>
      <p:cxnSp>
        <p:nvCxnSpPr>
          <p:cNvPr id="18" name="Straight Arrow Connector 17"/>
          <p:cNvCxnSpPr/>
          <p:nvPr/>
        </p:nvCxnSpPr>
        <p:spPr>
          <a:xfrm>
            <a:off x="4148352" y="2312825"/>
            <a:ext cx="86409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ctangle 18"/>
              <p:cNvSpPr/>
              <p:nvPr/>
            </p:nvSpPr>
            <p:spPr>
              <a:xfrm>
                <a:off x="5319831" y="1828677"/>
                <a:ext cx="3408562" cy="8082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ru-RU" i="1">
                              <a:latin typeface="Cambria Math"/>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𝑊</m:t>
                          </m:r>
                        </m:e>
                        <m:sub>
                          <m:r>
                            <a:rPr lang="ru-RU" i="1">
                              <a:latin typeface="Cambria Math" panose="02040503050406030204" pitchFamily="18" charset="0"/>
                              <a:ea typeface="Cambria Math" panose="02040503050406030204" pitchFamily="18" charset="0"/>
                            </a:rPr>
                            <m:t>𝑏𝑎</m:t>
                          </m:r>
                        </m:sub>
                      </m:sSub>
                      <m:r>
                        <a:rPr lang="ru-RU">
                          <a:latin typeface="Cambria Math" panose="02040503050406030204" pitchFamily="18" charset="0"/>
                          <a:ea typeface="Cambria Math" panose="02040503050406030204" pitchFamily="18" charset="0"/>
                        </a:rPr>
                        <m:t>=</m:t>
                      </m:r>
                      <m:d>
                        <m:dPr>
                          <m:ctrlPr>
                            <a:rPr lang="ru-RU" i="1">
                              <a:latin typeface="Cambria Math"/>
                              <a:ea typeface="Cambria Math" panose="02040503050406030204" pitchFamily="18" charset="0"/>
                            </a:rPr>
                          </m:ctrlPr>
                        </m:dPr>
                        <m:e>
                          <m:m>
                            <m:mPr>
                              <m:mcs>
                                <m:mc>
                                  <m:mcPr>
                                    <m:count m:val="2"/>
                                    <m:mcJc m:val="center"/>
                                  </m:mcPr>
                                </m:mc>
                              </m:mcs>
                              <m:ctrlPr>
                                <a:rPr lang="ru-RU" i="1">
                                  <a:latin typeface="Cambria Math"/>
                                  <a:ea typeface="Cambria Math" panose="02040503050406030204" pitchFamily="18" charset="0"/>
                                </a:rPr>
                              </m:ctrlPr>
                            </m:mPr>
                            <m:mr>
                              <m:e>
                                <m:sSup>
                                  <m:sSupPr>
                                    <m:ctrlPr>
                                      <a:rPr lang="ru-RU" i="1">
                                        <a:latin typeface="Cambria Math"/>
                                        <a:ea typeface="Cambria Math" panose="02040503050406030204" pitchFamily="18" charset="0"/>
                                      </a:rPr>
                                    </m:ctrlPr>
                                  </m:sSupPr>
                                  <m:e>
                                    <m:r>
                                      <a:rPr lang="ru-RU" i="1">
                                        <a:latin typeface="Cambria Math" panose="02040503050406030204" pitchFamily="18" charset="0"/>
                                        <a:ea typeface="Cambria Math" panose="02040503050406030204" pitchFamily="18" charset="0"/>
                                      </a:rPr>
                                      <m:t>𝑒</m:t>
                                    </m:r>
                                  </m:e>
                                  <m:sup>
                                    <m:r>
                                      <a:rPr lang="ru-RU" i="1">
                                        <a:latin typeface="Cambria Math" panose="02040503050406030204" pitchFamily="18" charset="0"/>
                                        <a:ea typeface="Cambria Math" panose="02040503050406030204" pitchFamily="18" charset="0"/>
                                      </a:rPr>
                                      <m:t>𝑖</m:t>
                                    </m:r>
                                    <m:nary>
                                      <m:naryPr>
                                        <m:limLoc m:val="subSup"/>
                                        <m:ctrlPr>
                                          <a:rPr lang="ru-RU" i="1">
                                            <a:latin typeface="Cambria Math"/>
                                            <a:ea typeface="Cambria Math" panose="02040503050406030204" pitchFamily="18" charset="0"/>
                                          </a:rPr>
                                        </m:ctrlPr>
                                      </m:naryPr>
                                      <m:sub>
                                        <m:r>
                                          <a:rPr lang="ru-RU" i="1">
                                            <a:latin typeface="Cambria Math" panose="02040503050406030204" pitchFamily="18" charset="0"/>
                                            <a:ea typeface="Cambria Math" panose="02040503050406030204" pitchFamily="18" charset="0"/>
                                          </a:rPr>
                                          <m:t>𝑎</m:t>
                                        </m:r>
                                      </m:sub>
                                      <m:sup>
                                        <m:r>
                                          <a:rPr lang="ru-RU" i="1">
                                            <a:latin typeface="Cambria Math" panose="02040503050406030204" pitchFamily="18" charset="0"/>
                                            <a:ea typeface="Cambria Math" panose="02040503050406030204" pitchFamily="18" charset="0"/>
                                          </a:rPr>
                                          <m:t>𝑏</m:t>
                                        </m:r>
                                      </m:sup>
                                      <m:e>
                                        <m:rad>
                                          <m:radPr>
                                            <m:degHide m:val="on"/>
                                            <m:ctrlPr>
                                              <a:rPr lang="ru-RU" i="1">
                                                <a:latin typeface="Cambria Math"/>
                                                <a:ea typeface="Cambria Math" panose="02040503050406030204" pitchFamily="18" charset="0"/>
                                              </a:rPr>
                                            </m:ctrlPr>
                                          </m:radPr>
                                          <m:deg/>
                                          <m:e>
                                            <m:r>
                                              <a:rPr lang="ru-RU" i="1">
                                                <a:latin typeface="Cambria Math" panose="02040503050406030204" pitchFamily="18" charset="0"/>
                                                <a:ea typeface="Cambria Math" panose="02040503050406030204" pitchFamily="18" charset="0"/>
                                              </a:rPr>
                                              <m:t>𝑄</m:t>
                                            </m:r>
                                          </m:e>
                                        </m:rad>
                                        <m:r>
                                          <a:rPr lang="ru-RU" i="1">
                                            <a:latin typeface="Cambria Math" panose="02040503050406030204" pitchFamily="18" charset="0"/>
                                            <a:ea typeface="Cambria Math" panose="02040503050406030204" pitchFamily="18" charset="0"/>
                                          </a:rPr>
                                          <m:t>𝑑𝑧</m:t>
                                        </m:r>
                                      </m:e>
                                    </m:nary>
                                  </m:sup>
                                </m:sSup>
                              </m:e>
                              <m:e>
                                <m:r>
                                  <a:rPr lang="ru-RU">
                                    <a:latin typeface="Cambria Math" panose="02040503050406030204" pitchFamily="18" charset="0"/>
                                    <a:ea typeface="Cambria Math" panose="02040503050406030204" pitchFamily="18" charset="0"/>
                                  </a:rPr>
                                  <m:t>0</m:t>
                                </m:r>
                              </m:e>
                            </m:mr>
                            <m:mr>
                              <m:e>
                                <m:r>
                                  <a:rPr lang="ru-RU">
                                    <a:latin typeface="Cambria Math" panose="02040503050406030204" pitchFamily="18" charset="0"/>
                                    <a:ea typeface="Cambria Math" panose="02040503050406030204" pitchFamily="18" charset="0"/>
                                  </a:rPr>
                                  <m:t>0</m:t>
                                </m:r>
                              </m:e>
                              <m:e>
                                <m:sSup>
                                  <m:sSupPr>
                                    <m:ctrlPr>
                                      <a:rPr lang="ru-RU" i="1">
                                        <a:latin typeface="Cambria Math"/>
                                        <a:ea typeface="Cambria Math" panose="02040503050406030204" pitchFamily="18" charset="0"/>
                                      </a:rPr>
                                    </m:ctrlPr>
                                  </m:sSupPr>
                                  <m:e>
                                    <m:r>
                                      <a:rPr lang="ru-RU" i="1">
                                        <a:latin typeface="Cambria Math" panose="02040503050406030204" pitchFamily="18" charset="0"/>
                                        <a:ea typeface="Cambria Math" panose="02040503050406030204" pitchFamily="18" charset="0"/>
                                      </a:rPr>
                                      <m:t>𝑒</m:t>
                                    </m:r>
                                  </m:e>
                                  <m:sup>
                                    <m:r>
                                      <a:rPr lang="ru-RU" i="1">
                                        <a:latin typeface="Cambria Math" panose="02040503050406030204" pitchFamily="18" charset="0"/>
                                        <a:ea typeface="Cambria Math" panose="02040503050406030204" pitchFamily="18" charset="0"/>
                                      </a:rPr>
                                      <m:t>−</m:t>
                                    </m:r>
                                    <m:r>
                                      <a:rPr lang="ru-RU" i="1">
                                        <a:latin typeface="Cambria Math" panose="02040503050406030204" pitchFamily="18" charset="0"/>
                                        <a:ea typeface="Cambria Math" panose="02040503050406030204" pitchFamily="18" charset="0"/>
                                      </a:rPr>
                                      <m:t>𝑖</m:t>
                                    </m:r>
                                    <m:nary>
                                      <m:naryPr>
                                        <m:limLoc m:val="subSup"/>
                                        <m:ctrlPr>
                                          <a:rPr lang="ru-RU" i="1">
                                            <a:latin typeface="Cambria Math"/>
                                            <a:ea typeface="Cambria Math" panose="02040503050406030204" pitchFamily="18" charset="0"/>
                                          </a:rPr>
                                        </m:ctrlPr>
                                      </m:naryPr>
                                      <m:sub>
                                        <m:r>
                                          <a:rPr lang="ru-RU" i="1">
                                            <a:latin typeface="Cambria Math" panose="02040503050406030204" pitchFamily="18" charset="0"/>
                                            <a:ea typeface="Cambria Math" panose="02040503050406030204" pitchFamily="18" charset="0"/>
                                          </a:rPr>
                                          <m:t>𝑎</m:t>
                                        </m:r>
                                      </m:sub>
                                      <m:sup>
                                        <m:r>
                                          <a:rPr lang="ru-RU" i="1">
                                            <a:latin typeface="Cambria Math" panose="02040503050406030204" pitchFamily="18" charset="0"/>
                                            <a:ea typeface="Cambria Math" panose="02040503050406030204" pitchFamily="18" charset="0"/>
                                          </a:rPr>
                                          <m:t>𝑏</m:t>
                                        </m:r>
                                      </m:sup>
                                      <m:e>
                                        <m:rad>
                                          <m:radPr>
                                            <m:degHide m:val="on"/>
                                            <m:ctrlPr>
                                              <a:rPr lang="ru-RU" i="1">
                                                <a:latin typeface="Cambria Math"/>
                                                <a:ea typeface="Cambria Math" panose="02040503050406030204" pitchFamily="18" charset="0"/>
                                              </a:rPr>
                                            </m:ctrlPr>
                                          </m:radPr>
                                          <m:deg/>
                                          <m:e>
                                            <m:r>
                                              <a:rPr lang="ru-RU" i="1">
                                                <a:latin typeface="Cambria Math" panose="02040503050406030204" pitchFamily="18" charset="0"/>
                                                <a:ea typeface="Cambria Math" panose="02040503050406030204" pitchFamily="18" charset="0"/>
                                              </a:rPr>
                                              <m:t>𝑄</m:t>
                                            </m:r>
                                          </m:e>
                                        </m:rad>
                                        <m:r>
                                          <a:rPr lang="ru-RU" i="1">
                                            <a:latin typeface="Cambria Math" panose="02040503050406030204" pitchFamily="18" charset="0"/>
                                            <a:ea typeface="Cambria Math" panose="02040503050406030204" pitchFamily="18" charset="0"/>
                                          </a:rPr>
                                          <m:t>𝑑𝑧</m:t>
                                        </m:r>
                                      </m:e>
                                    </m:nary>
                                  </m:sup>
                                </m:sSup>
                              </m:e>
                            </m:mr>
                          </m:m>
                        </m:e>
                      </m:d>
                    </m:oMath>
                  </m:oMathPara>
                </a14:m>
                <a:endParaRPr lang="ru-RU" dirty="0">
                  <a:latin typeface="Cambria Math" panose="02040503050406030204" pitchFamily="18" charset="0"/>
                  <a:ea typeface="Cambria Math" panose="02040503050406030204" pitchFamily="18" charset="0"/>
                </a:endParaRPr>
              </a:p>
            </p:txBody>
          </p:sp>
        </mc:Choice>
        <mc:Fallback xmlns="">
          <p:sp>
            <p:nvSpPr>
              <p:cNvPr id="19" name="Rectangle 18"/>
              <p:cNvSpPr>
                <a:spLocks noRot="1" noChangeAspect="1" noMove="1" noResize="1" noEditPoints="1" noAdjustHandles="1" noChangeArrowheads="1" noChangeShapeType="1" noTextEdit="1"/>
              </p:cNvSpPr>
              <p:nvPr/>
            </p:nvSpPr>
            <p:spPr>
              <a:xfrm>
                <a:off x="5319831" y="1828677"/>
                <a:ext cx="3408562" cy="808235"/>
              </a:xfrm>
              <a:prstGeom prst="rect">
                <a:avLst/>
              </a:prstGeom>
              <a:blipFill rotWithShape="1">
                <a:blip r:embed="rId4"/>
                <a:stretch>
                  <a:fillRect/>
                </a:stretch>
              </a:blipFill>
            </p:spPr>
            <p:txBody>
              <a:bodyPr/>
              <a:lstStyle/>
              <a:p>
                <a:r>
                  <a:rPr lang="ru-RU">
                    <a:noFill/>
                  </a:rPr>
                  <a:t> </a:t>
                </a:r>
              </a:p>
            </p:txBody>
          </p:sp>
        </mc:Fallback>
      </mc:AlternateContent>
      <p:sp>
        <p:nvSpPr>
          <p:cNvPr id="20" name="TextBox 19"/>
          <p:cNvSpPr txBox="1"/>
          <p:nvPr/>
        </p:nvSpPr>
        <p:spPr>
          <a:xfrm>
            <a:off x="1458274" y="2113328"/>
            <a:ext cx="295274" cy="369332"/>
          </a:xfrm>
          <a:prstGeom prst="rect">
            <a:avLst/>
          </a:prstGeom>
          <a:noFill/>
        </p:spPr>
        <p:txBody>
          <a:bodyPr wrap="none" rtlCol="0">
            <a:spAutoFit/>
          </a:bodyPr>
          <a:lstStyle/>
          <a:p>
            <a:r>
              <a:rPr lang="en-US" dirty="0" smtClean="0">
                <a:latin typeface="Cambria Math" panose="02040503050406030204" pitchFamily="18" charset="0"/>
                <a:ea typeface="Cambria Math" panose="02040503050406030204" pitchFamily="18" charset="0"/>
              </a:rPr>
              <a:t>a</a:t>
            </a:r>
            <a:endParaRPr lang="ru-RU" dirty="0">
              <a:latin typeface="Cambria Math" panose="02040503050406030204" pitchFamily="18" charset="0"/>
              <a:ea typeface="Cambria Math" panose="02040503050406030204" pitchFamily="18" charset="0"/>
            </a:endParaRPr>
          </a:p>
        </p:txBody>
      </p:sp>
      <p:sp>
        <p:nvSpPr>
          <p:cNvPr id="21" name="TextBox 20"/>
          <p:cNvSpPr txBox="1"/>
          <p:nvPr/>
        </p:nvSpPr>
        <p:spPr>
          <a:xfrm>
            <a:off x="3162899" y="2149029"/>
            <a:ext cx="311304" cy="369332"/>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rPr>
              <a:t>b</a:t>
            </a:r>
            <a:endParaRPr lang="ru-RU" dirty="0">
              <a:latin typeface="Cambria Math" panose="02040503050406030204" pitchFamily="18" charset="0"/>
              <a:ea typeface="Cambria Math" panose="02040503050406030204" pitchFamily="18" charset="0"/>
            </a:endParaRPr>
          </a:p>
        </p:txBody>
      </p:sp>
      <p:cxnSp>
        <p:nvCxnSpPr>
          <p:cNvPr id="25" name="Straight Arrow Connector 24"/>
          <p:cNvCxnSpPr/>
          <p:nvPr/>
        </p:nvCxnSpPr>
        <p:spPr>
          <a:xfrm>
            <a:off x="2463664" y="2180833"/>
            <a:ext cx="252030" cy="131992"/>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094351" y="3284984"/>
            <a:ext cx="3006464" cy="369332"/>
          </a:xfrm>
          <a:prstGeom prst="rect">
            <a:avLst/>
          </a:prstGeom>
          <a:noFill/>
        </p:spPr>
        <p:txBody>
          <a:bodyPr wrap="none" rtlCol="0">
            <a:spAutoFit/>
          </a:bodyPr>
          <a:lstStyle/>
          <a:p>
            <a:r>
              <a:rPr lang="ru-RU" dirty="0" smtClean="0">
                <a:latin typeface="Cambria Math" panose="02040503050406030204" pitchFamily="18" charset="0"/>
                <a:ea typeface="Cambria Math" panose="02040503050406030204" pitchFamily="18" charset="0"/>
              </a:rPr>
              <a:t>Пример: уравнение Вебера</a:t>
            </a:r>
            <a:endParaRPr lang="ru-RU"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31" name="Rectangle 30"/>
              <p:cNvSpPr/>
              <p:nvPr/>
            </p:nvSpPr>
            <p:spPr>
              <a:xfrm>
                <a:off x="3063343" y="3582308"/>
                <a:ext cx="3092833" cy="516873"/>
              </a:xfrm>
              <a:prstGeom prst="rect">
                <a:avLst/>
              </a:prstGeom>
              <a:ln w="12700">
                <a:noFill/>
              </a:ln>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ru-RU" i="1">
                              <a:latin typeface="Cambria Math"/>
                              <a:ea typeface="Cambria Math" panose="02040503050406030204" pitchFamily="18" charset="0"/>
                            </a:rPr>
                          </m:ctrlPr>
                        </m:sSupPr>
                        <m:e>
                          <m:r>
                            <a:rPr lang="ru-RU" i="1">
                              <a:latin typeface="Cambria Math" panose="02040503050406030204" pitchFamily="18" charset="0"/>
                              <a:ea typeface="Cambria Math" panose="02040503050406030204" pitchFamily="18" charset="0"/>
                            </a:rPr>
                            <m:t>𝑦</m:t>
                          </m:r>
                        </m:e>
                        <m:sup>
                          <m:r>
                            <a:rPr lang="ru-RU" i="1">
                              <a:latin typeface="Cambria Math" panose="02040503050406030204" pitchFamily="18" charset="0"/>
                              <a:ea typeface="Cambria Math" panose="02040503050406030204" pitchFamily="18" charset="0"/>
                            </a:rPr>
                            <m:t>′′</m:t>
                          </m:r>
                        </m:sup>
                      </m:sSup>
                      <m:r>
                        <a:rPr lang="ru-RU" i="1">
                          <a:latin typeface="Cambria Math" panose="02040503050406030204" pitchFamily="18" charset="0"/>
                          <a:ea typeface="Cambria Math" panose="02040503050406030204" pitchFamily="18" charset="0"/>
                        </a:rPr>
                        <m:t>+</m:t>
                      </m:r>
                      <m:d>
                        <m:dPr>
                          <m:ctrlPr>
                            <a:rPr lang="ru-RU" i="1">
                              <a:latin typeface="Cambria Math"/>
                              <a:ea typeface="Cambria Math" panose="02040503050406030204" pitchFamily="18" charset="0"/>
                            </a:rPr>
                          </m:ctrlPr>
                        </m:dPr>
                        <m:e>
                          <m:r>
                            <a:rPr lang="ru-RU" i="1">
                              <a:latin typeface="Cambria Math" panose="02040503050406030204" pitchFamily="18" charset="0"/>
                              <a:ea typeface="Cambria Math" panose="02040503050406030204" pitchFamily="18" charset="0"/>
                            </a:rPr>
                            <m:t>𝜈</m:t>
                          </m:r>
                          <m:r>
                            <a:rPr lang="ru-RU" i="1">
                              <a:latin typeface="Cambria Math" panose="02040503050406030204" pitchFamily="18" charset="0"/>
                              <a:ea typeface="Cambria Math" panose="02040503050406030204" pitchFamily="18" charset="0"/>
                            </a:rPr>
                            <m:t>+</m:t>
                          </m:r>
                          <m:f>
                            <m:fPr>
                              <m:type m:val="skw"/>
                              <m:ctrlPr>
                                <a:rPr lang="ru-RU" i="1">
                                  <a:latin typeface="Cambria Math"/>
                                  <a:ea typeface="Cambria Math" panose="02040503050406030204" pitchFamily="18" charset="0"/>
                                </a:rPr>
                              </m:ctrlPr>
                            </m:fPr>
                            <m:num>
                              <m:r>
                                <a:rPr lang="ru-RU" i="1">
                                  <a:latin typeface="Cambria Math" panose="02040503050406030204" pitchFamily="18" charset="0"/>
                                  <a:ea typeface="Cambria Math" panose="02040503050406030204" pitchFamily="18" charset="0"/>
                                </a:rPr>
                                <m:t>1</m:t>
                              </m:r>
                            </m:num>
                            <m:den>
                              <m:r>
                                <a:rPr lang="ru-RU" i="1">
                                  <a:latin typeface="Cambria Math" panose="02040503050406030204" pitchFamily="18" charset="0"/>
                                  <a:ea typeface="Cambria Math" panose="02040503050406030204" pitchFamily="18" charset="0"/>
                                </a:rPr>
                                <m:t>2</m:t>
                              </m:r>
                            </m:den>
                          </m:f>
                          <m:r>
                            <a:rPr lang="ru-RU" i="1">
                              <a:latin typeface="Cambria Math" panose="02040503050406030204" pitchFamily="18" charset="0"/>
                              <a:ea typeface="Cambria Math" panose="02040503050406030204" pitchFamily="18" charset="0"/>
                            </a:rPr>
                            <m:t>−</m:t>
                          </m:r>
                          <m:f>
                            <m:fPr>
                              <m:type m:val="skw"/>
                              <m:ctrlPr>
                                <a:rPr lang="ru-RU" i="1">
                                  <a:latin typeface="Cambria Math"/>
                                  <a:ea typeface="Cambria Math" panose="02040503050406030204" pitchFamily="18" charset="0"/>
                                </a:rPr>
                              </m:ctrlPr>
                            </m:fPr>
                            <m:num>
                              <m:sSup>
                                <m:sSupPr>
                                  <m:ctrlPr>
                                    <a:rPr lang="ru-RU" i="1">
                                      <a:latin typeface="Cambria Math"/>
                                      <a:ea typeface="Cambria Math" panose="02040503050406030204" pitchFamily="18" charset="0"/>
                                    </a:rPr>
                                  </m:ctrlPr>
                                </m:sSupPr>
                                <m:e>
                                  <m:r>
                                    <a:rPr lang="ru-RU" i="1">
                                      <a:latin typeface="Cambria Math" panose="02040503050406030204" pitchFamily="18" charset="0"/>
                                      <a:ea typeface="Cambria Math" panose="02040503050406030204" pitchFamily="18" charset="0"/>
                                    </a:rPr>
                                    <m:t>𝑥</m:t>
                                  </m:r>
                                </m:e>
                                <m:sup>
                                  <m:r>
                                    <a:rPr lang="ru-RU" i="1">
                                      <a:latin typeface="Cambria Math" panose="02040503050406030204" pitchFamily="18" charset="0"/>
                                      <a:ea typeface="Cambria Math" panose="02040503050406030204" pitchFamily="18" charset="0"/>
                                    </a:rPr>
                                    <m:t>2</m:t>
                                  </m:r>
                                </m:sup>
                              </m:sSup>
                            </m:num>
                            <m:den>
                              <m:r>
                                <a:rPr lang="ru-RU" i="1">
                                  <a:latin typeface="Cambria Math" panose="02040503050406030204" pitchFamily="18" charset="0"/>
                                  <a:ea typeface="Cambria Math" panose="02040503050406030204" pitchFamily="18" charset="0"/>
                                </a:rPr>
                                <m:t>4</m:t>
                              </m:r>
                            </m:den>
                          </m:f>
                        </m:e>
                      </m:d>
                      <m:r>
                        <a:rPr lang="ru-RU" i="1">
                          <a:latin typeface="Cambria Math" panose="02040503050406030204" pitchFamily="18" charset="0"/>
                          <a:ea typeface="Cambria Math" panose="02040503050406030204" pitchFamily="18" charset="0"/>
                        </a:rPr>
                        <m:t>𝑦</m:t>
                      </m:r>
                      <m:r>
                        <a:rPr lang="ru-RU" i="1">
                          <a:latin typeface="Cambria Math" panose="02040503050406030204" pitchFamily="18" charset="0"/>
                          <a:ea typeface="Cambria Math" panose="02040503050406030204" pitchFamily="18" charset="0"/>
                        </a:rPr>
                        <m:t>=0</m:t>
                      </m:r>
                    </m:oMath>
                  </m:oMathPara>
                </a14:m>
                <a:endParaRPr lang="ru-RU" dirty="0">
                  <a:latin typeface="Cambria Math" panose="02040503050406030204" pitchFamily="18" charset="0"/>
                  <a:ea typeface="Cambria Math" panose="02040503050406030204" pitchFamily="18" charset="0"/>
                </a:endParaRPr>
              </a:p>
            </p:txBody>
          </p:sp>
        </mc:Choice>
        <mc:Fallback xmlns="">
          <p:sp>
            <p:nvSpPr>
              <p:cNvPr id="31" name="Rectangle 30"/>
              <p:cNvSpPr>
                <a:spLocks noRot="1" noChangeAspect="1" noMove="1" noResize="1" noEditPoints="1" noAdjustHandles="1" noChangeArrowheads="1" noChangeShapeType="1" noTextEdit="1"/>
              </p:cNvSpPr>
              <p:nvPr/>
            </p:nvSpPr>
            <p:spPr>
              <a:xfrm>
                <a:off x="3063343" y="3582308"/>
                <a:ext cx="3092833" cy="516873"/>
              </a:xfrm>
              <a:prstGeom prst="rect">
                <a:avLst/>
              </a:prstGeom>
              <a:blipFill rotWithShape="1">
                <a:blip r:embed="rId5"/>
                <a:stretch>
                  <a:fillRect t="-101190" b="-160714"/>
                </a:stretch>
              </a:blipFill>
              <a:ln w="12700">
                <a:noFill/>
              </a:ln>
            </p:spPr>
            <p:txBody>
              <a:bodyPr/>
              <a:lstStyle/>
              <a:p>
                <a:r>
                  <a:rPr lang="ru-RU">
                    <a:noFill/>
                  </a:rPr>
                  <a:t> </a:t>
                </a:r>
              </a:p>
            </p:txBody>
          </p:sp>
        </mc:Fallback>
      </mc:AlternateContent>
      <p:sp>
        <p:nvSpPr>
          <p:cNvPr id="82" name="Freeform 81"/>
          <p:cNvSpPr/>
          <p:nvPr/>
        </p:nvSpPr>
        <p:spPr>
          <a:xfrm>
            <a:off x="1885384" y="2887129"/>
            <a:ext cx="1211385" cy="98162"/>
          </a:xfrm>
          <a:custGeom>
            <a:avLst/>
            <a:gdLst>
              <a:gd name="connsiteX0" fmla="*/ 0 w 1211385"/>
              <a:gd name="connsiteY0" fmla="*/ 55174 h 98162"/>
              <a:gd name="connsiteX1" fmla="*/ 66431 w 1211385"/>
              <a:gd name="connsiteY1" fmla="*/ 466 h 98162"/>
              <a:gd name="connsiteX2" fmla="*/ 144585 w 1211385"/>
              <a:gd name="connsiteY2" fmla="*/ 82528 h 98162"/>
              <a:gd name="connsiteX3" fmla="*/ 230554 w 1211385"/>
              <a:gd name="connsiteY3" fmla="*/ 16097 h 98162"/>
              <a:gd name="connsiteX4" fmla="*/ 324339 w 1211385"/>
              <a:gd name="connsiteY4" fmla="*/ 86435 h 98162"/>
              <a:gd name="connsiteX5" fmla="*/ 418124 w 1211385"/>
              <a:gd name="connsiteY5" fmla="*/ 16097 h 98162"/>
              <a:gd name="connsiteX6" fmla="*/ 508000 w 1211385"/>
              <a:gd name="connsiteY6" fmla="*/ 98158 h 98162"/>
              <a:gd name="connsiteX7" fmla="*/ 601785 w 1211385"/>
              <a:gd name="connsiteY7" fmla="*/ 20005 h 98162"/>
              <a:gd name="connsiteX8" fmla="*/ 699477 w 1211385"/>
              <a:gd name="connsiteY8" fmla="*/ 94251 h 98162"/>
              <a:gd name="connsiteX9" fmla="*/ 797170 w 1211385"/>
              <a:gd name="connsiteY9" fmla="*/ 23912 h 98162"/>
              <a:gd name="connsiteX10" fmla="*/ 863600 w 1211385"/>
              <a:gd name="connsiteY10" fmla="*/ 90343 h 98162"/>
              <a:gd name="connsiteX11" fmla="*/ 973016 w 1211385"/>
              <a:gd name="connsiteY11" fmla="*/ 20005 h 98162"/>
              <a:gd name="connsiteX12" fmla="*/ 1051170 w 1211385"/>
              <a:gd name="connsiteY12" fmla="*/ 94251 h 98162"/>
              <a:gd name="connsiteX13" fmla="*/ 1133231 w 1211385"/>
              <a:gd name="connsiteY13" fmla="*/ 16097 h 98162"/>
              <a:gd name="connsiteX14" fmla="*/ 1211385 w 1211385"/>
              <a:gd name="connsiteY14" fmla="*/ 90343 h 9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1385" h="98162">
                <a:moveTo>
                  <a:pt x="0" y="55174"/>
                </a:moveTo>
                <a:cubicBezTo>
                  <a:pt x="21167" y="25540"/>
                  <a:pt x="42334" y="-4093"/>
                  <a:pt x="66431" y="466"/>
                </a:cubicBezTo>
                <a:cubicBezTo>
                  <a:pt x="90528" y="5025"/>
                  <a:pt x="117231" y="79923"/>
                  <a:pt x="144585" y="82528"/>
                </a:cubicBezTo>
                <a:cubicBezTo>
                  <a:pt x="171939" y="85133"/>
                  <a:pt x="200595" y="15446"/>
                  <a:pt x="230554" y="16097"/>
                </a:cubicBezTo>
                <a:cubicBezTo>
                  <a:pt x="260513" y="16748"/>
                  <a:pt x="293077" y="86435"/>
                  <a:pt x="324339" y="86435"/>
                </a:cubicBezTo>
                <a:cubicBezTo>
                  <a:pt x="355601" y="86435"/>
                  <a:pt x="387514" y="14143"/>
                  <a:pt x="418124" y="16097"/>
                </a:cubicBezTo>
                <a:cubicBezTo>
                  <a:pt x="448734" y="18051"/>
                  <a:pt x="477390" y="97507"/>
                  <a:pt x="508000" y="98158"/>
                </a:cubicBezTo>
                <a:cubicBezTo>
                  <a:pt x="538610" y="98809"/>
                  <a:pt x="569872" y="20656"/>
                  <a:pt x="601785" y="20005"/>
                </a:cubicBezTo>
                <a:cubicBezTo>
                  <a:pt x="633698" y="19354"/>
                  <a:pt x="666913" y="93600"/>
                  <a:pt x="699477" y="94251"/>
                </a:cubicBezTo>
                <a:cubicBezTo>
                  <a:pt x="732041" y="94902"/>
                  <a:pt x="769816" y="24563"/>
                  <a:pt x="797170" y="23912"/>
                </a:cubicBezTo>
                <a:cubicBezTo>
                  <a:pt x="824524" y="23261"/>
                  <a:pt x="834292" y="90994"/>
                  <a:pt x="863600" y="90343"/>
                </a:cubicBezTo>
                <a:cubicBezTo>
                  <a:pt x="892908" y="89692"/>
                  <a:pt x="941754" y="19354"/>
                  <a:pt x="973016" y="20005"/>
                </a:cubicBezTo>
                <a:cubicBezTo>
                  <a:pt x="1004278" y="20656"/>
                  <a:pt x="1024468" y="94902"/>
                  <a:pt x="1051170" y="94251"/>
                </a:cubicBezTo>
                <a:cubicBezTo>
                  <a:pt x="1077872" y="93600"/>
                  <a:pt x="1106529" y="16748"/>
                  <a:pt x="1133231" y="16097"/>
                </a:cubicBezTo>
                <a:cubicBezTo>
                  <a:pt x="1159933" y="15446"/>
                  <a:pt x="1185659" y="52894"/>
                  <a:pt x="1211385" y="90343"/>
                </a:cubicBezTo>
              </a:path>
            </a:pathLst>
          </a:cu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Cambria Math" panose="02040503050406030204" pitchFamily="18" charset="0"/>
              <a:ea typeface="Cambria Math" panose="02040503050406030204" pitchFamily="18" charset="0"/>
            </a:endParaRPr>
          </a:p>
        </p:txBody>
      </p:sp>
      <p:sp>
        <p:nvSpPr>
          <p:cNvPr id="84" name="Oval 83"/>
          <p:cNvSpPr>
            <a:spLocks noChangeAspect="1"/>
          </p:cNvSpPr>
          <p:nvPr/>
        </p:nvSpPr>
        <p:spPr>
          <a:xfrm>
            <a:off x="1804302" y="2887129"/>
            <a:ext cx="112622" cy="1126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Cambria Math" panose="02040503050406030204" pitchFamily="18" charset="0"/>
              <a:ea typeface="Cambria Math" panose="02040503050406030204" pitchFamily="18" charset="0"/>
            </a:endParaRPr>
          </a:p>
        </p:txBody>
      </p:sp>
      <p:cxnSp>
        <p:nvCxnSpPr>
          <p:cNvPr id="85" name="Straight Arrow Connector 84"/>
          <p:cNvCxnSpPr/>
          <p:nvPr/>
        </p:nvCxnSpPr>
        <p:spPr>
          <a:xfrm>
            <a:off x="4132001" y="2927757"/>
            <a:ext cx="86409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p:cNvSpPr/>
              <p:nvPr/>
            </p:nvSpPr>
            <p:spPr>
              <a:xfrm>
                <a:off x="5869030" y="2659083"/>
                <a:ext cx="2476832" cy="5542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ru-RU" i="1" smtClean="0">
                              <a:latin typeface="Cambria Math"/>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𝐶</m:t>
                          </m:r>
                        </m:e>
                      </m:acc>
                      <m:r>
                        <a:rPr lang="ru-RU" i="1">
                          <a:latin typeface="Cambria Math" panose="02040503050406030204" pitchFamily="18" charset="0"/>
                          <a:ea typeface="Cambria Math" panose="02040503050406030204" pitchFamily="18" charset="0"/>
                        </a:rPr>
                        <m:t>=</m:t>
                      </m:r>
                      <m:d>
                        <m:dPr>
                          <m:ctrlPr>
                            <a:rPr lang="ru-RU" i="1">
                              <a:latin typeface="Cambria Math"/>
                              <a:ea typeface="Cambria Math" panose="02040503050406030204" pitchFamily="18" charset="0"/>
                            </a:rPr>
                          </m:ctrlPr>
                        </m:dPr>
                        <m:e>
                          <m:m>
                            <m:mPr>
                              <m:mcs>
                                <m:mc>
                                  <m:mcPr>
                                    <m:count m:val="2"/>
                                    <m:mcJc m:val="center"/>
                                  </m:mcPr>
                                </m:mc>
                              </m:mcs>
                              <m:ctrlPr>
                                <a:rPr lang="ru-RU" i="1">
                                  <a:latin typeface="Cambria Math"/>
                                  <a:ea typeface="Cambria Math" panose="02040503050406030204" pitchFamily="18" charset="0"/>
                                </a:rPr>
                              </m:ctrlPr>
                            </m:mPr>
                            <m:mr>
                              <m:e>
                                <m:r>
                                  <m:rPr>
                                    <m:brk m:alnAt="7"/>
                                  </m:rPr>
                                  <a:rPr lang="en-US" b="0" i="1" smtClean="0">
                                    <a:latin typeface="Cambria Math"/>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e>
                              <m:e>
                                <m:r>
                                  <a:rPr lang="ru-RU" i="1">
                                    <a:latin typeface="Cambria Math" panose="02040503050406030204" pitchFamily="18" charset="0"/>
                                    <a:ea typeface="Cambria Math" panose="02040503050406030204" pitchFamily="18" charset="0"/>
                                  </a:rPr>
                                  <m:t>0</m:t>
                                </m:r>
                              </m:e>
                            </m:mr>
                            <m:mr>
                              <m:e>
                                <m:r>
                                  <a:rPr lang="en-US" b="0" i="1" smtClean="0">
                                    <a:latin typeface="Cambria Math" panose="02040503050406030204" pitchFamily="18" charset="0"/>
                                    <a:ea typeface="Cambria Math" panose="02040503050406030204" pitchFamily="18" charset="0"/>
                                  </a:rPr>
                                  <m:t>0</m:t>
                                </m:r>
                              </m:e>
                              <m:e>
                                <m:r>
                                  <a:rPr lang="en-US" b="0" i="1" smtClean="0">
                                    <a:latin typeface="Cambria Math"/>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e>
                            </m:mr>
                          </m:m>
                        </m:e>
                      </m:d>
                      <m:r>
                        <a:rPr lang="en-US" b="0" i="1" smtClean="0">
                          <a:latin typeface="Cambria Math"/>
                          <a:ea typeface="Cambria Math" panose="02040503050406030204" pitchFamily="18" charset="0"/>
                        </a:rPr>
                        <m:t>,</m:t>
                      </m:r>
                      <m:acc>
                        <m:accPr>
                          <m:chr m:val="̂"/>
                          <m:ctrlPr>
                            <a:rPr lang="ru-RU" i="1">
                              <a:latin typeface="Cambria Math"/>
                              <a:ea typeface="Cambria Math" panose="02040503050406030204" pitchFamily="18" charset="0"/>
                            </a:rPr>
                          </m:ctrlPr>
                        </m:accPr>
                        <m:e>
                          <m:r>
                            <a:rPr lang="ru-RU" i="1">
                              <a:latin typeface="Cambria Math" panose="02040503050406030204" pitchFamily="18" charset="0"/>
                              <a:ea typeface="Cambria Math" panose="02040503050406030204" pitchFamily="18" charset="0"/>
                            </a:rPr>
                            <m:t>𝑆</m:t>
                          </m:r>
                        </m:e>
                      </m:acc>
                      <m:r>
                        <a:rPr lang="en-US">
                          <a:latin typeface="Cambria Math" panose="02040503050406030204" pitchFamily="18" charset="0"/>
                          <a:ea typeface="Cambria Math" panose="02040503050406030204" pitchFamily="18" charset="0"/>
                        </a:rPr>
                        <m:t>→</m:t>
                      </m:r>
                      <m:sSup>
                        <m:sSupPr>
                          <m:ctrlPr>
                            <a:rPr lang="ru-RU" i="1">
                              <a:latin typeface="Cambria Math"/>
                              <a:ea typeface="Cambria Math" panose="02040503050406030204" pitchFamily="18" charset="0"/>
                            </a:rPr>
                          </m:ctrlPr>
                        </m:sSupPr>
                        <m:e>
                          <m:acc>
                            <m:accPr>
                              <m:chr m:val="̂"/>
                              <m:ctrlPr>
                                <a:rPr lang="ru-RU" i="1">
                                  <a:latin typeface="Cambria Math"/>
                                  <a:ea typeface="Cambria Math" panose="02040503050406030204" pitchFamily="18" charset="0"/>
                                </a:rPr>
                              </m:ctrlPr>
                            </m:accPr>
                            <m:e>
                              <m:r>
                                <a:rPr lang="ru-RU" i="1">
                                  <a:latin typeface="Cambria Math" panose="02040503050406030204" pitchFamily="18" charset="0"/>
                                  <a:ea typeface="Cambria Math" panose="02040503050406030204" pitchFamily="18" charset="0"/>
                                </a:rPr>
                                <m:t>𝑆</m:t>
                              </m:r>
                            </m:e>
                          </m:acc>
                        </m:e>
                        <m:sup>
                          <m:r>
                            <a:rPr lang="en-US" i="1">
                              <a:latin typeface="Cambria Math" panose="02040503050406030204" pitchFamily="18" charset="0"/>
                              <a:ea typeface="Cambria Math" panose="02040503050406030204" pitchFamily="18" charset="0"/>
                            </a:rPr>
                            <m:t>𝑇</m:t>
                          </m:r>
                        </m:sup>
                      </m:sSup>
                    </m:oMath>
                  </m:oMathPara>
                </a14:m>
                <a:endParaRPr lang="ru-RU" i="1" dirty="0">
                  <a:latin typeface="Cambria Math" panose="02040503050406030204" pitchFamily="18" charset="0"/>
                  <a:ea typeface="Cambria Math" panose="02040503050406030204" pitchFamily="18" charset="0"/>
                </a:endParaRPr>
              </a:p>
            </p:txBody>
          </p:sp>
        </mc:Choice>
        <mc:Fallback xmlns="">
          <p:sp>
            <p:nvSpPr>
              <p:cNvPr id="86" name="Rectangle 85"/>
              <p:cNvSpPr>
                <a:spLocks noRot="1" noChangeAspect="1" noMove="1" noResize="1" noEditPoints="1" noAdjustHandles="1" noChangeArrowheads="1" noChangeShapeType="1" noTextEdit="1"/>
              </p:cNvSpPr>
              <p:nvPr/>
            </p:nvSpPr>
            <p:spPr>
              <a:xfrm>
                <a:off x="5869030" y="2659083"/>
                <a:ext cx="2476832" cy="554254"/>
              </a:xfrm>
              <a:prstGeom prst="rect">
                <a:avLst/>
              </a:prstGeom>
              <a:blipFill rotWithShape="1">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2" name="Rectangle 91"/>
              <p:cNvSpPr/>
              <p:nvPr/>
            </p:nvSpPr>
            <p:spPr>
              <a:xfrm>
                <a:off x="253145" y="4186592"/>
                <a:ext cx="5491568" cy="4758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ru-RU" i="1" smtClean="0">
                              <a:latin typeface="Cambria Math"/>
                              <a:ea typeface="Cambria Math" panose="02040503050406030204" pitchFamily="18" charset="0"/>
                            </a:rPr>
                          </m:ctrlPr>
                        </m:sSubPr>
                        <m:e>
                          <m:sSub>
                            <m:sSubPr>
                              <m:ctrlPr>
                                <a:rPr lang="ru-RU" i="1">
                                  <a:latin typeface="Cambria Math"/>
                                  <a:ea typeface="Cambria Math" panose="02040503050406030204" pitchFamily="18" charset="0"/>
                                </a:rPr>
                              </m:ctrlPr>
                            </m:sSubPr>
                            <m:e>
                              <m:acc>
                                <m:accPr>
                                  <m:chr m:val="̂"/>
                                  <m:ctrlPr>
                                    <a:rPr lang="ru-RU" i="1">
                                      <a:latin typeface="Cambria Math"/>
                                      <a:ea typeface="Cambria Math" panose="02040503050406030204" pitchFamily="18" charset="0"/>
                                    </a:rPr>
                                  </m:ctrlPr>
                                </m:accPr>
                                <m:e>
                                  <m:r>
                                    <a:rPr lang="ru-RU" i="1">
                                      <a:latin typeface="Cambria Math" panose="02040503050406030204" pitchFamily="18" charset="0"/>
                                      <a:ea typeface="Cambria Math" panose="02040503050406030204" pitchFamily="18" charset="0"/>
                                    </a:rPr>
                                    <m:t>𝑆</m:t>
                                  </m:r>
                                </m:e>
                              </m:acc>
                            </m:e>
                            <m:sub>
                              <m:r>
                                <a:rPr lang="ru-RU" i="1">
                                  <a:latin typeface="Cambria Math" panose="02040503050406030204" pitchFamily="18" charset="0"/>
                                  <a:ea typeface="Cambria Math" panose="02040503050406030204" pitchFamily="18" charset="0"/>
                                </a:rPr>
                                <m:t>4</m:t>
                              </m:r>
                            </m:sub>
                          </m:sSub>
                          <m:acc>
                            <m:accPr>
                              <m:chr m:val="̂"/>
                              <m:ctrlPr>
                                <a:rPr lang="ru-RU" i="1">
                                  <a:latin typeface="Cambria Math"/>
                                  <a:ea typeface="Cambria Math" panose="02040503050406030204" pitchFamily="18" charset="0"/>
                                </a:rPr>
                              </m:ctrlPr>
                            </m:accPr>
                            <m:e>
                              <m:r>
                                <a:rPr lang="ru-RU" i="1">
                                  <a:latin typeface="Cambria Math" panose="02040503050406030204" pitchFamily="18" charset="0"/>
                                  <a:ea typeface="Cambria Math" panose="02040503050406030204" pitchFamily="18" charset="0"/>
                                </a:rPr>
                                <m:t>𝑊</m:t>
                              </m:r>
                            </m:e>
                          </m:acc>
                        </m:e>
                        <m:sub>
                          <m:r>
                            <m:rPr>
                              <m:sty m:val="p"/>
                            </m:rPr>
                            <a:rPr lang="ru-RU">
                              <a:latin typeface="Cambria Math" panose="02040503050406030204" pitchFamily="18" charset="0"/>
                              <a:ea typeface="Cambria Math" panose="02040503050406030204" pitchFamily="18" charset="0"/>
                            </a:rPr>
                            <m:t>ab</m:t>
                          </m:r>
                        </m:sub>
                      </m:sSub>
                      <m:sSubSup>
                        <m:sSubSupPr>
                          <m:ctrlPr>
                            <a:rPr lang="ru-RU" i="1">
                              <a:latin typeface="Cambria Math"/>
                              <a:ea typeface="Cambria Math" panose="02040503050406030204" pitchFamily="18" charset="0"/>
                            </a:rPr>
                          </m:ctrlPr>
                        </m:sSubSupPr>
                        <m:e>
                          <m:acc>
                            <m:accPr>
                              <m:chr m:val="̂"/>
                              <m:ctrlPr>
                                <a:rPr lang="ru-RU" i="1">
                                  <a:latin typeface="Cambria Math"/>
                                  <a:ea typeface="Cambria Math" panose="02040503050406030204" pitchFamily="18" charset="0"/>
                                </a:rPr>
                              </m:ctrlPr>
                            </m:accPr>
                            <m:e>
                              <m:r>
                                <a:rPr lang="ru-RU" i="1">
                                  <a:latin typeface="Cambria Math" panose="02040503050406030204" pitchFamily="18" charset="0"/>
                                  <a:ea typeface="Cambria Math" panose="02040503050406030204" pitchFamily="18" charset="0"/>
                                </a:rPr>
                                <m:t>𝑆</m:t>
                              </m:r>
                            </m:e>
                          </m:acc>
                        </m:e>
                        <m:sub>
                          <m:r>
                            <a:rPr lang="ru-RU" i="1">
                              <a:latin typeface="Cambria Math" panose="02040503050406030204" pitchFamily="18" charset="0"/>
                              <a:ea typeface="Cambria Math" panose="02040503050406030204" pitchFamily="18" charset="0"/>
                            </a:rPr>
                            <m:t>3</m:t>
                          </m:r>
                        </m:sub>
                        <m:sup>
                          <m:r>
                            <a:rPr lang="en-US" i="1">
                              <a:latin typeface="Cambria Math" panose="02040503050406030204" pitchFamily="18" charset="0"/>
                              <a:ea typeface="Cambria Math" panose="02040503050406030204" pitchFamily="18" charset="0"/>
                            </a:rPr>
                            <m:t>𝑇</m:t>
                          </m:r>
                        </m:sup>
                      </m:sSubSup>
                      <m:sSub>
                        <m:sSubPr>
                          <m:ctrlPr>
                            <a:rPr lang="ru-RU" i="1">
                              <a:latin typeface="Cambria Math"/>
                              <a:ea typeface="Cambria Math" panose="02040503050406030204" pitchFamily="18" charset="0"/>
                            </a:rPr>
                          </m:ctrlPr>
                        </m:sSubPr>
                        <m:e>
                          <m:sSub>
                            <m:sSubPr>
                              <m:ctrlPr>
                                <a:rPr lang="ru-RU" i="1">
                                  <a:latin typeface="Cambria Math"/>
                                  <a:ea typeface="Cambria Math" panose="02040503050406030204" pitchFamily="18" charset="0"/>
                                </a:rPr>
                              </m:ctrlPr>
                            </m:sSubPr>
                            <m:e>
                              <m:acc>
                                <m:accPr>
                                  <m:chr m:val="̂"/>
                                  <m:ctrlPr>
                                    <a:rPr lang="ru-RU" i="1">
                                      <a:latin typeface="Cambria Math"/>
                                      <a:ea typeface="Cambria Math" panose="02040503050406030204" pitchFamily="18" charset="0"/>
                                    </a:rPr>
                                  </m:ctrlPr>
                                </m:accPr>
                                <m:e>
                                  <m:r>
                                    <a:rPr lang="ru-RU" i="1">
                                      <a:latin typeface="Cambria Math" panose="02040503050406030204" pitchFamily="18" charset="0"/>
                                      <a:ea typeface="Cambria Math" panose="02040503050406030204" pitchFamily="18" charset="0"/>
                                    </a:rPr>
                                    <m:t>𝑆</m:t>
                                  </m:r>
                                </m:e>
                              </m:acc>
                            </m:e>
                            <m:sub>
                              <m:r>
                                <a:rPr lang="ru-RU" i="1">
                                  <a:latin typeface="Cambria Math" panose="02040503050406030204" pitchFamily="18" charset="0"/>
                                  <a:ea typeface="Cambria Math" panose="02040503050406030204" pitchFamily="18" charset="0"/>
                                </a:rPr>
                                <m:t>2</m:t>
                              </m:r>
                            </m:sub>
                          </m:sSub>
                          <m:acc>
                            <m:accPr>
                              <m:chr m:val="̂"/>
                              <m:ctrlPr>
                                <a:rPr lang="ru-RU" i="1">
                                  <a:latin typeface="Cambria Math"/>
                                  <a:ea typeface="Cambria Math" panose="02040503050406030204" pitchFamily="18" charset="0"/>
                                </a:rPr>
                              </m:ctrlPr>
                            </m:accPr>
                            <m:e>
                              <m:r>
                                <a:rPr lang="ru-RU" i="1">
                                  <a:latin typeface="Cambria Math" panose="02040503050406030204" pitchFamily="18" charset="0"/>
                                  <a:ea typeface="Cambria Math" panose="02040503050406030204" pitchFamily="18" charset="0"/>
                                </a:rPr>
                                <m:t>𝑊</m:t>
                              </m:r>
                            </m:e>
                          </m:acc>
                        </m:e>
                        <m:sub>
                          <m:r>
                            <m:rPr>
                              <m:sty m:val="p"/>
                            </m:rPr>
                            <a:rPr lang="ru-RU">
                              <a:latin typeface="Cambria Math" panose="02040503050406030204" pitchFamily="18" charset="0"/>
                              <a:ea typeface="Cambria Math" panose="02040503050406030204" pitchFamily="18" charset="0"/>
                            </a:rPr>
                            <m:t>ab</m:t>
                          </m:r>
                        </m:sub>
                      </m:sSub>
                      <m:sSubSup>
                        <m:sSubSupPr>
                          <m:ctrlPr>
                            <a:rPr lang="ru-RU" i="1">
                              <a:latin typeface="Cambria Math"/>
                              <a:ea typeface="Cambria Math" panose="02040503050406030204" pitchFamily="18" charset="0"/>
                            </a:rPr>
                          </m:ctrlPr>
                        </m:sSubSupPr>
                        <m:e>
                          <m:acc>
                            <m:accPr>
                              <m:chr m:val="̂"/>
                              <m:ctrlPr>
                                <a:rPr lang="ru-RU" i="1">
                                  <a:latin typeface="Cambria Math"/>
                                  <a:ea typeface="Cambria Math" panose="02040503050406030204" pitchFamily="18" charset="0"/>
                                </a:rPr>
                              </m:ctrlPr>
                            </m:accPr>
                            <m:e>
                              <m:r>
                                <a:rPr lang="ru-RU" i="1">
                                  <a:latin typeface="Cambria Math" panose="02040503050406030204" pitchFamily="18" charset="0"/>
                                  <a:ea typeface="Cambria Math" panose="02040503050406030204" pitchFamily="18" charset="0"/>
                                </a:rPr>
                                <m:t>𝑆</m:t>
                              </m:r>
                            </m:e>
                          </m:acc>
                        </m:e>
                        <m:sub>
                          <m:r>
                            <a:rPr lang="ru-RU"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𝑇</m:t>
                          </m:r>
                        </m:sup>
                      </m:sSubSup>
                      <m:r>
                        <a:rPr lang="en-US" b="0" i="1" smtClean="0">
                          <a:latin typeface="Cambria Math" panose="02040503050406030204" pitchFamily="18" charset="0"/>
                          <a:ea typeface="Cambria Math" panose="02040503050406030204" pitchFamily="18" charset="0"/>
                        </a:rPr>
                        <m:t>=</m:t>
                      </m:r>
                      <m:r>
                        <a:rPr lang="en-US" b="0" i="1" smtClean="0">
                          <a:latin typeface="Cambria Math"/>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  : </m:t>
                      </m:r>
                      <m:sSub>
                        <m:sSubPr>
                          <m:ctrlPr>
                            <a:rPr lang="en-US" b="0" i="1" smtClean="0">
                              <a:latin typeface="Cambria Math"/>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=−(1</m:t>
                      </m:r>
                      <m:r>
                        <a:rPr lang="en-US" b="0" i="1" smtClean="0">
                          <a:latin typeface="Cambria Math"/>
                          <a:ea typeface="Cambria Math" panose="02040503050406030204" pitchFamily="18" charset="0"/>
                        </a:rPr>
                        <m:t>+</m:t>
                      </m:r>
                      <m:sSup>
                        <m:sSupPr>
                          <m:ctrlPr>
                            <a:rPr lang="en-US" b="0" i="1" smtClean="0">
                              <a:latin typeface="Cambria Math"/>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𝑖</m:t>
                          </m:r>
                          <m:nary>
                            <m:naryPr>
                              <m:limLoc m:val="subSup"/>
                              <m:ctrlPr>
                                <a:rPr lang="ru-RU" i="1">
                                  <a:latin typeface="Cambria Math"/>
                                  <a:ea typeface="Cambria Math" panose="02040503050406030204" pitchFamily="18" charset="0"/>
                                </a:rPr>
                              </m:ctrlPr>
                            </m:naryPr>
                            <m:sub>
                              <m:r>
                                <a:rPr lang="ru-RU" i="1">
                                  <a:latin typeface="Cambria Math" panose="02040503050406030204" pitchFamily="18" charset="0"/>
                                  <a:ea typeface="Cambria Math" panose="02040503050406030204" pitchFamily="18" charset="0"/>
                                </a:rPr>
                                <m:t>𝑎</m:t>
                              </m:r>
                            </m:sub>
                            <m:sup>
                              <m:r>
                                <a:rPr lang="ru-RU" i="1">
                                  <a:latin typeface="Cambria Math" panose="02040503050406030204" pitchFamily="18" charset="0"/>
                                  <a:ea typeface="Cambria Math" panose="02040503050406030204" pitchFamily="18" charset="0"/>
                                </a:rPr>
                                <m:t>𝑏</m:t>
                              </m:r>
                            </m:sup>
                            <m:e>
                              <m:rad>
                                <m:radPr>
                                  <m:degHide m:val="on"/>
                                  <m:ctrlPr>
                                    <a:rPr lang="ru-RU" i="1">
                                      <a:latin typeface="Cambria Math"/>
                                      <a:ea typeface="Cambria Math" panose="02040503050406030204" pitchFamily="18" charset="0"/>
                                    </a:rPr>
                                  </m:ctrlPr>
                                </m:radPr>
                                <m:deg/>
                                <m:e>
                                  <m:r>
                                    <a:rPr lang="ru-RU" i="1">
                                      <a:latin typeface="Cambria Math" panose="02040503050406030204" pitchFamily="18" charset="0"/>
                                      <a:ea typeface="Cambria Math" panose="02040503050406030204" pitchFamily="18" charset="0"/>
                                    </a:rPr>
                                    <m:t>𝑄</m:t>
                                  </m:r>
                                </m:e>
                              </m:rad>
                              <m:r>
                                <a:rPr lang="ru-RU" i="1">
                                  <a:latin typeface="Cambria Math" panose="02040503050406030204" pitchFamily="18" charset="0"/>
                                  <a:ea typeface="Cambria Math" panose="02040503050406030204" pitchFamily="18" charset="0"/>
                                </a:rPr>
                                <m:t>𝑑𝑧</m:t>
                              </m:r>
                            </m:e>
                          </m:nary>
                        </m:sup>
                      </m:sSup>
                      <m:r>
                        <a:rPr lang="en-US" b="0" i="1" smtClean="0">
                          <a:latin typeface="Cambria Math" panose="02040503050406030204" pitchFamily="18" charset="0"/>
                          <a:ea typeface="Cambria Math" panose="02040503050406030204" pitchFamily="18" charset="0"/>
                        </a:rPr>
                        <m:t>)</m:t>
                      </m:r>
                    </m:oMath>
                  </m:oMathPara>
                </a14:m>
                <a:endParaRPr lang="ru-RU" dirty="0">
                  <a:latin typeface="Cambria Math" panose="02040503050406030204" pitchFamily="18" charset="0"/>
                  <a:ea typeface="Cambria Math" panose="02040503050406030204" pitchFamily="18" charset="0"/>
                </a:endParaRPr>
              </a:p>
            </p:txBody>
          </p:sp>
        </mc:Choice>
        <mc:Fallback xmlns="">
          <p:sp>
            <p:nvSpPr>
              <p:cNvPr id="92" name="Rectangle 91"/>
              <p:cNvSpPr>
                <a:spLocks noRot="1" noChangeAspect="1" noMove="1" noResize="1" noEditPoints="1" noAdjustHandles="1" noChangeArrowheads="1" noChangeShapeType="1" noTextEdit="1"/>
              </p:cNvSpPr>
              <p:nvPr/>
            </p:nvSpPr>
            <p:spPr>
              <a:xfrm>
                <a:off x="253145" y="4186592"/>
                <a:ext cx="5491568" cy="475836"/>
              </a:xfrm>
              <a:prstGeom prst="rect">
                <a:avLst/>
              </a:prstGeom>
              <a:blipFill rotWithShape="1">
                <a:blip r:embed="rId7"/>
                <a:stretch>
                  <a:fillRect/>
                </a:stretch>
              </a:blipFill>
            </p:spPr>
            <p:txBody>
              <a:bodyPr/>
              <a:lstStyle/>
              <a:p>
                <a:r>
                  <a:rPr lang="ru-RU">
                    <a:noFill/>
                  </a:rPr>
                  <a:t> </a:t>
                </a:r>
              </a:p>
            </p:txBody>
          </p:sp>
        </mc:Fallback>
      </mc:AlternateContent>
      <p:grpSp>
        <p:nvGrpSpPr>
          <p:cNvPr id="102" name="Group 101"/>
          <p:cNvGrpSpPr/>
          <p:nvPr/>
        </p:nvGrpSpPr>
        <p:grpSpPr>
          <a:xfrm>
            <a:off x="5796136" y="3429000"/>
            <a:ext cx="3010816" cy="2186686"/>
            <a:chOff x="5867205" y="3987910"/>
            <a:chExt cx="3199395" cy="2258694"/>
          </a:xfrm>
        </p:grpSpPr>
        <p:sp>
          <p:nvSpPr>
            <p:cNvPr id="88" name="Freeform 87"/>
            <p:cNvSpPr/>
            <p:nvPr/>
          </p:nvSpPr>
          <p:spPr>
            <a:xfrm rot="1931970">
              <a:off x="7920571" y="5279514"/>
              <a:ext cx="970992" cy="164472"/>
            </a:xfrm>
            <a:custGeom>
              <a:avLst/>
              <a:gdLst>
                <a:gd name="connsiteX0" fmla="*/ 0 w 1211385"/>
                <a:gd name="connsiteY0" fmla="*/ 55174 h 98162"/>
                <a:gd name="connsiteX1" fmla="*/ 66431 w 1211385"/>
                <a:gd name="connsiteY1" fmla="*/ 466 h 98162"/>
                <a:gd name="connsiteX2" fmla="*/ 144585 w 1211385"/>
                <a:gd name="connsiteY2" fmla="*/ 82528 h 98162"/>
                <a:gd name="connsiteX3" fmla="*/ 230554 w 1211385"/>
                <a:gd name="connsiteY3" fmla="*/ 16097 h 98162"/>
                <a:gd name="connsiteX4" fmla="*/ 324339 w 1211385"/>
                <a:gd name="connsiteY4" fmla="*/ 86435 h 98162"/>
                <a:gd name="connsiteX5" fmla="*/ 418124 w 1211385"/>
                <a:gd name="connsiteY5" fmla="*/ 16097 h 98162"/>
                <a:gd name="connsiteX6" fmla="*/ 508000 w 1211385"/>
                <a:gd name="connsiteY6" fmla="*/ 98158 h 98162"/>
                <a:gd name="connsiteX7" fmla="*/ 601785 w 1211385"/>
                <a:gd name="connsiteY7" fmla="*/ 20005 h 98162"/>
                <a:gd name="connsiteX8" fmla="*/ 699477 w 1211385"/>
                <a:gd name="connsiteY8" fmla="*/ 94251 h 98162"/>
                <a:gd name="connsiteX9" fmla="*/ 797170 w 1211385"/>
                <a:gd name="connsiteY9" fmla="*/ 23912 h 98162"/>
                <a:gd name="connsiteX10" fmla="*/ 863600 w 1211385"/>
                <a:gd name="connsiteY10" fmla="*/ 90343 h 98162"/>
                <a:gd name="connsiteX11" fmla="*/ 973016 w 1211385"/>
                <a:gd name="connsiteY11" fmla="*/ 20005 h 98162"/>
                <a:gd name="connsiteX12" fmla="*/ 1051170 w 1211385"/>
                <a:gd name="connsiteY12" fmla="*/ 94251 h 98162"/>
                <a:gd name="connsiteX13" fmla="*/ 1133231 w 1211385"/>
                <a:gd name="connsiteY13" fmla="*/ 16097 h 98162"/>
                <a:gd name="connsiteX14" fmla="*/ 1211385 w 1211385"/>
                <a:gd name="connsiteY14" fmla="*/ 90343 h 9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1385" h="98162">
                  <a:moveTo>
                    <a:pt x="0" y="55174"/>
                  </a:moveTo>
                  <a:cubicBezTo>
                    <a:pt x="21167" y="25540"/>
                    <a:pt x="42334" y="-4093"/>
                    <a:pt x="66431" y="466"/>
                  </a:cubicBezTo>
                  <a:cubicBezTo>
                    <a:pt x="90528" y="5025"/>
                    <a:pt x="117231" y="79923"/>
                    <a:pt x="144585" y="82528"/>
                  </a:cubicBezTo>
                  <a:cubicBezTo>
                    <a:pt x="171939" y="85133"/>
                    <a:pt x="200595" y="15446"/>
                    <a:pt x="230554" y="16097"/>
                  </a:cubicBezTo>
                  <a:cubicBezTo>
                    <a:pt x="260513" y="16748"/>
                    <a:pt x="293077" y="86435"/>
                    <a:pt x="324339" y="86435"/>
                  </a:cubicBezTo>
                  <a:cubicBezTo>
                    <a:pt x="355601" y="86435"/>
                    <a:pt x="387514" y="14143"/>
                    <a:pt x="418124" y="16097"/>
                  </a:cubicBezTo>
                  <a:cubicBezTo>
                    <a:pt x="448734" y="18051"/>
                    <a:pt x="477390" y="97507"/>
                    <a:pt x="508000" y="98158"/>
                  </a:cubicBezTo>
                  <a:cubicBezTo>
                    <a:pt x="538610" y="98809"/>
                    <a:pt x="569872" y="20656"/>
                    <a:pt x="601785" y="20005"/>
                  </a:cubicBezTo>
                  <a:cubicBezTo>
                    <a:pt x="633698" y="19354"/>
                    <a:pt x="666913" y="93600"/>
                    <a:pt x="699477" y="94251"/>
                  </a:cubicBezTo>
                  <a:cubicBezTo>
                    <a:pt x="732041" y="94902"/>
                    <a:pt x="769816" y="24563"/>
                    <a:pt x="797170" y="23912"/>
                  </a:cubicBezTo>
                  <a:cubicBezTo>
                    <a:pt x="824524" y="23261"/>
                    <a:pt x="834292" y="90994"/>
                    <a:pt x="863600" y="90343"/>
                  </a:cubicBezTo>
                  <a:cubicBezTo>
                    <a:pt x="892908" y="89692"/>
                    <a:pt x="941754" y="19354"/>
                    <a:pt x="973016" y="20005"/>
                  </a:cubicBezTo>
                  <a:cubicBezTo>
                    <a:pt x="1004278" y="20656"/>
                    <a:pt x="1024468" y="94902"/>
                    <a:pt x="1051170" y="94251"/>
                  </a:cubicBezTo>
                  <a:cubicBezTo>
                    <a:pt x="1077872" y="93600"/>
                    <a:pt x="1106529" y="16748"/>
                    <a:pt x="1133231" y="16097"/>
                  </a:cubicBezTo>
                  <a:cubicBezTo>
                    <a:pt x="1159933" y="15446"/>
                    <a:pt x="1185659" y="52894"/>
                    <a:pt x="1211385" y="90343"/>
                  </a:cubicBezTo>
                </a:path>
              </a:pathLst>
            </a:cu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Cambria Math" panose="02040503050406030204" pitchFamily="18" charset="0"/>
                <a:ea typeface="Cambria Math" panose="02040503050406030204" pitchFamily="18" charset="0"/>
              </a:endParaRPr>
            </a:p>
          </p:txBody>
        </p:sp>
        <p:sp>
          <p:nvSpPr>
            <p:cNvPr id="87" name="Freeform 86"/>
            <p:cNvSpPr/>
            <p:nvPr/>
          </p:nvSpPr>
          <p:spPr>
            <a:xfrm rot="862227">
              <a:off x="5867205" y="4800873"/>
              <a:ext cx="1155482" cy="138095"/>
            </a:xfrm>
            <a:custGeom>
              <a:avLst/>
              <a:gdLst>
                <a:gd name="connsiteX0" fmla="*/ 0 w 1211385"/>
                <a:gd name="connsiteY0" fmla="*/ 55174 h 98162"/>
                <a:gd name="connsiteX1" fmla="*/ 66431 w 1211385"/>
                <a:gd name="connsiteY1" fmla="*/ 466 h 98162"/>
                <a:gd name="connsiteX2" fmla="*/ 144585 w 1211385"/>
                <a:gd name="connsiteY2" fmla="*/ 82528 h 98162"/>
                <a:gd name="connsiteX3" fmla="*/ 230554 w 1211385"/>
                <a:gd name="connsiteY3" fmla="*/ 16097 h 98162"/>
                <a:gd name="connsiteX4" fmla="*/ 324339 w 1211385"/>
                <a:gd name="connsiteY4" fmla="*/ 86435 h 98162"/>
                <a:gd name="connsiteX5" fmla="*/ 418124 w 1211385"/>
                <a:gd name="connsiteY5" fmla="*/ 16097 h 98162"/>
                <a:gd name="connsiteX6" fmla="*/ 508000 w 1211385"/>
                <a:gd name="connsiteY6" fmla="*/ 98158 h 98162"/>
                <a:gd name="connsiteX7" fmla="*/ 601785 w 1211385"/>
                <a:gd name="connsiteY7" fmla="*/ 20005 h 98162"/>
                <a:gd name="connsiteX8" fmla="*/ 699477 w 1211385"/>
                <a:gd name="connsiteY8" fmla="*/ 94251 h 98162"/>
                <a:gd name="connsiteX9" fmla="*/ 797170 w 1211385"/>
                <a:gd name="connsiteY9" fmla="*/ 23912 h 98162"/>
                <a:gd name="connsiteX10" fmla="*/ 863600 w 1211385"/>
                <a:gd name="connsiteY10" fmla="*/ 90343 h 98162"/>
                <a:gd name="connsiteX11" fmla="*/ 973016 w 1211385"/>
                <a:gd name="connsiteY11" fmla="*/ 20005 h 98162"/>
                <a:gd name="connsiteX12" fmla="*/ 1051170 w 1211385"/>
                <a:gd name="connsiteY12" fmla="*/ 94251 h 98162"/>
                <a:gd name="connsiteX13" fmla="*/ 1133231 w 1211385"/>
                <a:gd name="connsiteY13" fmla="*/ 16097 h 98162"/>
                <a:gd name="connsiteX14" fmla="*/ 1211385 w 1211385"/>
                <a:gd name="connsiteY14" fmla="*/ 90343 h 9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1385" h="98162">
                  <a:moveTo>
                    <a:pt x="0" y="55174"/>
                  </a:moveTo>
                  <a:cubicBezTo>
                    <a:pt x="21167" y="25540"/>
                    <a:pt x="42334" y="-4093"/>
                    <a:pt x="66431" y="466"/>
                  </a:cubicBezTo>
                  <a:cubicBezTo>
                    <a:pt x="90528" y="5025"/>
                    <a:pt x="117231" y="79923"/>
                    <a:pt x="144585" y="82528"/>
                  </a:cubicBezTo>
                  <a:cubicBezTo>
                    <a:pt x="171939" y="85133"/>
                    <a:pt x="200595" y="15446"/>
                    <a:pt x="230554" y="16097"/>
                  </a:cubicBezTo>
                  <a:cubicBezTo>
                    <a:pt x="260513" y="16748"/>
                    <a:pt x="293077" y="86435"/>
                    <a:pt x="324339" y="86435"/>
                  </a:cubicBezTo>
                  <a:cubicBezTo>
                    <a:pt x="355601" y="86435"/>
                    <a:pt x="387514" y="14143"/>
                    <a:pt x="418124" y="16097"/>
                  </a:cubicBezTo>
                  <a:cubicBezTo>
                    <a:pt x="448734" y="18051"/>
                    <a:pt x="477390" y="97507"/>
                    <a:pt x="508000" y="98158"/>
                  </a:cubicBezTo>
                  <a:cubicBezTo>
                    <a:pt x="538610" y="98809"/>
                    <a:pt x="569872" y="20656"/>
                    <a:pt x="601785" y="20005"/>
                  </a:cubicBezTo>
                  <a:cubicBezTo>
                    <a:pt x="633698" y="19354"/>
                    <a:pt x="666913" y="93600"/>
                    <a:pt x="699477" y="94251"/>
                  </a:cubicBezTo>
                  <a:cubicBezTo>
                    <a:pt x="732041" y="94902"/>
                    <a:pt x="769816" y="24563"/>
                    <a:pt x="797170" y="23912"/>
                  </a:cubicBezTo>
                  <a:cubicBezTo>
                    <a:pt x="824524" y="23261"/>
                    <a:pt x="834292" y="90994"/>
                    <a:pt x="863600" y="90343"/>
                  </a:cubicBezTo>
                  <a:cubicBezTo>
                    <a:pt x="892908" y="89692"/>
                    <a:pt x="941754" y="19354"/>
                    <a:pt x="973016" y="20005"/>
                  </a:cubicBezTo>
                  <a:cubicBezTo>
                    <a:pt x="1004278" y="20656"/>
                    <a:pt x="1024468" y="94902"/>
                    <a:pt x="1051170" y="94251"/>
                  </a:cubicBezTo>
                  <a:cubicBezTo>
                    <a:pt x="1077872" y="93600"/>
                    <a:pt x="1106529" y="16748"/>
                    <a:pt x="1133231" y="16097"/>
                  </a:cubicBezTo>
                  <a:cubicBezTo>
                    <a:pt x="1159933" y="15446"/>
                    <a:pt x="1185659" y="52894"/>
                    <a:pt x="1211385" y="90343"/>
                  </a:cubicBezTo>
                </a:path>
              </a:pathLst>
            </a:cu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Cambria Math" panose="02040503050406030204" pitchFamily="18" charset="0"/>
                <a:ea typeface="Cambria Math" panose="02040503050406030204" pitchFamily="18" charset="0"/>
              </a:endParaRPr>
            </a:p>
          </p:txBody>
        </p:sp>
        <p:cxnSp>
          <p:nvCxnSpPr>
            <p:cNvPr id="32" name="Straight Connector 31"/>
            <p:cNvCxnSpPr/>
            <p:nvPr/>
          </p:nvCxnSpPr>
          <p:spPr>
            <a:xfrm>
              <a:off x="6103130" y="5081254"/>
              <a:ext cx="86509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6968226" y="3987910"/>
              <a:ext cx="278440" cy="10933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6968225" y="5081254"/>
              <a:ext cx="278442" cy="10933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288537" y="5080519"/>
              <a:ext cx="679997" cy="994683"/>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195834" y="4186700"/>
              <a:ext cx="766092" cy="89273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49" idx="6"/>
              <a:endCxn id="38" idx="6"/>
            </p:cNvCxnSpPr>
            <p:nvPr/>
          </p:nvCxnSpPr>
          <p:spPr>
            <a:xfrm flipH="1" flipV="1">
              <a:off x="7039681" y="5089365"/>
              <a:ext cx="854882" cy="4769"/>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8" name="Oval 55"/>
            <p:cNvSpPr>
              <a:spLocks noChangeAspect="1"/>
            </p:cNvSpPr>
            <p:nvPr/>
          </p:nvSpPr>
          <p:spPr>
            <a:xfrm>
              <a:off x="6904391" y="5016829"/>
              <a:ext cx="135290" cy="145073"/>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Cambria Math" panose="02040503050406030204" pitchFamily="18" charset="0"/>
                <a:ea typeface="Cambria Math" panose="02040503050406030204" pitchFamily="18" charset="0"/>
              </a:endParaRPr>
            </a:p>
          </p:txBody>
        </p:sp>
        <p:cxnSp>
          <p:nvCxnSpPr>
            <p:cNvPr id="43" name="Straight Connector 42"/>
            <p:cNvCxnSpPr/>
            <p:nvPr/>
          </p:nvCxnSpPr>
          <p:spPr>
            <a:xfrm flipH="1">
              <a:off x="7966019" y="5102246"/>
              <a:ext cx="8697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7729141" y="5102249"/>
              <a:ext cx="236876" cy="107234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679091" y="3987910"/>
              <a:ext cx="286928" cy="11143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7965711" y="4087305"/>
              <a:ext cx="698421" cy="101567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7978297" y="5126633"/>
              <a:ext cx="685835" cy="94856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9" name="Oval 55"/>
            <p:cNvSpPr>
              <a:spLocks noChangeAspect="1"/>
            </p:cNvSpPr>
            <p:nvPr/>
          </p:nvSpPr>
          <p:spPr>
            <a:xfrm rot="10800000">
              <a:off x="7894563" y="5021598"/>
              <a:ext cx="135290" cy="145073"/>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Cambria Math" panose="02040503050406030204" pitchFamily="18" charset="0"/>
                <a:ea typeface="Cambria Math" panose="02040503050406030204" pitchFamily="18" charset="0"/>
              </a:endParaRPr>
            </a:p>
          </p:txBody>
        </p:sp>
        <p:sp>
          <p:nvSpPr>
            <p:cNvPr id="78" name="TextBox 77"/>
            <p:cNvSpPr txBox="1"/>
            <p:nvPr/>
          </p:nvSpPr>
          <p:spPr>
            <a:xfrm>
              <a:off x="6587285" y="5013176"/>
              <a:ext cx="329185" cy="369332"/>
            </a:xfrm>
            <a:prstGeom prst="rect">
              <a:avLst/>
            </a:prstGeom>
            <a:noFill/>
          </p:spPr>
          <p:txBody>
            <a:bodyPr wrap="square" rtlCol="0">
              <a:spAutoFit/>
            </a:bodyPr>
            <a:lstStyle/>
            <a:p>
              <a:r>
                <a:rPr lang="en-US" dirty="0" smtClean="0">
                  <a:latin typeface="Cambria Math" panose="02040503050406030204" pitchFamily="18" charset="0"/>
                  <a:ea typeface="Cambria Math" panose="02040503050406030204" pitchFamily="18" charset="0"/>
                </a:rPr>
                <a:t>a</a:t>
              </a:r>
              <a:endParaRPr lang="ru-RU" dirty="0">
                <a:latin typeface="Cambria Math" panose="02040503050406030204" pitchFamily="18" charset="0"/>
                <a:ea typeface="Cambria Math" panose="02040503050406030204" pitchFamily="18" charset="0"/>
              </a:endParaRPr>
            </a:p>
          </p:txBody>
        </p:sp>
        <p:sp>
          <p:nvSpPr>
            <p:cNvPr id="79" name="TextBox 78"/>
            <p:cNvSpPr txBox="1"/>
            <p:nvPr/>
          </p:nvSpPr>
          <p:spPr>
            <a:xfrm>
              <a:off x="8171461" y="4797152"/>
              <a:ext cx="378303"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b</a:t>
              </a:r>
              <a:endParaRPr lang="ru-RU" dirty="0">
                <a:latin typeface="Cambria Math" panose="02040503050406030204" pitchFamily="18" charset="0"/>
                <a:ea typeface="Cambria Math" panose="02040503050406030204" pitchFamily="18" charset="0"/>
              </a:endParaRPr>
            </a:p>
          </p:txBody>
        </p:sp>
        <p:sp>
          <p:nvSpPr>
            <p:cNvPr id="81" name="Freeform 80"/>
            <p:cNvSpPr/>
            <p:nvPr/>
          </p:nvSpPr>
          <p:spPr>
            <a:xfrm>
              <a:off x="6055784" y="4141778"/>
              <a:ext cx="3010816" cy="1843927"/>
            </a:xfrm>
            <a:custGeom>
              <a:avLst/>
              <a:gdLst>
                <a:gd name="connsiteX0" fmla="*/ 2138890 w 2431376"/>
                <a:gd name="connsiteY0" fmla="*/ 302158 h 1335859"/>
                <a:gd name="connsiteX1" fmla="*/ 1216539 w 2431376"/>
                <a:gd name="connsiteY1" fmla="*/ 8 h 1335859"/>
                <a:gd name="connsiteX2" fmla="*/ 254431 w 2431376"/>
                <a:gd name="connsiteY2" fmla="*/ 310109 h 1335859"/>
                <a:gd name="connsiteX3" fmla="*/ 7941 w 2431376"/>
                <a:gd name="connsiteY3" fmla="*/ 691772 h 1335859"/>
                <a:gd name="connsiteX4" fmla="*/ 174918 w 2431376"/>
                <a:gd name="connsiteY4" fmla="*/ 1073434 h 1335859"/>
                <a:gd name="connsiteX5" fmla="*/ 1216539 w 2431376"/>
                <a:gd name="connsiteY5" fmla="*/ 1335827 h 1335859"/>
                <a:gd name="connsiteX6" fmla="*/ 2122988 w 2431376"/>
                <a:gd name="connsiteY6" fmla="*/ 1057532 h 1335859"/>
                <a:gd name="connsiteX7" fmla="*/ 2425137 w 2431376"/>
                <a:gd name="connsiteY7" fmla="*/ 691772 h 1335859"/>
                <a:gd name="connsiteX8" fmla="*/ 2297916 w 2431376"/>
                <a:gd name="connsiteY8" fmla="*/ 437330 h 1335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1376" h="1335859">
                  <a:moveTo>
                    <a:pt x="2138890" y="302158"/>
                  </a:moveTo>
                  <a:cubicBezTo>
                    <a:pt x="1834752" y="150420"/>
                    <a:pt x="1530615" y="-1317"/>
                    <a:pt x="1216539" y="8"/>
                  </a:cubicBezTo>
                  <a:cubicBezTo>
                    <a:pt x="902462" y="1333"/>
                    <a:pt x="455864" y="194815"/>
                    <a:pt x="254431" y="310109"/>
                  </a:cubicBezTo>
                  <a:cubicBezTo>
                    <a:pt x="52998" y="425403"/>
                    <a:pt x="21193" y="564551"/>
                    <a:pt x="7941" y="691772"/>
                  </a:cubicBezTo>
                  <a:cubicBezTo>
                    <a:pt x="-5311" y="818993"/>
                    <a:pt x="-26515" y="966092"/>
                    <a:pt x="174918" y="1073434"/>
                  </a:cubicBezTo>
                  <a:cubicBezTo>
                    <a:pt x="376351" y="1180777"/>
                    <a:pt x="891861" y="1338477"/>
                    <a:pt x="1216539" y="1335827"/>
                  </a:cubicBezTo>
                  <a:cubicBezTo>
                    <a:pt x="1541217" y="1333177"/>
                    <a:pt x="1921555" y="1164875"/>
                    <a:pt x="2122988" y="1057532"/>
                  </a:cubicBezTo>
                  <a:cubicBezTo>
                    <a:pt x="2324421" y="950190"/>
                    <a:pt x="2395982" y="795139"/>
                    <a:pt x="2425137" y="691772"/>
                  </a:cubicBezTo>
                  <a:cubicBezTo>
                    <a:pt x="2454292" y="588405"/>
                    <a:pt x="2376104" y="512867"/>
                    <a:pt x="2297916" y="437330"/>
                  </a:cubicBezTo>
                </a:path>
              </a:pathLst>
            </a:custGeom>
            <a:noFill/>
            <a:ln w="19050">
              <a:solidFill>
                <a:schemeClr val="tx2">
                  <a:lumMod val="60000"/>
                  <a:lumOff val="40000"/>
                </a:schemeClr>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Cambria Math" panose="02040503050406030204" pitchFamily="18" charset="0"/>
                <a:ea typeface="Cambria Math" panose="02040503050406030204" pitchFamily="18" charset="0"/>
              </a:endParaRPr>
            </a:p>
          </p:txBody>
        </p:sp>
        <p:sp>
          <p:nvSpPr>
            <p:cNvPr id="93" name="TextBox 92"/>
            <p:cNvSpPr txBox="1"/>
            <p:nvPr/>
          </p:nvSpPr>
          <p:spPr>
            <a:xfrm>
              <a:off x="8603509" y="4014356"/>
              <a:ext cx="312906" cy="369332"/>
            </a:xfrm>
            <a:prstGeom prst="rect">
              <a:avLst/>
            </a:prstGeom>
            <a:noFill/>
          </p:spPr>
          <p:txBody>
            <a:bodyPr wrap="none" rtlCol="0">
              <a:spAutoFit/>
            </a:bodyPr>
            <a:lstStyle/>
            <a:p>
              <a:r>
                <a:rPr lang="en-US" dirty="0" smtClean="0">
                  <a:latin typeface="Cambria Math" panose="02040503050406030204" pitchFamily="18" charset="0"/>
                  <a:ea typeface="Cambria Math" panose="02040503050406030204" pitchFamily="18" charset="0"/>
                </a:rPr>
                <a:t>1</a:t>
              </a:r>
              <a:endParaRPr lang="ru-RU" dirty="0">
                <a:latin typeface="Cambria Math" panose="02040503050406030204" pitchFamily="18" charset="0"/>
                <a:ea typeface="Cambria Math" panose="02040503050406030204" pitchFamily="18" charset="0"/>
              </a:endParaRPr>
            </a:p>
          </p:txBody>
        </p:sp>
        <p:sp>
          <p:nvSpPr>
            <p:cNvPr id="94" name="TextBox 93"/>
            <p:cNvSpPr txBox="1"/>
            <p:nvPr/>
          </p:nvSpPr>
          <p:spPr>
            <a:xfrm>
              <a:off x="6380286" y="4045714"/>
              <a:ext cx="312906" cy="369332"/>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rPr>
                <a:t>2</a:t>
              </a:r>
              <a:endParaRPr lang="ru-RU" dirty="0">
                <a:latin typeface="Cambria Math" panose="02040503050406030204" pitchFamily="18" charset="0"/>
                <a:ea typeface="Cambria Math" panose="02040503050406030204" pitchFamily="18" charset="0"/>
              </a:endParaRPr>
            </a:p>
          </p:txBody>
        </p:sp>
        <p:sp>
          <p:nvSpPr>
            <p:cNvPr id="95" name="TextBox 94"/>
            <p:cNvSpPr txBox="1"/>
            <p:nvPr/>
          </p:nvSpPr>
          <p:spPr>
            <a:xfrm>
              <a:off x="6371261" y="5877272"/>
              <a:ext cx="312906" cy="369332"/>
            </a:xfrm>
            <a:prstGeom prst="rect">
              <a:avLst/>
            </a:prstGeom>
            <a:noFill/>
          </p:spPr>
          <p:txBody>
            <a:bodyPr wrap="none" rtlCol="0">
              <a:spAutoFit/>
            </a:bodyPr>
            <a:lstStyle/>
            <a:p>
              <a:r>
                <a:rPr lang="en-US" dirty="0" smtClean="0">
                  <a:latin typeface="Cambria Math" panose="02040503050406030204" pitchFamily="18" charset="0"/>
                  <a:ea typeface="Cambria Math" panose="02040503050406030204" pitchFamily="18" charset="0"/>
                </a:rPr>
                <a:t>3</a:t>
              </a:r>
              <a:endParaRPr lang="ru-RU" dirty="0">
                <a:latin typeface="Cambria Math" panose="02040503050406030204" pitchFamily="18" charset="0"/>
                <a:ea typeface="Cambria Math" panose="02040503050406030204" pitchFamily="18" charset="0"/>
              </a:endParaRPr>
            </a:p>
          </p:txBody>
        </p:sp>
        <p:sp>
          <p:nvSpPr>
            <p:cNvPr id="96" name="TextBox 95"/>
            <p:cNvSpPr txBox="1"/>
            <p:nvPr/>
          </p:nvSpPr>
          <p:spPr>
            <a:xfrm>
              <a:off x="8649049" y="5805264"/>
              <a:ext cx="312906" cy="369332"/>
            </a:xfrm>
            <a:prstGeom prst="rect">
              <a:avLst/>
            </a:prstGeom>
            <a:noFill/>
          </p:spPr>
          <p:txBody>
            <a:bodyPr wrap="none" rtlCol="0">
              <a:spAutoFit/>
            </a:bodyPr>
            <a:lstStyle/>
            <a:p>
              <a:r>
                <a:rPr lang="en-US" dirty="0" smtClean="0">
                  <a:latin typeface="Cambria Math" panose="02040503050406030204" pitchFamily="18" charset="0"/>
                  <a:ea typeface="Cambria Math" panose="02040503050406030204" pitchFamily="18" charset="0"/>
                </a:rPr>
                <a:t>4</a:t>
              </a:r>
              <a:endParaRPr lang="ru-RU" dirty="0">
                <a:latin typeface="Cambria Math" panose="02040503050406030204" pitchFamily="18" charset="0"/>
                <a:ea typeface="Cambria Math" panose="02040503050406030204" pitchFamily="18" charset="0"/>
              </a:endParaRPr>
            </a:p>
          </p:txBody>
        </p:sp>
      </p:grpSp>
      <mc:AlternateContent xmlns:mc="http://schemas.openxmlformats.org/markup-compatibility/2006" xmlns:a14="http://schemas.microsoft.com/office/drawing/2010/main">
        <mc:Choice Requires="a14">
          <p:sp>
            <p:nvSpPr>
              <p:cNvPr id="97" name="TextBox 96"/>
              <p:cNvSpPr txBox="1"/>
              <p:nvPr/>
            </p:nvSpPr>
            <p:spPr>
              <a:xfrm>
                <a:off x="1373547" y="4734436"/>
                <a:ext cx="3250762" cy="369332"/>
              </a:xfrm>
              <a:prstGeom prst="rect">
                <a:avLst/>
              </a:prstGeom>
              <a:noFill/>
            </p:spPr>
            <p:txBody>
              <a:bodyPr wrap="none" rtlCol="0">
                <a:spAutoFit/>
              </a:bodyPr>
              <a:lstStyle/>
              <a:p>
                <a:r>
                  <a:rPr lang="ru-RU" dirty="0" smtClean="0">
                    <a:latin typeface="Cambria Math" panose="02040503050406030204" pitchFamily="18" charset="0"/>
                    <a:ea typeface="Cambria Math" panose="02040503050406030204" pitchFamily="18" charset="0"/>
                  </a:rPr>
                  <a:t>Симметрия </a:t>
                </a:r>
                <a14:m>
                  <m:oMath xmlns:m="http://schemas.openxmlformats.org/officeDocument/2006/math">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sSub>
                      <m:sSubPr>
                        <m:ctrlPr>
                          <a:rPr lang="en-US" i="1">
                            <a:latin typeface="Cambria Math"/>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1</m:t>
                        </m:r>
                      </m:sub>
                    </m:sSub>
                    <m:r>
                      <a:rPr lang="en-US" b="0" i="0" smtClean="0">
                        <a:latin typeface="Cambria Math" panose="02040503050406030204" pitchFamily="18" charset="0"/>
                        <a:ea typeface="Cambria Math" panose="02040503050406030204" pitchFamily="18" charset="0"/>
                      </a:rPr>
                      <m:t>=−</m:t>
                    </m:r>
                    <m:sSub>
                      <m:sSubPr>
                        <m:ctrlPr>
                          <a:rPr lang="en-US" i="1">
                            <a:latin typeface="Cambria Math"/>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2</m:t>
                        </m:r>
                      </m:sub>
                    </m:sSub>
                  </m:oMath>
                </a14:m>
                <a:endParaRPr lang="ru-RU" dirty="0">
                  <a:latin typeface="Cambria Math" panose="02040503050406030204" pitchFamily="18" charset="0"/>
                  <a:ea typeface="Cambria Math" panose="02040503050406030204" pitchFamily="18" charset="0"/>
                </a:endParaRPr>
              </a:p>
            </p:txBody>
          </p:sp>
        </mc:Choice>
        <mc:Fallback xmlns="">
          <p:sp>
            <p:nvSpPr>
              <p:cNvPr id="97" name="TextBox 96"/>
              <p:cNvSpPr txBox="1">
                <a:spLocks noRot="1" noChangeAspect="1" noMove="1" noResize="1" noEditPoints="1" noAdjustHandles="1" noChangeArrowheads="1" noChangeShapeType="1" noTextEdit="1"/>
              </p:cNvSpPr>
              <p:nvPr/>
            </p:nvSpPr>
            <p:spPr>
              <a:xfrm>
                <a:off x="1373547" y="4734436"/>
                <a:ext cx="3250762" cy="369332"/>
              </a:xfrm>
              <a:prstGeom prst="rect">
                <a:avLst/>
              </a:prstGeom>
              <a:blipFill rotWithShape="1">
                <a:blip r:embed="rId8"/>
                <a:stretch>
                  <a:fillRect l="-1498" t="-10000" b="-2500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8" name="TextBox 97"/>
              <p:cNvSpPr txBox="1"/>
              <p:nvPr/>
            </p:nvSpPr>
            <p:spPr>
              <a:xfrm>
                <a:off x="614825" y="5077903"/>
                <a:ext cx="5065426" cy="5500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𝑦</m:t>
                      </m:r>
                      <m:d>
                        <m:dPr>
                          <m:ctrlPr>
                            <a:rPr lang="en-US" b="0" i="1" smtClean="0">
                              <a:latin typeface="Cambria Math"/>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sSub>
                        <m:sSubPr>
                          <m:ctrlPr>
                            <a:rPr lang="ru-RU" i="1">
                              <a:latin typeface="Cambria Math"/>
                              <a:ea typeface="Cambria Math" panose="02040503050406030204" pitchFamily="18" charset="0"/>
                            </a:rPr>
                          </m:ctrlPr>
                        </m:sSubPr>
                        <m:e>
                          <m:acc>
                            <m:accPr>
                              <m:chr m:val="̂"/>
                              <m:ctrlPr>
                                <a:rPr lang="ru-RU" b="0" i="1" smtClean="0">
                                  <a:latin typeface="Cambria Math"/>
                                  <a:ea typeface="Cambria Math" panose="02040503050406030204" pitchFamily="18" charset="0"/>
                                </a:rPr>
                              </m:ctrlPr>
                            </m:accPr>
                            <m:e>
                              <m:r>
                                <a:rPr lang="en-US" b="0" i="1" smtClean="0">
                                  <a:latin typeface="Cambria Math"/>
                                  <a:ea typeface="Cambria Math" panose="02040503050406030204" pitchFamily="18" charset="0"/>
                                </a:rPr>
                                <m:t>𝑇</m:t>
                              </m:r>
                            </m:e>
                          </m:acc>
                          <m:acc>
                            <m:accPr>
                              <m:chr m:val="̂"/>
                              <m:ctrlPr>
                                <a:rPr lang="en-US" b="0" i="1" smtClean="0">
                                  <a:latin typeface="Cambria Math"/>
                                  <a:ea typeface="Cambria Math" panose="02040503050406030204" pitchFamily="18" charset="0"/>
                                </a:rPr>
                              </m:ctrlPr>
                            </m:accPr>
                            <m:e>
                              <m:r>
                                <a:rPr lang="en-US" b="0" i="1" smtClean="0">
                                  <a:latin typeface="Cambria Math"/>
                                  <a:ea typeface="Cambria Math" panose="02040503050406030204" pitchFamily="18" charset="0"/>
                                </a:rPr>
                                <m:t>𝐶</m:t>
                              </m:r>
                            </m:e>
                          </m:acc>
                          <m:sSub>
                            <m:sSubPr>
                              <m:ctrlPr>
                                <a:rPr lang="ru-RU" i="1">
                                  <a:latin typeface="Cambria Math"/>
                                  <a:ea typeface="Cambria Math" panose="02040503050406030204" pitchFamily="18" charset="0"/>
                                </a:rPr>
                              </m:ctrlPr>
                            </m:sSubPr>
                            <m:e>
                              <m:acc>
                                <m:accPr>
                                  <m:chr m:val="̂"/>
                                  <m:ctrlPr>
                                    <a:rPr lang="ru-RU" i="1">
                                      <a:latin typeface="Cambria Math"/>
                                      <a:ea typeface="Cambria Math" panose="02040503050406030204" pitchFamily="18" charset="0"/>
                                    </a:rPr>
                                  </m:ctrlPr>
                                </m:accPr>
                                <m:e>
                                  <m:r>
                                    <a:rPr lang="ru-RU" i="1">
                                      <a:latin typeface="Cambria Math" panose="02040503050406030204" pitchFamily="18" charset="0"/>
                                      <a:ea typeface="Cambria Math" panose="02040503050406030204" pitchFamily="18" charset="0"/>
                                    </a:rPr>
                                    <m:t>𝑆</m:t>
                                  </m:r>
                                </m:e>
                              </m:acc>
                            </m:e>
                            <m:sub>
                              <m:r>
                                <a:rPr lang="ru-RU" i="1">
                                  <a:latin typeface="Cambria Math" panose="02040503050406030204" pitchFamily="18" charset="0"/>
                                  <a:ea typeface="Cambria Math" panose="02040503050406030204" pitchFamily="18" charset="0"/>
                                </a:rPr>
                                <m:t>2</m:t>
                              </m:r>
                            </m:sub>
                          </m:sSub>
                          <m:acc>
                            <m:accPr>
                              <m:chr m:val="̂"/>
                              <m:ctrlPr>
                                <a:rPr lang="ru-RU" i="1">
                                  <a:latin typeface="Cambria Math"/>
                                  <a:ea typeface="Cambria Math" panose="02040503050406030204" pitchFamily="18" charset="0"/>
                                </a:rPr>
                              </m:ctrlPr>
                            </m:accPr>
                            <m:e>
                              <m:r>
                                <a:rPr lang="ru-RU" i="1">
                                  <a:latin typeface="Cambria Math" panose="02040503050406030204" pitchFamily="18" charset="0"/>
                                  <a:ea typeface="Cambria Math" panose="02040503050406030204" pitchFamily="18" charset="0"/>
                                </a:rPr>
                                <m:t>𝑊</m:t>
                              </m:r>
                            </m:e>
                          </m:acc>
                        </m:e>
                        <m:sub>
                          <m:r>
                            <m:rPr>
                              <m:sty m:val="p"/>
                            </m:rPr>
                            <a:rPr lang="ru-RU">
                              <a:latin typeface="Cambria Math" panose="02040503050406030204" pitchFamily="18" charset="0"/>
                              <a:ea typeface="Cambria Math" panose="02040503050406030204" pitchFamily="18" charset="0"/>
                            </a:rPr>
                            <m:t>ab</m:t>
                          </m:r>
                        </m:sub>
                      </m:sSub>
                      <m:sSubSup>
                        <m:sSubSupPr>
                          <m:ctrlPr>
                            <a:rPr lang="ru-RU" i="1">
                              <a:latin typeface="Cambria Math"/>
                              <a:ea typeface="Cambria Math" panose="02040503050406030204" pitchFamily="18" charset="0"/>
                            </a:rPr>
                          </m:ctrlPr>
                        </m:sSubSupPr>
                        <m:e>
                          <m:acc>
                            <m:accPr>
                              <m:chr m:val="̂"/>
                              <m:ctrlPr>
                                <a:rPr lang="ru-RU" i="1">
                                  <a:latin typeface="Cambria Math"/>
                                  <a:ea typeface="Cambria Math" panose="02040503050406030204" pitchFamily="18" charset="0"/>
                                </a:rPr>
                              </m:ctrlPr>
                            </m:accPr>
                            <m:e>
                              <m:r>
                                <a:rPr lang="ru-RU" i="1">
                                  <a:latin typeface="Cambria Math" panose="02040503050406030204" pitchFamily="18" charset="0"/>
                                  <a:ea typeface="Cambria Math" panose="02040503050406030204" pitchFamily="18" charset="0"/>
                                </a:rPr>
                                <m:t>𝑆</m:t>
                              </m:r>
                            </m:e>
                          </m:acc>
                        </m:e>
                        <m:sub>
                          <m:r>
                            <a:rPr lang="ru-RU"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𝑇</m:t>
                          </m:r>
                        </m:sup>
                      </m:sSubSup>
                      <m:r>
                        <a:rPr lang="en-US" b="0" i="1" smtClean="0">
                          <a:latin typeface="Cambria Math" panose="02040503050406030204" pitchFamily="18" charset="0"/>
                          <a:ea typeface="Cambria Math" panose="02040503050406030204" pitchFamily="18" charset="0"/>
                        </a:rPr>
                        <m:t>𝑦</m:t>
                      </m:r>
                      <m:d>
                        <m:dPr>
                          <m:ctrlPr>
                            <a:rPr lang="en-US" b="0" i="1" smtClean="0">
                              <a:latin typeface="Cambria Math"/>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r>
                        <a:rPr lang="en-US" b="0" i="1" smtClean="0">
                          <a:latin typeface="Cambria Math"/>
                          <a:ea typeface="Cambria Math" panose="02040503050406030204" pitchFamily="18" charset="0"/>
                        </a:rPr>
                        <m:t>−</m:t>
                      </m:r>
                      <m:r>
                        <a:rPr lang="en-US" b="0" i="1" smtClean="0">
                          <a:latin typeface="Cambria Math"/>
                          <a:ea typeface="Cambria Math" panose="02040503050406030204" pitchFamily="18" charset="0"/>
                        </a:rPr>
                        <m:t>𝑖</m:t>
                      </m:r>
                      <m:d>
                        <m:dPr>
                          <m:ctrlPr>
                            <a:rPr lang="en-US" b="0" i="1" smtClean="0">
                              <a:latin typeface="Cambria Math"/>
                              <a:ea typeface="Cambria Math" panose="02040503050406030204" pitchFamily="18" charset="0"/>
                            </a:rPr>
                          </m:ctrlPr>
                        </m:dPr>
                        <m:e>
                          <m:m>
                            <m:mPr>
                              <m:mcs>
                                <m:mc>
                                  <m:mcPr>
                                    <m:count m:val="1"/>
                                    <m:mcJc m:val="center"/>
                                  </m:mcPr>
                                </m:mc>
                              </m:mcs>
                              <m:ctrlPr>
                                <a:rPr lang="en-US" b="0" i="1" smtClean="0">
                                  <a:latin typeface="Cambria Math"/>
                                  <a:ea typeface="Cambria Math" panose="02040503050406030204" pitchFamily="18" charset="0"/>
                                </a:rPr>
                              </m:ctrlPr>
                            </m:mPr>
                            <m:mr>
                              <m:e>
                                <m:sSub>
                                  <m:sSubPr>
                                    <m:ctrlPr>
                                      <a:rPr lang="en-US" b="0" i="1" smtClean="0">
                                        <a:latin typeface="Cambria Math"/>
                                        <a:ea typeface="Cambria Math" panose="02040503050406030204" pitchFamily="18" charset="0"/>
                                      </a:rPr>
                                    </m:ctrlPr>
                                  </m:sSubPr>
                                  <m:e>
                                    <m:r>
                                      <a:rPr lang="en-US" b="0" i="1" smtClean="0">
                                        <a:latin typeface="Cambria Math"/>
                                        <a:ea typeface="Cambria Math" panose="02040503050406030204" pitchFamily="18" charset="0"/>
                                      </a:rPr>
                                      <m:t>𝑠</m:t>
                                    </m:r>
                                  </m:e>
                                  <m:sub>
                                    <m:r>
                                      <a:rPr lang="en-US" b="0" i="1" smtClean="0">
                                        <a:latin typeface="Cambria Math"/>
                                        <a:ea typeface="Cambria Math" panose="02040503050406030204" pitchFamily="18" charset="0"/>
                                      </a:rPr>
                                      <m:t>2</m:t>
                                    </m:r>
                                  </m:sub>
                                </m:sSub>
                              </m:e>
                            </m:mr>
                            <m:mr>
                              <m:e>
                                <m:r>
                                  <a:rPr lang="en-US" b="0" i="1" smtClean="0">
                                    <a:latin typeface="Cambria Math"/>
                                    <a:ea typeface="Cambria Math" panose="02040503050406030204" pitchFamily="18" charset="0"/>
                                  </a:rPr>
                                  <m:t>1</m:t>
                                </m:r>
                              </m:e>
                            </m:mr>
                          </m:m>
                        </m:e>
                      </m:d>
                      <m:sSup>
                        <m:sSupPr>
                          <m:ctrlPr>
                            <a:rPr lang="ru-RU" i="1">
                              <a:latin typeface="Cambria Math"/>
                              <a:ea typeface="Cambria Math" panose="02040503050406030204" pitchFamily="18" charset="0"/>
                            </a:rPr>
                          </m:ctrlPr>
                        </m:sSupPr>
                        <m:e>
                          <m:r>
                            <a:rPr lang="ru-RU" i="1">
                              <a:latin typeface="Cambria Math" panose="02040503050406030204" pitchFamily="18" charset="0"/>
                              <a:ea typeface="Cambria Math" panose="02040503050406030204" pitchFamily="18" charset="0"/>
                            </a:rPr>
                            <m:t>𝑒</m:t>
                          </m:r>
                        </m:e>
                        <m:sup>
                          <m:r>
                            <a:rPr lang="ru-RU" i="1">
                              <a:latin typeface="Cambria Math" panose="02040503050406030204" pitchFamily="18" charset="0"/>
                              <a:ea typeface="Cambria Math" panose="02040503050406030204" pitchFamily="18" charset="0"/>
                            </a:rPr>
                            <m:t>𝑖</m:t>
                          </m:r>
                          <m:nary>
                            <m:naryPr>
                              <m:limLoc m:val="subSup"/>
                              <m:ctrlPr>
                                <a:rPr lang="ru-RU" i="1">
                                  <a:latin typeface="Cambria Math"/>
                                  <a:ea typeface="Cambria Math" panose="02040503050406030204" pitchFamily="18" charset="0"/>
                                </a:rPr>
                              </m:ctrlPr>
                            </m:naryPr>
                            <m:sub>
                              <m:r>
                                <a:rPr lang="ru-RU" i="1">
                                  <a:latin typeface="Cambria Math" panose="02040503050406030204" pitchFamily="18" charset="0"/>
                                  <a:ea typeface="Cambria Math" panose="02040503050406030204" pitchFamily="18" charset="0"/>
                                </a:rPr>
                                <m:t>𝑎</m:t>
                              </m:r>
                            </m:sub>
                            <m:sup>
                              <m:r>
                                <a:rPr lang="ru-RU" i="1">
                                  <a:latin typeface="Cambria Math" panose="02040503050406030204" pitchFamily="18" charset="0"/>
                                  <a:ea typeface="Cambria Math" panose="02040503050406030204" pitchFamily="18" charset="0"/>
                                </a:rPr>
                                <m:t>𝑏</m:t>
                              </m:r>
                            </m:sup>
                            <m:e>
                              <m:rad>
                                <m:radPr>
                                  <m:degHide m:val="on"/>
                                  <m:ctrlPr>
                                    <a:rPr lang="ru-RU" i="1">
                                      <a:latin typeface="Cambria Math"/>
                                      <a:ea typeface="Cambria Math" panose="02040503050406030204" pitchFamily="18" charset="0"/>
                                    </a:rPr>
                                  </m:ctrlPr>
                                </m:radPr>
                                <m:deg/>
                                <m:e>
                                  <m:r>
                                    <a:rPr lang="ru-RU" i="1">
                                      <a:latin typeface="Cambria Math" panose="02040503050406030204" pitchFamily="18" charset="0"/>
                                      <a:ea typeface="Cambria Math" panose="02040503050406030204" pitchFamily="18" charset="0"/>
                                    </a:rPr>
                                    <m:t>𝑄</m:t>
                                  </m:r>
                                </m:e>
                              </m:rad>
                              <m:r>
                                <a:rPr lang="ru-RU" i="1">
                                  <a:latin typeface="Cambria Math" panose="02040503050406030204" pitchFamily="18" charset="0"/>
                                  <a:ea typeface="Cambria Math" panose="02040503050406030204" pitchFamily="18" charset="0"/>
                                </a:rPr>
                                <m:t>𝑑𝑧</m:t>
                              </m:r>
                            </m:e>
                          </m:nary>
                        </m:sup>
                      </m:sSup>
                    </m:oMath>
                  </m:oMathPara>
                </a14:m>
                <a:endParaRPr lang="ru-RU" dirty="0">
                  <a:latin typeface="Cambria Math" panose="02040503050406030204" pitchFamily="18" charset="0"/>
                  <a:ea typeface="Cambria Math" panose="02040503050406030204" pitchFamily="18" charset="0"/>
                </a:endParaRPr>
              </a:p>
            </p:txBody>
          </p:sp>
        </mc:Choice>
        <mc:Fallback xmlns="">
          <p:sp>
            <p:nvSpPr>
              <p:cNvPr id="98" name="TextBox 97"/>
              <p:cNvSpPr txBox="1">
                <a:spLocks noRot="1" noChangeAspect="1" noMove="1" noResize="1" noEditPoints="1" noAdjustHandles="1" noChangeArrowheads="1" noChangeShapeType="1" noTextEdit="1"/>
              </p:cNvSpPr>
              <p:nvPr/>
            </p:nvSpPr>
            <p:spPr>
              <a:xfrm>
                <a:off x="614825" y="5077903"/>
                <a:ext cx="5065426" cy="550022"/>
              </a:xfrm>
              <a:prstGeom prst="rect">
                <a:avLst/>
              </a:prstGeom>
              <a:blipFill rotWithShape="1">
                <a:blip r:embed="rId9"/>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929120" y="5733256"/>
                <a:ext cx="7285760" cy="958211"/>
              </a:xfrm>
              <a:prstGeom prst="rect">
                <a:avLst/>
              </a:prstGeom>
              <a:noFill/>
              <a:ln w="19050">
                <a:solidFill>
                  <a:schemeClr val="accent6"/>
                </a:solidFill>
              </a:ln>
            </p:spPr>
            <p:txBody>
              <a:bodyPr wrap="square" lIns="0" rIns="0" rtlCol="0">
                <a:spAutoFit/>
              </a:bodyPr>
              <a:lstStyle/>
              <a:p>
                <a:pPr algn="just"/>
                <a14:m>
                  <m:oMathPara xmlns:m="http://schemas.openxmlformats.org/officeDocument/2006/math">
                    <m:oMathParaPr>
                      <m:jc m:val="center"/>
                    </m:oMathParaPr>
                    <m:oMath xmlns:m="http://schemas.openxmlformats.org/officeDocument/2006/math">
                      <m:sSup>
                        <m:sSupPr>
                          <m:ctrlPr>
                            <a:rPr lang="en-US" sz="2000" i="1" smtClean="0">
                              <a:latin typeface="Cambria Math"/>
                              <a:ea typeface="Cambria Math" panose="02040503050406030204" pitchFamily="18" charset="0"/>
                            </a:rPr>
                          </m:ctrlPr>
                        </m:sSupPr>
                        <m:e>
                          <m:d>
                            <m:dPr>
                              <m:begChr m:val="|"/>
                              <m:endChr m:val="|"/>
                              <m:ctrlPr>
                                <a:rPr lang="en-US" sz="2000" i="1">
                                  <a:latin typeface="Cambria Math"/>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𝑅</m:t>
                              </m:r>
                            </m:e>
                          </m:d>
                        </m:e>
                        <m:sup>
                          <m:r>
                            <a:rPr lang="en-US" sz="2000" i="1">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a:ea typeface="Cambria Math" panose="02040503050406030204" pitchFamily="18" charset="0"/>
                            </a:rPr>
                          </m:ctrlPr>
                        </m:fPr>
                        <m:num>
                          <m:r>
                            <a:rPr lang="en-US" sz="2000" b="0" i="1" smtClean="0">
                              <a:latin typeface="Cambria Math"/>
                              <a:ea typeface="Cambria Math" panose="02040503050406030204" pitchFamily="18" charset="0"/>
                            </a:rPr>
                            <m:t>1</m:t>
                          </m:r>
                        </m:num>
                        <m:den>
                          <m:r>
                            <a:rPr lang="en-US" sz="2000" i="1">
                              <a:latin typeface="Cambria Math" panose="02040503050406030204" pitchFamily="18" charset="0"/>
                              <a:ea typeface="Cambria Math" panose="02040503050406030204" pitchFamily="18" charset="0"/>
                            </a:rPr>
                            <m:t>1</m:t>
                          </m:r>
                          <m:r>
                            <a:rPr lang="en-US" sz="2000" i="1">
                              <a:latin typeface="Cambria Math"/>
                              <a:ea typeface="Cambria Math" panose="02040503050406030204" pitchFamily="18" charset="0"/>
                            </a:rPr>
                            <m:t>+</m:t>
                          </m:r>
                          <m:sSup>
                            <m:sSupPr>
                              <m:ctrlPr>
                                <a:rPr lang="ru-RU" sz="2000" i="1">
                                  <a:latin typeface="Cambria Math"/>
                                  <a:ea typeface="Cambria Math" panose="02040503050406030204" pitchFamily="18" charset="0"/>
                                </a:rPr>
                              </m:ctrlPr>
                            </m:sSupPr>
                            <m:e>
                              <m:r>
                                <a:rPr lang="ru-RU" sz="2000" i="1">
                                  <a:latin typeface="Cambria Math" panose="02040503050406030204" pitchFamily="18" charset="0"/>
                                  <a:ea typeface="Cambria Math" panose="02040503050406030204" pitchFamily="18" charset="0"/>
                                </a:rPr>
                                <m:t>𝑒</m:t>
                              </m:r>
                            </m:e>
                            <m:sup>
                              <m:r>
                                <a:rPr lang="en-US" sz="2000" i="1">
                                  <a:latin typeface="Cambria Math"/>
                                  <a:ea typeface="Cambria Math" panose="02040503050406030204" pitchFamily="18" charset="0"/>
                                </a:rPr>
                                <m:t>−</m:t>
                              </m:r>
                              <m:r>
                                <a:rPr lang="en-US" sz="2000" i="1">
                                  <a:latin typeface="Cambria Math" panose="02040503050406030204" pitchFamily="18" charset="0"/>
                                  <a:ea typeface="Cambria Math" panose="02040503050406030204" pitchFamily="18" charset="0"/>
                                </a:rPr>
                                <m:t>2</m:t>
                              </m:r>
                              <m:r>
                                <a:rPr lang="ru-RU" sz="2000" i="1">
                                  <a:latin typeface="Cambria Math" panose="02040503050406030204" pitchFamily="18" charset="0"/>
                                  <a:ea typeface="Cambria Math" panose="02040503050406030204" pitchFamily="18" charset="0"/>
                                </a:rPr>
                                <m:t>𝑖</m:t>
                              </m:r>
                              <m:nary>
                                <m:naryPr>
                                  <m:limLoc m:val="subSup"/>
                                  <m:ctrlPr>
                                    <a:rPr lang="ru-RU" sz="2000" i="1">
                                      <a:latin typeface="Cambria Math"/>
                                      <a:ea typeface="Cambria Math" panose="02040503050406030204" pitchFamily="18" charset="0"/>
                                    </a:rPr>
                                  </m:ctrlPr>
                                </m:naryPr>
                                <m:sub>
                                  <m:r>
                                    <a:rPr lang="ru-RU" sz="2000" i="1">
                                      <a:latin typeface="Cambria Math" panose="02040503050406030204" pitchFamily="18" charset="0"/>
                                      <a:ea typeface="Cambria Math" panose="02040503050406030204" pitchFamily="18" charset="0"/>
                                    </a:rPr>
                                    <m:t>𝑎</m:t>
                                  </m:r>
                                </m:sub>
                                <m:sup>
                                  <m:r>
                                    <a:rPr lang="ru-RU" sz="2000" i="1">
                                      <a:latin typeface="Cambria Math" panose="02040503050406030204" pitchFamily="18" charset="0"/>
                                      <a:ea typeface="Cambria Math" panose="02040503050406030204" pitchFamily="18" charset="0"/>
                                    </a:rPr>
                                    <m:t>𝑏</m:t>
                                  </m:r>
                                </m:sup>
                                <m:e>
                                  <m:rad>
                                    <m:radPr>
                                      <m:degHide m:val="on"/>
                                      <m:ctrlPr>
                                        <a:rPr lang="ru-RU" sz="2000" i="1">
                                          <a:latin typeface="Cambria Math"/>
                                          <a:ea typeface="Cambria Math" panose="02040503050406030204" pitchFamily="18" charset="0"/>
                                        </a:rPr>
                                      </m:ctrlPr>
                                    </m:radPr>
                                    <m:deg/>
                                    <m:e>
                                      <m:r>
                                        <a:rPr lang="ru-RU" sz="2000" i="1">
                                          <a:latin typeface="Cambria Math" panose="02040503050406030204" pitchFamily="18" charset="0"/>
                                          <a:ea typeface="Cambria Math" panose="02040503050406030204" pitchFamily="18" charset="0"/>
                                        </a:rPr>
                                        <m:t>𝑄</m:t>
                                      </m:r>
                                    </m:e>
                                  </m:rad>
                                  <m:r>
                                    <a:rPr lang="ru-RU" sz="2000" i="1">
                                      <a:latin typeface="Cambria Math" panose="02040503050406030204" pitchFamily="18" charset="0"/>
                                      <a:ea typeface="Cambria Math" panose="02040503050406030204" pitchFamily="18" charset="0"/>
                                    </a:rPr>
                                    <m:t>𝑑𝑧</m:t>
                                  </m:r>
                                </m:e>
                              </m:nary>
                            </m:sup>
                          </m:sSup>
                        </m:den>
                      </m:f>
                      <m:r>
                        <a:rPr lang="en-US" sz="2000" b="0" i="1" smtClean="0">
                          <a:latin typeface="Cambria Math" panose="02040503050406030204" pitchFamily="18" charset="0"/>
                          <a:ea typeface="Cambria Math" panose="02040503050406030204" pitchFamily="18" charset="0"/>
                        </a:rPr>
                        <m:t>,  </m:t>
                      </m:r>
                      <m:sSup>
                        <m:sSupPr>
                          <m:ctrlPr>
                            <a:rPr lang="en-US" sz="2000" i="1">
                              <a:latin typeface="Cambria Math"/>
                              <a:ea typeface="Cambria Math" panose="02040503050406030204" pitchFamily="18" charset="0"/>
                            </a:rPr>
                          </m:ctrlPr>
                        </m:sSupPr>
                        <m:e>
                          <m:d>
                            <m:dPr>
                              <m:begChr m:val="|"/>
                              <m:endChr m:val="|"/>
                              <m:ctrlPr>
                                <a:rPr lang="en-US" sz="2000" i="1">
                                  <a:latin typeface="Cambria Math"/>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𝑇</m:t>
                              </m:r>
                            </m:e>
                          </m:d>
                        </m:e>
                        <m:sup>
                          <m:r>
                            <a:rPr lang="en-US" sz="2000" i="1">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m:t>
                      </m:r>
                      <m:f>
                        <m:fPr>
                          <m:ctrlPr>
                            <a:rPr lang="ru-RU" sz="2000" i="1" smtClean="0">
                              <a:latin typeface="Cambria Math"/>
                              <a:ea typeface="Cambria Math" panose="02040503050406030204" pitchFamily="18" charset="0"/>
                            </a:rPr>
                          </m:ctrlPr>
                        </m:fPr>
                        <m:num>
                          <m:sSup>
                            <m:sSupPr>
                              <m:ctrlPr>
                                <a:rPr lang="ru-RU" sz="2000" i="1">
                                  <a:latin typeface="Cambria Math"/>
                                  <a:ea typeface="Cambria Math" panose="02040503050406030204" pitchFamily="18" charset="0"/>
                                </a:rPr>
                              </m:ctrlPr>
                            </m:sSupPr>
                            <m:e>
                              <m:r>
                                <a:rPr lang="ru-RU" sz="2000" i="1">
                                  <a:latin typeface="Cambria Math" panose="02040503050406030204" pitchFamily="18" charset="0"/>
                                  <a:ea typeface="Cambria Math" panose="02040503050406030204" pitchFamily="18" charset="0"/>
                                </a:rPr>
                                <m:t>𝑒</m:t>
                              </m:r>
                            </m:e>
                            <m:sup>
                              <m:r>
                                <a:rPr lang="en-US" sz="2000" i="1">
                                  <a:latin typeface="Cambria Math" panose="02040503050406030204" pitchFamily="18" charset="0"/>
                                  <a:ea typeface="Cambria Math" panose="02040503050406030204" pitchFamily="18" charset="0"/>
                                </a:rPr>
                                <m:t>−2</m:t>
                              </m:r>
                              <m:r>
                                <a:rPr lang="ru-RU" sz="2000" i="1">
                                  <a:latin typeface="Cambria Math" panose="02040503050406030204" pitchFamily="18" charset="0"/>
                                  <a:ea typeface="Cambria Math" panose="02040503050406030204" pitchFamily="18" charset="0"/>
                                </a:rPr>
                                <m:t>𝑖</m:t>
                              </m:r>
                              <m:nary>
                                <m:naryPr>
                                  <m:limLoc m:val="subSup"/>
                                  <m:ctrlPr>
                                    <a:rPr lang="ru-RU" sz="2000" i="1">
                                      <a:latin typeface="Cambria Math"/>
                                      <a:ea typeface="Cambria Math" panose="02040503050406030204" pitchFamily="18" charset="0"/>
                                    </a:rPr>
                                  </m:ctrlPr>
                                </m:naryPr>
                                <m:sub>
                                  <m:r>
                                    <a:rPr lang="ru-RU" sz="2000" i="1">
                                      <a:latin typeface="Cambria Math" panose="02040503050406030204" pitchFamily="18" charset="0"/>
                                      <a:ea typeface="Cambria Math" panose="02040503050406030204" pitchFamily="18" charset="0"/>
                                    </a:rPr>
                                    <m:t>𝑎</m:t>
                                  </m:r>
                                </m:sub>
                                <m:sup>
                                  <m:r>
                                    <a:rPr lang="ru-RU" sz="2000" i="1">
                                      <a:latin typeface="Cambria Math" panose="02040503050406030204" pitchFamily="18" charset="0"/>
                                      <a:ea typeface="Cambria Math" panose="02040503050406030204" pitchFamily="18" charset="0"/>
                                    </a:rPr>
                                    <m:t>𝑏</m:t>
                                  </m:r>
                                </m:sup>
                                <m:e>
                                  <m:rad>
                                    <m:radPr>
                                      <m:degHide m:val="on"/>
                                      <m:ctrlPr>
                                        <a:rPr lang="ru-RU" sz="2000" i="1">
                                          <a:latin typeface="Cambria Math"/>
                                          <a:ea typeface="Cambria Math" panose="02040503050406030204" pitchFamily="18" charset="0"/>
                                        </a:rPr>
                                      </m:ctrlPr>
                                    </m:radPr>
                                    <m:deg/>
                                    <m:e>
                                      <m:r>
                                        <a:rPr lang="ru-RU" sz="2000" i="1">
                                          <a:latin typeface="Cambria Math" panose="02040503050406030204" pitchFamily="18" charset="0"/>
                                          <a:ea typeface="Cambria Math" panose="02040503050406030204" pitchFamily="18" charset="0"/>
                                        </a:rPr>
                                        <m:t>𝑄</m:t>
                                      </m:r>
                                    </m:e>
                                  </m:rad>
                                  <m:r>
                                    <a:rPr lang="ru-RU" sz="2000" i="1">
                                      <a:latin typeface="Cambria Math" panose="02040503050406030204" pitchFamily="18" charset="0"/>
                                      <a:ea typeface="Cambria Math" panose="02040503050406030204" pitchFamily="18" charset="0"/>
                                    </a:rPr>
                                    <m:t>𝑑𝑧</m:t>
                                  </m:r>
                                </m:e>
                              </m:nary>
                            </m:sup>
                          </m:sSup>
                        </m:num>
                        <m:den>
                          <m:r>
                            <a:rPr lang="en-US" sz="2000" i="1">
                              <a:latin typeface="Cambria Math" panose="02040503050406030204" pitchFamily="18" charset="0"/>
                              <a:ea typeface="Cambria Math" panose="02040503050406030204" pitchFamily="18" charset="0"/>
                            </a:rPr>
                            <m:t>1</m:t>
                          </m:r>
                          <m:r>
                            <a:rPr lang="en-US" sz="2000" i="1">
                              <a:latin typeface="Cambria Math"/>
                              <a:ea typeface="Cambria Math" panose="02040503050406030204" pitchFamily="18" charset="0"/>
                            </a:rPr>
                            <m:t>+</m:t>
                          </m:r>
                          <m:sSup>
                            <m:sSupPr>
                              <m:ctrlPr>
                                <a:rPr lang="ru-RU" sz="2000" i="1">
                                  <a:latin typeface="Cambria Math"/>
                                  <a:ea typeface="Cambria Math" panose="02040503050406030204" pitchFamily="18" charset="0"/>
                                </a:rPr>
                              </m:ctrlPr>
                            </m:sSupPr>
                            <m:e>
                              <m:r>
                                <a:rPr lang="ru-RU" sz="2000" i="1">
                                  <a:latin typeface="Cambria Math" panose="02040503050406030204" pitchFamily="18" charset="0"/>
                                  <a:ea typeface="Cambria Math" panose="02040503050406030204" pitchFamily="18" charset="0"/>
                                </a:rPr>
                                <m:t>𝑒</m:t>
                              </m:r>
                            </m:e>
                            <m:sup>
                              <m:r>
                                <a:rPr lang="en-US" sz="2000" i="1">
                                  <a:latin typeface="Cambria Math"/>
                                  <a:ea typeface="Cambria Math" panose="02040503050406030204" pitchFamily="18" charset="0"/>
                                </a:rPr>
                                <m:t>−</m:t>
                              </m:r>
                              <m:r>
                                <a:rPr lang="en-US" sz="2000" i="1">
                                  <a:latin typeface="Cambria Math" panose="02040503050406030204" pitchFamily="18" charset="0"/>
                                  <a:ea typeface="Cambria Math" panose="02040503050406030204" pitchFamily="18" charset="0"/>
                                </a:rPr>
                                <m:t>2</m:t>
                              </m:r>
                              <m:r>
                                <a:rPr lang="ru-RU" sz="2000" i="1">
                                  <a:latin typeface="Cambria Math" panose="02040503050406030204" pitchFamily="18" charset="0"/>
                                  <a:ea typeface="Cambria Math" panose="02040503050406030204" pitchFamily="18" charset="0"/>
                                </a:rPr>
                                <m:t>𝑖</m:t>
                              </m:r>
                              <m:nary>
                                <m:naryPr>
                                  <m:limLoc m:val="subSup"/>
                                  <m:ctrlPr>
                                    <a:rPr lang="ru-RU" sz="2000" i="1">
                                      <a:latin typeface="Cambria Math"/>
                                      <a:ea typeface="Cambria Math" panose="02040503050406030204" pitchFamily="18" charset="0"/>
                                    </a:rPr>
                                  </m:ctrlPr>
                                </m:naryPr>
                                <m:sub>
                                  <m:r>
                                    <a:rPr lang="ru-RU" sz="2000" i="1">
                                      <a:latin typeface="Cambria Math" panose="02040503050406030204" pitchFamily="18" charset="0"/>
                                      <a:ea typeface="Cambria Math" panose="02040503050406030204" pitchFamily="18" charset="0"/>
                                    </a:rPr>
                                    <m:t>𝑎</m:t>
                                  </m:r>
                                </m:sub>
                                <m:sup>
                                  <m:r>
                                    <a:rPr lang="ru-RU" sz="2000" i="1">
                                      <a:latin typeface="Cambria Math" panose="02040503050406030204" pitchFamily="18" charset="0"/>
                                      <a:ea typeface="Cambria Math" panose="02040503050406030204" pitchFamily="18" charset="0"/>
                                    </a:rPr>
                                    <m:t>𝑏</m:t>
                                  </m:r>
                                </m:sup>
                                <m:e>
                                  <m:rad>
                                    <m:radPr>
                                      <m:degHide m:val="on"/>
                                      <m:ctrlPr>
                                        <a:rPr lang="ru-RU" sz="2000" i="1">
                                          <a:latin typeface="Cambria Math"/>
                                          <a:ea typeface="Cambria Math" panose="02040503050406030204" pitchFamily="18" charset="0"/>
                                        </a:rPr>
                                      </m:ctrlPr>
                                    </m:radPr>
                                    <m:deg/>
                                    <m:e>
                                      <m:r>
                                        <a:rPr lang="ru-RU" sz="2000" i="1">
                                          <a:latin typeface="Cambria Math" panose="02040503050406030204" pitchFamily="18" charset="0"/>
                                          <a:ea typeface="Cambria Math" panose="02040503050406030204" pitchFamily="18" charset="0"/>
                                        </a:rPr>
                                        <m:t>𝑄</m:t>
                                      </m:r>
                                    </m:e>
                                  </m:rad>
                                  <m:r>
                                    <a:rPr lang="ru-RU" sz="2000" i="1">
                                      <a:latin typeface="Cambria Math" panose="02040503050406030204" pitchFamily="18" charset="0"/>
                                      <a:ea typeface="Cambria Math" panose="02040503050406030204" pitchFamily="18" charset="0"/>
                                    </a:rPr>
                                    <m:t>𝑑𝑧</m:t>
                                  </m:r>
                                </m:e>
                              </m:nary>
                            </m:sup>
                          </m:sSup>
                        </m:den>
                      </m:f>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=0</m:t>
                      </m:r>
                    </m:oMath>
                  </m:oMathPara>
                </a14:m>
                <a:endParaRPr lang="ru-RU" sz="2000" dirty="0">
                  <a:latin typeface="Cambria Math" panose="02040503050406030204" pitchFamily="18" charset="0"/>
                  <a:ea typeface="Cambria Math" panose="02040503050406030204" pitchFamily="18" charset="0"/>
                </a:endParaRPr>
              </a:p>
            </p:txBody>
          </p:sp>
        </mc:Choice>
        <mc:Fallback xmlns="">
          <p:sp>
            <p:nvSpPr>
              <p:cNvPr id="99" name="TextBox 98"/>
              <p:cNvSpPr txBox="1">
                <a:spLocks noRot="1" noChangeAspect="1" noMove="1" noResize="1" noEditPoints="1" noAdjustHandles="1" noChangeArrowheads="1" noChangeShapeType="1" noTextEdit="1"/>
              </p:cNvSpPr>
              <p:nvPr/>
            </p:nvSpPr>
            <p:spPr>
              <a:xfrm>
                <a:off x="929120" y="5733256"/>
                <a:ext cx="7285760" cy="958211"/>
              </a:xfrm>
              <a:prstGeom prst="rect">
                <a:avLst/>
              </a:prstGeom>
              <a:blipFill rotWithShape="1">
                <a:blip r:embed="rId10"/>
                <a:stretch>
                  <a:fillRect/>
                </a:stretch>
              </a:blipFill>
              <a:ln w="19050">
                <a:solidFill>
                  <a:schemeClr val="accent6"/>
                </a:solidFill>
              </a:ln>
            </p:spPr>
            <p:txBody>
              <a:bodyPr/>
              <a:lstStyle/>
              <a:p>
                <a:r>
                  <a:rPr lang="ru-RU">
                    <a:noFill/>
                  </a:rPr>
                  <a:t> </a:t>
                </a:r>
              </a:p>
            </p:txBody>
          </p:sp>
        </mc:Fallback>
      </mc:AlternateContent>
      <p:cxnSp>
        <p:nvCxnSpPr>
          <p:cNvPr id="101" name="Straight Connector 100"/>
          <p:cNvCxnSpPr/>
          <p:nvPr/>
        </p:nvCxnSpPr>
        <p:spPr>
          <a:xfrm>
            <a:off x="253145" y="3284984"/>
            <a:ext cx="84752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1727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5568"/>
            <a:ext cx="9144000" cy="831144"/>
          </a:xfrm>
        </p:spPr>
        <p:txBody>
          <a:bodyPr>
            <a:noAutofit/>
          </a:bodyPr>
          <a:lstStyle/>
          <a:p>
            <a:r>
              <a:rPr lang="ru-RU" sz="3600" dirty="0" smtClean="0">
                <a:latin typeface="Cambria Math" panose="02040503050406030204" pitchFamily="18" charset="0"/>
                <a:ea typeface="Cambria Math" panose="02040503050406030204" pitchFamily="18" charset="0"/>
              </a:rPr>
              <a:t>Аналитические методы </a:t>
            </a:r>
            <a:r>
              <a:rPr lang="en-US" sz="3600" dirty="0" smtClean="0">
                <a:latin typeface="Cambria Math" panose="02040503050406030204" pitchFamily="18" charset="0"/>
                <a:ea typeface="Cambria Math" panose="02040503050406030204" pitchFamily="18" charset="0"/>
              </a:rPr>
              <a:t>II</a:t>
            </a:r>
            <a:r>
              <a:rPr lang="ru-RU" sz="3600" dirty="0" smtClean="0">
                <a:latin typeface="Cambria Math" panose="02040503050406030204" pitchFamily="18" charset="0"/>
                <a:ea typeface="Cambria Math" panose="02040503050406030204" pitchFamily="18" charset="0"/>
              </a:rPr>
              <a:t>:</a:t>
            </a:r>
            <a:br>
              <a:rPr lang="ru-RU" sz="3600" dirty="0" smtClean="0">
                <a:latin typeface="Cambria Math" panose="02040503050406030204" pitchFamily="18" charset="0"/>
                <a:ea typeface="Cambria Math" panose="02040503050406030204" pitchFamily="18" charset="0"/>
              </a:rPr>
            </a:br>
            <a:r>
              <a:rPr lang="ru-RU" sz="2800" dirty="0" smtClean="0">
                <a:latin typeface="Cambria Math" panose="02040503050406030204" pitchFamily="18" charset="0"/>
                <a:ea typeface="Cambria Math" panose="02040503050406030204" pitchFamily="18" charset="0"/>
              </a:rPr>
              <a:t>изотропный случай</a:t>
            </a:r>
            <a:endParaRPr lang="ru-RU" sz="2800"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6" name="TextBox 5"/>
              <p:cNvSpPr txBox="1"/>
              <p:nvPr/>
            </p:nvSpPr>
            <p:spPr>
              <a:xfrm>
                <a:off x="3779912" y="1196752"/>
                <a:ext cx="2604495" cy="641779"/>
              </a:xfrm>
              <a:prstGeom prst="rect">
                <a:avLst/>
              </a:prstGeom>
              <a:noFill/>
              <a:ln w="19050">
                <a:noFill/>
              </a:ln>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ru-RU" sz="1600" i="1">
                              <a:latin typeface="Cambria Math"/>
                              <a:ea typeface="Cambria Math" panose="02040503050406030204" pitchFamily="18" charset="0"/>
                            </a:rPr>
                          </m:ctrlPr>
                        </m:sSupPr>
                        <m:e>
                          <m:r>
                            <a:rPr lang="ru-RU" sz="1600" i="1">
                              <a:latin typeface="Cambria Math" panose="02040503050406030204" pitchFamily="18" charset="0"/>
                              <a:ea typeface="Cambria Math" panose="02040503050406030204" pitchFamily="18" charset="0"/>
                            </a:rPr>
                            <m:t>𝑦</m:t>
                          </m:r>
                        </m:e>
                        <m:sup>
                          <m:r>
                            <a:rPr lang="ru-RU" sz="1600" i="1">
                              <a:latin typeface="Cambria Math" panose="02040503050406030204" pitchFamily="18" charset="0"/>
                              <a:ea typeface="Cambria Math" panose="02040503050406030204" pitchFamily="18" charset="0"/>
                            </a:rPr>
                            <m:t>′′</m:t>
                          </m:r>
                        </m:sup>
                      </m:sSup>
                      <m:r>
                        <a:rPr lang="ru-RU" sz="1600" i="1">
                          <a:latin typeface="Cambria Math" panose="02040503050406030204" pitchFamily="18" charset="0"/>
                          <a:ea typeface="Cambria Math" panose="02040503050406030204" pitchFamily="18" charset="0"/>
                        </a:rPr>
                        <m:t>−</m:t>
                      </m:r>
                      <m:d>
                        <m:dPr>
                          <m:ctrlPr>
                            <a:rPr lang="ru-RU" sz="1600" i="1">
                              <a:latin typeface="Cambria Math"/>
                              <a:ea typeface="Cambria Math" panose="02040503050406030204" pitchFamily="18" charset="0"/>
                            </a:rPr>
                          </m:ctrlPr>
                        </m:dPr>
                        <m:e>
                          <m:r>
                            <a:rPr lang="ru-RU" sz="1600" i="1">
                              <a:latin typeface="Cambria Math" panose="02040503050406030204" pitchFamily="18" charset="0"/>
                              <a:ea typeface="Cambria Math" panose="02040503050406030204" pitchFamily="18" charset="0"/>
                            </a:rPr>
                            <m:t>𝑧</m:t>
                          </m:r>
                          <m:r>
                            <a:rPr lang="ru-RU" sz="1600">
                              <a:latin typeface="Cambria Math" panose="02040503050406030204" pitchFamily="18" charset="0"/>
                              <a:ea typeface="Cambria Math" panose="02040503050406030204" pitchFamily="18" charset="0"/>
                            </a:rPr>
                            <m:t>+</m:t>
                          </m:r>
                          <m:sSup>
                            <m:sSupPr>
                              <m:ctrlPr>
                                <a:rPr lang="ru-RU" sz="1600" i="1">
                                  <a:latin typeface="Cambria Math"/>
                                  <a:ea typeface="Cambria Math" panose="02040503050406030204" pitchFamily="18" charset="0"/>
                                </a:rPr>
                              </m:ctrlPr>
                            </m:sSupPr>
                            <m:e>
                              <m:r>
                                <a:rPr lang="ru-RU" sz="1600" i="1">
                                  <a:latin typeface="Cambria Math" panose="02040503050406030204" pitchFamily="18" charset="0"/>
                                  <a:ea typeface="Cambria Math" panose="02040503050406030204" pitchFamily="18" charset="0"/>
                                </a:rPr>
                                <m:t>𝛿</m:t>
                              </m:r>
                            </m:e>
                            <m:sup>
                              <m:r>
                                <a:rPr lang="ru-RU" sz="1600">
                                  <a:latin typeface="Cambria Math" panose="02040503050406030204" pitchFamily="18" charset="0"/>
                                  <a:ea typeface="Cambria Math" panose="02040503050406030204" pitchFamily="18" charset="0"/>
                                </a:rPr>
                                <m:t>2</m:t>
                              </m:r>
                            </m:sup>
                          </m:sSup>
                          <m:r>
                            <a:rPr lang="ru-RU" sz="1600">
                              <a:latin typeface="Cambria Math" panose="02040503050406030204" pitchFamily="18" charset="0"/>
                              <a:ea typeface="Cambria Math" panose="02040503050406030204" pitchFamily="18" charset="0"/>
                            </a:rPr>
                            <m:t>+</m:t>
                          </m:r>
                          <m:f>
                            <m:fPr>
                              <m:ctrlPr>
                                <a:rPr lang="ru-RU" sz="1600" i="1">
                                  <a:latin typeface="Cambria Math"/>
                                  <a:ea typeface="Cambria Math" panose="02040503050406030204" pitchFamily="18" charset="0"/>
                                </a:rPr>
                              </m:ctrlPr>
                            </m:fPr>
                            <m:num>
                              <m:r>
                                <a:rPr lang="ru-RU" sz="1600">
                                  <a:latin typeface="Cambria Math" panose="02040503050406030204" pitchFamily="18" charset="0"/>
                                  <a:ea typeface="Cambria Math" panose="02040503050406030204" pitchFamily="18" charset="0"/>
                                </a:rPr>
                                <m:t>3</m:t>
                              </m:r>
                            </m:num>
                            <m:den>
                              <m:r>
                                <a:rPr lang="ru-RU" sz="1600">
                                  <a:latin typeface="Cambria Math" panose="02040503050406030204" pitchFamily="18" charset="0"/>
                                  <a:ea typeface="Cambria Math" panose="02040503050406030204" pitchFamily="18" charset="0"/>
                                </a:rPr>
                                <m:t>4</m:t>
                              </m:r>
                              <m:sSup>
                                <m:sSupPr>
                                  <m:ctrlPr>
                                    <a:rPr lang="ru-RU" sz="1600" i="1">
                                      <a:latin typeface="Cambria Math"/>
                                      <a:ea typeface="Cambria Math" panose="02040503050406030204" pitchFamily="18" charset="0"/>
                                    </a:rPr>
                                  </m:ctrlPr>
                                </m:sSupPr>
                                <m:e>
                                  <m:r>
                                    <a:rPr lang="ru-RU" sz="1600" i="1">
                                      <a:latin typeface="Cambria Math" panose="02040503050406030204" pitchFamily="18" charset="0"/>
                                      <a:ea typeface="Cambria Math" panose="02040503050406030204" pitchFamily="18" charset="0"/>
                                    </a:rPr>
                                    <m:t>𝑧</m:t>
                                  </m:r>
                                </m:e>
                                <m:sup>
                                  <m:r>
                                    <a:rPr lang="ru-RU" sz="1600">
                                      <a:latin typeface="Cambria Math" panose="02040503050406030204" pitchFamily="18" charset="0"/>
                                      <a:ea typeface="Cambria Math" panose="02040503050406030204" pitchFamily="18" charset="0"/>
                                    </a:rPr>
                                    <m:t>2</m:t>
                                  </m:r>
                                </m:sup>
                              </m:sSup>
                            </m:den>
                          </m:f>
                        </m:e>
                      </m:d>
                      <m:r>
                        <a:rPr lang="ru-RU" sz="1600" i="1">
                          <a:latin typeface="Cambria Math" panose="02040503050406030204" pitchFamily="18" charset="0"/>
                          <a:ea typeface="Cambria Math" panose="02040503050406030204" pitchFamily="18" charset="0"/>
                        </a:rPr>
                        <m:t>𝑦</m:t>
                      </m:r>
                      <m:r>
                        <a:rPr lang="ru-RU" sz="1600">
                          <a:latin typeface="Cambria Math" panose="02040503050406030204" pitchFamily="18" charset="0"/>
                          <a:ea typeface="Cambria Math" panose="02040503050406030204" pitchFamily="18" charset="0"/>
                        </a:rPr>
                        <m:t>=0</m:t>
                      </m:r>
                    </m:oMath>
                  </m:oMathPara>
                </a14:m>
                <a:endParaRPr lang="ru-RU" sz="1600" dirty="0">
                  <a:latin typeface="Cambria Math" panose="02040503050406030204" pitchFamily="18" charset="0"/>
                  <a:ea typeface="Cambria Math" panose="020405030504060302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779912" y="1196752"/>
                <a:ext cx="2604495" cy="641779"/>
              </a:xfrm>
              <a:prstGeom prst="rect">
                <a:avLst/>
              </a:prstGeom>
              <a:blipFill rotWithShape="1">
                <a:blip r:embed="rId2"/>
                <a:stretch>
                  <a:fillRect/>
                </a:stretch>
              </a:blipFill>
              <a:ln w="19050">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712752" y="1580160"/>
                <a:ext cx="1846723" cy="4557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ru-RU" sz="1600" i="1">
                          <a:latin typeface="Cambria Math" panose="02040503050406030204" pitchFamily="18" charset="0"/>
                          <a:ea typeface="Cambria Math" panose="02040503050406030204" pitchFamily="18" charset="0"/>
                        </a:rPr>
                        <m:t>𝐵</m:t>
                      </m:r>
                      <m:d>
                        <m:dPr>
                          <m:ctrlPr>
                            <a:rPr lang="ru-RU" sz="1600" i="1">
                              <a:latin typeface="Cambria Math"/>
                              <a:ea typeface="Cambria Math" panose="02040503050406030204" pitchFamily="18" charset="0"/>
                            </a:rPr>
                          </m:ctrlPr>
                        </m:dPr>
                        <m:e>
                          <m:r>
                            <a:rPr lang="ru-RU" sz="1600" i="1">
                              <a:latin typeface="Cambria Math" panose="02040503050406030204" pitchFamily="18" charset="0"/>
                              <a:ea typeface="Cambria Math" panose="02040503050406030204" pitchFamily="18" charset="0"/>
                            </a:rPr>
                            <m:t>𝑥</m:t>
                          </m:r>
                        </m:e>
                      </m:d>
                      <m:r>
                        <a:rPr lang="ru-RU" sz="1600">
                          <a:latin typeface="Cambria Math" panose="02040503050406030204" pitchFamily="18" charset="0"/>
                          <a:ea typeface="Cambria Math" panose="02040503050406030204" pitchFamily="18" charset="0"/>
                        </a:rPr>
                        <m:t>=</m:t>
                      </m:r>
                      <m:sSup>
                        <m:sSupPr>
                          <m:ctrlPr>
                            <a:rPr lang="ru-RU" sz="1600" i="1">
                              <a:latin typeface="Cambria Math"/>
                              <a:ea typeface="Cambria Math" panose="02040503050406030204" pitchFamily="18" charset="0"/>
                            </a:rPr>
                          </m:ctrlPr>
                        </m:sSupPr>
                        <m:e>
                          <m:r>
                            <a:rPr lang="ru-RU" sz="1600" i="1">
                              <a:latin typeface="Cambria Math" panose="02040503050406030204" pitchFamily="18" charset="0"/>
                              <a:ea typeface="Cambria Math" panose="02040503050406030204" pitchFamily="18" charset="0"/>
                            </a:rPr>
                            <m:t>𝑦</m:t>
                          </m:r>
                          <m:d>
                            <m:dPr>
                              <m:ctrlPr>
                                <a:rPr lang="ru-RU" sz="1600" i="1">
                                  <a:latin typeface="Cambria Math"/>
                                  <a:ea typeface="Cambria Math" panose="02040503050406030204" pitchFamily="18" charset="0"/>
                                </a:rPr>
                              </m:ctrlPr>
                            </m:dPr>
                            <m:e>
                              <m:r>
                                <a:rPr lang="ru-RU" sz="1600" i="1">
                                  <a:latin typeface="Cambria Math" panose="02040503050406030204" pitchFamily="18" charset="0"/>
                                  <a:ea typeface="Cambria Math" panose="02040503050406030204" pitchFamily="18" charset="0"/>
                                </a:rPr>
                                <m:t>𝑥</m:t>
                              </m:r>
                            </m:e>
                          </m:d>
                          <m:r>
                            <a:rPr lang="ru-RU" sz="1600" i="1">
                              <a:latin typeface="Cambria Math" panose="02040503050406030204" pitchFamily="18" charset="0"/>
                              <a:ea typeface="Cambria Math" panose="02040503050406030204" pitchFamily="18" charset="0"/>
                            </a:rPr>
                            <m:t>𝑒</m:t>
                          </m:r>
                        </m:e>
                        <m:sup>
                          <m:f>
                            <m:fPr>
                              <m:ctrlPr>
                                <a:rPr lang="ru-RU" sz="1600" i="1">
                                  <a:latin typeface="Cambria Math"/>
                                  <a:ea typeface="Cambria Math" panose="02040503050406030204" pitchFamily="18" charset="0"/>
                                </a:rPr>
                              </m:ctrlPr>
                            </m:fPr>
                            <m:num>
                              <m:r>
                                <a:rPr lang="ru-RU" sz="1600">
                                  <a:latin typeface="Cambria Math" panose="02040503050406030204" pitchFamily="18" charset="0"/>
                                  <a:ea typeface="Cambria Math" panose="02040503050406030204" pitchFamily="18" charset="0"/>
                                </a:rPr>
                                <m:t>1</m:t>
                              </m:r>
                            </m:num>
                            <m:den>
                              <m:r>
                                <a:rPr lang="ru-RU" sz="1600">
                                  <a:latin typeface="Cambria Math" panose="02040503050406030204" pitchFamily="18" charset="0"/>
                                  <a:ea typeface="Cambria Math" panose="02040503050406030204" pitchFamily="18" charset="0"/>
                                </a:rPr>
                                <m:t>2</m:t>
                              </m:r>
                            </m:den>
                          </m:f>
                          <m:nary>
                            <m:naryPr>
                              <m:limLoc m:val="undOvr"/>
                              <m:subHide m:val="on"/>
                              <m:supHide m:val="on"/>
                              <m:ctrlPr>
                                <a:rPr lang="ru-RU" sz="1600" i="1">
                                  <a:latin typeface="Cambria Math"/>
                                  <a:ea typeface="Cambria Math" panose="02040503050406030204" pitchFamily="18" charset="0"/>
                                </a:rPr>
                              </m:ctrlPr>
                            </m:naryPr>
                            <m:sub/>
                            <m:sup/>
                            <m:e>
                              <m:f>
                                <m:fPr>
                                  <m:ctrlPr>
                                    <a:rPr lang="ru-RU" sz="1600" i="1">
                                      <a:latin typeface="Cambria Math"/>
                                      <a:ea typeface="Cambria Math" panose="02040503050406030204" pitchFamily="18" charset="0"/>
                                    </a:rPr>
                                  </m:ctrlPr>
                                </m:fPr>
                                <m:num>
                                  <m:r>
                                    <a:rPr lang="ru-RU" sz="1600" i="1">
                                      <a:latin typeface="Cambria Math" panose="02040503050406030204" pitchFamily="18" charset="0"/>
                                      <a:ea typeface="Cambria Math" panose="02040503050406030204" pitchFamily="18" charset="0"/>
                                    </a:rPr>
                                    <m:t>𝑑𝑥</m:t>
                                  </m:r>
                                </m:num>
                                <m:den>
                                  <m:r>
                                    <a:rPr lang="ru-RU" sz="1600" i="1">
                                      <a:latin typeface="Cambria Math" panose="02040503050406030204" pitchFamily="18" charset="0"/>
                                      <a:ea typeface="Cambria Math" panose="02040503050406030204" pitchFamily="18" charset="0"/>
                                    </a:rPr>
                                    <m:t>𝑥</m:t>
                                  </m:r>
                                </m:den>
                              </m:f>
                            </m:e>
                          </m:nary>
                        </m:sup>
                      </m:sSup>
                    </m:oMath>
                  </m:oMathPara>
                </a14:m>
                <a:endParaRPr lang="ru-RU" sz="1600" dirty="0">
                  <a:latin typeface="Cambria Math" panose="02040503050406030204" pitchFamily="18" charset="0"/>
                  <a:ea typeface="Cambria Math" panose="020405030504060302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712752" y="1580160"/>
                <a:ext cx="1846723" cy="455702"/>
              </a:xfrm>
              <a:prstGeom prst="rect">
                <a:avLst/>
              </a:prstGeom>
              <a:blipFill rotWithShape="1">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52712" y="941613"/>
                <a:ext cx="2758511" cy="586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ru-RU" sz="1600" i="1">
                              <a:latin typeface="Cambria Math"/>
                              <a:ea typeface="Cambria Math" panose="02040503050406030204" pitchFamily="18" charset="0"/>
                            </a:rPr>
                          </m:ctrlPr>
                        </m:fPr>
                        <m:num>
                          <m:sSup>
                            <m:sSupPr>
                              <m:ctrlPr>
                                <a:rPr lang="ru-RU" sz="1600" i="1">
                                  <a:latin typeface="Cambria Math"/>
                                  <a:ea typeface="Cambria Math" panose="02040503050406030204" pitchFamily="18" charset="0"/>
                                </a:rPr>
                              </m:ctrlPr>
                            </m:sSupPr>
                            <m:e>
                              <m:r>
                                <a:rPr lang="ru-RU" sz="1600" i="1">
                                  <a:latin typeface="Cambria Math" panose="02040503050406030204" pitchFamily="18" charset="0"/>
                                  <a:ea typeface="Cambria Math" panose="02040503050406030204" pitchFamily="18" charset="0"/>
                                </a:rPr>
                                <m:t>𝑑</m:t>
                              </m:r>
                            </m:e>
                            <m:sup>
                              <m:r>
                                <a:rPr lang="ru-RU" sz="1600">
                                  <a:latin typeface="Cambria Math" panose="02040503050406030204" pitchFamily="18" charset="0"/>
                                  <a:ea typeface="Cambria Math" panose="02040503050406030204" pitchFamily="18" charset="0"/>
                                </a:rPr>
                                <m:t>2</m:t>
                              </m:r>
                            </m:sup>
                          </m:sSup>
                          <m:r>
                            <a:rPr lang="ru-RU" sz="1600" i="1">
                              <a:latin typeface="Cambria Math" panose="02040503050406030204" pitchFamily="18" charset="0"/>
                              <a:ea typeface="Cambria Math" panose="02040503050406030204" pitchFamily="18" charset="0"/>
                            </a:rPr>
                            <m:t>𝐵</m:t>
                          </m:r>
                        </m:num>
                        <m:den>
                          <m:r>
                            <a:rPr lang="ru-RU" sz="1600" i="1">
                              <a:latin typeface="Cambria Math" panose="02040503050406030204" pitchFamily="18" charset="0"/>
                              <a:ea typeface="Cambria Math" panose="02040503050406030204" pitchFamily="18" charset="0"/>
                            </a:rPr>
                            <m:t>𝑑</m:t>
                          </m:r>
                          <m:sSup>
                            <m:sSupPr>
                              <m:ctrlPr>
                                <a:rPr lang="ru-RU" sz="1600" i="1">
                                  <a:latin typeface="Cambria Math"/>
                                  <a:ea typeface="Cambria Math" panose="02040503050406030204" pitchFamily="18" charset="0"/>
                                </a:rPr>
                              </m:ctrlPr>
                            </m:sSupPr>
                            <m:e>
                              <m:r>
                                <a:rPr lang="ru-RU" sz="1600" i="1">
                                  <a:latin typeface="Cambria Math" panose="02040503050406030204" pitchFamily="18" charset="0"/>
                                  <a:ea typeface="Cambria Math" panose="02040503050406030204" pitchFamily="18" charset="0"/>
                                </a:rPr>
                                <m:t>𝑥</m:t>
                              </m:r>
                            </m:e>
                            <m:sup>
                              <m:r>
                                <a:rPr lang="ru-RU" sz="1600">
                                  <a:latin typeface="Cambria Math" panose="02040503050406030204" pitchFamily="18" charset="0"/>
                                  <a:ea typeface="Cambria Math" panose="02040503050406030204" pitchFamily="18" charset="0"/>
                                </a:rPr>
                                <m:t>2</m:t>
                              </m:r>
                            </m:sup>
                          </m:sSup>
                        </m:den>
                      </m:f>
                      <m:r>
                        <a:rPr lang="ru-RU" sz="1600" i="1">
                          <a:latin typeface="Cambria Math" panose="02040503050406030204" pitchFamily="18" charset="0"/>
                          <a:ea typeface="Cambria Math" panose="02040503050406030204" pitchFamily="18" charset="0"/>
                        </a:rPr>
                        <m:t>−</m:t>
                      </m:r>
                      <m:f>
                        <m:fPr>
                          <m:ctrlPr>
                            <a:rPr lang="ru-RU" sz="1600" i="1">
                              <a:latin typeface="Cambria Math"/>
                              <a:ea typeface="Cambria Math" panose="02040503050406030204" pitchFamily="18" charset="0"/>
                            </a:rPr>
                          </m:ctrlPr>
                        </m:fPr>
                        <m:num>
                          <m:r>
                            <a:rPr lang="ru-RU" sz="1600">
                              <a:latin typeface="Cambria Math" panose="02040503050406030204" pitchFamily="18" charset="0"/>
                              <a:ea typeface="Cambria Math" panose="02040503050406030204" pitchFamily="18" charset="0"/>
                            </a:rPr>
                            <m:t>1</m:t>
                          </m:r>
                        </m:num>
                        <m:den>
                          <m:r>
                            <a:rPr lang="ru-RU" sz="1600" i="1">
                              <a:latin typeface="Cambria Math" panose="02040503050406030204" pitchFamily="18" charset="0"/>
                              <a:ea typeface="Cambria Math" panose="02040503050406030204" pitchFamily="18" charset="0"/>
                            </a:rPr>
                            <m:t>𝑥</m:t>
                          </m:r>
                        </m:den>
                      </m:f>
                      <m:f>
                        <m:fPr>
                          <m:ctrlPr>
                            <a:rPr lang="ru-RU" sz="1600" i="1">
                              <a:latin typeface="Cambria Math"/>
                              <a:ea typeface="Cambria Math" panose="02040503050406030204" pitchFamily="18" charset="0"/>
                            </a:rPr>
                          </m:ctrlPr>
                        </m:fPr>
                        <m:num>
                          <m:r>
                            <a:rPr lang="ru-RU" sz="1600" i="1">
                              <a:latin typeface="Cambria Math" panose="02040503050406030204" pitchFamily="18" charset="0"/>
                              <a:ea typeface="Cambria Math" panose="02040503050406030204" pitchFamily="18" charset="0"/>
                            </a:rPr>
                            <m:t>𝑑𝐵</m:t>
                          </m:r>
                        </m:num>
                        <m:den>
                          <m:r>
                            <a:rPr lang="ru-RU" sz="1600" i="1">
                              <a:latin typeface="Cambria Math" panose="02040503050406030204" pitchFamily="18" charset="0"/>
                              <a:ea typeface="Cambria Math" panose="02040503050406030204" pitchFamily="18" charset="0"/>
                            </a:rPr>
                            <m:t>𝑑𝑥</m:t>
                          </m:r>
                        </m:den>
                      </m:f>
                      <m:r>
                        <a:rPr lang="ru-RU" sz="1600" i="1">
                          <a:latin typeface="Cambria Math" panose="02040503050406030204" pitchFamily="18" charset="0"/>
                          <a:ea typeface="Cambria Math" panose="02040503050406030204" pitchFamily="18" charset="0"/>
                        </a:rPr>
                        <m:t>−</m:t>
                      </m:r>
                      <m:d>
                        <m:dPr>
                          <m:ctrlPr>
                            <a:rPr lang="ru-RU" sz="1600" i="1">
                              <a:latin typeface="Cambria Math"/>
                              <a:ea typeface="Cambria Math" panose="02040503050406030204" pitchFamily="18" charset="0"/>
                            </a:rPr>
                          </m:ctrlPr>
                        </m:dPr>
                        <m:e>
                          <m:r>
                            <a:rPr lang="ru-RU" sz="1600" i="1">
                              <a:latin typeface="Cambria Math" panose="02040503050406030204" pitchFamily="18" charset="0"/>
                              <a:ea typeface="Cambria Math" panose="02040503050406030204" pitchFamily="18" charset="0"/>
                            </a:rPr>
                            <m:t>𝑥</m:t>
                          </m:r>
                          <m:r>
                            <a:rPr lang="ru-RU" sz="1600">
                              <a:latin typeface="Cambria Math" panose="02040503050406030204" pitchFamily="18" charset="0"/>
                              <a:ea typeface="Cambria Math" panose="02040503050406030204" pitchFamily="18" charset="0"/>
                            </a:rPr>
                            <m:t>+</m:t>
                          </m:r>
                          <m:sSup>
                            <m:sSupPr>
                              <m:ctrlPr>
                                <a:rPr lang="ru-RU" sz="1600" i="1">
                                  <a:latin typeface="Cambria Math"/>
                                  <a:ea typeface="Cambria Math" panose="02040503050406030204" pitchFamily="18" charset="0"/>
                                </a:rPr>
                              </m:ctrlPr>
                            </m:sSupPr>
                            <m:e>
                              <m:r>
                                <a:rPr lang="ru-RU" sz="1600" i="1">
                                  <a:latin typeface="Cambria Math" panose="02040503050406030204" pitchFamily="18" charset="0"/>
                                  <a:ea typeface="Cambria Math" panose="02040503050406030204" pitchFamily="18" charset="0"/>
                                </a:rPr>
                                <m:t>𝛿</m:t>
                              </m:r>
                            </m:e>
                            <m:sup>
                              <m:r>
                                <a:rPr lang="ru-RU" sz="1600">
                                  <a:latin typeface="Cambria Math" panose="02040503050406030204" pitchFamily="18" charset="0"/>
                                  <a:ea typeface="Cambria Math" panose="02040503050406030204" pitchFamily="18" charset="0"/>
                                </a:rPr>
                                <m:t>2</m:t>
                              </m:r>
                            </m:sup>
                          </m:sSup>
                        </m:e>
                      </m:d>
                      <m:r>
                        <a:rPr lang="ru-RU" sz="1600" i="1">
                          <a:latin typeface="Cambria Math" panose="02040503050406030204" pitchFamily="18" charset="0"/>
                          <a:ea typeface="Cambria Math" panose="02040503050406030204" pitchFamily="18" charset="0"/>
                        </a:rPr>
                        <m:t>𝐵</m:t>
                      </m:r>
                      <m:r>
                        <a:rPr lang="ru-RU" sz="1600">
                          <a:latin typeface="Cambria Math" panose="02040503050406030204" pitchFamily="18" charset="0"/>
                          <a:ea typeface="Cambria Math" panose="02040503050406030204" pitchFamily="18" charset="0"/>
                        </a:rPr>
                        <m:t>=0</m:t>
                      </m:r>
                    </m:oMath>
                  </m:oMathPara>
                </a14:m>
                <a:endParaRPr lang="ru-RU" sz="1600" dirty="0">
                  <a:latin typeface="Cambria Math" panose="02040503050406030204" pitchFamily="18" charset="0"/>
                  <a:ea typeface="Cambria Math" panose="020405030504060302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352712" y="941613"/>
                <a:ext cx="2758511" cy="586443"/>
              </a:xfrm>
              <a:prstGeom prst="rect">
                <a:avLst/>
              </a:prstGeom>
              <a:blipFill rotWithShape="1">
                <a:blip r:embed="rId4"/>
                <a:stretch>
                  <a:fillRect/>
                </a:stretch>
              </a:blipFill>
            </p:spPr>
            <p:txBody>
              <a:bodyPr/>
              <a:lstStyle/>
              <a:p>
                <a:r>
                  <a:rPr lang="ru-RU">
                    <a:noFill/>
                  </a:rPr>
                  <a:t> </a:t>
                </a:r>
              </a:p>
            </p:txBody>
          </p:sp>
        </mc:Fallback>
      </mc:AlternateContent>
      <p:sp>
        <p:nvSpPr>
          <p:cNvPr id="9" name="Left Brace 8"/>
          <p:cNvSpPr/>
          <p:nvPr/>
        </p:nvSpPr>
        <p:spPr>
          <a:xfrm rot="10800000">
            <a:off x="3347865" y="980728"/>
            <a:ext cx="252029" cy="1089645"/>
          </a:xfrm>
          <a:prstGeom prst="leftBrace">
            <a:avLst>
              <a:gd name="adj1" fmla="val 53685"/>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160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0" name="TextBox 9"/>
              <p:cNvSpPr txBox="1"/>
              <p:nvPr/>
            </p:nvSpPr>
            <p:spPr>
              <a:xfrm>
                <a:off x="6444208" y="1187024"/>
                <a:ext cx="2394117" cy="660309"/>
              </a:xfrm>
              <a:prstGeom prst="rect">
                <a:avLst/>
              </a:prstGeom>
              <a:noFill/>
            </p:spPr>
            <p:txBody>
              <a:bodyPr wrap="none" rtlCol="0">
                <a:spAutoFit/>
              </a:bodyPr>
              <a:lstStyle/>
              <a:p>
                <a:r>
                  <a:rPr lang="ru-RU" sz="1600" dirty="0" smtClean="0">
                    <a:latin typeface="Cambria Math" panose="02040503050406030204" pitchFamily="18" charset="0"/>
                    <a:ea typeface="Cambria Math" panose="02040503050406030204" pitchFamily="18" charset="0"/>
                  </a:rPr>
                  <a:t>Уравнение Фробениуса</a:t>
                </a:r>
                <a:r>
                  <a:rPr lang="en-US" sz="1600" dirty="0" smtClean="0">
                    <a:latin typeface="Cambria Math" panose="02040503050406030204" pitchFamily="18" charset="0"/>
                    <a:ea typeface="Cambria Math" panose="02040503050406030204" pitchFamily="18" charset="0"/>
                  </a:rPr>
                  <a:t>,</a:t>
                </a:r>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𝑓</m:t>
                      </m:r>
                      <m:r>
                        <a:rPr lang="en-US" sz="1600" b="0" i="1" smtClean="0">
                          <a:latin typeface="Cambria Math" panose="02040503050406030204" pitchFamily="18" charset="0"/>
                          <a:ea typeface="Cambria Math" panose="02040503050406030204" pitchFamily="18" charset="0"/>
                        </a:rPr>
                        <m:t>=−</m:t>
                      </m:r>
                      <m:f>
                        <m:fPr>
                          <m:type m:val="skw"/>
                          <m:ctrlPr>
                            <a:rPr lang="en-US" sz="1600" b="0" i="1" smtClean="0">
                              <a:latin typeface="Cambria Math"/>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r>
                            <a:rPr lang="en-US" sz="1600" b="0" i="1" smtClean="0">
                              <a:latin typeface="Cambria Math" panose="02040503050406030204" pitchFamily="18" charset="0"/>
                              <a:ea typeface="Cambria Math" panose="02040503050406030204" pitchFamily="18" charset="0"/>
                            </a:rPr>
                            <m:t>2</m:t>
                          </m:r>
                        </m:den>
                      </m:f>
                      <m:r>
                        <a:rPr lang="en-US" sz="1600" b="0" i="1" smtClean="0">
                          <a:latin typeface="Cambria Math" panose="02040503050406030204" pitchFamily="18" charset="0"/>
                          <a:ea typeface="Cambria Math" panose="02040503050406030204" pitchFamily="18" charset="0"/>
                        </a:rPr>
                        <m:t>,</m:t>
                      </m:r>
                      <m:f>
                        <m:fPr>
                          <m:type m:val="skw"/>
                          <m:ctrlPr>
                            <a:rPr lang="en-US" sz="1600" b="0" i="1" smtClean="0">
                              <a:latin typeface="Cambria Math"/>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3</m:t>
                          </m:r>
                        </m:num>
                        <m:den>
                          <m:r>
                            <a:rPr lang="en-US" sz="1600" b="0" i="1" smtClean="0">
                              <a:latin typeface="Cambria Math" panose="02040503050406030204" pitchFamily="18" charset="0"/>
                              <a:ea typeface="Cambria Math" panose="02040503050406030204" pitchFamily="18" charset="0"/>
                            </a:rPr>
                            <m:t>2</m:t>
                          </m:r>
                        </m:den>
                      </m:f>
                    </m:oMath>
                  </m:oMathPara>
                </a14:m>
                <a:endParaRPr lang="ru-RU" sz="1600" dirty="0">
                  <a:latin typeface="Cambria Math" panose="02040503050406030204" pitchFamily="18" charset="0"/>
                  <a:ea typeface="Cambria Math" panose="020405030504060302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444208" y="1187024"/>
                <a:ext cx="2394117" cy="660309"/>
              </a:xfrm>
              <a:prstGeom prst="rect">
                <a:avLst/>
              </a:prstGeom>
              <a:blipFill rotWithShape="1">
                <a:blip r:embed="rId5"/>
                <a:stretch>
                  <a:fillRect l="-1272" t="-31481" r="-4326" b="-109259"/>
                </a:stretch>
              </a:blipFill>
            </p:spPr>
            <p:txBody>
              <a:bodyPr/>
              <a:lstStyle/>
              <a:p>
                <a:r>
                  <a:rPr lang="ru-RU">
                    <a:noFill/>
                  </a:rPr>
                  <a:t> </a:t>
                </a:r>
              </a:p>
            </p:txBody>
          </p:sp>
        </mc:Fallback>
      </mc:AlternateContent>
      <p:pic>
        <p:nvPicPr>
          <p:cNvPr id="3074" name="Picture 2" descr="C:\Users\akutlin\Desktop\Private\ASGAP\diploma\images\isotropis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827" y="2257274"/>
            <a:ext cx="2696021" cy="2220513"/>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kutlin\Downloads\antistoke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2200" y="2132856"/>
            <a:ext cx="2465065" cy="246934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akutlin\Downloads\stokes.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7095" y="2132857"/>
            <a:ext cx="2465065" cy="246934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p:nvPr/>
        </p:nvCxnSpPr>
        <p:spPr>
          <a:xfrm>
            <a:off x="395536" y="3481410"/>
            <a:ext cx="2880320" cy="0"/>
          </a:xfrm>
          <a:prstGeom prst="straightConnector1">
            <a:avLst/>
          </a:prstGeom>
          <a:ln w="12700">
            <a:solidFill>
              <a:schemeClr val="accent6"/>
            </a:solidFill>
            <a:tailEnd type="stealth" w="med" len="lg"/>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611896" y="3536279"/>
            <a:ext cx="2340717" cy="738498"/>
          </a:xfrm>
          <a:custGeom>
            <a:avLst/>
            <a:gdLst>
              <a:gd name="connsiteX0" fmla="*/ 2467327 w 2467327"/>
              <a:gd name="connsiteY0" fmla="*/ 0 h 866023"/>
              <a:gd name="connsiteX1" fmla="*/ 2324452 w 2467327"/>
              <a:gd name="connsiteY1" fmla="*/ 581025 h 866023"/>
              <a:gd name="connsiteX2" fmla="*/ 1724377 w 2467327"/>
              <a:gd name="connsiteY2" fmla="*/ 857250 h 866023"/>
              <a:gd name="connsiteX3" fmla="*/ 762352 w 2467327"/>
              <a:gd name="connsiteY3" fmla="*/ 752475 h 866023"/>
              <a:gd name="connsiteX4" fmla="*/ 124177 w 2467327"/>
              <a:gd name="connsiteY4" fmla="*/ 314325 h 866023"/>
              <a:gd name="connsiteX5" fmla="*/ 352 w 2467327"/>
              <a:gd name="connsiteY5" fmla="*/ 0 h 866023"/>
              <a:gd name="connsiteX0" fmla="*/ 2466975 w 2466975"/>
              <a:gd name="connsiteY0" fmla="*/ 0 h 866023"/>
              <a:gd name="connsiteX1" fmla="*/ 2324100 w 2466975"/>
              <a:gd name="connsiteY1" fmla="*/ 581025 h 866023"/>
              <a:gd name="connsiteX2" fmla="*/ 1724025 w 2466975"/>
              <a:gd name="connsiteY2" fmla="*/ 857250 h 866023"/>
              <a:gd name="connsiteX3" fmla="*/ 762000 w 2466975"/>
              <a:gd name="connsiteY3" fmla="*/ 752475 h 866023"/>
              <a:gd name="connsiteX4" fmla="*/ 123825 w 2466975"/>
              <a:gd name="connsiteY4" fmla="*/ 314325 h 866023"/>
              <a:gd name="connsiteX5" fmla="*/ 0 w 2466975"/>
              <a:gd name="connsiteY5" fmla="*/ 0 h 866023"/>
              <a:gd name="connsiteX0" fmla="*/ 2466975 w 2466975"/>
              <a:gd name="connsiteY0" fmla="*/ 0 h 860418"/>
              <a:gd name="connsiteX1" fmla="*/ 2324100 w 2466975"/>
              <a:gd name="connsiteY1" fmla="*/ 672444 h 860418"/>
              <a:gd name="connsiteX2" fmla="*/ 1724025 w 2466975"/>
              <a:gd name="connsiteY2" fmla="*/ 857250 h 860418"/>
              <a:gd name="connsiteX3" fmla="*/ 762000 w 2466975"/>
              <a:gd name="connsiteY3" fmla="*/ 752475 h 860418"/>
              <a:gd name="connsiteX4" fmla="*/ 123825 w 2466975"/>
              <a:gd name="connsiteY4" fmla="*/ 314325 h 860418"/>
              <a:gd name="connsiteX5" fmla="*/ 0 w 2466975"/>
              <a:gd name="connsiteY5" fmla="*/ 0 h 860418"/>
              <a:gd name="connsiteX0" fmla="*/ 2528236 w 2528236"/>
              <a:gd name="connsiteY0" fmla="*/ 468516 h 860418"/>
              <a:gd name="connsiteX1" fmla="*/ 2324100 w 2528236"/>
              <a:gd name="connsiteY1" fmla="*/ 672444 h 860418"/>
              <a:gd name="connsiteX2" fmla="*/ 1724025 w 2528236"/>
              <a:gd name="connsiteY2" fmla="*/ 857250 h 860418"/>
              <a:gd name="connsiteX3" fmla="*/ 762000 w 2528236"/>
              <a:gd name="connsiteY3" fmla="*/ 752475 h 860418"/>
              <a:gd name="connsiteX4" fmla="*/ 123825 w 2528236"/>
              <a:gd name="connsiteY4" fmla="*/ 314325 h 860418"/>
              <a:gd name="connsiteX5" fmla="*/ 0 w 2528236"/>
              <a:gd name="connsiteY5" fmla="*/ 0 h 860418"/>
              <a:gd name="connsiteX0" fmla="*/ 2324100 w 2324100"/>
              <a:gd name="connsiteY0" fmla="*/ 672444 h 860418"/>
              <a:gd name="connsiteX1" fmla="*/ 1724025 w 2324100"/>
              <a:gd name="connsiteY1" fmla="*/ 857250 h 860418"/>
              <a:gd name="connsiteX2" fmla="*/ 762000 w 2324100"/>
              <a:gd name="connsiteY2" fmla="*/ 752475 h 860418"/>
              <a:gd name="connsiteX3" fmla="*/ 123825 w 2324100"/>
              <a:gd name="connsiteY3" fmla="*/ 314325 h 860418"/>
              <a:gd name="connsiteX4" fmla="*/ 0 w 2324100"/>
              <a:gd name="connsiteY4" fmla="*/ 0 h 860418"/>
              <a:gd name="connsiteX0" fmla="*/ 2456832 w 2456832"/>
              <a:gd name="connsiteY0" fmla="*/ 558172 h 867524"/>
              <a:gd name="connsiteX1" fmla="*/ 1724025 w 2456832"/>
              <a:gd name="connsiteY1" fmla="*/ 857250 h 867524"/>
              <a:gd name="connsiteX2" fmla="*/ 762000 w 2456832"/>
              <a:gd name="connsiteY2" fmla="*/ 752475 h 867524"/>
              <a:gd name="connsiteX3" fmla="*/ 123825 w 2456832"/>
              <a:gd name="connsiteY3" fmla="*/ 314325 h 867524"/>
              <a:gd name="connsiteX4" fmla="*/ 0 w 2456832"/>
              <a:gd name="connsiteY4" fmla="*/ 0 h 867524"/>
              <a:gd name="connsiteX0" fmla="*/ 2456832 w 2456832"/>
              <a:gd name="connsiteY0" fmla="*/ 558172 h 867524"/>
              <a:gd name="connsiteX1" fmla="*/ 1724025 w 2456832"/>
              <a:gd name="connsiteY1" fmla="*/ 857250 h 867524"/>
              <a:gd name="connsiteX2" fmla="*/ 762000 w 2456832"/>
              <a:gd name="connsiteY2" fmla="*/ 752475 h 867524"/>
              <a:gd name="connsiteX3" fmla="*/ 123825 w 2456832"/>
              <a:gd name="connsiteY3" fmla="*/ 314325 h 867524"/>
              <a:gd name="connsiteX4" fmla="*/ 0 w 2456832"/>
              <a:gd name="connsiteY4" fmla="*/ 0 h 867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6832" h="867524">
                <a:moveTo>
                  <a:pt x="2456832" y="558172"/>
                </a:moveTo>
                <a:cubicBezTo>
                  <a:pt x="2353428" y="668671"/>
                  <a:pt x="2006497" y="824866"/>
                  <a:pt x="1724025" y="857250"/>
                </a:cubicBezTo>
                <a:cubicBezTo>
                  <a:pt x="1441553" y="889634"/>
                  <a:pt x="1028700" y="842962"/>
                  <a:pt x="762000" y="752475"/>
                </a:cubicBezTo>
                <a:cubicBezTo>
                  <a:pt x="495300" y="661988"/>
                  <a:pt x="250825" y="439738"/>
                  <a:pt x="123825" y="314325"/>
                </a:cubicBezTo>
                <a:cubicBezTo>
                  <a:pt x="-3175" y="188913"/>
                  <a:pt x="18407" y="105646"/>
                  <a:pt x="0" y="0"/>
                </a:cubicBezTo>
              </a:path>
            </a:pathLst>
          </a:custGeom>
          <a:noFill/>
          <a:ln w="25400">
            <a:solidFill>
              <a:schemeClr val="tx2">
                <a:lumMod val="60000"/>
                <a:lumOff val="40000"/>
              </a:schemeClr>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5" name="Rectangle 14"/>
              <p:cNvSpPr/>
              <p:nvPr/>
            </p:nvSpPr>
            <p:spPr>
              <a:xfrm>
                <a:off x="170324" y="4725144"/>
                <a:ext cx="5140806" cy="64440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1600" i="1" smtClean="0">
                              <a:latin typeface="Cambria Math"/>
                              <a:ea typeface="Cambria Math" panose="02040503050406030204" pitchFamily="18" charset="0"/>
                            </a:rPr>
                          </m:ctrlPr>
                        </m:dPr>
                        <m:e>
                          <m:m>
                            <m:mPr>
                              <m:mcs>
                                <m:mc>
                                  <m:mcPr>
                                    <m:count m:val="1"/>
                                    <m:mcJc m:val="center"/>
                                  </m:mcPr>
                                </m:mc>
                              </m:mcs>
                              <m:ctrlPr>
                                <a:rPr lang="ru-RU" sz="1600" i="1">
                                  <a:latin typeface="Cambria Math"/>
                                  <a:ea typeface="Cambria Math" panose="02040503050406030204" pitchFamily="18" charset="0"/>
                                </a:rPr>
                              </m:ctrlPr>
                            </m:mPr>
                            <m:mr>
                              <m:e>
                                <m:sSub>
                                  <m:sSubPr>
                                    <m:ctrlPr>
                                      <a:rPr lang="ru-RU" sz="1600" i="1">
                                        <a:latin typeface="Cambria Math"/>
                                        <a:ea typeface="Cambria Math" panose="02040503050406030204" pitchFamily="18" charset="0"/>
                                      </a:rPr>
                                    </m:ctrlPr>
                                  </m:sSubPr>
                                  <m:e>
                                    <m:r>
                                      <a:rPr lang="ru-RU" sz="1600">
                                        <a:latin typeface="Cambria Math" panose="02040503050406030204" pitchFamily="18" charset="0"/>
                                        <a:ea typeface="Cambria Math" panose="02040503050406030204" pitchFamily="18" charset="0"/>
                                      </a:rPr>
                                      <m:t>С</m:t>
                                    </m:r>
                                  </m:e>
                                  <m:sub>
                                    <m:r>
                                      <a:rPr lang="ru-RU" sz="1600">
                                        <a:latin typeface="Cambria Math" panose="02040503050406030204" pitchFamily="18" charset="0"/>
                                        <a:ea typeface="Cambria Math" panose="02040503050406030204" pitchFamily="18" charset="0"/>
                                      </a:rPr>
                                      <m:t>+</m:t>
                                    </m:r>
                                  </m:sub>
                                </m:sSub>
                              </m:e>
                            </m:mr>
                            <m:mr>
                              <m:e>
                                <m:sSub>
                                  <m:sSubPr>
                                    <m:ctrlPr>
                                      <a:rPr lang="ru-RU" sz="1600" i="1">
                                        <a:latin typeface="Cambria Math"/>
                                        <a:ea typeface="Cambria Math" panose="02040503050406030204" pitchFamily="18" charset="0"/>
                                      </a:rPr>
                                    </m:ctrlPr>
                                  </m:sSubPr>
                                  <m:e>
                                    <m:r>
                                      <a:rPr lang="ru-RU" sz="1600">
                                        <a:latin typeface="Cambria Math" panose="02040503050406030204" pitchFamily="18" charset="0"/>
                                        <a:ea typeface="Cambria Math" panose="02040503050406030204" pitchFamily="18" charset="0"/>
                                      </a:rPr>
                                      <m:t>С</m:t>
                                    </m:r>
                                  </m:e>
                                  <m:sub>
                                    <m:r>
                                      <a:rPr lang="ru-RU" sz="1600" i="1">
                                        <a:latin typeface="Cambria Math" panose="02040503050406030204" pitchFamily="18" charset="0"/>
                                        <a:ea typeface="Cambria Math" panose="02040503050406030204" pitchFamily="18" charset="0"/>
                                      </a:rPr>
                                      <m:t>−</m:t>
                                    </m:r>
                                  </m:sub>
                                </m:sSub>
                              </m:e>
                            </m:mr>
                          </m:m>
                        </m:e>
                      </m:d>
                      <m:r>
                        <a:rPr lang="ru-RU" sz="1600">
                          <a:latin typeface="Cambria Math" panose="02040503050406030204" pitchFamily="18" charset="0"/>
                          <a:ea typeface="Cambria Math" panose="02040503050406030204" pitchFamily="18" charset="0"/>
                        </a:rPr>
                        <m:t>=</m:t>
                      </m:r>
                      <m:sSub>
                        <m:sSubPr>
                          <m:ctrlPr>
                            <a:rPr lang="ru-RU" sz="1600" i="1">
                              <a:latin typeface="Cambria Math"/>
                              <a:ea typeface="Cambria Math" panose="02040503050406030204" pitchFamily="18" charset="0"/>
                            </a:rPr>
                          </m:ctrlPr>
                        </m:sSubPr>
                        <m:e>
                          <m:acc>
                            <m:accPr>
                              <m:chr m:val="̂"/>
                              <m:ctrlPr>
                                <a:rPr lang="ru-RU" sz="1600" i="1">
                                  <a:latin typeface="Cambria Math"/>
                                  <a:ea typeface="Cambria Math" panose="02040503050406030204" pitchFamily="18" charset="0"/>
                                </a:rPr>
                              </m:ctrlPr>
                            </m:accPr>
                            <m:e>
                              <m:r>
                                <a:rPr lang="ru-RU" sz="1600" i="1">
                                  <a:latin typeface="Cambria Math" panose="02040503050406030204" pitchFamily="18" charset="0"/>
                                  <a:ea typeface="Cambria Math" panose="02040503050406030204" pitchFamily="18" charset="0"/>
                                </a:rPr>
                                <m:t>𝑆</m:t>
                              </m:r>
                            </m:e>
                          </m:acc>
                        </m:e>
                        <m:sub>
                          <m:r>
                            <a:rPr lang="ru-RU" sz="1600">
                              <a:latin typeface="Cambria Math" panose="02040503050406030204" pitchFamily="18" charset="0"/>
                              <a:ea typeface="Cambria Math" panose="02040503050406030204" pitchFamily="18" charset="0"/>
                            </a:rPr>
                            <m:t>2</m:t>
                          </m:r>
                        </m:sub>
                      </m:sSub>
                      <m:sSub>
                        <m:sSubPr>
                          <m:ctrlPr>
                            <a:rPr lang="ru-RU" sz="1600" i="1">
                              <a:latin typeface="Cambria Math"/>
                              <a:ea typeface="Cambria Math" panose="02040503050406030204" pitchFamily="18" charset="0"/>
                            </a:rPr>
                          </m:ctrlPr>
                        </m:sSubPr>
                        <m:e>
                          <m:acc>
                            <m:accPr>
                              <m:chr m:val="̂"/>
                              <m:ctrlPr>
                                <a:rPr lang="ru-RU" sz="1600" i="1">
                                  <a:latin typeface="Cambria Math"/>
                                  <a:ea typeface="Cambria Math" panose="02040503050406030204" pitchFamily="18" charset="0"/>
                                </a:rPr>
                              </m:ctrlPr>
                            </m:accPr>
                            <m:e>
                              <m:r>
                                <a:rPr lang="ru-RU" sz="1600" i="1">
                                  <a:latin typeface="Cambria Math" panose="02040503050406030204" pitchFamily="18" charset="0"/>
                                  <a:ea typeface="Cambria Math" panose="02040503050406030204" pitchFamily="18" charset="0"/>
                                </a:rPr>
                                <m:t>𝑊</m:t>
                              </m:r>
                            </m:e>
                          </m:acc>
                        </m:e>
                        <m:sub>
                          <m:r>
                            <a:rPr lang="ru-RU" sz="1600">
                              <a:latin typeface="Cambria Math" panose="02040503050406030204" pitchFamily="18" charset="0"/>
                              <a:ea typeface="Cambria Math" panose="02040503050406030204" pitchFamily="18" charset="0"/>
                            </a:rPr>
                            <m:t>21</m:t>
                          </m:r>
                        </m:sub>
                      </m:sSub>
                      <m:sSub>
                        <m:sSubPr>
                          <m:ctrlPr>
                            <a:rPr lang="ru-RU" sz="1600" i="1">
                              <a:latin typeface="Cambria Math"/>
                              <a:ea typeface="Cambria Math" panose="02040503050406030204" pitchFamily="18" charset="0"/>
                            </a:rPr>
                          </m:ctrlPr>
                        </m:sSubPr>
                        <m:e>
                          <m:acc>
                            <m:accPr>
                              <m:chr m:val="̂"/>
                              <m:ctrlPr>
                                <a:rPr lang="ru-RU" sz="1600" i="1">
                                  <a:latin typeface="Cambria Math"/>
                                  <a:ea typeface="Cambria Math" panose="02040503050406030204" pitchFamily="18" charset="0"/>
                                </a:rPr>
                              </m:ctrlPr>
                            </m:accPr>
                            <m:e>
                              <m:r>
                                <a:rPr lang="ru-RU" sz="1600" i="1">
                                  <a:latin typeface="Cambria Math" panose="02040503050406030204" pitchFamily="18" charset="0"/>
                                  <a:ea typeface="Cambria Math" panose="02040503050406030204" pitchFamily="18" charset="0"/>
                                </a:rPr>
                                <m:t>𝑆</m:t>
                              </m:r>
                            </m:e>
                          </m:acc>
                        </m:e>
                        <m:sub>
                          <m:r>
                            <a:rPr lang="ru-RU" sz="1600">
                              <a:latin typeface="Cambria Math" panose="02040503050406030204" pitchFamily="18" charset="0"/>
                              <a:ea typeface="Cambria Math" panose="02040503050406030204" pitchFamily="18" charset="0"/>
                            </a:rPr>
                            <m:t>1</m:t>
                          </m:r>
                        </m:sub>
                      </m:sSub>
                      <m:d>
                        <m:dPr>
                          <m:ctrlPr>
                            <a:rPr lang="ru-RU" sz="1600" i="1">
                              <a:latin typeface="Cambria Math"/>
                              <a:ea typeface="Cambria Math" panose="02040503050406030204" pitchFamily="18" charset="0"/>
                            </a:rPr>
                          </m:ctrlPr>
                        </m:dPr>
                        <m:e>
                          <m:m>
                            <m:mPr>
                              <m:mcs>
                                <m:mc>
                                  <m:mcPr>
                                    <m:count m:val="1"/>
                                    <m:mcJc m:val="center"/>
                                  </m:mcPr>
                                </m:mc>
                              </m:mcs>
                              <m:ctrlPr>
                                <a:rPr lang="ru-RU" sz="1600" i="1">
                                  <a:latin typeface="Cambria Math"/>
                                  <a:ea typeface="Cambria Math" panose="02040503050406030204" pitchFamily="18" charset="0"/>
                                </a:rPr>
                              </m:ctrlPr>
                            </m:mPr>
                            <m:mr>
                              <m:e>
                                <m:r>
                                  <a:rPr lang="ru-RU" sz="1600">
                                    <a:latin typeface="Cambria Math" panose="02040503050406030204" pitchFamily="18" charset="0"/>
                                    <a:ea typeface="Cambria Math" panose="02040503050406030204" pitchFamily="18" charset="0"/>
                                  </a:rPr>
                                  <m:t>1</m:t>
                                </m:r>
                              </m:e>
                            </m:mr>
                            <m:mr>
                              <m:e>
                                <m:r>
                                  <a:rPr lang="ru-RU" sz="1600">
                                    <a:latin typeface="Cambria Math" panose="02040503050406030204" pitchFamily="18" charset="0"/>
                                    <a:ea typeface="Cambria Math" panose="02040503050406030204" pitchFamily="18" charset="0"/>
                                  </a:rPr>
                                  <m:t>0</m:t>
                                </m:r>
                              </m:e>
                            </m:mr>
                          </m:m>
                        </m:e>
                      </m:d>
                      <m:r>
                        <a:rPr lang="ru-RU" sz="1600">
                          <a:latin typeface="Cambria Math" panose="02040503050406030204" pitchFamily="18" charset="0"/>
                          <a:ea typeface="Cambria Math" panose="02040503050406030204" pitchFamily="18" charset="0"/>
                        </a:rPr>
                        <m:t>=</m:t>
                      </m:r>
                      <m:d>
                        <m:dPr>
                          <m:ctrlPr>
                            <a:rPr lang="ru-RU" sz="1600" i="1">
                              <a:latin typeface="Cambria Math"/>
                              <a:ea typeface="Cambria Math" panose="02040503050406030204" pitchFamily="18" charset="0"/>
                            </a:rPr>
                          </m:ctrlPr>
                        </m:dPr>
                        <m:e>
                          <m:m>
                            <m:mPr>
                              <m:mcs>
                                <m:mc>
                                  <m:mcPr>
                                    <m:count m:val="1"/>
                                    <m:mcJc m:val="center"/>
                                  </m:mcPr>
                                </m:mc>
                              </m:mcs>
                              <m:ctrlPr>
                                <a:rPr lang="ru-RU" sz="1600" i="1">
                                  <a:latin typeface="Cambria Math"/>
                                  <a:ea typeface="Cambria Math" panose="02040503050406030204" pitchFamily="18" charset="0"/>
                                </a:rPr>
                              </m:ctrlPr>
                            </m:mPr>
                            <m:mr>
                              <m:e>
                                <m:sSup>
                                  <m:sSupPr>
                                    <m:ctrlPr>
                                      <a:rPr lang="ru-RU" sz="1600" i="1">
                                        <a:latin typeface="Cambria Math"/>
                                        <a:ea typeface="Cambria Math" panose="02040503050406030204" pitchFamily="18" charset="0"/>
                                      </a:rPr>
                                    </m:ctrlPr>
                                  </m:sSupPr>
                                  <m:e>
                                    <m:r>
                                      <a:rPr lang="ru-RU" sz="1600" i="1">
                                        <a:latin typeface="Cambria Math" panose="02040503050406030204" pitchFamily="18" charset="0"/>
                                        <a:ea typeface="Cambria Math" panose="02040503050406030204" pitchFamily="18" charset="0"/>
                                      </a:rPr>
                                      <m:t>𝑒</m:t>
                                    </m:r>
                                  </m:e>
                                  <m:sup>
                                    <m:r>
                                      <a:rPr lang="ru-RU" sz="1600" i="1">
                                        <a:latin typeface="Cambria Math" panose="02040503050406030204" pitchFamily="18" charset="0"/>
                                        <a:ea typeface="Cambria Math" panose="02040503050406030204" pitchFamily="18" charset="0"/>
                                      </a:rPr>
                                      <m:t>𝑊</m:t>
                                    </m:r>
                                  </m:sup>
                                </m:sSup>
                              </m:e>
                            </m:mr>
                            <m:mr>
                              <m:e>
                                <m:sSup>
                                  <m:sSupPr>
                                    <m:ctrlPr>
                                      <a:rPr lang="ru-RU" sz="1600" i="1">
                                        <a:latin typeface="Cambria Math"/>
                                        <a:ea typeface="Cambria Math" panose="02040503050406030204" pitchFamily="18" charset="0"/>
                                      </a:rPr>
                                    </m:ctrlPr>
                                  </m:sSupPr>
                                  <m:e>
                                    <m:sSub>
                                      <m:sSubPr>
                                        <m:ctrlPr>
                                          <a:rPr lang="ru-RU" sz="1600" i="1">
                                            <a:latin typeface="Cambria Math"/>
                                            <a:ea typeface="Cambria Math" panose="02040503050406030204" pitchFamily="18" charset="0"/>
                                          </a:rPr>
                                        </m:ctrlPr>
                                      </m:sSubPr>
                                      <m:e>
                                        <m:r>
                                          <a:rPr lang="ru-RU" sz="1600" i="1">
                                            <a:latin typeface="Cambria Math" panose="02040503050406030204" pitchFamily="18" charset="0"/>
                                            <a:ea typeface="Cambria Math" panose="02040503050406030204" pitchFamily="18" charset="0"/>
                                          </a:rPr>
                                          <m:t>𝑠</m:t>
                                        </m:r>
                                      </m:e>
                                      <m:sub>
                                        <m:r>
                                          <a:rPr lang="ru-RU" sz="1600">
                                            <a:latin typeface="Cambria Math" panose="02040503050406030204" pitchFamily="18" charset="0"/>
                                            <a:ea typeface="Cambria Math" panose="02040503050406030204" pitchFamily="18" charset="0"/>
                                          </a:rPr>
                                          <m:t>1</m:t>
                                        </m:r>
                                      </m:sub>
                                    </m:sSub>
                                    <m:r>
                                      <a:rPr lang="ru-RU" sz="1600" i="1">
                                        <a:latin typeface="Cambria Math" panose="02040503050406030204" pitchFamily="18" charset="0"/>
                                        <a:ea typeface="Cambria Math" panose="02040503050406030204" pitchFamily="18" charset="0"/>
                                      </a:rPr>
                                      <m:t>𝑒</m:t>
                                    </m:r>
                                  </m:e>
                                  <m:sup>
                                    <m:r>
                                      <a:rPr lang="ru-RU" sz="1600" i="1">
                                        <a:latin typeface="Cambria Math" panose="02040503050406030204" pitchFamily="18" charset="0"/>
                                        <a:ea typeface="Cambria Math" panose="02040503050406030204" pitchFamily="18" charset="0"/>
                                      </a:rPr>
                                      <m:t>−</m:t>
                                    </m:r>
                                    <m:r>
                                      <a:rPr lang="ru-RU" sz="1600" i="1">
                                        <a:latin typeface="Cambria Math" panose="02040503050406030204" pitchFamily="18" charset="0"/>
                                        <a:ea typeface="Cambria Math" panose="02040503050406030204" pitchFamily="18" charset="0"/>
                                      </a:rPr>
                                      <m:t>𝑊</m:t>
                                    </m:r>
                                  </m:sup>
                                </m:sSup>
                                <m:r>
                                  <a:rPr lang="ru-RU" sz="1600">
                                    <a:latin typeface="Cambria Math" panose="02040503050406030204" pitchFamily="18" charset="0"/>
                                    <a:ea typeface="Cambria Math" panose="02040503050406030204" pitchFamily="18" charset="0"/>
                                  </a:rPr>
                                  <m:t>+</m:t>
                                </m:r>
                                <m:sSub>
                                  <m:sSubPr>
                                    <m:ctrlPr>
                                      <a:rPr lang="ru-RU" sz="1600" i="1">
                                        <a:latin typeface="Cambria Math"/>
                                        <a:ea typeface="Cambria Math" panose="02040503050406030204" pitchFamily="18" charset="0"/>
                                      </a:rPr>
                                    </m:ctrlPr>
                                  </m:sSubPr>
                                  <m:e>
                                    <m:r>
                                      <a:rPr lang="ru-RU" sz="1600" i="1">
                                        <a:latin typeface="Cambria Math" panose="02040503050406030204" pitchFamily="18" charset="0"/>
                                        <a:ea typeface="Cambria Math" panose="02040503050406030204" pitchFamily="18" charset="0"/>
                                      </a:rPr>
                                      <m:t>𝑠</m:t>
                                    </m:r>
                                  </m:e>
                                  <m:sub>
                                    <m:r>
                                      <a:rPr lang="ru-RU" sz="1600">
                                        <a:latin typeface="Cambria Math" panose="02040503050406030204" pitchFamily="18" charset="0"/>
                                        <a:ea typeface="Cambria Math" panose="02040503050406030204" pitchFamily="18" charset="0"/>
                                      </a:rPr>
                                      <m:t>2</m:t>
                                    </m:r>
                                  </m:sub>
                                </m:sSub>
                                <m:sSup>
                                  <m:sSupPr>
                                    <m:ctrlPr>
                                      <a:rPr lang="ru-RU" sz="1600" i="1">
                                        <a:latin typeface="Cambria Math"/>
                                        <a:ea typeface="Cambria Math" panose="02040503050406030204" pitchFamily="18" charset="0"/>
                                      </a:rPr>
                                    </m:ctrlPr>
                                  </m:sSupPr>
                                  <m:e>
                                    <m:r>
                                      <a:rPr lang="ru-RU" sz="1600" i="1">
                                        <a:latin typeface="Cambria Math" panose="02040503050406030204" pitchFamily="18" charset="0"/>
                                        <a:ea typeface="Cambria Math" panose="02040503050406030204" pitchFamily="18" charset="0"/>
                                      </a:rPr>
                                      <m:t>𝑒</m:t>
                                    </m:r>
                                  </m:e>
                                  <m:sup>
                                    <m:r>
                                      <a:rPr lang="ru-RU" sz="1600" i="1">
                                        <a:latin typeface="Cambria Math" panose="02040503050406030204" pitchFamily="18" charset="0"/>
                                        <a:ea typeface="Cambria Math" panose="02040503050406030204" pitchFamily="18" charset="0"/>
                                      </a:rPr>
                                      <m:t>𝑊</m:t>
                                    </m:r>
                                  </m:sup>
                                </m:sSup>
                              </m:e>
                            </m:mr>
                          </m:m>
                        </m:e>
                      </m:d>
                      <m:r>
                        <a:rPr lang="ru-RU" sz="1600">
                          <a:latin typeface="Cambria Math" panose="02040503050406030204" pitchFamily="18" charset="0"/>
                          <a:ea typeface="Cambria Math" panose="02040503050406030204" pitchFamily="18" charset="0"/>
                        </a:rPr>
                        <m:t>, </m:t>
                      </m:r>
                      <m:r>
                        <a:rPr lang="ru-RU" sz="1600" i="1">
                          <a:latin typeface="Cambria Math" panose="02040503050406030204" pitchFamily="18" charset="0"/>
                          <a:ea typeface="Cambria Math" panose="02040503050406030204" pitchFamily="18" charset="0"/>
                        </a:rPr>
                        <m:t>𝑊</m:t>
                      </m:r>
                      <m:r>
                        <a:rPr lang="ru-RU" sz="1600">
                          <a:latin typeface="Cambria Math" panose="02040503050406030204" pitchFamily="18" charset="0"/>
                          <a:ea typeface="Cambria Math" panose="02040503050406030204" pitchFamily="18" charset="0"/>
                        </a:rPr>
                        <m:t>=</m:t>
                      </m:r>
                      <m:r>
                        <a:rPr lang="ru-RU" sz="1600" i="1">
                          <a:latin typeface="Cambria Math" panose="02040503050406030204" pitchFamily="18" charset="0"/>
                          <a:ea typeface="Cambria Math" panose="02040503050406030204" pitchFamily="18" charset="0"/>
                        </a:rPr>
                        <m:t>𝑖</m:t>
                      </m:r>
                      <m:nary>
                        <m:naryPr>
                          <m:limLoc m:val="subSup"/>
                          <m:ctrlPr>
                            <a:rPr lang="ru-RU" sz="1600" i="1">
                              <a:latin typeface="Cambria Math"/>
                              <a:ea typeface="Cambria Math" panose="02040503050406030204" pitchFamily="18" charset="0"/>
                            </a:rPr>
                          </m:ctrlPr>
                        </m:naryPr>
                        <m:sub>
                          <m:r>
                            <a:rPr lang="ru-RU" sz="1600">
                              <a:latin typeface="Cambria Math" panose="02040503050406030204" pitchFamily="18" charset="0"/>
                              <a:ea typeface="Cambria Math" panose="02040503050406030204" pitchFamily="18" charset="0"/>
                            </a:rPr>
                            <m:t>1</m:t>
                          </m:r>
                        </m:sub>
                        <m:sup>
                          <m:r>
                            <a:rPr lang="ru-RU" sz="1600">
                              <a:latin typeface="Cambria Math" panose="02040503050406030204" pitchFamily="18" charset="0"/>
                              <a:ea typeface="Cambria Math" panose="02040503050406030204" pitchFamily="18" charset="0"/>
                            </a:rPr>
                            <m:t>2</m:t>
                          </m:r>
                        </m:sup>
                        <m:e>
                          <m:rad>
                            <m:radPr>
                              <m:degHide m:val="on"/>
                              <m:ctrlPr>
                                <a:rPr lang="ru-RU" sz="1600" i="1">
                                  <a:latin typeface="Cambria Math"/>
                                  <a:ea typeface="Cambria Math" panose="02040503050406030204" pitchFamily="18" charset="0"/>
                                </a:rPr>
                              </m:ctrlPr>
                            </m:radPr>
                            <m:deg/>
                            <m:e>
                              <m:r>
                                <a:rPr lang="ru-RU" sz="1600" i="1">
                                  <a:latin typeface="Cambria Math" panose="02040503050406030204" pitchFamily="18" charset="0"/>
                                  <a:ea typeface="Cambria Math" panose="02040503050406030204" pitchFamily="18" charset="0"/>
                                </a:rPr>
                                <m:t>𝑄</m:t>
                              </m:r>
                            </m:e>
                          </m:rad>
                          <m:r>
                            <a:rPr lang="ru-RU" sz="1600" i="1">
                              <a:latin typeface="Cambria Math" panose="02040503050406030204" pitchFamily="18" charset="0"/>
                              <a:ea typeface="Cambria Math" panose="02040503050406030204" pitchFamily="18" charset="0"/>
                            </a:rPr>
                            <m:t>𝑑𝑧</m:t>
                          </m:r>
                        </m:e>
                      </m:nary>
                    </m:oMath>
                  </m:oMathPara>
                </a14:m>
                <a:endParaRPr lang="ru-RU" sz="1600" dirty="0">
                  <a:latin typeface="Cambria Math" panose="02040503050406030204" pitchFamily="18" charset="0"/>
                  <a:ea typeface="Cambria Math" panose="02040503050406030204" pitchFamily="18"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170324" y="4725144"/>
                <a:ext cx="5140806" cy="644407"/>
              </a:xfrm>
              <a:prstGeom prst="rect">
                <a:avLst/>
              </a:prstGeom>
              <a:blipFill rotWithShape="1">
                <a:blip r:embed="rId9"/>
                <a:stretch>
                  <a:fillRect/>
                </a:stretch>
              </a:blipFill>
            </p:spPr>
            <p:txBody>
              <a:bodyPr/>
              <a:lstStyle/>
              <a:p>
                <a:r>
                  <a:rPr lang="ru-RU">
                    <a:noFill/>
                  </a:rPr>
                  <a:t> </a:t>
                </a:r>
              </a:p>
            </p:txBody>
          </p:sp>
        </mc:Fallback>
      </mc:AlternateContent>
      <p:sp>
        <p:nvSpPr>
          <p:cNvPr id="16" name="TextBox 15"/>
          <p:cNvSpPr txBox="1"/>
          <p:nvPr/>
        </p:nvSpPr>
        <p:spPr>
          <a:xfrm>
            <a:off x="1916026" y="3841450"/>
            <a:ext cx="298480" cy="338554"/>
          </a:xfrm>
          <a:prstGeom prst="rect">
            <a:avLst/>
          </a:prstGeom>
          <a:noFill/>
        </p:spPr>
        <p:txBody>
          <a:bodyPr wrap="none" rtlCol="0">
            <a:spAutoFit/>
          </a:bodyPr>
          <a:lstStyle/>
          <a:p>
            <a:r>
              <a:rPr lang="en-US" sz="1600" dirty="0" smtClean="0">
                <a:latin typeface="Cambria Math" panose="02040503050406030204" pitchFamily="18" charset="0"/>
                <a:ea typeface="Cambria Math" panose="02040503050406030204" pitchFamily="18" charset="0"/>
              </a:rPr>
              <a:t>1</a:t>
            </a:r>
            <a:endParaRPr lang="ru-RU" sz="1600" dirty="0">
              <a:latin typeface="Cambria Math" panose="02040503050406030204" pitchFamily="18" charset="0"/>
              <a:ea typeface="Cambria Math" panose="02040503050406030204" pitchFamily="18" charset="0"/>
            </a:endParaRPr>
          </a:p>
        </p:txBody>
      </p:sp>
      <p:sp>
        <p:nvSpPr>
          <p:cNvPr id="20" name="TextBox 19"/>
          <p:cNvSpPr txBox="1"/>
          <p:nvPr/>
        </p:nvSpPr>
        <p:spPr>
          <a:xfrm>
            <a:off x="1115616" y="3477608"/>
            <a:ext cx="298480" cy="338554"/>
          </a:xfrm>
          <a:prstGeom prst="rect">
            <a:avLst/>
          </a:prstGeom>
          <a:noFill/>
        </p:spPr>
        <p:txBody>
          <a:bodyPr wrap="none" rtlCol="0">
            <a:spAutoFit/>
          </a:bodyPr>
          <a:lstStyle/>
          <a:p>
            <a:r>
              <a:rPr lang="en-US" sz="1600" dirty="0">
                <a:latin typeface="Cambria Math" panose="02040503050406030204" pitchFamily="18" charset="0"/>
                <a:ea typeface="Cambria Math" panose="02040503050406030204" pitchFamily="18" charset="0"/>
              </a:rPr>
              <a:t>2</a:t>
            </a:r>
            <a:endParaRPr lang="ru-RU" sz="1600"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7" name="Rectangle 16"/>
              <p:cNvSpPr/>
              <p:nvPr/>
            </p:nvSpPr>
            <p:spPr>
              <a:xfrm>
                <a:off x="5546916" y="4781925"/>
                <a:ext cx="3607511"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ru-RU" sz="1600" i="1" smtClean="0">
                          <a:latin typeface="Cambria Math" panose="02040503050406030204" pitchFamily="18" charset="0"/>
                          <a:ea typeface="Cambria Math" panose="02040503050406030204" pitchFamily="18" charset="0"/>
                        </a:rPr>
                        <m:t>𝐴</m:t>
                      </m:r>
                      <m:r>
                        <a:rPr lang="ru-RU" sz="1600">
                          <a:latin typeface="Cambria Math" panose="02040503050406030204" pitchFamily="18" charset="0"/>
                          <a:ea typeface="Cambria Math" panose="02040503050406030204" pitchFamily="18" charset="0"/>
                        </a:rPr>
                        <m:t>=1</m:t>
                      </m:r>
                      <m:r>
                        <a:rPr lang="ru-RU" sz="1600" i="1">
                          <a:latin typeface="Cambria Math" panose="02040503050406030204" pitchFamily="18" charset="0"/>
                          <a:ea typeface="Cambria Math" panose="02040503050406030204" pitchFamily="18" charset="0"/>
                        </a:rPr>
                        <m:t>−</m:t>
                      </m:r>
                      <m:sSup>
                        <m:sSupPr>
                          <m:ctrlPr>
                            <a:rPr lang="ru-RU" sz="1600" i="1">
                              <a:latin typeface="Cambria Math"/>
                              <a:ea typeface="Cambria Math" panose="02040503050406030204" pitchFamily="18" charset="0"/>
                            </a:rPr>
                          </m:ctrlPr>
                        </m:sSupPr>
                        <m:e>
                          <m:d>
                            <m:dPr>
                              <m:begChr m:val="|"/>
                              <m:endChr m:val="|"/>
                              <m:ctrlPr>
                                <a:rPr lang="ru-RU" sz="1600" i="1">
                                  <a:latin typeface="Cambria Math"/>
                                  <a:ea typeface="Cambria Math" panose="02040503050406030204" pitchFamily="18" charset="0"/>
                                </a:rPr>
                              </m:ctrlPr>
                            </m:dPr>
                            <m:e>
                              <m:r>
                                <a:rPr lang="ru-RU" sz="1600" i="1">
                                  <a:latin typeface="Cambria Math" panose="02040503050406030204" pitchFamily="18" charset="0"/>
                                  <a:ea typeface="Cambria Math" panose="02040503050406030204" pitchFamily="18" charset="0"/>
                                </a:rPr>
                                <m:t>𝑅</m:t>
                              </m:r>
                            </m:e>
                          </m:d>
                        </m:e>
                        <m:sup>
                          <m:r>
                            <a:rPr lang="ru-RU" sz="1600">
                              <a:latin typeface="Cambria Math" panose="02040503050406030204" pitchFamily="18" charset="0"/>
                              <a:ea typeface="Cambria Math" panose="02040503050406030204" pitchFamily="18" charset="0"/>
                            </a:rPr>
                            <m:t>2</m:t>
                          </m:r>
                        </m:sup>
                      </m:sSup>
                      <m:r>
                        <a:rPr lang="ru-RU" sz="1600">
                          <a:latin typeface="Cambria Math" panose="02040503050406030204" pitchFamily="18" charset="0"/>
                          <a:ea typeface="Cambria Math" panose="02040503050406030204" pitchFamily="18" charset="0"/>
                        </a:rPr>
                        <m:t>=1</m:t>
                      </m:r>
                      <m:r>
                        <a:rPr lang="ru-RU" sz="1600" i="1">
                          <a:latin typeface="Cambria Math" panose="02040503050406030204" pitchFamily="18" charset="0"/>
                          <a:ea typeface="Cambria Math" panose="02040503050406030204" pitchFamily="18" charset="0"/>
                        </a:rPr>
                        <m:t>−</m:t>
                      </m:r>
                      <m:sSup>
                        <m:sSupPr>
                          <m:ctrlPr>
                            <a:rPr lang="ru-RU" sz="1600" i="1">
                              <a:latin typeface="Cambria Math"/>
                              <a:ea typeface="Cambria Math" panose="02040503050406030204" pitchFamily="18" charset="0"/>
                            </a:rPr>
                          </m:ctrlPr>
                        </m:sSupPr>
                        <m:e>
                          <m:d>
                            <m:dPr>
                              <m:begChr m:val="|"/>
                              <m:endChr m:val="|"/>
                              <m:ctrlPr>
                                <a:rPr lang="ru-RU" sz="1600" i="1">
                                  <a:latin typeface="Cambria Math"/>
                                  <a:ea typeface="Cambria Math" panose="02040503050406030204" pitchFamily="18" charset="0"/>
                                </a:rPr>
                              </m:ctrlPr>
                            </m:dPr>
                            <m:e>
                              <m:sSub>
                                <m:sSubPr>
                                  <m:ctrlPr>
                                    <a:rPr lang="ru-RU" sz="1600" i="1">
                                      <a:latin typeface="Cambria Math"/>
                                      <a:ea typeface="Cambria Math" panose="02040503050406030204" pitchFamily="18" charset="0"/>
                                    </a:rPr>
                                  </m:ctrlPr>
                                </m:sSubPr>
                                <m:e>
                                  <m:r>
                                    <a:rPr lang="ru-RU" sz="1600" i="1">
                                      <a:latin typeface="Cambria Math" panose="02040503050406030204" pitchFamily="18" charset="0"/>
                                      <a:ea typeface="Cambria Math" panose="02040503050406030204" pitchFamily="18" charset="0"/>
                                    </a:rPr>
                                    <m:t>𝑠</m:t>
                                  </m:r>
                                </m:e>
                                <m:sub>
                                  <m:r>
                                    <a:rPr lang="ru-RU" sz="1600">
                                      <a:latin typeface="Cambria Math" panose="02040503050406030204" pitchFamily="18" charset="0"/>
                                      <a:ea typeface="Cambria Math" panose="02040503050406030204" pitchFamily="18" charset="0"/>
                                    </a:rPr>
                                    <m:t>2</m:t>
                                  </m:r>
                                </m:sub>
                              </m:sSub>
                              <m:r>
                                <a:rPr lang="ru-RU" sz="1600">
                                  <a:latin typeface="Cambria Math" panose="02040503050406030204" pitchFamily="18" charset="0"/>
                                  <a:ea typeface="Cambria Math" panose="02040503050406030204" pitchFamily="18" charset="0"/>
                                </a:rPr>
                                <m:t>+</m:t>
                              </m:r>
                              <m:sSub>
                                <m:sSubPr>
                                  <m:ctrlPr>
                                    <a:rPr lang="ru-RU" sz="1600" i="1">
                                      <a:latin typeface="Cambria Math"/>
                                      <a:ea typeface="Cambria Math" panose="02040503050406030204" pitchFamily="18" charset="0"/>
                                    </a:rPr>
                                  </m:ctrlPr>
                                </m:sSubPr>
                                <m:e>
                                  <m:r>
                                    <a:rPr lang="ru-RU" sz="1600" i="1">
                                      <a:latin typeface="Cambria Math" panose="02040503050406030204" pitchFamily="18" charset="0"/>
                                      <a:ea typeface="Cambria Math" panose="02040503050406030204" pitchFamily="18" charset="0"/>
                                    </a:rPr>
                                    <m:t>𝑠</m:t>
                                  </m:r>
                                </m:e>
                                <m:sub>
                                  <m:r>
                                    <a:rPr lang="ru-RU" sz="1600">
                                      <a:latin typeface="Cambria Math" panose="02040503050406030204" pitchFamily="18" charset="0"/>
                                      <a:ea typeface="Cambria Math" panose="02040503050406030204" pitchFamily="18" charset="0"/>
                                    </a:rPr>
                                    <m:t>1</m:t>
                                  </m:r>
                                </m:sub>
                              </m:sSub>
                              <m:sSup>
                                <m:sSupPr>
                                  <m:ctrlPr>
                                    <a:rPr lang="ru-RU" sz="1600" i="1">
                                      <a:latin typeface="Cambria Math"/>
                                      <a:ea typeface="Cambria Math" panose="02040503050406030204" pitchFamily="18" charset="0"/>
                                    </a:rPr>
                                  </m:ctrlPr>
                                </m:sSupPr>
                                <m:e>
                                  <m:r>
                                    <a:rPr lang="ru-RU" sz="1600" i="1">
                                      <a:latin typeface="Cambria Math" panose="02040503050406030204" pitchFamily="18" charset="0"/>
                                      <a:ea typeface="Cambria Math" panose="02040503050406030204" pitchFamily="18" charset="0"/>
                                    </a:rPr>
                                    <m:t>𝑒</m:t>
                                  </m:r>
                                </m:e>
                                <m:sup>
                                  <m:r>
                                    <a:rPr lang="ru-RU" sz="1600" i="1">
                                      <a:latin typeface="Cambria Math" panose="02040503050406030204" pitchFamily="18" charset="0"/>
                                      <a:ea typeface="Cambria Math" panose="02040503050406030204" pitchFamily="18" charset="0"/>
                                    </a:rPr>
                                    <m:t>−</m:t>
                                  </m:r>
                                  <m:r>
                                    <a:rPr lang="ru-RU" sz="1600">
                                      <a:latin typeface="Cambria Math" panose="02040503050406030204" pitchFamily="18" charset="0"/>
                                      <a:ea typeface="Cambria Math" panose="02040503050406030204" pitchFamily="18" charset="0"/>
                                    </a:rPr>
                                    <m:t>2</m:t>
                                  </m:r>
                                  <m:r>
                                    <a:rPr lang="ru-RU" sz="1600" i="1">
                                      <a:latin typeface="Cambria Math" panose="02040503050406030204" pitchFamily="18" charset="0"/>
                                      <a:ea typeface="Cambria Math" panose="02040503050406030204" pitchFamily="18" charset="0"/>
                                    </a:rPr>
                                    <m:t>𝑊</m:t>
                                  </m:r>
                                </m:sup>
                              </m:sSup>
                            </m:e>
                          </m:d>
                        </m:e>
                        <m:sup>
                          <m:r>
                            <a:rPr lang="ru-RU" sz="1600">
                              <a:latin typeface="Cambria Math" panose="02040503050406030204" pitchFamily="18" charset="0"/>
                              <a:ea typeface="Cambria Math" panose="02040503050406030204" pitchFamily="18" charset="0"/>
                            </a:rPr>
                            <m:t>2</m:t>
                          </m:r>
                        </m:sup>
                      </m:sSup>
                    </m:oMath>
                  </m:oMathPara>
                </a14:m>
                <a:endParaRPr lang="ru-RU" sz="1600" dirty="0">
                  <a:latin typeface="Cambria Math" panose="02040503050406030204" pitchFamily="18" charset="0"/>
                  <a:ea typeface="Cambria Math" panose="02040503050406030204" pitchFamily="18" charset="0"/>
                </a:endParaRPr>
              </a:p>
            </p:txBody>
          </p:sp>
        </mc:Choice>
        <mc:Fallback xmlns="">
          <p:sp>
            <p:nvSpPr>
              <p:cNvPr id="17" name="Rectangle 16"/>
              <p:cNvSpPr>
                <a:spLocks noRot="1" noChangeAspect="1" noMove="1" noResize="1" noEditPoints="1" noAdjustHandles="1" noChangeArrowheads="1" noChangeShapeType="1" noTextEdit="1"/>
              </p:cNvSpPr>
              <p:nvPr/>
            </p:nvSpPr>
            <p:spPr>
              <a:xfrm>
                <a:off x="5546916" y="4781925"/>
                <a:ext cx="3607511" cy="338554"/>
              </a:xfrm>
              <a:prstGeom prst="rect">
                <a:avLst/>
              </a:prstGeom>
              <a:blipFill rotWithShape="1">
                <a:blip r:embed="rId10"/>
                <a:stretch>
                  <a:fillRect/>
                </a:stretch>
              </a:blipFill>
            </p:spPr>
            <p:txBody>
              <a:bodyPr/>
              <a:lstStyle/>
              <a:p>
                <a:r>
                  <a:rPr lang="ru-RU">
                    <a:noFill/>
                  </a:rPr>
                  <a:t> </a:t>
                </a:r>
              </a:p>
            </p:txBody>
          </p:sp>
        </mc:Fallback>
      </mc:AlternateContent>
      <p:sp>
        <p:nvSpPr>
          <p:cNvPr id="18" name="Right Arrow 17"/>
          <p:cNvSpPr/>
          <p:nvPr/>
        </p:nvSpPr>
        <p:spPr>
          <a:xfrm>
            <a:off x="5436096" y="5011342"/>
            <a:ext cx="216024" cy="72008"/>
          </a:xfrm>
          <a:prstGeom prst="rightArrow">
            <a:avLst>
              <a:gd name="adj1" fmla="val 23545"/>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21" name="Rectangle 20"/>
              <p:cNvSpPr/>
              <p:nvPr/>
            </p:nvSpPr>
            <p:spPr>
              <a:xfrm>
                <a:off x="179513" y="5517232"/>
                <a:ext cx="4902646" cy="42133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ru-RU" sz="1600" i="1" smtClean="0">
                              <a:latin typeface="Cambria Math"/>
                              <a:ea typeface="Cambria Math" panose="02040503050406030204" pitchFamily="18" charset="0"/>
                            </a:rPr>
                          </m:ctrlPr>
                        </m:funcPr>
                        <m:fName>
                          <m:limLow>
                            <m:limLowPr>
                              <m:ctrlPr>
                                <a:rPr lang="ru-RU" sz="1600" i="1">
                                  <a:latin typeface="Cambria Math"/>
                                  <a:ea typeface="Cambria Math" panose="02040503050406030204" pitchFamily="18" charset="0"/>
                                </a:rPr>
                              </m:ctrlPr>
                            </m:limLowPr>
                            <m:e>
                              <m:r>
                                <m:rPr>
                                  <m:sty m:val="p"/>
                                </m:rPr>
                                <a:rPr lang="ru-RU" sz="1600">
                                  <a:latin typeface="Cambria Math" panose="02040503050406030204" pitchFamily="18" charset="0"/>
                                  <a:ea typeface="Cambria Math" panose="02040503050406030204" pitchFamily="18" charset="0"/>
                                </a:rPr>
                                <m:t>lim</m:t>
                              </m:r>
                            </m:e>
                            <m:lim>
                              <m:sSup>
                                <m:sSupPr>
                                  <m:ctrlPr>
                                    <a:rPr lang="ru-RU" sz="1600" i="1">
                                      <a:latin typeface="Cambria Math"/>
                                      <a:ea typeface="Cambria Math" panose="02040503050406030204" pitchFamily="18" charset="0"/>
                                    </a:rPr>
                                  </m:ctrlPr>
                                </m:sSupPr>
                                <m:e>
                                  <m:r>
                                    <a:rPr lang="ru-RU" sz="1600" i="1">
                                      <a:latin typeface="Cambria Math" panose="02040503050406030204" pitchFamily="18" charset="0"/>
                                      <a:ea typeface="Cambria Math" panose="02040503050406030204" pitchFamily="18" charset="0"/>
                                    </a:rPr>
                                    <m:t>𝛿</m:t>
                                  </m:r>
                                </m:e>
                                <m:sup>
                                  <m:r>
                                    <a:rPr lang="ru-RU" sz="1600" i="1">
                                      <a:latin typeface="Cambria Math" panose="02040503050406030204" pitchFamily="18" charset="0"/>
                                      <a:ea typeface="Cambria Math" panose="02040503050406030204" pitchFamily="18" charset="0"/>
                                    </a:rPr>
                                    <m:t>2</m:t>
                                  </m:r>
                                </m:sup>
                              </m:sSup>
                              <m:r>
                                <a:rPr lang="ru-RU" sz="1600" i="1">
                                  <a:latin typeface="Cambria Math" panose="02040503050406030204" pitchFamily="18" charset="0"/>
                                  <a:ea typeface="Cambria Math" panose="02040503050406030204" pitchFamily="18" charset="0"/>
                                </a:rPr>
                                <m:t>→∞</m:t>
                              </m:r>
                            </m:lim>
                          </m:limLow>
                        </m:fName>
                        <m:e>
                          <m:r>
                            <a:rPr lang="ru-RU" sz="1600" i="1">
                              <a:latin typeface="Cambria Math" panose="02040503050406030204" pitchFamily="18" charset="0"/>
                              <a:ea typeface="Cambria Math" panose="02040503050406030204" pitchFamily="18" charset="0"/>
                            </a:rPr>
                            <m:t>𝑅𝑒</m:t>
                          </m:r>
                          <m:r>
                            <a:rPr lang="ru-RU" sz="1600" i="1">
                              <a:latin typeface="Cambria Math" panose="02040503050406030204" pitchFamily="18" charset="0"/>
                              <a:ea typeface="Cambria Math" panose="02040503050406030204" pitchFamily="18" charset="0"/>
                            </a:rPr>
                            <m:t>(</m:t>
                          </m:r>
                          <m:r>
                            <a:rPr lang="ru-RU" sz="1600" i="1">
                              <a:latin typeface="Cambria Math" panose="02040503050406030204" pitchFamily="18" charset="0"/>
                              <a:ea typeface="Cambria Math" panose="02040503050406030204" pitchFamily="18" charset="0"/>
                            </a:rPr>
                            <m:t>𝑊</m:t>
                          </m:r>
                          <m:r>
                            <a:rPr lang="ru-RU" sz="1600" i="1">
                              <a:latin typeface="Cambria Math" panose="02040503050406030204" pitchFamily="18" charset="0"/>
                              <a:ea typeface="Cambria Math" panose="02040503050406030204" pitchFamily="18" charset="0"/>
                            </a:rPr>
                            <m:t>)</m:t>
                          </m:r>
                        </m:e>
                      </m:func>
                      <m:r>
                        <a:rPr lang="ru-RU"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m:t>
                      </m:r>
                      <m:func>
                        <m:funcPr>
                          <m:ctrlPr>
                            <a:rPr lang="ru-RU" sz="1600" i="1">
                              <a:latin typeface="Cambria Math"/>
                              <a:ea typeface="Cambria Math" panose="02040503050406030204" pitchFamily="18" charset="0"/>
                            </a:rPr>
                          </m:ctrlPr>
                        </m:funcPr>
                        <m:fName>
                          <m:limLow>
                            <m:limLowPr>
                              <m:ctrlPr>
                                <a:rPr lang="ru-RU" sz="1600" i="1">
                                  <a:latin typeface="Cambria Math"/>
                                  <a:ea typeface="Cambria Math" panose="02040503050406030204" pitchFamily="18" charset="0"/>
                                </a:rPr>
                              </m:ctrlPr>
                            </m:limLowPr>
                            <m:e>
                              <m:r>
                                <m:rPr>
                                  <m:sty m:val="p"/>
                                </m:rPr>
                                <a:rPr lang="ru-RU" sz="1600">
                                  <a:latin typeface="Cambria Math" panose="02040503050406030204" pitchFamily="18" charset="0"/>
                                  <a:ea typeface="Cambria Math" panose="02040503050406030204" pitchFamily="18" charset="0"/>
                                </a:rPr>
                                <m:t>lim</m:t>
                              </m:r>
                            </m:e>
                            <m:lim>
                              <m:sSup>
                                <m:sSupPr>
                                  <m:ctrlPr>
                                    <a:rPr lang="ru-RU" sz="1600" i="1">
                                      <a:latin typeface="Cambria Math"/>
                                      <a:ea typeface="Cambria Math" panose="02040503050406030204" pitchFamily="18" charset="0"/>
                                    </a:rPr>
                                  </m:ctrlPr>
                                </m:sSupPr>
                                <m:e>
                                  <m:r>
                                    <a:rPr lang="ru-RU" sz="1600" i="1">
                                      <a:latin typeface="Cambria Math" panose="02040503050406030204" pitchFamily="18" charset="0"/>
                                      <a:ea typeface="Cambria Math" panose="02040503050406030204" pitchFamily="18" charset="0"/>
                                    </a:rPr>
                                    <m:t>𝛿</m:t>
                                  </m:r>
                                </m:e>
                                <m:sup>
                                  <m:r>
                                    <a:rPr lang="ru-RU" sz="1600" i="1">
                                      <a:latin typeface="Cambria Math" panose="02040503050406030204" pitchFamily="18" charset="0"/>
                                      <a:ea typeface="Cambria Math" panose="02040503050406030204" pitchFamily="18" charset="0"/>
                                    </a:rPr>
                                    <m:t>2</m:t>
                                  </m:r>
                                </m:sup>
                              </m:sSup>
                              <m:r>
                                <a:rPr lang="ru-RU" sz="1600" i="1">
                                  <a:latin typeface="Cambria Math" panose="02040503050406030204" pitchFamily="18" charset="0"/>
                                  <a:ea typeface="Cambria Math" panose="02040503050406030204" pitchFamily="18" charset="0"/>
                                </a:rPr>
                                <m:t>→∞</m:t>
                              </m:r>
                            </m:lim>
                          </m:limLow>
                        </m:fName>
                        <m:e>
                          <m:r>
                            <a:rPr lang="ru-RU" sz="1600" i="1">
                              <a:latin typeface="Cambria Math" panose="02040503050406030204" pitchFamily="18" charset="0"/>
                              <a:ea typeface="Cambria Math" panose="02040503050406030204" pitchFamily="18" charset="0"/>
                            </a:rPr>
                            <m:t>𝑅</m:t>
                          </m:r>
                        </m:e>
                      </m:func>
                      <m:r>
                        <a:rPr lang="ru-RU"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m:t>
                      </m:r>
                      <m:sSub>
                        <m:sSubPr>
                          <m:ctrlPr>
                            <a:rPr lang="ru-RU" sz="1600" i="1">
                              <a:latin typeface="Cambria Math"/>
                              <a:ea typeface="Cambria Math" panose="02040503050406030204" pitchFamily="18" charset="0"/>
                            </a:rPr>
                          </m:ctrlPr>
                        </m:sSubPr>
                        <m:e>
                          <m:r>
                            <a:rPr lang="ru-RU" sz="1600" i="1">
                              <a:latin typeface="Cambria Math" panose="02040503050406030204" pitchFamily="18" charset="0"/>
                              <a:ea typeface="Cambria Math" panose="02040503050406030204" pitchFamily="18" charset="0"/>
                            </a:rPr>
                            <m:t>𝑠</m:t>
                          </m:r>
                        </m:e>
                        <m:sub>
                          <m:r>
                            <a:rPr lang="ru-RU" sz="1600">
                              <a:latin typeface="Cambria Math" panose="02040503050406030204" pitchFamily="18" charset="0"/>
                              <a:ea typeface="Cambria Math" panose="02040503050406030204" pitchFamily="18" charset="0"/>
                            </a:rPr>
                            <m:t>2</m:t>
                          </m:r>
                        </m:sub>
                      </m:sSub>
                      <m:r>
                        <a:rPr lang="en-US" sz="1600" b="0" i="1" smtClean="0">
                          <a:latin typeface="Cambria Math" panose="02040503050406030204" pitchFamily="18" charset="0"/>
                          <a:ea typeface="Cambria Math" panose="02040503050406030204" pitchFamily="18" charset="0"/>
                        </a:rPr>
                        <m:t>→</m:t>
                      </m:r>
                      <m:sSub>
                        <m:sSubPr>
                          <m:ctrlPr>
                            <a:rPr lang="ru-RU" sz="1600" i="1">
                              <a:latin typeface="Cambria Math"/>
                              <a:ea typeface="Cambria Math" panose="02040503050406030204" pitchFamily="18" charset="0"/>
                            </a:rPr>
                          </m:ctrlPr>
                        </m:sSubPr>
                        <m:e>
                          <m:r>
                            <a:rPr lang="ru-RU" sz="1600" i="1">
                              <a:latin typeface="Cambria Math" panose="02040503050406030204" pitchFamily="18" charset="0"/>
                              <a:ea typeface="Cambria Math" panose="02040503050406030204" pitchFamily="18" charset="0"/>
                            </a:rPr>
                            <m:t>𝑠</m:t>
                          </m:r>
                        </m:e>
                        <m:sub>
                          <m:r>
                            <a:rPr lang="ru-RU" sz="1600">
                              <a:latin typeface="Cambria Math" panose="02040503050406030204" pitchFamily="18" charset="0"/>
                              <a:ea typeface="Cambria Math" panose="02040503050406030204" pitchFamily="18" charset="0"/>
                            </a:rPr>
                            <m:t>2</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𝑖</m:t>
                      </m:r>
                    </m:oMath>
                  </m:oMathPara>
                </a14:m>
                <a:endParaRPr lang="ru-RU" sz="1600" dirty="0">
                  <a:latin typeface="Cambria Math" panose="02040503050406030204" pitchFamily="18" charset="0"/>
                  <a:ea typeface="Cambria Math" panose="02040503050406030204" pitchFamily="18" charset="0"/>
                </a:endParaRPr>
              </a:p>
            </p:txBody>
          </p:sp>
        </mc:Choice>
        <mc:Fallback xmlns="">
          <p:sp>
            <p:nvSpPr>
              <p:cNvPr id="21" name="Rectangle 20"/>
              <p:cNvSpPr>
                <a:spLocks noRot="1" noChangeAspect="1" noMove="1" noResize="1" noEditPoints="1" noAdjustHandles="1" noChangeArrowheads="1" noChangeShapeType="1" noTextEdit="1"/>
              </p:cNvSpPr>
              <p:nvPr/>
            </p:nvSpPr>
            <p:spPr>
              <a:xfrm>
                <a:off x="179513" y="5517232"/>
                <a:ext cx="4902646" cy="421334"/>
              </a:xfrm>
              <a:prstGeom prst="rect">
                <a:avLst/>
              </a:prstGeom>
              <a:blipFill rotWithShape="1">
                <a:blip r:embed="rId11"/>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251520" y="6021288"/>
                <a:ext cx="4907754" cy="3441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𝐴</m:t>
                      </m:r>
                      <m:d>
                        <m:dPr>
                          <m:ctrlPr>
                            <a:rPr lang="en-US" sz="1600" b="0" i="1" smtClean="0">
                              <a:latin typeface="Cambria Math"/>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0</m:t>
                          </m:r>
                        </m:e>
                      </m:d>
                      <m:r>
                        <a:rPr lang="en-US" sz="1600" b="0" i="1" smtClean="0">
                          <a:latin typeface="Cambria Math" panose="02040503050406030204" pitchFamily="18" charset="0"/>
                          <a:ea typeface="Cambria Math" panose="02040503050406030204" pitchFamily="18" charset="0"/>
                        </a:rPr>
                        <m:t>=0→</m:t>
                      </m:r>
                      <m:sSub>
                        <m:sSubPr>
                          <m:ctrlPr>
                            <a:rPr lang="ru-RU" sz="1600" i="1">
                              <a:latin typeface="Cambria Math"/>
                              <a:ea typeface="Cambria Math" panose="02040503050406030204" pitchFamily="18" charset="0"/>
                            </a:rPr>
                          </m:ctrlPr>
                        </m:sSubPr>
                        <m:e>
                          <m:r>
                            <a:rPr lang="ru-RU" sz="1600" i="1">
                              <a:latin typeface="Cambria Math" panose="02040503050406030204" pitchFamily="18" charset="0"/>
                              <a:ea typeface="Cambria Math" panose="02040503050406030204" pitchFamily="18" charset="0"/>
                            </a:rPr>
                            <m:t>𝑠</m:t>
                          </m:r>
                        </m:e>
                        <m:sub>
                          <m:r>
                            <a:rPr lang="ru-RU" sz="1600" i="1">
                              <a:latin typeface="Cambria Math" panose="02040503050406030204" pitchFamily="18" charset="0"/>
                              <a:ea typeface="Cambria Math" panose="02040503050406030204" pitchFamily="18" charset="0"/>
                            </a:rPr>
                            <m:t>1</m:t>
                          </m:r>
                        </m:sub>
                      </m:sSub>
                      <m:r>
                        <a:rPr lang="ru-RU" sz="1600" i="1">
                          <a:latin typeface="Cambria Math" panose="02040503050406030204" pitchFamily="18" charset="0"/>
                          <a:ea typeface="Cambria Math" panose="02040503050406030204" pitchFamily="18" charset="0"/>
                        </a:rPr>
                        <m:t>=</m:t>
                      </m:r>
                      <m:d>
                        <m:dPr>
                          <m:ctrlPr>
                            <a:rPr lang="en-US" sz="1600" b="0" i="1" smtClean="0">
                              <a:latin typeface="Cambria Math"/>
                              <a:ea typeface="Cambria Math" panose="02040503050406030204" pitchFamily="18" charset="0"/>
                            </a:rPr>
                          </m:ctrlPr>
                        </m:dPr>
                        <m:e>
                          <m:sSub>
                            <m:sSubPr>
                              <m:ctrlPr>
                                <a:rPr lang="en-US" sz="1600" b="0" i="1" smtClean="0">
                                  <a:latin typeface="Cambria Math"/>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𝑅</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𝑖</m:t>
                          </m:r>
                        </m:e>
                      </m:d>
                      <m:sSup>
                        <m:sSupPr>
                          <m:ctrlPr>
                            <a:rPr lang="ru-RU" sz="1600" i="1">
                              <a:latin typeface="Cambria Math"/>
                              <a:ea typeface="Cambria Math" panose="02040503050406030204" pitchFamily="18" charset="0"/>
                            </a:rPr>
                          </m:ctrlPr>
                        </m:sSupPr>
                        <m:e>
                          <m:r>
                            <a:rPr lang="ru-RU" sz="1600" i="1">
                              <a:latin typeface="Cambria Math" panose="02040503050406030204" pitchFamily="18" charset="0"/>
                              <a:ea typeface="Cambria Math" panose="02040503050406030204" pitchFamily="18" charset="0"/>
                            </a:rPr>
                            <m:t>𝑒</m:t>
                          </m:r>
                        </m:e>
                        <m:sup>
                          <m:r>
                            <a:rPr lang="ru-RU" sz="1600" i="1">
                              <a:latin typeface="Cambria Math" panose="02040503050406030204" pitchFamily="18" charset="0"/>
                              <a:ea typeface="Cambria Math" panose="02040503050406030204" pitchFamily="18" charset="0"/>
                            </a:rPr>
                            <m:t>2</m:t>
                          </m:r>
                          <m:sSub>
                            <m:sSubPr>
                              <m:ctrlPr>
                                <a:rPr lang="ru-RU" sz="1600" i="1">
                                  <a:latin typeface="Cambria Math"/>
                                  <a:ea typeface="Cambria Math" panose="02040503050406030204" pitchFamily="18" charset="0"/>
                                </a:rPr>
                              </m:ctrlPr>
                            </m:sSubPr>
                            <m:e>
                              <m:r>
                                <a:rPr lang="ru-RU" sz="1600" i="1">
                                  <a:latin typeface="Cambria Math" panose="02040503050406030204" pitchFamily="18" charset="0"/>
                                  <a:ea typeface="Cambria Math" panose="02040503050406030204" pitchFamily="18" charset="0"/>
                                </a:rPr>
                                <m:t>𝑊</m:t>
                              </m:r>
                            </m:e>
                            <m:sub>
                              <m:r>
                                <a:rPr lang="ru-RU" sz="1600" i="1">
                                  <a:latin typeface="Cambria Math" panose="02040503050406030204" pitchFamily="18" charset="0"/>
                                  <a:ea typeface="Cambria Math" panose="02040503050406030204" pitchFamily="18" charset="0"/>
                                </a:rPr>
                                <m:t>0</m:t>
                              </m:r>
                            </m:sub>
                          </m:sSub>
                        </m:sup>
                      </m:sSup>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𝑅</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 →</m:t>
                      </m:r>
                      <m:sSub>
                        <m:sSubPr>
                          <m:ctrlPr>
                            <a:rPr lang="ru-RU" sz="1600" i="1">
                              <a:latin typeface="Cambria Math"/>
                              <a:ea typeface="Cambria Math" panose="02040503050406030204" pitchFamily="18" charset="0"/>
                            </a:rPr>
                          </m:ctrlPr>
                        </m:sSubPr>
                        <m:e>
                          <m:r>
                            <a:rPr lang="ru-RU" sz="1600" i="1">
                              <a:latin typeface="Cambria Math" panose="02040503050406030204" pitchFamily="18" charset="0"/>
                              <a:ea typeface="Cambria Math" panose="02040503050406030204" pitchFamily="18" charset="0"/>
                            </a:rPr>
                            <m:t>𝑠</m:t>
                          </m:r>
                        </m:e>
                        <m:sub>
                          <m:r>
                            <a:rPr lang="ru-RU" sz="1600" i="1">
                              <a:latin typeface="Cambria Math" panose="02040503050406030204" pitchFamily="18" charset="0"/>
                              <a:ea typeface="Cambria Math" panose="02040503050406030204" pitchFamily="18" charset="0"/>
                            </a:rPr>
                            <m:t>1</m:t>
                          </m:r>
                        </m:sub>
                      </m:sSub>
                      <m:r>
                        <a:rPr lang="ru-RU"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𝑖</m:t>
                      </m:r>
                      <m:sSup>
                        <m:sSupPr>
                          <m:ctrlPr>
                            <a:rPr lang="ru-RU" sz="1600" i="1">
                              <a:latin typeface="Cambria Math"/>
                              <a:ea typeface="Cambria Math" panose="02040503050406030204" pitchFamily="18" charset="0"/>
                            </a:rPr>
                          </m:ctrlPr>
                        </m:sSupPr>
                        <m:e>
                          <m:r>
                            <a:rPr lang="ru-RU" sz="1600" i="1">
                              <a:latin typeface="Cambria Math" panose="02040503050406030204" pitchFamily="18" charset="0"/>
                              <a:ea typeface="Cambria Math" panose="02040503050406030204" pitchFamily="18" charset="0"/>
                            </a:rPr>
                            <m:t>𝑒</m:t>
                          </m:r>
                        </m:e>
                        <m:sup>
                          <m:r>
                            <a:rPr lang="ru-RU" sz="1600" i="1">
                              <a:latin typeface="Cambria Math" panose="02040503050406030204" pitchFamily="18" charset="0"/>
                              <a:ea typeface="Cambria Math" panose="02040503050406030204" pitchFamily="18" charset="0"/>
                            </a:rPr>
                            <m:t>2</m:t>
                          </m:r>
                          <m:sSub>
                            <m:sSubPr>
                              <m:ctrlPr>
                                <a:rPr lang="ru-RU" sz="1600" i="1">
                                  <a:latin typeface="Cambria Math"/>
                                  <a:ea typeface="Cambria Math" panose="02040503050406030204" pitchFamily="18" charset="0"/>
                                </a:rPr>
                              </m:ctrlPr>
                            </m:sSubPr>
                            <m:e>
                              <m:r>
                                <a:rPr lang="ru-RU" sz="1600" i="1">
                                  <a:latin typeface="Cambria Math" panose="02040503050406030204" pitchFamily="18" charset="0"/>
                                  <a:ea typeface="Cambria Math" panose="02040503050406030204" pitchFamily="18" charset="0"/>
                                </a:rPr>
                                <m:t>𝑊</m:t>
                              </m:r>
                            </m:e>
                            <m:sub>
                              <m:r>
                                <a:rPr lang="ru-RU" sz="1600" i="1">
                                  <a:latin typeface="Cambria Math" panose="02040503050406030204" pitchFamily="18" charset="0"/>
                                  <a:ea typeface="Cambria Math" panose="02040503050406030204" pitchFamily="18" charset="0"/>
                                </a:rPr>
                                <m:t>0</m:t>
                              </m:r>
                            </m:sub>
                          </m:sSub>
                        </m:sup>
                      </m:sSup>
                    </m:oMath>
                  </m:oMathPara>
                </a14:m>
                <a:endParaRPr lang="ru-RU" sz="1600" dirty="0">
                  <a:latin typeface="Cambria Math" panose="02040503050406030204" pitchFamily="18" charset="0"/>
                  <a:ea typeface="Cambria Math" panose="02040503050406030204" pitchFamily="18"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51520" y="6021288"/>
                <a:ext cx="4907754" cy="344133"/>
              </a:xfrm>
              <a:prstGeom prst="rect">
                <a:avLst/>
              </a:prstGeom>
              <a:blipFill rotWithShape="1">
                <a:blip r:embed="rId12"/>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5652120" y="5661248"/>
                <a:ext cx="3328604" cy="500522"/>
              </a:xfrm>
              <a:prstGeom prst="rect">
                <a:avLst/>
              </a:prstGeom>
              <a:ln w="19050">
                <a:solidFill>
                  <a:schemeClr val="accent6"/>
                </a:solidFill>
              </a:ln>
            </p:spPr>
            <p:txBody>
              <a:bodyPr wrap="none">
                <a:spAutoFit/>
              </a:bodyPr>
              <a:lstStyle/>
              <a:p>
                <a:pPr/>
                <a14:m>
                  <m:oMathPara xmlns:m="http://schemas.openxmlformats.org/officeDocument/2006/math">
                    <m:oMathParaPr>
                      <m:jc m:val="centerGroup"/>
                    </m:oMathParaPr>
                    <m:oMath xmlns:m="http://schemas.openxmlformats.org/officeDocument/2006/math">
                      <m:r>
                        <a:rPr lang="ru-RU" sz="2000" i="1" smtClean="0">
                          <a:latin typeface="Cambria Math" panose="02040503050406030204" pitchFamily="18" charset="0"/>
                          <a:ea typeface="Cambria Math" panose="02040503050406030204" pitchFamily="18" charset="0"/>
                        </a:rPr>
                        <m:t>𝐴</m:t>
                      </m:r>
                      <m:r>
                        <a:rPr lang="ru-RU" sz="2000">
                          <a:latin typeface="Cambria Math" panose="02040503050406030204" pitchFamily="18" charset="0"/>
                          <a:ea typeface="Cambria Math" panose="02040503050406030204" pitchFamily="18" charset="0"/>
                        </a:rPr>
                        <m:t>=1</m:t>
                      </m:r>
                      <m:r>
                        <a:rPr lang="ru-RU" sz="2000" i="1">
                          <a:latin typeface="Cambria Math" panose="02040503050406030204" pitchFamily="18" charset="0"/>
                          <a:ea typeface="Cambria Math" panose="02040503050406030204" pitchFamily="18" charset="0"/>
                        </a:rPr>
                        <m:t>−</m:t>
                      </m:r>
                      <m:sSup>
                        <m:sSupPr>
                          <m:ctrlPr>
                            <a:rPr lang="ru-RU" sz="2000" i="1">
                              <a:latin typeface="Cambria Math"/>
                              <a:ea typeface="Cambria Math" panose="02040503050406030204" pitchFamily="18" charset="0"/>
                            </a:rPr>
                          </m:ctrlPr>
                        </m:sSupPr>
                        <m:e>
                          <m:d>
                            <m:dPr>
                              <m:begChr m:val="|"/>
                              <m:endChr m:val="|"/>
                              <m:ctrlPr>
                                <a:rPr lang="ru-RU" sz="2000" i="1">
                                  <a:latin typeface="Cambria Math"/>
                                  <a:ea typeface="Cambria Math" panose="02040503050406030204" pitchFamily="18" charset="0"/>
                                </a:rPr>
                              </m:ctrlPr>
                            </m:dPr>
                            <m:e>
                              <m:r>
                                <a:rPr lang="en-US" sz="2000" b="0" i="0" smtClean="0">
                                  <a:latin typeface="Cambria Math" panose="02040503050406030204" pitchFamily="18" charset="0"/>
                                  <a:ea typeface="Cambria Math" panose="02040503050406030204" pitchFamily="18" charset="0"/>
                                </a:rPr>
                                <m:t>1−</m:t>
                              </m:r>
                              <m:r>
                                <a:rPr lang="ru-RU" sz="2000">
                                  <a:latin typeface="Cambria Math" panose="02040503050406030204" pitchFamily="18" charset="0"/>
                                  <a:ea typeface="Cambria Math" panose="02040503050406030204" pitchFamily="18" charset="0"/>
                                </a:rPr>
                                <m:t>2</m:t>
                              </m:r>
                              <m:sSup>
                                <m:sSupPr>
                                  <m:ctrlPr>
                                    <a:rPr lang="ru-RU" sz="2000" i="1">
                                      <a:latin typeface="Cambria Math"/>
                                      <a:ea typeface="Cambria Math" panose="02040503050406030204" pitchFamily="18" charset="0"/>
                                    </a:rPr>
                                  </m:ctrlPr>
                                </m:sSupPr>
                                <m:e>
                                  <m:r>
                                    <a:rPr lang="ru-RU" sz="2000" i="1">
                                      <a:latin typeface="Cambria Math" panose="02040503050406030204" pitchFamily="18" charset="0"/>
                                      <a:ea typeface="Cambria Math" panose="02040503050406030204" pitchFamily="18" charset="0"/>
                                    </a:rPr>
                                    <m:t>𝑒</m:t>
                                  </m:r>
                                </m:e>
                                <m:sup>
                                  <m:r>
                                    <a:rPr lang="ru-RU" sz="2000">
                                      <a:latin typeface="Cambria Math" panose="02040503050406030204" pitchFamily="18" charset="0"/>
                                      <a:ea typeface="Cambria Math" panose="02040503050406030204" pitchFamily="18" charset="0"/>
                                    </a:rPr>
                                    <m:t>2</m:t>
                                  </m:r>
                                  <m:sSub>
                                    <m:sSubPr>
                                      <m:ctrlPr>
                                        <a:rPr lang="ru-RU" sz="2000" i="1">
                                          <a:latin typeface="Cambria Math"/>
                                          <a:ea typeface="Cambria Math" panose="02040503050406030204" pitchFamily="18" charset="0"/>
                                        </a:rPr>
                                      </m:ctrlPr>
                                    </m:sSubPr>
                                    <m:e>
                                      <m:r>
                                        <a:rPr lang="ru-RU" sz="2000">
                                          <a:latin typeface="Cambria Math" panose="02040503050406030204" pitchFamily="18" charset="0"/>
                                          <a:ea typeface="Cambria Math" panose="02040503050406030204" pitchFamily="18" charset="0"/>
                                        </a:rPr>
                                        <m:t>(</m:t>
                                      </m:r>
                                      <m:r>
                                        <a:rPr lang="ru-RU" sz="2000" i="1">
                                          <a:latin typeface="Cambria Math" panose="02040503050406030204" pitchFamily="18" charset="0"/>
                                          <a:ea typeface="Cambria Math" panose="02040503050406030204" pitchFamily="18" charset="0"/>
                                        </a:rPr>
                                        <m:t>𝑊</m:t>
                                      </m:r>
                                    </m:e>
                                    <m:sub>
                                      <m:r>
                                        <a:rPr lang="ru-RU" sz="2000">
                                          <a:latin typeface="Cambria Math" panose="02040503050406030204" pitchFamily="18" charset="0"/>
                                          <a:ea typeface="Cambria Math" panose="02040503050406030204" pitchFamily="18" charset="0"/>
                                        </a:rPr>
                                        <m:t>0</m:t>
                                      </m:r>
                                    </m:sub>
                                  </m:sSub>
                                  <m:r>
                                    <a:rPr lang="ru-RU" sz="2000" i="1">
                                      <a:latin typeface="Cambria Math" panose="02040503050406030204" pitchFamily="18" charset="0"/>
                                      <a:ea typeface="Cambria Math" panose="02040503050406030204" pitchFamily="18" charset="0"/>
                                    </a:rPr>
                                    <m:t>−</m:t>
                                  </m:r>
                                  <m:r>
                                    <a:rPr lang="ru-RU" sz="2000" i="1">
                                      <a:latin typeface="Cambria Math" panose="02040503050406030204" pitchFamily="18" charset="0"/>
                                      <a:ea typeface="Cambria Math" panose="02040503050406030204" pitchFamily="18" charset="0"/>
                                    </a:rPr>
                                    <m:t>𝑊</m:t>
                                  </m:r>
                                  <m:r>
                                    <a:rPr lang="ru-RU" sz="2000">
                                      <a:latin typeface="Cambria Math" panose="02040503050406030204" pitchFamily="18" charset="0"/>
                                      <a:ea typeface="Cambria Math" panose="02040503050406030204" pitchFamily="18" charset="0"/>
                                    </a:rPr>
                                    <m:t>(</m:t>
                                  </m:r>
                                  <m:r>
                                    <a:rPr lang="ru-RU" sz="2000" i="1">
                                      <a:latin typeface="Cambria Math" panose="02040503050406030204" pitchFamily="18" charset="0"/>
                                      <a:ea typeface="Cambria Math" panose="02040503050406030204" pitchFamily="18" charset="0"/>
                                    </a:rPr>
                                    <m:t>𝛿</m:t>
                                  </m:r>
                                  <m:r>
                                    <a:rPr lang="ru-RU" sz="2000">
                                      <a:latin typeface="Cambria Math" panose="02040503050406030204" pitchFamily="18" charset="0"/>
                                      <a:ea typeface="Cambria Math" panose="02040503050406030204" pitchFamily="18" charset="0"/>
                                    </a:rPr>
                                    <m:t>))</m:t>
                                  </m:r>
                                </m:sup>
                              </m:sSup>
                            </m:e>
                          </m:d>
                        </m:e>
                        <m:sup>
                          <m:r>
                            <a:rPr lang="ru-RU" sz="2000">
                              <a:latin typeface="Cambria Math" panose="02040503050406030204" pitchFamily="18" charset="0"/>
                              <a:ea typeface="Cambria Math" panose="02040503050406030204" pitchFamily="18" charset="0"/>
                            </a:rPr>
                            <m:t>2</m:t>
                          </m:r>
                        </m:sup>
                      </m:sSup>
                    </m:oMath>
                  </m:oMathPara>
                </a14:m>
                <a:endParaRPr lang="ru-RU" sz="2000" dirty="0">
                  <a:latin typeface="Cambria Math" panose="02040503050406030204" pitchFamily="18" charset="0"/>
                  <a:ea typeface="Cambria Math" panose="02040503050406030204" pitchFamily="18" charset="0"/>
                </a:endParaRPr>
              </a:p>
            </p:txBody>
          </p:sp>
        </mc:Choice>
        <mc:Fallback xmlns="">
          <p:sp>
            <p:nvSpPr>
              <p:cNvPr id="23" name="Rectangle 22"/>
              <p:cNvSpPr>
                <a:spLocks noRot="1" noChangeAspect="1" noMove="1" noResize="1" noEditPoints="1" noAdjustHandles="1" noChangeArrowheads="1" noChangeShapeType="1" noTextEdit="1"/>
              </p:cNvSpPr>
              <p:nvPr/>
            </p:nvSpPr>
            <p:spPr>
              <a:xfrm>
                <a:off x="5652120" y="5661248"/>
                <a:ext cx="3328604" cy="500522"/>
              </a:xfrm>
              <a:prstGeom prst="rect">
                <a:avLst/>
              </a:prstGeom>
              <a:blipFill rotWithShape="1">
                <a:blip r:embed="rId13"/>
                <a:stretch>
                  <a:fillRect/>
                </a:stretch>
              </a:blipFill>
              <a:ln w="19050">
                <a:solidFill>
                  <a:schemeClr val="accent6"/>
                </a:solidFill>
              </a:ln>
            </p:spPr>
            <p:txBody>
              <a:bodyPr/>
              <a:lstStyle/>
              <a:p>
                <a:r>
                  <a:rPr lang="ru-RU">
                    <a:noFill/>
                  </a:rPr>
                  <a:t> </a:t>
                </a:r>
              </a:p>
            </p:txBody>
          </p:sp>
        </mc:Fallback>
      </mc:AlternateContent>
      <p:sp>
        <p:nvSpPr>
          <p:cNvPr id="27" name="Left Brace 26"/>
          <p:cNvSpPr/>
          <p:nvPr/>
        </p:nvSpPr>
        <p:spPr>
          <a:xfrm rot="10800000">
            <a:off x="5220073" y="5435698"/>
            <a:ext cx="252029" cy="1089645"/>
          </a:xfrm>
          <a:prstGeom prst="leftBrace">
            <a:avLst>
              <a:gd name="adj1" fmla="val 53685"/>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160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301494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descr="C:\Users\akutlin\Desktop\Private\ASGAP\diploma\images\isotropism(thoe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908720"/>
            <a:ext cx="4189320" cy="2968133"/>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C:\Users\akutlin\Desktop\Private\ASGAP\diploma\images\isotrop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876853"/>
            <a:ext cx="4189320" cy="289470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0" y="5568"/>
            <a:ext cx="9144000" cy="831144"/>
          </a:xfrm>
        </p:spPr>
        <p:txBody>
          <a:bodyPr>
            <a:noAutofit/>
          </a:bodyPr>
          <a:lstStyle/>
          <a:p>
            <a:r>
              <a:rPr lang="ru-RU" sz="3600" dirty="0" smtClean="0">
                <a:latin typeface="Cambria Math" panose="02040503050406030204" pitchFamily="18" charset="0"/>
                <a:ea typeface="Cambria Math" panose="02040503050406030204" pitchFamily="18" charset="0"/>
              </a:rPr>
              <a:t>Аналитические методы </a:t>
            </a:r>
            <a:r>
              <a:rPr lang="en-US" sz="3600" dirty="0" smtClean="0">
                <a:latin typeface="Cambria Math" panose="02040503050406030204" pitchFamily="18" charset="0"/>
                <a:ea typeface="Cambria Math" panose="02040503050406030204" pitchFamily="18" charset="0"/>
              </a:rPr>
              <a:t>II</a:t>
            </a:r>
            <a:r>
              <a:rPr lang="ru-RU" sz="3600" dirty="0" smtClean="0">
                <a:latin typeface="Cambria Math" panose="02040503050406030204" pitchFamily="18" charset="0"/>
                <a:ea typeface="Cambria Math" panose="02040503050406030204" pitchFamily="18" charset="0"/>
              </a:rPr>
              <a:t>:</a:t>
            </a:r>
            <a:br>
              <a:rPr lang="ru-RU" sz="3600" dirty="0" smtClean="0">
                <a:latin typeface="Cambria Math" panose="02040503050406030204" pitchFamily="18" charset="0"/>
                <a:ea typeface="Cambria Math" panose="02040503050406030204" pitchFamily="18" charset="0"/>
              </a:rPr>
            </a:br>
            <a:r>
              <a:rPr lang="ru-RU" sz="2800" dirty="0" smtClean="0">
                <a:latin typeface="Cambria Math" panose="02040503050406030204" pitchFamily="18" charset="0"/>
                <a:ea typeface="Cambria Math" panose="02040503050406030204" pitchFamily="18" charset="0"/>
              </a:rPr>
              <a:t>изотропный случай</a:t>
            </a:r>
            <a:endParaRPr lang="ru-RU" sz="2800" dirty="0">
              <a:latin typeface="Cambria Math" panose="02040503050406030204" pitchFamily="18" charset="0"/>
              <a:ea typeface="Cambria Math" panose="02040503050406030204" pitchFamily="18" charset="0"/>
            </a:endParaRPr>
          </a:p>
        </p:txBody>
      </p:sp>
      <p:sp>
        <p:nvSpPr>
          <p:cNvPr id="5" name="TextBox 4"/>
          <p:cNvSpPr txBox="1"/>
          <p:nvPr/>
        </p:nvSpPr>
        <p:spPr>
          <a:xfrm>
            <a:off x="5148064" y="1628800"/>
            <a:ext cx="3672408" cy="3139321"/>
          </a:xfrm>
          <a:prstGeom prst="rect">
            <a:avLst/>
          </a:prstGeom>
          <a:noFill/>
        </p:spPr>
        <p:txBody>
          <a:bodyPr wrap="square" rtlCol="0">
            <a:spAutoFit/>
          </a:bodyPr>
          <a:lstStyle/>
          <a:p>
            <a:pPr algn="just"/>
            <a:r>
              <a:rPr lang="ru-RU" dirty="0" smtClean="0">
                <a:latin typeface="Cambria Math" panose="02040503050406030204" pitchFamily="18" charset="0"/>
                <a:ea typeface="Cambria Math" panose="02040503050406030204" pitchFamily="18" charset="0"/>
              </a:rPr>
              <a:t>За счет малой зависимости поперечной ширины функции поглощения  от фаз констант Стокса удается сделать точное предсказание на положение максимумов поглощения. Остальные способы аналитического описания дают схожую форму, но не дают никакой количественной информации о зависимости.</a:t>
            </a:r>
            <a:endParaRPr lang="ru-RU" dirty="0">
              <a:latin typeface="Cambria Math" panose="02040503050406030204" pitchFamily="18" charset="0"/>
              <a:ea typeface="Cambria Math" panose="02040503050406030204" pitchFamily="18" charset="0"/>
            </a:endParaRPr>
          </a:p>
        </p:txBody>
      </p:sp>
      <p:cxnSp>
        <p:nvCxnSpPr>
          <p:cNvPr id="7" name="Straight Connector 6"/>
          <p:cNvCxnSpPr/>
          <p:nvPr/>
        </p:nvCxnSpPr>
        <p:spPr>
          <a:xfrm>
            <a:off x="1723992" y="1001189"/>
            <a:ext cx="0" cy="397016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020136" y="1001189"/>
            <a:ext cx="0" cy="397016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6357686" y="5445224"/>
                <a:ext cx="1253164" cy="390748"/>
              </a:xfrm>
              <a:prstGeom prst="rect">
                <a:avLst/>
              </a:prstGeom>
              <a:noFill/>
              <a:ln w="19050">
                <a:solidFill>
                  <a:schemeClr val="accent6"/>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ru-RU" i="1" smtClean="0">
                              <a:latin typeface="Cambria Math"/>
                            </a:rPr>
                          </m:ctrlPr>
                        </m:sSubPr>
                        <m:e>
                          <m:r>
                            <a:rPr lang="ru-RU" i="1" smtClean="0">
                              <a:latin typeface="Cambria Math"/>
                              <a:ea typeface="Cambria Math"/>
                            </a:rPr>
                            <m:t>𝛿</m:t>
                          </m:r>
                        </m:e>
                        <m:sub>
                          <m:r>
                            <a:rPr lang="en-US" b="0" i="1" smtClean="0">
                              <a:latin typeface="Cambria Math"/>
                            </a:rPr>
                            <m:t>𝑜𝑝𝑡</m:t>
                          </m:r>
                        </m:sub>
                      </m:sSub>
                      <m:r>
                        <a:rPr lang="en-US" b="0" i="1" smtClean="0">
                          <a:latin typeface="Cambria Math"/>
                        </a:rPr>
                        <m:t>=0.7</m:t>
                      </m:r>
                    </m:oMath>
                  </m:oMathPara>
                </a14:m>
                <a:endParaRPr lang="ru-RU" dirty="0"/>
              </a:p>
            </p:txBody>
          </p:sp>
        </mc:Choice>
        <mc:Fallback xmlns="">
          <p:sp>
            <p:nvSpPr>
              <p:cNvPr id="10" name="TextBox 9"/>
              <p:cNvSpPr txBox="1">
                <a:spLocks noRot="1" noChangeAspect="1" noMove="1" noResize="1" noEditPoints="1" noAdjustHandles="1" noChangeArrowheads="1" noChangeShapeType="1" noTextEdit="1"/>
              </p:cNvSpPr>
              <p:nvPr/>
            </p:nvSpPr>
            <p:spPr>
              <a:xfrm>
                <a:off x="6357686" y="5445224"/>
                <a:ext cx="1253164" cy="390748"/>
              </a:xfrm>
              <a:prstGeom prst="rect">
                <a:avLst/>
              </a:prstGeom>
              <a:blipFill rotWithShape="1">
                <a:blip r:embed="rId4"/>
                <a:stretch>
                  <a:fillRect b="-2985"/>
                </a:stretch>
              </a:blipFill>
              <a:ln w="19050">
                <a:solidFill>
                  <a:schemeClr val="accent6"/>
                </a:solidFill>
              </a:ln>
            </p:spPr>
            <p:txBody>
              <a:bodyPr/>
              <a:lstStyle/>
              <a:p>
                <a:r>
                  <a:rPr lang="ru-RU">
                    <a:noFill/>
                  </a:rPr>
                  <a:t> </a:t>
                </a:r>
              </a:p>
            </p:txBody>
          </p:sp>
        </mc:Fallback>
      </mc:AlternateContent>
    </p:spTree>
    <p:extLst>
      <p:ext uri="{BB962C8B-B14F-4D97-AF65-F5344CB8AC3E}">
        <p14:creationId xmlns:p14="http://schemas.microsoft.com/office/powerpoint/2010/main" val="36742053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5568"/>
            <a:ext cx="9144000" cy="831144"/>
          </a:xfrm>
        </p:spPr>
        <p:txBody>
          <a:bodyPr>
            <a:noAutofit/>
          </a:bodyPr>
          <a:lstStyle/>
          <a:p>
            <a:r>
              <a:rPr lang="ru-RU" sz="3600" dirty="0" smtClean="0">
                <a:latin typeface="Cambria Math" panose="02040503050406030204" pitchFamily="18" charset="0"/>
                <a:ea typeface="Cambria Math" panose="02040503050406030204" pitchFamily="18" charset="0"/>
              </a:rPr>
              <a:t>Аналитические методы </a:t>
            </a:r>
            <a:r>
              <a:rPr lang="en-US" sz="3600" dirty="0" smtClean="0">
                <a:latin typeface="Cambria Math" panose="02040503050406030204" pitchFamily="18" charset="0"/>
                <a:ea typeface="Cambria Math" panose="02040503050406030204" pitchFamily="18" charset="0"/>
              </a:rPr>
              <a:t>II</a:t>
            </a:r>
            <a:r>
              <a:rPr lang="ru-RU" sz="3600" dirty="0" smtClean="0">
                <a:latin typeface="Cambria Math" panose="02040503050406030204" pitchFamily="18" charset="0"/>
                <a:ea typeface="Cambria Math" panose="02040503050406030204" pitchFamily="18" charset="0"/>
              </a:rPr>
              <a:t>:</a:t>
            </a:r>
            <a:br>
              <a:rPr lang="ru-RU" sz="3600" dirty="0" smtClean="0">
                <a:latin typeface="Cambria Math" panose="02040503050406030204" pitchFamily="18" charset="0"/>
                <a:ea typeface="Cambria Math" panose="02040503050406030204" pitchFamily="18" charset="0"/>
              </a:rPr>
            </a:br>
            <a:r>
              <a:rPr lang="ru-RU" sz="2800" dirty="0" smtClean="0">
                <a:latin typeface="Cambria Math" panose="02040503050406030204" pitchFamily="18" charset="0"/>
                <a:ea typeface="Cambria Math" panose="02040503050406030204" pitchFamily="18" charset="0"/>
              </a:rPr>
              <a:t>анизотропный случай</a:t>
            </a:r>
            <a:endParaRPr lang="ru-RU" sz="2800"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5" name="Rectangle 4"/>
              <p:cNvSpPr/>
              <p:nvPr/>
            </p:nvSpPr>
            <p:spPr>
              <a:xfrm>
                <a:off x="1475656" y="955541"/>
                <a:ext cx="6030416" cy="8172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ru-RU" i="1" smtClean="0">
                              <a:latin typeface="Cambria Math"/>
                            </a:rPr>
                          </m:ctrlPr>
                        </m:fPr>
                        <m:num>
                          <m:sSup>
                            <m:sSupPr>
                              <m:ctrlPr>
                                <a:rPr lang="ru-RU" i="1">
                                  <a:latin typeface="Cambria Math"/>
                                </a:rPr>
                              </m:ctrlPr>
                            </m:sSupPr>
                            <m:e>
                              <m:r>
                                <a:rPr lang="ru-RU" i="1">
                                  <a:latin typeface="Cambria Math"/>
                                </a:rPr>
                                <m:t>𝑑</m:t>
                              </m:r>
                            </m:e>
                            <m:sup>
                              <m:r>
                                <a:rPr lang="ru-RU">
                                  <a:latin typeface="Cambria Math"/>
                                </a:rPr>
                                <m:t>2</m:t>
                              </m:r>
                            </m:sup>
                          </m:sSup>
                          <m:r>
                            <a:rPr lang="ru-RU" i="1">
                              <a:latin typeface="Cambria Math"/>
                            </a:rPr>
                            <m:t>𝐵</m:t>
                          </m:r>
                        </m:num>
                        <m:den>
                          <m:r>
                            <a:rPr lang="ru-RU" i="1">
                              <a:latin typeface="Cambria Math"/>
                            </a:rPr>
                            <m:t>𝑑</m:t>
                          </m:r>
                          <m:sSup>
                            <m:sSupPr>
                              <m:ctrlPr>
                                <a:rPr lang="ru-RU" i="1">
                                  <a:latin typeface="Cambria Math"/>
                                </a:rPr>
                              </m:ctrlPr>
                            </m:sSupPr>
                            <m:e>
                              <m:r>
                                <a:rPr lang="en-US" b="0" i="1" smtClean="0">
                                  <a:latin typeface="Cambria Math"/>
                                </a:rPr>
                                <m:t>𝑥</m:t>
                              </m:r>
                            </m:e>
                            <m:sup>
                              <m:r>
                                <a:rPr lang="ru-RU">
                                  <a:latin typeface="Cambria Math"/>
                                </a:rPr>
                                <m:t>2</m:t>
                              </m:r>
                            </m:sup>
                          </m:sSup>
                        </m:den>
                      </m:f>
                      <m:r>
                        <a:rPr lang="ru-RU" i="1">
                          <a:latin typeface="Cambria Math"/>
                        </a:rPr>
                        <m:t>−</m:t>
                      </m:r>
                      <m:f>
                        <m:fPr>
                          <m:ctrlPr>
                            <a:rPr lang="ru-RU" i="1">
                              <a:latin typeface="Cambria Math"/>
                            </a:rPr>
                          </m:ctrlPr>
                        </m:fPr>
                        <m:num>
                          <m:r>
                            <a:rPr lang="ru-RU">
                              <a:latin typeface="Cambria Math"/>
                            </a:rPr>
                            <m:t>1</m:t>
                          </m:r>
                        </m:num>
                        <m:den>
                          <m:r>
                            <a:rPr lang="en-US" b="0" i="1" smtClean="0">
                              <a:latin typeface="Cambria Math"/>
                            </a:rPr>
                            <m:t>𝑥</m:t>
                          </m:r>
                        </m:den>
                      </m:f>
                      <m:f>
                        <m:fPr>
                          <m:ctrlPr>
                            <a:rPr lang="ru-RU" i="1">
                              <a:latin typeface="Cambria Math"/>
                            </a:rPr>
                          </m:ctrlPr>
                        </m:fPr>
                        <m:num>
                          <m:sSup>
                            <m:sSupPr>
                              <m:ctrlPr>
                                <a:rPr lang="ru-RU" i="1">
                                  <a:latin typeface="Cambria Math"/>
                                </a:rPr>
                              </m:ctrlPr>
                            </m:sSupPr>
                            <m:e>
                              <m:r>
                                <a:rPr lang="en-US" b="0" i="1" smtClean="0">
                                  <a:latin typeface="Cambria Math"/>
                                </a:rPr>
                                <m:t>𝑥</m:t>
                              </m:r>
                            </m:e>
                            <m:sup>
                              <m:r>
                                <a:rPr lang="ru-RU">
                                  <a:latin typeface="Cambria Math"/>
                                </a:rPr>
                                <m:t>2</m:t>
                              </m:r>
                            </m:sup>
                          </m:sSup>
                          <m:r>
                            <a:rPr lang="ru-RU">
                              <a:latin typeface="Cambria Math"/>
                            </a:rPr>
                            <m:t>+</m:t>
                          </m:r>
                          <m:sSup>
                            <m:sSupPr>
                              <m:ctrlPr>
                                <a:rPr lang="ru-RU" i="1">
                                  <a:latin typeface="Cambria Math"/>
                                </a:rPr>
                              </m:ctrlPr>
                            </m:sSupPr>
                            <m:e>
                              <m:r>
                                <a:rPr lang="ru-RU" i="1">
                                  <a:latin typeface="Cambria Math"/>
                                </a:rPr>
                                <m:t>𝛽</m:t>
                              </m:r>
                            </m:e>
                            <m:sup>
                              <m:r>
                                <a:rPr lang="ru-RU">
                                  <a:latin typeface="Cambria Math"/>
                                </a:rPr>
                                <m:t>2</m:t>
                              </m:r>
                            </m:sup>
                          </m:sSup>
                        </m:num>
                        <m:den>
                          <m:sSup>
                            <m:sSupPr>
                              <m:ctrlPr>
                                <a:rPr lang="ru-RU" i="1">
                                  <a:latin typeface="Cambria Math"/>
                                </a:rPr>
                              </m:ctrlPr>
                            </m:sSupPr>
                            <m:e>
                              <m:r>
                                <a:rPr lang="en-US" b="0" i="1" smtClean="0">
                                  <a:latin typeface="Cambria Math"/>
                                </a:rPr>
                                <m:t>𝑥</m:t>
                              </m:r>
                            </m:e>
                            <m:sup>
                              <m:r>
                                <a:rPr lang="ru-RU">
                                  <a:latin typeface="Cambria Math"/>
                                </a:rPr>
                                <m:t>2</m:t>
                              </m:r>
                            </m:sup>
                          </m:sSup>
                          <m:r>
                            <a:rPr lang="ru-RU" i="1">
                              <a:latin typeface="Cambria Math"/>
                            </a:rPr>
                            <m:t>−</m:t>
                          </m:r>
                          <m:sSup>
                            <m:sSupPr>
                              <m:ctrlPr>
                                <a:rPr lang="ru-RU" i="1">
                                  <a:latin typeface="Cambria Math"/>
                                </a:rPr>
                              </m:ctrlPr>
                            </m:sSupPr>
                            <m:e>
                              <m:r>
                                <a:rPr lang="ru-RU" i="1">
                                  <a:latin typeface="Cambria Math"/>
                                </a:rPr>
                                <m:t>𝛽</m:t>
                              </m:r>
                            </m:e>
                            <m:sup>
                              <m:r>
                                <a:rPr lang="ru-RU">
                                  <a:latin typeface="Cambria Math"/>
                                </a:rPr>
                                <m:t>2</m:t>
                              </m:r>
                            </m:sup>
                          </m:sSup>
                        </m:den>
                      </m:f>
                      <m:f>
                        <m:fPr>
                          <m:ctrlPr>
                            <a:rPr lang="ru-RU" i="1">
                              <a:latin typeface="Cambria Math"/>
                            </a:rPr>
                          </m:ctrlPr>
                        </m:fPr>
                        <m:num>
                          <m:r>
                            <a:rPr lang="ru-RU" i="1">
                              <a:latin typeface="Cambria Math"/>
                            </a:rPr>
                            <m:t>𝑑𝐵</m:t>
                          </m:r>
                        </m:num>
                        <m:den>
                          <m:r>
                            <a:rPr lang="ru-RU" i="1">
                              <a:latin typeface="Cambria Math"/>
                            </a:rPr>
                            <m:t>𝑑𝑥</m:t>
                          </m:r>
                        </m:den>
                      </m:f>
                      <m:r>
                        <a:rPr lang="ru-RU" i="1">
                          <a:latin typeface="Cambria Math"/>
                        </a:rPr>
                        <m:t>−</m:t>
                      </m:r>
                      <m:d>
                        <m:dPr>
                          <m:ctrlPr>
                            <a:rPr lang="ru-RU" i="1">
                              <a:latin typeface="Cambria Math"/>
                            </a:rPr>
                          </m:ctrlPr>
                        </m:dPr>
                        <m:e>
                          <m:r>
                            <a:rPr lang="en-US" b="0" i="1" smtClean="0">
                              <a:latin typeface="Cambria Math"/>
                            </a:rPr>
                            <m:t>𝑥</m:t>
                          </m:r>
                          <m:r>
                            <a:rPr lang="ru-RU">
                              <a:latin typeface="Cambria Math"/>
                            </a:rPr>
                            <m:t>+</m:t>
                          </m:r>
                          <m:sSup>
                            <m:sSupPr>
                              <m:ctrlPr>
                                <a:rPr lang="ru-RU" i="1">
                                  <a:latin typeface="Cambria Math"/>
                                </a:rPr>
                              </m:ctrlPr>
                            </m:sSupPr>
                            <m:e>
                              <m:r>
                                <a:rPr lang="ru-RU" i="1">
                                  <a:latin typeface="Cambria Math"/>
                                </a:rPr>
                                <m:t>𝛿</m:t>
                              </m:r>
                            </m:e>
                            <m:sup>
                              <m:r>
                                <a:rPr lang="ru-RU">
                                  <a:latin typeface="Cambria Math"/>
                                </a:rPr>
                                <m:t>2</m:t>
                              </m:r>
                            </m:sup>
                          </m:sSup>
                          <m:r>
                            <a:rPr lang="ru-RU" i="1">
                              <a:latin typeface="Cambria Math"/>
                            </a:rPr>
                            <m:t>−</m:t>
                          </m:r>
                          <m:f>
                            <m:fPr>
                              <m:ctrlPr>
                                <a:rPr lang="ru-RU" i="1">
                                  <a:latin typeface="Cambria Math"/>
                                </a:rPr>
                              </m:ctrlPr>
                            </m:fPr>
                            <m:num>
                              <m:sSup>
                                <m:sSupPr>
                                  <m:ctrlPr>
                                    <a:rPr lang="ru-RU" i="1">
                                      <a:latin typeface="Cambria Math"/>
                                    </a:rPr>
                                  </m:ctrlPr>
                                </m:sSupPr>
                                <m:e>
                                  <m:r>
                                    <a:rPr lang="ru-RU" i="1">
                                      <a:latin typeface="Cambria Math"/>
                                    </a:rPr>
                                    <m:t>𝛽</m:t>
                                  </m:r>
                                </m:e>
                                <m:sup>
                                  <m:r>
                                    <a:rPr lang="ru-RU">
                                      <a:latin typeface="Cambria Math"/>
                                    </a:rPr>
                                    <m:t>2</m:t>
                                  </m:r>
                                </m:sup>
                              </m:sSup>
                            </m:num>
                            <m:den>
                              <m:r>
                                <a:rPr lang="en-US" b="0" i="1" smtClean="0">
                                  <a:latin typeface="Cambria Math"/>
                                </a:rPr>
                                <m:t>𝑥</m:t>
                              </m:r>
                            </m:den>
                          </m:f>
                          <m:r>
                            <a:rPr lang="ru-RU" i="1">
                              <a:latin typeface="Cambria Math"/>
                            </a:rPr>
                            <m:t>−</m:t>
                          </m:r>
                          <m:f>
                            <m:fPr>
                              <m:ctrlPr>
                                <a:rPr lang="ru-RU" i="1">
                                  <a:latin typeface="Cambria Math"/>
                                </a:rPr>
                              </m:ctrlPr>
                            </m:fPr>
                            <m:num>
                              <m:r>
                                <a:rPr lang="ru-RU">
                                  <a:latin typeface="Cambria Math"/>
                                </a:rPr>
                                <m:t>2</m:t>
                              </m:r>
                              <m:r>
                                <a:rPr lang="ru-RU" i="1">
                                  <a:latin typeface="Cambria Math"/>
                                </a:rPr>
                                <m:t>𝛽𝛿</m:t>
                              </m:r>
                            </m:num>
                            <m:den>
                              <m:sSup>
                                <m:sSupPr>
                                  <m:ctrlPr>
                                    <a:rPr lang="ru-RU" i="1">
                                      <a:latin typeface="Cambria Math"/>
                                    </a:rPr>
                                  </m:ctrlPr>
                                </m:sSupPr>
                                <m:e>
                                  <m:r>
                                    <a:rPr lang="en-US" b="0" i="1" smtClean="0">
                                      <a:latin typeface="Cambria Math"/>
                                    </a:rPr>
                                    <m:t>𝑥</m:t>
                                  </m:r>
                                </m:e>
                                <m:sup>
                                  <m:r>
                                    <a:rPr lang="ru-RU">
                                      <a:latin typeface="Cambria Math"/>
                                    </a:rPr>
                                    <m:t>2</m:t>
                                  </m:r>
                                </m:sup>
                              </m:sSup>
                              <m:r>
                                <a:rPr lang="ru-RU" i="1">
                                  <a:latin typeface="Cambria Math"/>
                                </a:rPr>
                                <m:t>−</m:t>
                              </m:r>
                              <m:sSup>
                                <m:sSupPr>
                                  <m:ctrlPr>
                                    <a:rPr lang="ru-RU" i="1">
                                      <a:latin typeface="Cambria Math"/>
                                    </a:rPr>
                                  </m:ctrlPr>
                                </m:sSupPr>
                                <m:e>
                                  <m:r>
                                    <a:rPr lang="ru-RU" i="1">
                                      <a:latin typeface="Cambria Math"/>
                                    </a:rPr>
                                    <m:t>𝛽</m:t>
                                  </m:r>
                                </m:e>
                                <m:sup>
                                  <m:r>
                                    <a:rPr lang="ru-RU">
                                      <a:latin typeface="Cambria Math"/>
                                    </a:rPr>
                                    <m:t>2</m:t>
                                  </m:r>
                                </m:sup>
                              </m:sSup>
                            </m:den>
                          </m:f>
                        </m:e>
                      </m:d>
                      <m:r>
                        <a:rPr lang="ru-RU" i="1">
                          <a:latin typeface="Cambria Math"/>
                        </a:rPr>
                        <m:t>𝐵</m:t>
                      </m:r>
                      <m:r>
                        <a:rPr lang="ru-RU">
                          <a:latin typeface="Cambria Math"/>
                        </a:rPr>
                        <m:t>=0</m:t>
                      </m:r>
                    </m:oMath>
                  </m:oMathPara>
                </a14:m>
                <a:endParaRPr lang="ru-RU" dirty="0"/>
              </a:p>
            </p:txBody>
          </p:sp>
        </mc:Choice>
        <mc:Fallback xmlns="">
          <p:sp>
            <p:nvSpPr>
              <p:cNvPr id="5" name="Rectangle 4"/>
              <p:cNvSpPr>
                <a:spLocks noRot="1" noChangeAspect="1" noMove="1" noResize="1" noEditPoints="1" noAdjustHandles="1" noChangeArrowheads="1" noChangeShapeType="1" noTextEdit="1"/>
              </p:cNvSpPr>
              <p:nvPr/>
            </p:nvSpPr>
            <p:spPr>
              <a:xfrm>
                <a:off x="1475656" y="955541"/>
                <a:ext cx="6030416" cy="817275"/>
              </a:xfrm>
              <a:prstGeom prst="rect">
                <a:avLst/>
              </a:prstGeom>
              <a:blipFill rotWithShape="1">
                <a:blip r:embed="rId2"/>
                <a:stretch>
                  <a:fillRect/>
                </a:stretch>
              </a:blipFill>
            </p:spPr>
            <p:txBody>
              <a:bodyPr/>
              <a:lstStyle/>
              <a:p>
                <a:r>
                  <a:rPr lang="ru-RU">
                    <a:noFill/>
                  </a:rPr>
                  <a:t> </a:t>
                </a:r>
              </a:p>
            </p:txBody>
          </p:sp>
        </mc:Fallback>
      </mc:AlternateContent>
      <p:pic>
        <p:nvPicPr>
          <p:cNvPr id="5122" name="Picture 2" descr="C:\Users\akutlin\Downloads\stokes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7002" y="1916832"/>
            <a:ext cx="2695158" cy="2723233"/>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akutlin\Downloads\antistokes (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7322" y="1916832"/>
            <a:ext cx="2695158" cy="272323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akutlin\Desktop\Private\ASGAP\diploma\images\anisatropis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833" y="1988840"/>
            <a:ext cx="3026868" cy="2493007"/>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10"/>
          <p:cNvSpPr/>
          <p:nvPr/>
        </p:nvSpPr>
        <p:spPr>
          <a:xfrm>
            <a:off x="359075" y="3330511"/>
            <a:ext cx="2340717" cy="962585"/>
          </a:xfrm>
          <a:custGeom>
            <a:avLst/>
            <a:gdLst>
              <a:gd name="connsiteX0" fmla="*/ 2467327 w 2467327"/>
              <a:gd name="connsiteY0" fmla="*/ 0 h 866023"/>
              <a:gd name="connsiteX1" fmla="*/ 2324452 w 2467327"/>
              <a:gd name="connsiteY1" fmla="*/ 581025 h 866023"/>
              <a:gd name="connsiteX2" fmla="*/ 1724377 w 2467327"/>
              <a:gd name="connsiteY2" fmla="*/ 857250 h 866023"/>
              <a:gd name="connsiteX3" fmla="*/ 762352 w 2467327"/>
              <a:gd name="connsiteY3" fmla="*/ 752475 h 866023"/>
              <a:gd name="connsiteX4" fmla="*/ 124177 w 2467327"/>
              <a:gd name="connsiteY4" fmla="*/ 314325 h 866023"/>
              <a:gd name="connsiteX5" fmla="*/ 352 w 2467327"/>
              <a:gd name="connsiteY5" fmla="*/ 0 h 866023"/>
              <a:gd name="connsiteX0" fmla="*/ 2466975 w 2466975"/>
              <a:gd name="connsiteY0" fmla="*/ 0 h 866023"/>
              <a:gd name="connsiteX1" fmla="*/ 2324100 w 2466975"/>
              <a:gd name="connsiteY1" fmla="*/ 581025 h 866023"/>
              <a:gd name="connsiteX2" fmla="*/ 1724025 w 2466975"/>
              <a:gd name="connsiteY2" fmla="*/ 857250 h 866023"/>
              <a:gd name="connsiteX3" fmla="*/ 762000 w 2466975"/>
              <a:gd name="connsiteY3" fmla="*/ 752475 h 866023"/>
              <a:gd name="connsiteX4" fmla="*/ 123825 w 2466975"/>
              <a:gd name="connsiteY4" fmla="*/ 314325 h 866023"/>
              <a:gd name="connsiteX5" fmla="*/ 0 w 2466975"/>
              <a:gd name="connsiteY5" fmla="*/ 0 h 866023"/>
              <a:gd name="connsiteX0" fmla="*/ 2466975 w 2466975"/>
              <a:gd name="connsiteY0" fmla="*/ 0 h 860418"/>
              <a:gd name="connsiteX1" fmla="*/ 2324100 w 2466975"/>
              <a:gd name="connsiteY1" fmla="*/ 672444 h 860418"/>
              <a:gd name="connsiteX2" fmla="*/ 1724025 w 2466975"/>
              <a:gd name="connsiteY2" fmla="*/ 857250 h 860418"/>
              <a:gd name="connsiteX3" fmla="*/ 762000 w 2466975"/>
              <a:gd name="connsiteY3" fmla="*/ 752475 h 860418"/>
              <a:gd name="connsiteX4" fmla="*/ 123825 w 2466975"/>
              <a:gd name="connsiteY4" fmla="*/ 314325 h 860418"/>
              <a:gd name="connsiteX5" fmla="*/ 0 w 2466975"/>
              <a:gd name="connsiteY5" fmla="*/ 0 h 860418"/>
              <a:gd name="connsiteX0" fmla="*/ 2528236 w 2528236"/>
              <a:gd name="connsiteY0" fmla="*/ 468516 h 860418"/>
              <a:gd name="connsiteX1" fmla="*/ 2324100 w 2528236"/>
              <a:gd name="connsiteY1" fmla="*/ 672444 h 860418"/>
              <a:gd name="connsiteX2" fmla="*/ 1724025 w 2528236"/>
              <a:gd name="connsiteY2" fmla="*/ 857250 h 860418"/>
              <a:gd name="connsiteX3" fmla="*/ 762000 w 2528236"/>
              <a:gd name="connsiteY3" fmla="*/ 752475 h 860418"/>
              <a:gd name="connsiteX4" fmla="*/ 123825 w 2528236"/>
              <a:gd name="connsiteY4" fmla="*/ 314325 h 860418"/>
              <a:gd name="connsiteX5" fmla="*/ 0 w 2528236"/>
              <a:gd name="connsiteY5" fmla="*/ 0 h 860418"/>
              <a:gd name="connsiteX0" fmla="*/ 2324100 w 2324100"/>
              <a:gd name="connsiteY0" fmla="*/ 672444 h 860418"/>
              <a:gd name="connsiteX1" fmla="*/ 1724025 w 2324100"/>
              <a:gd name="connsiteY1" fmla="*/ 857250 h 860418"/>
              <a:gd name="connsiteX2" fmla="*/ 762000 w 2324100"/>
              <a:gd name="connsiteY2" fmla="*/ 752475 h 860418"/>
              <a:gd name="connsiteX3" fmla="*/ 123825 w 2324100"/>
              <a:gd name="connsiteY3" fmla="*/ 314325 h 860418"/>
              <a:gd name="connsiteX4" fmla="*/ 0 w 2324100"/>
              <a:gd name="connsiteY4" fmla="*/ 0 h 860418"/>
              <a:gd name="connsiteX0" fmla="*/ 2456832 w 2456832"/>
              <a:gd name="connsiteY0" fmla="*/ 558172 h 867524"/>
              <a:gd name="connsiteX1" fmla="*/ 1724025 w 2456832"/>
              <a:gd name="connsiteY1" fmla="*/ 857250 h 867524"/>
              <a:gd name="connsiteX2" fmla="*/ 762000 w 2456832"/>
              <a:gd name="connsiteY2" fmla="*/ 752475 h 867524"/>
              <a:gd name="connsiteX3" fmla="*/ 123825 w 2456832"/>
              <a:gd name="connsiteY3" fmla="*/ 314325 h 867524"/>
              <a:gd name="connsiteX4" fmla="*/ 0 w 2456832"/>
              <a:gd name="connsiteY4" fmla="*/ 0 h 867524"/>
              <a:gd name="connsiteX0" fmla="*/ 2456832 w 2456832"/>
              <a:gd name="connsiteY0" fmla="*/ 558172 h 867524"/>
              <a:gd name="connsiteX1" fmla="*/ 1724025 w 2456832"/>
              <a:gd name="connsiteY1" fmla="*/ 857250 h 867524"/>
              <a:gd name="connsiteX2" fmla="*/ 762000 w 2456832"/>
              <a:gd name="connsiteY2" fmla="*/ 752475 h 867524"/>
              <a:gd name="connsiteX3" fmla="*/ 123825 w 2456832"/>
              <a:gd name="connsiteY3" fmla="*/ 314325 h 867524"/>
              <a:gd name="connsiteX4" fmla="*/ 0 w 2456832"/>
              <a:gd name="connsiteY4" fmla="*/ 0 h 867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6832" h="867524">
                <a:moveTo>
                  <a:pt x="2456832" y="558172"/>
                </a:moveTo>
                <a:cubicBezTo>
                  <a:pt x="2353428" y="668671"/>
                  <a:pt x="2006497" y="824866"/>
                  <a:pt x="1724025" y="857250"/>
                </a:cubicBezTo>
                <a:cubicBezTo>
                  <a:pt x="1441553" y="889634"/>
                  <a:pt x="1028700" y="842962"/>
                  <a:pt x="762000" y="752475"/>
                </a:cubicBezTo>
                <a:cubicBezTo>
                  <a:pt x="495300" y="661988"/>
                  <a:pt x="250825" y="439738"/>
                  <a:pt x="123825" y="314325"/>
                </a:cubicBezTo>
                <a:cubicBezTo>
                  <a:pt x="-3175" y="188913"/>
                  <a:pt x="18407" y="105646"/>
                  <a:pt x="0" y="0"/>
                </a:cubicBezTo>
              </a:path>
            </a:pathLst>
          </a:custGeom>
          <a:noFill/>
          <a:ln w="25400">
            <a:solidFill>
              <a:schemeClr val="tx2">
                <a:lumMod val="60000"/>
                <a:lumOff val="40000"/>
              </a:schemeClr>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latin typeface="Cambria Math" panose="02040503050406030204" pitchFamily="18" charset="0"/>
              <a:ea typeface="Cambria Math" panose="02040503050406030204" pitchFamily="18" charset="0"/>
            </a:endParaRPr>
          </a:p>
        </p:txBody>
      </p:sp>
      <p:sp>
        <p:nvSpPr>
          <p:cNvPr id="12" name="TextBox 11"/>
          <p:cNvSpPr txBox="1"/>
          <p:nvPr/>
        </p:nvSpPr>
        <p:spPr>
          <a:xfrm>
            <a:off x="1897256" y="4214044"/>
            <a:ext cx="298480" cy="338554"/>
          </a:xfrm>
          <a:prstGeom prst="rect">
            <a:avLst/>
          </a:prstGeom>
          <a:noFill/>
        </p:spPr>
        <p:txBody>
          <a:bodyPr wrap="none" rtlCol="0">
            <a:spAutoFit/>
          </a:bodyPr>
          <a:lstStyle/>
          <a:p>
            <a:r>
              <a:rPr lang="en-US" sz="1600" dirty="0" smtClean="0">
                <a:latin typeface="Cambria Math" panose="02040503050406030204" pitchFamily="18" charset="0"/>
                <a:ea typeface="Cambria Math" panose="02040503050406030204" pitchFamily="18" charset="0"/>
              </a:rPr>
              <a:t>1</a:t>
            </a:r>
            <a:endParaRPr lang="ru-RU" sz="1600" dirty="0">
              <a:latin typeface="Cambria Math" panose="02040503050406030204" pitchFamily="18" charset="0"/>
              <a:ea typeface="Cambria Math" panose="02040503050406030204" pitchFamily="18" charset="0"/>
            </a:endParaRPr>
          </a:p>
        </p:txBody>
      </p:sp>
      <p:sp>
        <p:nvSpPr>
          <p:cNvPr id="13" name="TextBox 12"/>
          <p:cNvSpPr txBox="1"/>
          <p:nvPr/>
        </p:nvSpPr>
        <p:spPr>
          <a:xfrm>
            <a:off x="1259632" y="3933056"/>
            <a:ext cx="298480" cy="338554"/>
          </a:xfrm>
          <a:prstGeom prst="rect">
            <a:avLst/>
          </a:prstGeom>
          <a:noFill/>
        </p:spPr>
        <p:txBody>
          <a:bodyPr wrap="none" rtlCol="0">
            <a:spAutoFit/>
          </a:bodyPr>
          <a:lstStyle/>
          <a:p>
            <a:r>
              <a:rPr lang="en-US" sz="1600" dirty="0">
                <a:latin typeface="Cambria Math" panose="02040503050406030204" pitchFamily="18" charset="0"/>
                <a:ea typeface="Cambria Math" panose="02040503050406030204" pitchFamily="18" charset="0"/>
              </a:rPr>
              <a:t>2</a:t>
            </a:r>
            <a:endParaRPr lang="ru-RU" sz="1600" dirty="0">
              <a:latin typeface="Cambria Math" panose="02040503050406030204" pitchFamily="18" charset="0"/>
              <a:ea typeface="Cambria Math" panose="02040503050406030204" pitchFamily="18" charset="0"/>
            </a:endParaRPr>
          </a:p>
        </p:txBody>
      </p:sp>
      <p:sp>
        <p:nvSpPr>
          <p:cNvPr id="14" name="TextBox 13"/>
          <p:cNvSpPr txBox="1"/>
          <p:nvPr/>
        </p:nvSpPr>
        <p:spPr>
          <a:xfrm>
            <a:off x="611560" y="3501008"/>
            <a:ext cx="298480" cy="338554"/>
          </a:xfrm>
          <a:prstGeom prst="rect">
            <a:avLst/>
          </a:prstGeom>
          <a:noFill/>
        </p:spPr>
        <p:txBody>
          <a:bodyPr wrap="none" rtlCol="0">
            <a:spAutoFit/>
          </a:bodyPr>
          <a:lstStyle/>
          <a:p>
            <a:r>
              <a:rPr lang="en-US" sz="1600" dirty="0" smtClean="0">
                <a:latin typeface="Cambria Math" panose="02040503050406030204" pitchFamily="18" charset="0"/>
                <a:ea typeface="Cambria Math" panose="02040503050406030204" pitchFamily="18" charset="0"/>
              </a:rPr>
              <a:t>3</a:t>
            </a:r>
            <a:endParaRPr lang="ru-RU" sz="1600"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6" name="Rectangle 5"/>
              <p:cNvSpPr/>
              <p:nvPr/>
            </p:nvSpPr>
            <p:spPr>
              <a:xfrm>
                <a:off x="467544" y="4869747"/>
                <a:ext cx="8389390" cy="64748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i="1">
                              <a:latin typeface="Cambria Math"/>
                            </a:rPr>
                          </m:ctrlPr>
                        </m:dPr>
                        <m:e>
                          <m:m>
                            <m:mPr>
                              <m:mcs>
                                <m:mc>
                                  <m:mcPr>
                                    <m:count m:val="1"/>
                                    <m:mcJc m:val="center"/>
                                  </m:mcPr>
                                </m:mc>
                              </m:mcs>
                              <m:ctrlPr>
                                <a:rPr lang="ru-RU" i="1">
                                  <a:latin typeface="Cambria Math"/>
                                </a:rPr>
                              </m:ctrlPr>
                            </m:mPr>
                            <m:mr>
                              <m:e>
                                <m:sSub>
                                  <m:sSubPr>
                                    <m:ctrlPr>
                                      <a:rPr lang="ru-RU" i="1">
                                        <a:latin typeface="Cambria Math"/>
                                      </a:rPr>
                                    </m:ctrlPr>
                                  </m:sSubPr>
                                  <m:e>
                                    <m:r>
                                      <a:rPr lang="ru-RU">
                                        <a:latin typeface="Cambria Math"/>
                                      </a:rPr>
                                      <m:t>С</m:t>
                                    </m:r>
                                  </m:e>
                                  <m:sub>
                                    <m:r>
                                      <a:rPr lang="ru-RU">
                                        <a:latin typeface="Cambria Math"/>
                                      </a:rPr>
                                      <m:t>+</m:t>
                                    </m:r>
                                  </m:sub>
                                </m:sSub>
                              </m:e>
                            </m:mr>
                            <m:mr>
                              <m:e>
                                <m:sSub>
                                  <m:sSubPr>
                                    <m:ctrlPr>
                                      <a:rPr lang="ru-RU" i="1">
                                        <a:latin typeface="Cambria Math"/>
                                      </a:rPr>
                                    </m:ctrlPr>
                                  </m:sSubPr>
                                  <m:e>
                                    <m:r>
                                      <a:rPr lang="ru-RU">
                                        <a:latin typeface="Cambria Math"/>
                                      </a:rPr>
                                      <m:t>С</m:t>
                                    </m:r>
                                  </m:e>
                                  <m:sub>
                                    <m:r>
                                      <a:rPr lang="ru-RU" i="1">
                                        <a:latin typeface="Cambria Math"/>
                                      </a:rPr>
                                      <m:t>−</m:t>
                                    </m:r>
                                  </m:sub>
                                </m:sSub>
                              </m:e>
                            </m:mr>
                          </m:m>
                        </m:e>
                      </m:d>
                      <m:r>
                        <a:rPr lang="ru-RU">
                          <a:latin typeface="Cambria Math"/>
                        </a:rPr>
                        <m:t>=</m:t>
                      </m:r>
                      <m:sSub>
                        <m:sSubPr>
                          <m:ctrlPr>
                            <a:rPr lang="ru-RU" i="1">
                              <a:latin typeface="Cambria Math"/>
                            </a:rPr>
                          </m:ctrlPr>
                        </m:sSubPr>
                        <m:e>
                          <m:acc>
                            <m:accPr>
                              <m:chr m:val="̂"/>
                              <m:ctrlPr>
                                <a:rPr lang="ru-RU" i="1">
                                  <a:latin typeface="Cambria Math"/>
                                </a:rPr>
                              </m:ctrlPr>
                            </m:accPr>
                            <m:e>
                              <m:r>
                                <a:rPr lang="ru-RU" i="1">
                                  <a:latin typeface="Cambria Math"/>
                                </a:rPr>
                                <m:t>𝑆</m:t>
                              </m:r>
                            </m:e>
                          </m:acc>
                        </m:e>
                        <m:sub>
                          <m:r>
                            <a:rPr lang="ru-RU">
                              <a:latin typeface="Cambria Math"/>
                            </a:rPr>
                            <m:t>3</m:t>
                          </m:r>
                        </m:sub>
                      </m:sSub>
                      <m:sSub>
                        <m:sSubPr>
                          <m:ctrlPr>
                            <a:rPr lang="ru-RU" i="1">
                              <a:latin typeface="Cambria Math"/>
                            </a:rPr>
                          </m:ctrlPr>
                        </m:sSubPr>
                        <m:e>
                          <m:acc>
                            <m:accPr>
                              <m:chr m:val="̂"/>
                              <m:ctrlPr>
                                <a:rPr lang="ru-RU" i="1">
                                  <a:latin typeface="Cambria Math"/>
                                </a:rPr>
                              </m:ctrlPr>
                            </m:accPr>
                            <m:e>
                              <m:r>
                                <a:rPr lang="ru-RU" i="1">
                                  <a:latin typeface="Cambria Math"/>
                                </a:rPr>
                                <m:t>𝑊</m:t>
                              </m:r>
                            </m:e>
                          </m:acc>
                        </m:e>
                        <m:sub>
                          <m:r>
                            <a:rPr lang="ru-RU">
                              <a:latin typeface="Cambria Math"/>
                            </a:rPr>
                            <m:t>32</m:t>
                          </m:r>
                        </m:sub>
                      </m:sSub>
                      <m:sSub>
                        <m:sSubPr>
                          <m:ctrlPr>
                            <a:rPr lang="ru-RU" i="1">
                              <a:latin typeface="Cambria Math"/>
                            </a:rPr>
                          </m:ctrlPr>
                        </m:sSubPr>
                        <m:e>
                          <m:acc>
                            <m:accPr>
                              <m:chr m:val="̂"/>
                              <m:ctrlPr>
                                <a:rPr lang="ru-RU" i="1">
                                  <a:latin typeface="Cambria Math"/>
                                </a:rPr>
                              </m:ctrlPr>
                            </m:accPr>
                            <m:e>
                              <m:r>
                                <a:rPr lang="ru-RU" i="1">
                                  <a:latin typeface="Cambria Math"/>
                                </a:rPr>
                                <m:t>𝑆</m:t>
                              </m:r>
                            </m:e>
                          </m:acc>
                        </m:e>
                        <m:sub>
                          <m:r>
                            <a:rPr lang="ru-RU">
                              <a:latin typeface="Cambria Math"/>
                            </a:rPr>
                            <m:t>2</m:t>
                          </m:r>
                        </m:sub>
                      </m:sSub>
                      <m:sSub>
                        <m:sSubPr>
                          <m:ctrlPr>
                            <a:rPr lang="ru-RU" i="1">
                              <a:latin typeface="Cambria Math"/>
                            </a:rPr>
                          </m:ctrlPr>
                        </m:sSubPr>
                        <m:e>
                          <m:acc>
                            <m:accPr>
                              <m:chr m:val="̂"/>
                              <m:ctrlPr>
                                <a:rPr lang="ru-RU" i="1">
                                  <a:latin typeface="Cambria Math"/>
                                </a:rPr>
                              </m:ctrlPr>
                            </m:accPr>
                            <m:e>
                              <m:r>
                                <a:rPr lang="ru-RU" i="1">
                                  <a:latin typeface="Cambria Math"/>
                                </a:rPr>
                                <m:t>𝑊</m:t>
                              </m:r>
                            </m:e>
                          </m:acc>
                        </m:e>
                        <m:sub>
                          <m:r>
                            <a:rPr lang="ru-RU">
                              <a:latin typeface="Cambria Math"/>
                            </a:rPr>
                            <m:t>21</m:t>
                          </m:r>
                        </m:sub>
                      </m:sSub>
                      <m:sSub>
                        <m:sSubPr>
                          <m:ctrlPr>
                            <a:rPr lang="ru-RU" i="1">
                              <a:latin typeface="Cambria Math"/>
                            </a:rPr>
                          </m:ctrlPr>
                        </m:sSubPr>
                        <m:e>
                          <m:acc>
                            <m:accPr>
                              <m:chr m:val="̂"/>
                              <m:ctrlPr>
                                <a:rPr lang="ru-RU" i="1">
                                  <a:latin typeface="Cambria Math"/>
                                </a:rPr>
                              </m:ctrlPr>
                            </m:accPr>
                            <m:e>
                              <m:r>
                                <a:rPr lang="ru-RU" i="1">
                                  <a:latin typeface="Cambria Math"/>
                                </a:rPr>
                                <m:t>𝑆</m:t>
                              </m:r>
                            </m:e>
                          </m:acc>
                        </m:e>
                        <m:sub>
                          <m:r>
                            <a:rPr lang="ru-RU">
                              <a:latin typeface="Cambria Math"/>
                            </a:rPr>
                            <m:t>1</m:t>
                          </m:r>
                        </m:sub>
                      </m:sSub>
                      <m:d>
                        <m:dPr>
                          <m:ctrlPr>
                            <a:rPr lang="ru-RU" i="1">
                              <a:latin typeface="Cambria Math"/>
                            </a:rPr>
                          </m:ctrlPr>
                        </m:dPr>
                        <m:e>
                          <m:m>
                            <m:mPr>
                              <m:mcs>
                                <m:mc>
                                  <m:mcPr>
                                    <m:count m:val="1"/>
                                    <m:mcJc m:val="center"/>
                                  </m:mcPr>
                                </m:mc>
                              </m:mcs>
                              <m:ctrlPr>
                                <a:rPr lang="ru-RU" i="1">
                                  <a:latin typeface="Cambria Math"/>
                                </a:rPr>
                              </m:ctrlPr>
                            </m:mPr>
                            <m:mr>
                              <m:e>
                                <m:r>
                                  <a:rPr lang="ru-RU">
                                    <a:latin typeface="Cambria Math"/>
                                  </a:rPr>
                                  <m:t>1</m:t>
                                </m:r>
                              </m:e>
                            </m:mr>
                            <m:mr>
                              <m:e>
                                <m:r>
                                  <a:rPr lang="ru-RU">
                                    <a:latin typeface="Cambria Math"/>
                                  </a:rPr>
                                  <m:t>0</m:t>
                                </m:r>
                              </m:e>
                            </m:mr>
                          </m:m>
                        </m:e>
                      </m:d>
                      <m:r>
                        <a:rPr lang="ru-RU">
                          <a:latin typeface="Cambria Math"/>
                        </a:rPr>
                        <m:t>=</m:t>
                      </m:r>
                      <m:d>
                        <m:dPr>
                          <m:ctrlPr>
                            <a:rPr lang="ru-RU" i="1">
                              <a:latin typeface="Cambria Math"/>
                            </a:rPr>
                          </m:ctrlPr>
                        </m:dPr>
                        <m:e>
                          <m:m>
                            <m:mPr>
                              <m:mcs>
                                <m:mc>
                                  <m:mcPr>
                                    <m:count m:val="1"/>
                                    <m:mcJc m:val="center"/>
                                  </m:mcPr>
                                </m:mc>
                              </m:mcs>
                              <m:ctrlPr>
                                <a:rPr lang="ru-RU" i="1">
                                  <a:latin typeface="Cambria Math"/>
                                </a:rPr>
                              </m:ctrlPr>
                            </m:mPr>
                            <m:mr>
                              <m:e>
                                <m:sSup>
                                  <m:sSupPr>
                                    <m:ctrlPr>
                                      <a:rPr lang="ru-RU" i="1">
                                        <a:latin typeface="Cambria Math"/>
                                      </a:rPr>
                                    </m:ctrlPr>
                                  </m:sSupPr>
                                  <m:e>
                                    <m:r>
                                      <a:rPr lang="ru-RU" i="1">
                                        <a:latin typeface="Cambria Math"/>
                                      </a:rPr>
                                      <m:t>𝑒</m:t>
                                    </m:r>
                                  </m:e>
                                  <m:sup>
                                    <m:sSub>
                                      <m:sSubPr>
                                        <m:ctrlPr>
                                          <a:rPr lang="ru-RU" i="1">
                                            <a:latin typeface="Cambria Math"/>
                                          </a:rPr>
                                        </m:ctrlPr>
                                      </m:sSubPr>
                                      <m:e>
                                        <m:r>
                                          <a:rPr lang="ru-RU" i="1">
                                            <a:latin typeface="Cambria Math"/>
                                          </a:rPr>
                                          <m:t>𝑊</m:t>
                                        </m:r>
                                      </m:e>
                                      <m:sub>
                                        <m:r>
                                          <a:rPr lang="ru-RU">
                                            <a:latin typeface="Cambria Math"/>
                                          </a:rPr>
                                          <m:t>32</m:t>
                                        </m:r>
                                      </m:sub>
                                    </m:sSub>
                                    <m:r>
                                      <a:rPr lang="ru-RU">
                                        <a:latin typeface="Cambria Math"/>
                                      </a:rPr>
                                      <m:t>+</m:t>
                                    </m:r>
                                    <m:sSub>
                                      <m:sSubPr>
                                        <m:ctrlPr>
                                          <a:rPr lang="ru-RU" i="1">
                                            <a:latin typeface="Cambria Math"/>
                                          </a:rPr>
                                        </m:ctrlPr>
                                      </m:sSubPr>
                                      <m:e>
                                        <m:r>
                                          <a:rPr lang="ru-RU" i="1">
                                            <a:latin typeface="Cambria Math"/>
                                          </a:rPr>
                                          <m:t>𝑊</m:t>
                                        </m:r>
                                      </m:e>
                                      <m:sub>
                                        <m:r>
                                          <a:rPr lang="ru-RU">
                                            <a:latin typeface="Cambria Math"/>
                                          </a:rPr>
                                          <m:t>21</m:t>
                                        </m:r>
                                      </m:sub>
                                    </m:sSub>
                                  </m:sup>
                                </m:sSup>
                              </m:e>
                            </m:mr>
                            <m:mr>
                              <m:e>
                                <m:sSup>
                                  <m:sSupPr>
                                    <m:ctrlPr>
                                      <a:rPr lang="ru-RU" i="1">
                                        <a:latin typeface="Cambria Math"/>
                                      </a:rPr>
                                    </m:ctrlPr>
                                  </m:sSupPr>
                                  <m:e>
                                    <m:r>
                                      <a:rPr lang="ru-RU" i="1">
                                        <a:latin typeface="Cambria Math"/>
                                      </a:rPr>
                                      <m:t>𝑒</m:t>
                                    </m:r>
                                  </m:e>
                                  <m:sup>
                                    <m:r>
                                      <a:rPr lang="ru-RU" i="1">
                                        <a:latin typeface="Cambria Math"/>
                                      </a:rPr>
                                      <m:t>−</m:t>
                                    </m:r>
                                    <m:sSub>
                                      <m:sSubPr>
                                        <m:ctrlPr>
                                          <a:rPr lang="ru-RU" i="1">
                                            <a:latin typeface="Cambria Math"/>
                                          </a:rPr>
                                        </m:ctrlPr>
                                      </m:sSubPr>
                                      <m:e>
                                        <m:r>
                                          <a:rPr lang="ru-RU" i="1">
                                            <a:latin typeface="Cambria Math"/>
                                          </a:rPr>
                                          <m:t>𝑊</m:t>
                                        </m:r>
                                      </m:e>
                                      <m:sub>
                                        <m:r>
                                          <a:rPr lang="ru-RU">
                                            <a:latin typeface="Cambria Math"/>
                                          </a:rPr>
                                          <m:t>32</m:t>
                                        </m:r>
                                      </m:sub>
                                    </m:sSub>
                                    <m:r>
                                      <a:rPr lang="ru-RU" i="1">
                                        <a:latin typeface="Cambria Math"/>
                                      </a:rPr>
                                      <m:t>−</m:t>
                                    </m:r>
                                    <m:sSub>
                                      <m:sSubPr>
                                        <m:ctrlPr>
                                          <a:rPr lang="ru-RU" i="1">
                                            <a:latin typeface="Cambria Math"/>
                                          </a:rPr>
                                        </m:ctrlPr>
                                      </m:sSubPr>
                                      <m:e>
                                        <m:r>
                                          <a:rPr lang="ru-RU" i="1">
                                            <a:latin typeface="Cambria Math"/>
                                          </a:rPr>
                                          <m:t>𝑊</m:t>
                                        </m:r>
                                      </m:e>
                                      <m:sub>
                                        <m:r>
                                          <a:rPr lang="ru-RU">
                                            <a:latin typeface="Cambria Math"/>
                                          </a:rPr>
                                          <m:t>21</m:t>
                                        </m:r>
                                      </m:sub>
                                    </m:sSub>
                                  </m:sup>
                                </m:sSup>
                                <m:r>
                                  <a:rPr lang="ru-RU">
                                    <a:latin typeface="Cambria Math"/>
                                  </a:rPr>
                                  <m:t>(</m:t>
                                </m:r>
                                <m:sSub>
                                  <m:sSubPr>
                                    <m:ctrlPr>
                                      <a:rPr lang="ru-RU" i="1">
                                        <a:latin typeface="Cambria Math"/>
                                      </a:rPr>
                                    </m:ctrlPr>
                                  </m:sSubPr>
                                  <m:e>
                                    <m:r>
                                      <a:rPr lang="ru-RU" i="1">
                                        <a:latin typeface="Cambria Math"/>
                                      </a:rPr>
                                      <m:t>𝑠</m:t>
                                    </m:r>
                                  </m:e>
                                  <m:sub>
                                    <m:r>
                                      <a:rPr lang="ru-RU">
                                        <a:latin typeface="Cambria Math"/>
                                      </a:rPr>
                                      <m:t>1</m:t>
                                    </m:r>
                                  </m:sub>
                                </m:sSub>
                                <m:r>
                                  <a:rPr lang="ru-RU">
                                    <a:latin typeface="Cambria Math"/>
                                  </a:rPr>
                                  <m:t>+</m:t>
                                </m:r>
                                <m:sSup>
                                  <m:sSupPr>
                                    <m:ctrlPr>
                                      <a:rPr lang="ru-RU" i="1">
                                        <a:latin typeface="Cambria Math"/>
                                      </a:rPr>
                                    </m:ctrlPr>
                                  </m:sSupPr>
                                  <m:e>
                                    <m:r>
                                      <a:rPr lang="ru-RU" i="1">
                                        <a:latin typeface="Cambria Math"/>
                                      </a:rPr>
                                      <m:t>𝑒</m:t>
                                    </m:r>
                                  </m:e>
                                  <m:sup>
                                    <m:r>
                                      <a:rPr lang="ru-RU">
                                        <a:latin typeface="Cambria Math"/>
                                      </a:rPr>
                                      <m:t>2</m:t>
                                    </m:r>
                                    <m:sSub>
                                      <m:sSubPr>
                                        <m:ctrlPr>
                                          <a:rPr lang="ru-RU" i="1">
                                            <a:latin typeface="Cambria Math"/>
                                          </a:rPr>
                                        </m:ctrlPr>
                                      </m:sSubPr>
                                      <m:e>
                                        <m:r>
                                          <a:rPr lang="ru-RU" i="1">
                                            <a:latin typeface="Cambria Math"/>
                                          </a:rPr>
                                          <m:t>𝑊</m:t>
                                        </m:r>
                                      </m:e>
                                      <m:sub>
                                        <m:r>
                                          <a:rPr lang="ru-RU">
                                            <a:latin typeface="Cambria Math"/>
                                          </a:rPr>
                                          <m:t>21</m:t>
                                        </m:r>
                                      </m:sub>
                                    </m:sSub>
                                  </m:sup>
                                </m:sSup>
                                <m:r>
                                  <a:rPr lang="ru-RU">
                                    <a:latin typeface="Cambria Math"/>
                                  </a:rPr>
                                  <m:t>(</m:t>
                                </m:r>
                                <m:sSub>
                                  <m:sSubPr>
                                    <m:ctrlPr>
                                      <a:rPr lang="ru-RU" i="1">
                                        <a:latin typeface="Cambria Math"/>
                                      </a:rPr>
                                    </m:ctrlPr>
                                  </m:sSubPr>
                                  <m:e>
                                    <m:r>
                                      <a:rPr lang="ru-RU" i="1">
                                        <a:latin typeface="Cambria Math"/>
                                      </a:rPr>
                                      <m:t>𝑠</m:t>
                                    </m:r>
                                  </m:e>
                                  <m:sub>
                                    <m:r>
                                      <a:rPr lang="ru-RU">
                                        <a:latin typeface="Cambria Math"/>
                                      </a:rPr>
                                      <m:t>2</m:t>
                                    </m:r>
                                  </m:sub>
                                </m:sSub>
                                <m:r>
                                  <a:rPr lang="ru-RU">
                                    <a:latin typeface="Cambria Math"/>
                                  </a:rPr>
                                  <m:t>+</m:t>
                                </m:r>
                                <m:sSup>
                                  <m:sSupPr>
                                    <m:ctrlPr>
                                      <a:rPr lang="ru-RU" i="1">
                                        <a:latin typeface="Cambria Math"/>
                                      </a:rPr>
                                    </m:ctrlPr>
                                  </m:sSupPr>
                                  <m:e>
                                    <m:sSub>
                                      <m:sSubPr>
                                        <m:ctrlPr>
                                          <a:rPr lang="ru-RU" i="1">
                                            <a:latin typeface="Cambria Math"/>
                                          </a:rPr>
                                        </m:ctrlPr>
                                      </m:sSubPr>
                                      <m:e>
                                        <m:r>
                                          <a:rPr lang="ru-RU" i="1">
                                            <a:latin typeface="Cambria Math"/>
                                          </a:rPr>
                                          <m:t>𝑠</m:t>
                                        </m:r>
                                      </m:e>
                                      <m:sub>
                                        <m:r>
                                          <a:rPr lang="ru-RU">
                                            <a:latin typeface="Cambria Math"/>
                                          </a:rPr>
                                          <m:t>3</m:t>
                                        </m:r>
                                      </m:sub>
                                    </m:sSub>
                                    <m:r>
                                      <a:rPr lang="ru-RU" i="1">
                                        <a:latin typeface="Cambria Math"/>
                                      </a:rPr>
                                      <m:t>𝑒</m:t>
                                    </m:r>
                                  </m:e>
                                  <m:sup>
                                    <m:r>
                                      <a:rPr lang="ru-RU">
                                        <a:latin typeface="Cambria Math"/>
                                      </a:rPr>
                                      <m:t>2</m:t>
                                    </m:r>
                                    <m:sSub>
                                      <m:sSubPr>
                                        <m:ctrlPr>
                                          <a:rPr lang="ru-RU" i="1">
                                            <a:latin typeface="Cambria Math"/>
                                          </a:rPr>
                                        </m:ctrlPr>
                                      </m:sSubPr>
                                      <m:e>
                                        <m:r>
                                          <a:rPr lang="ru-RU" i="1">
                                            <a:latin typeface="Cambria Math"/>
                                          </a:rPr>
                                          <m:t>𝑊</m:t>
                                        </m:r>
                                      </m:e>
                                      <m:sub>
                                        <m:r>
                                          <a:rPr lang="ru-RU">
                                            <a:latin typeface="Cambria Math"/>
                                          </a:rPr>
                                          <m:t>32</m:t>
                                        </m:r>
                                      </m:sub>
                                    </m:sSub>
                                  </m:sup>
                                </m:sSup>
                                <m:r>
                                  <a:rPr lang="ru-RU">
                                    <a:latin typeface="Cambria Math"/>
                                  </a:rPr>
                                  <m:t>))</m:t>
                                </m:r>
                              </m:e>
                            </m:mr>
                          </m:m>
                        </m:e>
                      </m:d>
                    </m:oMath>
                  </m:oMathPara>
                </a14:m>
                <a:endParaRPr lang="ru-RU" dirty="0"/>
              </a:p>
            </p:txBody>
          </p:sp>
        </mc:Choice>
        <mc:Fallback xmlns="">
          <p:sp>
            <p:nvSpPr>
              <p:cNvPr id="6" name="Rectangle 5"/>
              <p:cNvSpPr>
                <a:spLocks noRot="1" noChangeAspect="1" noMove="1" noResize="1" noEditPoints="1" noAdjustHandles="1" noChangeArrowheads="1" noChangeShapeType="1" noTextEdit="1"/>
              </p:cNvSpPr>
              <p:nvPr/>
            </p:nvSpPr>
            <p:spPr>
              <a:xfrm>
                <a:off x="467544" y="4869747"/>
                <a:ext cx="8389390" cy="647485"/>
              </a:xfrm>
              <a:prstGeom prst="rect">
                <a:avLst/>
              </a:prstGeom>
              <a:blipFill rotWithShape="1">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142975" y="5661248"/>
                <a:ext cx="7038528" cy="5665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ru-RU" i="1">
                          <a:latin typeface="Cambria Math"/>
                        </a:rPr>
                        <m:t>𝐴</m:t>
                      </m:r>
                      <m:r>
                        <a:rPr lang="ru-RU">
                          <a:latin typeface="Cambria Math"/>
                        </a:rPr>
                        <m:t>=1</m:t>
                      </m:r>
                      <m:r>
                        <a:rPr lang="ru-RU" i="1">
                          <a:latin typeface="Cambria Math"/>
                        </a:rPr>
                        <m:t>−</m:t>
                      </m:r>
                      <m:sSup>
                        <m:sSupPr>
                          <m:ctrlPr>
                            <a:rPr lang="ru-RU" i="1">
                              <a:latin typeface="Cambria Math"/>
                            </a:rPr>
                          </m:ctrlPr>
                        </m:sSupPr>
                        <m:e>
                          <m:d>
                            <m:dPr>
                              <m:begChr m:val="|"/>
                              <m:endChr m:val="|"/>
                              <m:ctrlPr>
                                <a:rPr lang="ru-RU" i="1">
                                  <a:latin typeface="Cambria Math"/>
                                </a:rPr>
                              </m:ctrlPr>
                            </m:dPr>
                            <m:e>
                              <m:r>
                                <a:rPr lang="ru-RU" i="1">
                                  <a:latin typeface="Cambria Math"/>
                                </a:rPr>
                                <m:t>𝑅</m:t>
                              </m:r>
                            </m:e>
                          </m:d>
                        </m:e>
                        <m:sup>
                          <m:r>
                            <a:rPr lang="ru-RU">
                              <a:latin typeface="Cambria Math"/>
                            </a:rPr>
                            <m:t>2</m:t>
                          </m:r>
                        </m:sup>
                      </m:sSup>
                      <m:r>
                        <a:rPr lang="ru-RU">
                          <a:latin typeface="Cambria Math"/>
                        </a:rPr>
                        <m:t>=1</m:t>
                      </m:r>
                      <m:r>
                        <a:rPr lang="ru-RU" i="1">
                          <a:latin typeface="Cambria Math"/>
                        </a:rPr>
                        <m:t>−</m:t>
                      </m:r>
                      <m:sSup>
                        <m:sSupPr>
                          <m:ctrlPr>
                            <a:rPr lang="ru-RU" i="1">
                              <a:latin typeface="Cambria Math"/>
                            </a:rPr>
                          </m:ctrlPr>
                        </m:sSupPr>
                        <m:e>
                          <m:d>
                            <m:dPr>
                              <m:begChr m:val="|"/>
                              <m:endChr m:val="|"/>
                              <m:ctrlPr>
                                <a:rPr lang="ru-RU" i="1">
                                  <a:latin typeface="Cambria Math"/>
                                </a:rPr>
                              </m:ctrlPr>
                            </m:dPr>
                            <m:e>
                              <m:sSub>
                                <m:sSubPr>
                                  <m:ctrlPr>
                                    <a:rPr lang="ru-RU" i="1">
                                      <a:latin typeface="Cambria Math"/>
                                    </a:rPr>
                                  </m:ctrlPr>
                                </m:sSubPr>
                                <m:e>
                                  <m:r>
                                    <a:rPr lang="ru-RU" i="1">
                                      <a:latin typeface="Cambria Math"/>
                                    </a:rPr>
                                    <m:t>𝑠</m:t>
                                  </m:r>
                                </m:e>
                                <m:sub>
                                  <m:r>
                                    <a:rPr lang="ru-RU">
                                      <a:latin typeface="Cambria Math"/>
                                    </a:rPr>
                                    <m:t>3</m:t>
                                  </m:r>
                                </m:sub>
                              </m:sSub>
                              <m:r>
                                <a:rPr lang="ru-RU">
                                  <a:latin typeface="Cambria Math"/>
                                </a:rPr>
                                <m:t>+</m:t>
                              </m:r>
                              <m:sSub>
                                <m:sSubPr>
                                  <m:ctrlPr>
                                    <a:rPr lang="ru-RU" i="1">
                                      <a:latin typeface="Cambria Math"/>
                                    </a:rPr>
                                  </m:ctrlPr>
                                </m:sSubPr>
                                <m:e>
                                  <m:r>
                                    <a:rPr lang="ru-RU" i="1">
                                      <a:latin typeface="Cambria Math"/>
                                    </a:rPr>
                                    <m:t>𝑠</m:t>
                                  </m:r>
                                </m:e>
                                <m:sub>
                                  <m:r>
                                    <a:rPr lang="ru-RU">
                                      <a:latin typeface="Cambria Math"/>
                                    </a:rPr>
                                    <m:t>2</m:t>
                                  </m:r>
                                </m:sub>
                              </m:sSub>
                              <m:sSup>
                                <m:sSupPr>
                                  <m:ctrlPr>
                                    <a:rPr lang="ru-RU" i="1">
                                      <a:latin typeface="Cambria Math"/>
                                    </a:rPr>
                                  </m:ctrlPr>
                                </m:sSupPr>
                                <m:e>
                                  <m:r>
                                    <a:rPr lang="ru-RU" i="1">
                                      <a:latin typeface="Cambria Math"/>
                                    </a:rPr>
                                    <m:t>𝑒</m:t>
                                  </m:r>
                                </m:e>
                                <m:sup>
                                  <m:r>
                                    <a:rPr lang="ru-RU" i="1">
                                      <a:latin typeface="Cambria Math"/>
                                    </a:rPr>
                                    <m:t>−</m:t>
                                  </m:r>
                                  <m:r>
                                    <a:rPr lang="ru-RU">
                                      <a:latin typeface="Cambria Math"/>
                                    </a:rPr>
                                    <m:t>2</m:t>
                                  </m:r>
                                  <m:sSub>
                                    <m:sSubPr>
                                      <m:ctrlPr>
                                        <a:rPr lang="ru-RU" i="1">
                                          <a:latin typeface="Cambria Math"/>
                                        </a:rPr>
                                      </m:ctrlPr>
                                    </m:sSubPr>
                                    <m:e>
                                      <m:r>
                                        <a:rPr lang="ru-RU" i="1">
                                          <a:latin typeface="Cambria Math"/>
                                        </a:rPr>
                                        <m:t>𝑊</m:t>
                                      </m:r>
                                    </m:e>
                                    <m:sub>
                                      <m:r>
                                        <a:rPr lang="ru-RU">
                                          <a:latin typeface="Cambria Math"/>
                                        </a:rPr>
                                        <m:t>32</m:t>
                                      </m:r>
                                    </m:sub>
                                  </m:sSub>
                                </m:sup>
                              </m:sSup>
                              <m:r>
                                <a:rPr lang="ru-RU">
                                  <a:latin typeface="Cambria Math"/>
                                </a:rPr>
                                <m:t>+</m:t>
                              </m:r>
                              <m:sSub>
                                <m:sSubPr>
                                  <m:ctrlPr>
                                    <a:rPr lang="ru-RU" i="1">
                                      <a:latin typeface="Cambria Math"/>
                                    </a:rPr>
                                  </m:ctrlPr>
                                </m:sSubPr>
                                <m:e>
                                  <m:r>
                                    <a:rPr lang="ru-RU" i="1">
                                      <a:latin typeface="Cambria Math"/>
                                    </a:rPr>
                                    <m:t>𝑠</m:t>
                                  </m:r>
                                </m:e>
                                <m:sub>
                                  <m:r>
                                    <a:rPr lang="ru-RU">
                                      <a:latin typeface="Cambria Math"/>
                                    </a:rPr>
                                    <m:t>1</m:t>
                                  </m:r>
                                </m:sub>
                              </m:sSub>
                              <m:sSup>
                                <m:sSupPr>
                                  <m:ctrlPr>
                                    <a:rPr lang="ru-RU" i="1">
                                      <a:latin typeface="Cambria Math"/>
                                    </a:rPr>
                                  </m:ctrlPr>
                                </m:sSupPr>
                                <m:e>
                                  <m:r>
                                    <a:rPr lang="ru-RU" i="1">
                                      <a:latin typeface="Cambria Math"/>
                                    </a:rPr>
                                    <m:t>𝑒</m:t>
                                  </m:r>
                                </m:e>
                                <m:sup>
                                  <m:r>
                                    <a:rPr lang="ru-RU" i="1">
                                      <a:latin typeface="Cambria Math"/>
                                    </a:rPr>
                                    <m:t>−</m:t>
                                  </m:r>
                                  <m:r>
                                    <a:rPr lang="ru-RU">
                                      <a:latin typeface="Cambria Math"/>
                                    </a:rPr>
                                    <m:t>2</m:t>
                                  </m:r>
                                  <m:sSub>
                                    <m:sSubPr>
                                      <m:ctrlPr>
                                        <a:rPr lang="ru-RU" i="1">
                                          <a:latin typeface="Cambria Math"/>
                                        </a:rPr>
                                      </m:ctrlPr>
                                    </m:sSubPr>
                                    <m:e>
                                      <m:sSub>
                                        <m:sSubPr>
                                          <m:ctrlPr>
                                            <a:rPr lang="ru-RU" i="1">
                                              <a:latin typeface="Cambria Math"/>
                                            </a:rPr>
                                          </m:ctrlPr>
                                        </m:sSubPr>
                                        <m:e>
                                          <m:r>
                                            <a:rPr lang="ru-RU">
                                              <a:latin typeface="Cambria Math"/>
                                            </a:rPr>
                                            <m:t>(</m:t>
                                          </m:r>
                                          <m:r>
                                            <a:rPr lang="ru-RU" i="1">
                                              <a:latin typeface="Cambria Math"/>
                                            </a:rPr>
                                            <m:t>𝑊</m:t>
                                          </m:r>
                                        </m:e>
                                        <m:sub>
                                          <m:r>
                                            <a:rPr lang="ru-RU">
                                              <a:latin typeface="Cambria Math"/>
                                            </a:rPr>
                                            <m:t>32</m:t>
                                          </m:r>
                                        </m:sub>
                                      </m:sSub>
                                      <m:r>
                                        <a:rPr lang="ru-RU">
                                          <a:latin typeface="Cambria Math"/>
                                        </a:rPr>
                                        <m:t>+</m:t>
                                      </m:r>
                                      <m:r>
                                        <a:rPr lang="ru-RU" i="1">
                                          <a:latin typeface="Cambria Math"/>
                                        </a:rPr>
                                        <m:t>𝑊</m:t>
                                      </m:r>
                                    </m:e>
                                    <m:sub>
                                      <m:r>
                                        <a:rPr lang="ru-RU">
                                          <a:latin typeface="Cambria Math"/>
                                        </a:rPr>
                                        <m:t>21</m:t>
                                      </m:r>
                                    </m:sub>
                                  </m:sSub>
                                  <m:r>
                                    <a:rPr lang="ru-RU">
                                      <a:latin typeface="Cambria Math"/>
                                    </a:rPr>
                                    <m:t>)</m:t>
                                  </m:r>
                                </m:sup>
                              </m:sSup>
                            </m:e>
                          </m:d>
                        </m:e>
                        <m:sup>
                          <m:r>
                            <a:rPr lang="ru-RU">
                              <a:latin typeface="Cambria Math"/>
                            </a:rPr>
                            <m:t>2</m:t>
                          </m:r>
                        </m:sup>
                      </m:sSup>
                    </m:oMath>
                  </m:oMathPara>
                </a14:m>
                <a:endParaRPr lang="ru-RU" dirty="0"/>
              </a:p>
            </p:txBody>
          </p:sp>
        </mc:Choice>
        <mc:Fallback xmlns="">
          <p:sp>
            <p:nvSpPr>
              <p:cNvPr id="7" name="Rectangle 6"/>
              <p:cNvSpPr>
                <a:spLocks noRot="1" noChangeAspect="1" noMove="1" noResize="1" noEditPoints="1" noAdjustHandles="1" noChangeArrowheads="1" noChangeShapeType="1" noTextEdit="1"/>
              </p:cNvSpPr>
              <p:nvPr/>
            </p:nvSpPr>
            <p:spPr>
              <a:xfrm>
                <a:off x="1142975" y="5661248"/>
                <a:ext cx="7038528" cy="566565"/>
              </a:xfrm>
              <a:prstGeom prst="rect">
                <a:avLst/>
              </a:prstGeom>
              <a:blipFill rotWithShape="1">
                <a:blip r:embed="rId7"/>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7469856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5568"/>
            <a:ext cx="9144000" cy="831144"/>
          </a:xfrm>
        </p:spPr>
        <p:txBody>
          <a:bodyPr>
            <a:noAutofit/>
          </a:bodyPr>
          <a:lstStyle/>
          <a:p>
            <a:r>
              <a:rPr lang="ru-RU" sz="3600" dirty="0" smtClean="0">
                <a:latin typeface="Cambria Math" panose="02040503050406030204" pitchFamily="18" charset="0"/>
                <a:ea typeface="Cambria Math" panose="02040503050406030204" pitchFamily="18" charset="0"/>
              </a:rPr>
              <a:t>Аналитические методы </a:t>
            </a:r>
            <a:r>
              <a:rPr lang="en-US" sz="3600" dirty="0" smtClean="0">
                <a:latin typeface="Cambria Math" panose="02040503050406030204" pitchFamily="18" charset="0"/>
                <a:ea typeface="Cambria Math" panose="02040503050406030204" pitchFamily="18" charset="0"/>
              </a:rPr>
              <a:t>II</a:t>
            </a:r>
            <a:r>
              <a:rPr lang="ru-RU" sz="3600" dirty="0" smtClean="0">
                <a:latin typeface="Cambria Math" panose="02040503050406030204" pitchFamily="18" charset="0"/>
                <a:ea typeface="Cambria Math" panose="02040503050406030204" pitchFamily="18" charset="0"/>
              </a:rPr>
              <a:t>:</a:t>
            </a:r>
            <a:br>
              <a:rPr lang="ru-RU" sz="3600" dirty="0" smtClean="0">
                <a:latin typeface="Cambria Math" panose="02040503050406030204" pitchFamily="18" charset="0"/>
                <a:ea typeface="Cambria Math" panose="02040503050406030204" pitchFamily="18" charset="0"/>
              </a:rPr>
            </a:br>
            <a:r>
              <a:rPr lang="ru-RU" sz="2800" dirty="0" smtClean="0">
                <a:latin typeface="Cambria Math" panose="02040503050406030204" pitchFamily="18" charset="0"/>
                <a:ea typeface="Cambria Math" panose="02040503050406030204" pitchFamily="18" charset="0"/>
              </a:rPr>
              <a:t>анизотропный случай</a:t>
            </a:r>
            <a:endParaRPr lang="ru-RU" sz="2800" dirty="0">
              <a:latin typeface="Cambria Math" panose="02040503050406030204" pitchFamily="18" charset="0"/>
              <a:ea typeface="Cambria Math" panose="02040503050406030204" pitchFamily="18" charset="0"/>
            </a:endParaRPr>
          </a:p>
        </p:txBody>
      </p:sp>
      <p:sp>
        <p:nvSpPr>
          <p:cNvPr id="5" name="TextBox 4"/>
          <p:cNvSpPr txBox="1"/>
          <p:nvPr/>
        </p:nvSpPr>
        <p:spPr>
          <a:xfrm>
            <a:off x="647564" y="5818038"/>
            <a:ext cx="7560840" cy="923330"/>
          </a:xfrm>
          <a:prstGeom prst="rect">
            <a:avLst/>
          </a:prstGeom>
          <a:noFill/>
        </p:spPr>
        <p:txBody>
          <a:bodyPr wrap="square" rtlCol="0">
            <a:spAutoFit/>
          </a:bodyPr>
          <a:lstStyle/>
          <a:p>
            <a:pPr algn="ctr"/>
            <a:r>
              <a:rPr lang="ru-RU" dirty="0" smtClean="0">
                <a:latin typeface="Cambria Math" panose="02040503050406030204" pitchFamily="18" charset="0"/>
                <a:ea typeface="Cambria Math" panose="02040503050406030204" pitchFamily="18" charset="0"/>
              </a:rPr>
              <a:t>Простейшим с точки зрения техники путем в анизатропном случае удается предсказать не только направление асимметрии, но и</a:t>
            </a:r>
            <a:r>
              <a:rPr lang="en-US" dirty="0" smtClean="0">
                <a:latin typeface="Cambria Math" panose="02040503050406030204" pitchFamily="18" charset="0"/>
                <a:ea typeface="Cambria Math" panose="02040503050406030204" pitchFamily="18" charset="0"/>
              </a:rPr>
              <a:t> </a:t>
            </a:r>
            <a:r>
              <a:rPr lang="ru-RU" dirty="0" smtClean="0">
                <a:latin typeface="Cambria Math" panose="02040503050406030204" pitchFamily="18" charset="0"/>
                <a:ea typeface="Cambria Math" panose="02040503050406030204" pitchFamily="18" charset="0"/>
              </a:rPr>
              <a:t>характерный сдвиг нуля поглощения.</a:t>
            </a:r>
            <a:endParaRPr lang="ru-RU" dirty="0">
              <a:latin typeface="Cambria Math" panose="02040503050406030204" pitchFamily="18" charset="0"/>
              <a:ea typeface="Cambria Math" panose="02040503050406030204" pitchFamily="18" charset="0"/>
            </a:endParaRPr>
          </a:p>
        </p:txBody>
      </p:sp>
      <p:pic>
        <p:nvPicPr>
          <p:cNvPr id="9218" name="Picture 2" descr="C:\Users\akutlin\Desktop\Private\ASGAP\diploma\images\anisatrop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055" y="1036608"/>
            <a:ext cx="6919857" cy="4781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2588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ru-RU" dirty="0" smtClean="0">
                <a:latin typeface="Cambria Math" panose="02040503050406030204" pitchFamily="18" charset="0"/>
                <a:ea typeface="Cambria Math" panose="02040503050406030204" pitchFamily="18" charset="0"/>
              </a:rPr>
              <a:t>Заключение</a:t>
            </a:r>
            <a:endParaRPr lang="ru-RU" dirty="0">
              <a:latin typeface="Cambria Math" panose="02040503050406030204" pitchFamily="18" charset="0"/>
              <a:ea typeface="Cambria Math" panose="02040503050406030204" pitchFamily="18" charset="0"/>
            </a:endParaRPr>
          </a:p>
        </p:txBody>
      </p:sp>
      <p:sp>
        <p:nvSpPr>
          <p:cNvPr id="4" name="TextBox 3"/>
          <p:cNvSpPr txBox="1"/>
          <p:nvPr/>
        </p:nvSpPr>
        <p:spPr>
          <a:xfrm>
            <a:off x="1206768" y="2174133"/>
            <a:ext cx="6768752" cy="2308324"/>
          </a:xfrm>
          <a:prstGeom prst="rect">
            <a:avLst/>
          </a:prstGeom>
          <a:noFill/>
        </p:spPr>
        <p:txBody>
          <a:bodyPr wrap="square" rtlCol="0">
            <a:spAutoFit/>
          </a:bodyPr>
          <a:lstStyle/>
          <a:p>
            <a:pPr marL="285750" indent="-285750">
              <a:buFont typeface="Arial" panose="020B0604020202020204" pitchFamily="34" charset="0"/>
              <a:buChar char="•"/>
            </a:pPr>
            <a:r>
              <a:rPr lang="ru-RU" dirty="0" smtClean="0">
                <a:latin typeface="Cambria Math" panose="02040503050406030204" pitchFamily="18" charset="0"/>
                <a:ea typeface="Cambria Math" panose="02040503050406030204" pitchFamily="18" charset="0"/>
              </a:rPr>
              <a:t>Исследовано поведение величины поглощения в окрестности верхнего гибридного резонанса при малых значениях внешнего магнитного поля</a:t>
            </a:r>
          </a:p>
          <a:p>
            <a:pPr marL="285750" indent="-285750">
              <a:buFont typeface="Arial" panose="020B0604020202020204" pitchFamily="34" charset="0"/>
              <a:buChar char="•"/>
            </a:pPr>
            <a:r>
              <a:rPr lang="ru-RU" dirty="0" smtClean="0">
                <a:latin typeface="Cambria Math" panose="02040503050406030204" pitchFamily="18" charset="0"/>
                <a:ea typeface="Cambria Math" panose="02040503050406030204" pitchFamily="18" charset="0"/>
              </a:rPr>
              <a:t>Обнаружен численно, а впоследствии описан </a:t>
            </a:r>
            <a:r>
              <a:rPr lang="ru-RU" dirty="0">
                <a:latin typeface="Cambria Math" panose="02040503050406030204" pitchFamily="18" charset="0"/>
                <a:ea typeface="Cambria Math" panose="02040503050406030204" pitchFamily="18" charset="0"/>
              </a:rPr>
              <a:t>аналитически </a:t>
            </a:r>
            <a:r>
              <a:rPr lang="ru-RU" dirty="0" smtClean="0">
                <a:latin typeface="Cambria Math" panose="02040503050406030204" pitchFamily="18" charset="0"/>
                <a:ea typeface="Cambria Math" panose="02040503050406030204" pitchFamily="18" charset="0"/>
              </a:rPr>
              <a:t>эффект </a:t>
            </a:r>
            <a:r>
              <a:rPr lang="ru-RU" dirty="0">
                <a:latin typeface="Cambria Math" panose="02040503050406030204" pitchFamily="18" charset="0"/>
                <a:ea typeface="Cambria Math" panose="02040503050406030204" pitchFamily="18" charset="0"/>
              </a:rPr>
              <a:t>нарушения четности зависимости коэффициента поглощения от угла </a:t>
            </a:r>
            <a:r>
              <a:rPr lang="ru-RU" dirty="0" smtClean="0">
                <a:latin typeface="Cambria Math" panose="02040503050406030204" pitchFamily="18" charset="0"/>
                <a:ea typeface="Cambria Math" panose="02040503050406030204" pitchFamily="18" charset="0"/>
              </a:rPr>
              <a:t>падения</a:t>
            </a:r>
          </a:p>
          <a:p>
            <a:pPr marL="285750" indent="-285750">
              <a:buFont typeface="Arial" panose="020B0604020202020204" pitchFamily="34" charset="0"/>
              <a:buChar char="•"/>
            </a:pPr>
            <a:r>
              <a:rPr lang="ru-RU" dirty="0" smtClean="0">
                <a:latin typeface="Cambria Math" panose="02040503050406030204" pitchFamily="18" charset="0"/>
                <a:ea typeface="Cambria Math" panose="02040503050406030204" pitchFamily="18" charset="0"/>
              </a:rPr>
              <a:t>Найдены значения параметров, при которых происходит полное поглощение падающего излучения</a:t>
            </a:r>
            <a:endParaRPr lang="ru-RU"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994323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44"/>
            <a:ext cx="8229600" cy="1143000"/>
          </a:xfrm>
        </p:spPr>
        <p:txBody>
          <a:bodyPr>
            <a:normAutofit/>
          </a:bodyPr>
          <a:lstStyle/>
          <a:p>
            <a:r>
              <a:rPr lang="ru-RU" dirty="0" smtClean="0">
                <a:latin typeface="Cambria Math" panose="02040503050406030204" pitchFamily="18" charset="0"/>
                <a:ea typeface="Cambria Math" panose="02040503050406030204" pitchFamily="18" charset="0"/>
              </a:rPr>
              <a:t>Нагрев плазмы</a:t>
            </a:r>
            <a:endParaRPr lang="ru-RU" dirty="0">
              <a:latin typeface="Cambria Math" panose="02040503050406030204" pitchFamily="18" charset="0"/>
              <a:ea typeface="Cambria Math" panose="02040503050406030204" pitchFamily="18" charset="0"/>
            </a:endParaRPr>
          </a:p>
        </p:txBody>
      </p:sp>
      <p:cxnSp>
        <p:nvCxnSpPr>
          <p:cNvPr id="5" name="Straight Arrow Connector 4"/>
          <p:cNvCxnSpPr>
            <a:stCxn id="2" idx="2"/>
            <a:endCxn id="7" idx="0"/>
          </p:cNvCxnSpPr>
          <p:nvPr/>
        </p:nvCxnSpPr>
        <p:spPr>
          <a:xfrm flipH="1">
            <a:off x="1673678" y="1154944"/>
            <a:ext cx="2898322" cy="444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197514" y="1599892"/>
                <a:ext cx="2952328" cy="933654"/>
              </a:xfrm>
              <a:prstGeom prst="rect">
                <a:avLst/>
              </a:prstGeom>
              <a:noFill/>
              <a:ln>
                <a:noFill/>
              </a:ln>
            </p:spPr>
            <p:txBody>
              <a:bodyPr wrap="square" rtlCol="0">
                <a:spAutoFit/>
              </a:bodyPr>
              <a:lstStyle/>
              <a:p>
                <a:pPr algn="ctr"/>
                <a:r>
                  <a:rPr lang="ru-RU" dirty="0" smtClean="0">
                    <a:latin typeface="Cambria Math" panose="02040503050406030204" pitchFamily="18" charset="0"/>
                    <a:ea typeface="Cambria Math" panose="02040503050406030204" pitchFamily="18" charset="0"/>
                  </a:rPr>
                  <a:t>Омический</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𝐼</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𝑅</m:t>
                      </m:r>
                      <m:r>
                        <a:rPr lang="en-US" b="0" i="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&lt;</m:t>
                      </m:r>
                      <m:sSub>
                        <m:sSubPr>
                          <m:ctrlPr>
                            <a:rPr lang="en-US" b="0" i="1" smtClean="0">
                              <a:latin typeface="Cambria Math"/>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𝐼</m:t>
                          </m:r>
                        </m:e>
                        <m:sub>
                          <m:r>
                            <a:rPr lang="en-US" b="0" i="1" smtClean="0">
                              <a:latin typeface="Cambria Math" panose="02040503050406030204" pitchFamily="18" charset="0"/>
                              <a:ea typeface="Cambria Math" panose="02040503050406030204" pitchFamily="18" charset="0"/>
                            </a:rPr>
                            <m:t>𝑚𝑎𝑥</m:t>
                          </m:r>
                        </m:sub>
                      </m:sSub>
                      <m:r>
                        <a:rPr lang="en-US" b="0" i="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𝑇</m:t>
                          </m:r>
                        </m:e>
                        <m:sup>
                          <m:r>
                            <a:rPr lang="en-US" b="0" i="1" smtClean="0">
                              <a:latin typeface="Cambria Math" panose="02040503050406030204" pitchFamily="18" charset="0"/>
                              <a:ea typeface="Cambria Math" panose="02040503050406030204" pitchFamily="18" charset="0"/>
                            </a:rPr>
                            <m:t>−3/2</m:t>
                          </m:r>
                        </m:sup>
                      </m:sSup>
                    </m:oMath>
                  </m:oMathPara>
                </a14:m>
                <a:endParaRPr lang="en-US" dirty="0" smtClean="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&lt;</m:t>
                      </m:r>
                      <m:sSub>
                        <m:sSubPr>
                          <m:ctrlPr>
                            <a:rPr lang="en-US" b="0" i="1" smtClean="0">
                              <a:latin typeface="Cambria Math"/>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𝑚𝑎𝑥</m:t>
                          </m:r>
                        </m:sub>
                      </m:sSub>
                    </m:oMath>
                  </m:oMathPara>
                </a14:m>
                <a:endParaRPr lang="en-US" dirty="0" smtClean="0">
                  <a:latin typeface="Cambria Math" panose="02040503050406030204" pitchFamily="18" charset="0"/>
                  <a:ea typeface="Cambria Math" panose="020405030504060302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97514" y="1599892"/>
                <a:ext cx="2952328" cy="933654"/>
              </a:xfrm>
              <a:prstGeom prst="rect">
                <a:avLst/>
              </a:prstGeom>
              <a:blipFill rotWithShape="1">
                <a:blip r:embed="rId3"/>
                <a:stretch>
                  <a:fillRect t="-3896"/>
                </a:stretch>
              </a:blipFill>
              <a:ln>
                <a:noFill/>
              </a:ln>
            </p:spPr>
            <p:txBody>
              <a:bodyPr/>
              <a:lstStyle/>
              <a:p>
                <a:r>
                  <a:rPr lang="ru-RU">
                    <a:noFill/>
                  </a:rPr>
                  <a:t> </a:t>
                </a:r>
              </a:p>
            </p:txBody>
          </p:sp>
        </mc:Fallback>
      </mc:AlternateContent>
      <p:sp>
        <p:nvSpPr>
          <p:cNvPr id="8" name="TextBox 7"/>
          <p:cNvSpPr txBox="1"/>
          <p:nvPr/>
        </p:nvSpPr>
        <p:spPr>
          <a:xfrm>
            <a:off x="6201842" y="1702549"/>
            <a:ext cx="2255682" cy="369332"/>
          </a:xfrm>
          <a:prstGeom prst="rect">
            <a:avLst/>
          </a:prstGeom>
          <a:noFill/>
        </p:spPr>
        <p:txBody>
          <a:bodyPr wrap="none" rtlCol="0">
            <a:spAutoFit/>
          </a:bodyPr>
          <a:lstStyle/>
          <a:p>
            <a:pPr algn="ctr"/>
            <a:r>
              <a:rPr lang="ru-RU" dirty="0" smtClean="0">
                <a:latin typeface="Cambria Math" panose="02040503050406030204" pitchFamily="18" charset="0"/>
                <a:ea typeface="Cambria Math" panose="02040503050406030204" pitchFamily="18" charset="0"/>
              </a:rPr>
              <a:t>Нагрев </a:t>
            </a:r>
            <a:r>
              <a:rPr lang="ru-RU" dirty="0" smtClean="0">
                <a:latin typeface="Cambria Math" panose="02040503050406030204" pitchFamily="18" charset="0"/>
                <a:ea typeface="Cambria Math" panose="02040503050406030204" pitchFamily="18" charset="0"/>
              </a:rPr>
              <a:t>СВЧ-полями</a:t>
            </a:r>
            <a:endParaRPr lang="ru-RU" dirty="0">
              <a:latin typeface="Cambria Math" panose="02040503050406030204" pitchFamily="18" charset="0"/>
              <a:ea typeface="Cambria Math" panose="02040503050406030204" pitchFamily="18" charset="0"/>
            </a:endParaRPr>
          </a:p>
        </p:txBody>
      </p:sp>
      <p:sp>
        <p:nvSpPr>
          <p:cNvPr id="9" name="TextBox 8"/>
          <p:cNvSpPr txBox="1"/>
          <p:nvPr/>
        </p:nvSpPr>
        <p:spPr>
          <a:xfrm>
            <a:off x="3626548" y="1748715"/>
            <a:ext cx="1852943" cy="369332"/>
          </a:xfrm>
          <a:prstGeom prst="rect">
            <a:avLst/>
          </a:prstGeom>
          <a:noFill/>
        </p:spPr>
        <p:txBody>
          <a:bodyPr wrap="none" rtlCol="0">
            <a:spAutoFit/>
          </a:bodyPr>
          <a:lstStyle/>
          <a:p>
            <a:pPr algn="ctr"/>
            <a:r>
              <a:rPr lang="ru-RU" dirty="0" smtClean="0">
                <a:latin typeface="Cambria Math" panose="02040503050406030204" pitchFamily="18" charset="0"/>
                <a:ea typeface="Cambria Math" panose="02040503050406030204" pitchFamily="18" charset="0"/>
              </a:rPr>
              <a:t>Инжекционный</a:t>
            </a:r>
            <a:endParaRPr lang="en-US" dirty="0" smtClean="0">
              <a:latin typeface="Cambria Math" panose="02040503050406030204" pitchFamily="18" charset="0"/>
              <a:ea typeface="Cambria Math" panose="02040503050406030204" pitchFamily="18" charset="0"/>
            </a:endParaRPr>
          </a:p>
        </p:txBody>
      </p:sp>
      <p:cxnSp>
        <p:nvCxnSpPr>
          <p:cNvPr id="11" name="Straight Arrow Connector 10"/>
          <p:cNvCxnSpPr>
            <a:stCxn id="2" idx="2"/>
            <a:endCxn id="9" idx="0"/>
          </p:cNvCxnSpPr>
          <p:nvPr/>
        </p:nvCxnSpPr>
        <p:spPr>
          <a:xfrm flipH="1">
            <a:off x="4553020" y="1154944"/>
            <a:ext cx="18980" cy="59377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 idx="2"/>
            <a:endCxn id="8" idx="0"/>
          </p:cNvCxnSpPr>
          <p:nvPr/>
        </p:nvCxnSpPr>
        <p:spPr>
          <a:xfrm>
            <a:off x="4572000" y="1154944"/>
            <a:ext cx="2757683" cy="54760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2"/>
            <a:endCxn id="45" idx="0"/>
          </p:cNvCxnSpPr>
          <p:nvPr/>
        </p:nvCxnSpPr>
        <p:spPr>
          <a:xfrm flipH="1">
            <a:off x="3149842" y="2071881"/>
            <a:ext cx="4179841" cy="84890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a:endCxn id="48" idx="0"/>
          </p:cNvCxnSpPr>
          <p:nvPr/>
        </p:nvCxnSpPr>
        <p:spPr>
          <a:xfrm flipH="1">
            <a:off x="6882519" y="2071881"/>
            <a:ext cx="447164" cy="85987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p:cNvSpPr txBox="1"/>
              <p:nvPr/>
            </p:nvSpPr>
            <p:spPr>
              <a:xfrm>
                <a:off x="1471052" y="2920786"/>
                <a:ext cx="3357580" cy="652230"/>
              </a:xfrm>
              <a:prstGeom prst="rect">
                <a:avLst/>
              </a:prstGeom>
              <a:noFill/>
            </p:spPr>
            <p:txBody>
              <a:bodyPr wrap="square" rtlCol="0">
                <a:spAutoFit/>
              </a:bodyPr>
              <a:lstStyle/>
              <a:p>
                <a:pPr algn="ctr"/>
                <a:r>
                  <a:rPr lang="ru-RU" dirty="0" smtClean="0">
                    <a:latin typeface="Cambria Math" panose="02040503050406030204" pitchFamily="18" charset="0"/>
                    <a:ea typeface="Cambria Math" panose="02040503050406030204" pitchFamily="18" charset="0"/>
                  </a:rPr>
                  <a:t>Циклотронный резонанс</a:t>
                </a:r>
                <a:endParaRPr lang="en-US" dirty="0" smtClean="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ru-RU" i="1" smtClean="0">
                          <a:latin typeface="Cambria Math"/>
                          <a:ea typeface="Cambria Math"/>
                        </a:rPr>
                        <m:t>𝜔</m:t>
                      </m:r>
                      <m:r>
                        <a:rPr lang="en-US" b="0" i="1" smtClean="0">
                          <a:latin typeface="Cambria Math"/>
                          <a:ea typeface="Cambria Math"/>
                        </a:rPr>
                        <m:t>=</m:t>
                      </m:r>
                      <m:r>
                        <a:rPr lang="en-US" b="0" i="1" smtClean="0">
                          <a:latin typeface="Cambria Math"/>
                          <a:ea typeface="Cambria Math"/>
                        </a:rPr>
                        <m:t>𝑠</m:t>
                      </m:r>
                      <m:sSub>
                        <m:sSubPr>
                          <m:ctrlPr>
                            <a:rPr lang="en-US" b="0" i="1" smtClean="0">
                              <a:latin typeface="Cambria Math"/>
                              <a:ea typeface="Cambria Math"/>
                            </a:rPr>
                          </m:ctrlPr>
                        </m:sSubPr>
                        <m:e>
                          <m:r>
                            <a:rPr lang="en-US" b="0" i="1" smtClean="0">
                              <a:latin typeface="Cambria Math"/>
                              <a:ea typeface="Cambria Math"/>
                            </a:rPr>
                            <m:t>𝜔</m:t>
                          </m:r>
                        </m:e>
                        <m:sub>
                          <m:r>
                            <a:rPr lang="en-US" b="0" i="1" smtClean="0">
                              <a:latin typeface="Cambria Math"/>
                              <a:ea typeface="Cambria Math"/>
                            </a:rPr>
                            <m:t>𝑐</m:t>
                          </m:r>
                        </m:sub>
                      </m:sSub>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𝑘</m:t>
                          </m:r>
                        </m:e>
                        <m:sub>
                          <m:r>
                            <a:rPr lang="en-US" b="0" i="1" smtClean="0">
                              <a:latin typeface="Cambria Math"/>
                              <a:ea typeface="Cambria Math"/>
                            </a:rPr>
                            <m:t>∥</m:t>
                          </m:r>
                        </m:sub>
                      </m:sSub>
                      <m:sSub>
                        <m:sSubPr>
                          <m:ctrlPr>
                            <a:rPr lang="en-US" b="0" i="1" smtClean="0">
                              <a:latin typeface="Cambria Math"/>
                              <a:ea typeface="Cambria Math"/>
                            </a:rPr>
                          </m:ctrlPr>
                        </m:sSubPr>
                        <m:e>
                          <m:r>
                            <a:rPr lang="en-US" b="0" i="1" smtClean="0">
                              <a:latin typeface="Cambria Math"/>
                              <a:ea typeface="Cambria Math"/>
                            </a:rPr>
                            <m:t>𝑣</m:t>
                          </m:r>
                        </m:e>
                        <m:sub>
                          <m:r>
                            <a:rPr lang="en-US" b="0" i="1" smtClean="0">
                              <a:latin typeface="Cambria Math"/>
                              <a:ea typeface="Cambria Math"/>
                            </a:rPr>
                            <m:t>∥</m:t>
                          </m:r>
                        </m:sub>
                      </m:sSub>
                      <m:r>
                        <a:rPr lang="en-US" b="0" i="1" smtClean="0">
                          <a:latin typeface="Cambria Math"/>
                          <a:ea typeface="Cambria Math"/>
                        </a:rPr>
                        <m:t>,  </m:t>
                      </m:r>
                      <m:r>
                        <a:rPr lang="en-US" b="0" i="1" smtClean="0">
                          <a:latin typeface="Cambria Math"/>
                          <a:ea typeface="Cambria Math"/>
                        </a:rPr>
                        <m:t>𝑠</m:t>
                      </m:r>
                      <m:r>
                        <a:rPr lang="en-US" b="0" i="1" smtClean="0">
                          <a:latin typeface="Cambria Math"/>
                          <a:ea typeface="Cambria Math"/>
                        </a:rPr>
                        <m:t>=1,2,…</m:t>
                      </m:r>
                    </m:oMath>
                  </m:oMathPara>
                </a14:m>
                <a:endParaRPr lang="ru-RU" dirty="0">
                  <a:latin typeface="Cambria Math" panose="02040503050406030204" pitchFamily="18" charset="0"/>
                  <a:ea typeface="Cambria Math" panose="02040503050406030204" pitchFamily="18"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1471052" y="2920786"/>
                <a:ext cx="3357580" cy="652230"/>
              </a:xfrm>
              <a:prstGeom prst="rect">
                <a:avLst/>
              </a:prstGeom>
              <a:blipFill rotWithShape="1">
                <a:blip r:embed="rId4"/>
                <a:stretch>
                  <a:fillRect t="-5607" b="-1869"/>
                </a:stretch>
              </a:blipFill>
            </p:spPr>
            <p:txBody>
              <a:bodyPr/>
              <a:lstStyle/>
              <a:p>
                <a:r>
                  <a:rPr lang="ru-RU">
                    <a:noFill/>
                  </a:rPr>
                  <a:t> </a:t>
                </a:r>
              </a:p>
            </p:txBody>
          </p:sp>
        </mc:Fallback>
      </mc:AlternateContent>
      <p:sp>
        <p:nvSpPr>
          <p:cNvPr id="48" name="TextBox 47"/>
          <p:cNvSpPr txBox="1"/>
          <p:nvPr/>
        </p:nvSpPr>
        <p:spPr>
          <a:xfrm>
            <a:off x="5678311" y="2931751"/>
            <a:ext cx="2408416" cy="369332"/>
          </a:xfrm>
          <a:prstGeom prst="rect">
            <a:avLst/>
          </a:prstGeom>
          <a:noFill/>
        </p:spPr>
        <p:txBody>
          <a:bodyPr wrap="none" rtlCol="0">
            <a:spAutoFit/>
          </a:bodyPr>
          <a:lstStyle/>
          <a:p>
            <a:pPr algn="ctr"/>
            <a:r>
              <a:rPr lang="ru-RU" dirty="0" smtClean="0">
                <a:latin typeface="Cambria Math" panose="02040503050406030204" pitchFamily="18" charset="0"/>
                <a:ea typeface="Cambria Math" panose="02040503050406030204" pitchFamily="18" charset="0"/>
              </a:rPr>
              <a:t>Гибридный резонанс</a:t>
            </a:r>
            <a:endParaRPr lang="ru-RU" dirty="0">
              <a:latin typeface="Cambria Math" panose="02040503050406030204" pitchFamily="18" charset="0"/>
              <a:ea typeface="Cambria Math" panose="02040503050406030204" pitchFamily="18" charset="0"/>
            </a:endParaRPr>
          </a:p>
        </p:txBody>
      </p:sp>
      <p:cxnSp>
        <p:nvCxnSpPr>
          <p:cNvPr id="51" name="Straight Arrow Connector 50"/>
          <p:cNvCxnSpPr>
            <a:stCxn id="48" idx="2"/>
            <a:endCxn id="55" idx="0"/>
          </p:cNvCxnSpPr>
          <p:nvPr/>
        </p:nvCxnSpPr>
        <p:spPr>
          <a:xfrm flipH="1">
            <a:off x="2699671" y="3301083"/>
            <a:ext cx="4182848" cy="7391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8" idx="2"/>
            <a:endCxn id="56" idx="0"/>
          </p:cNvCxnSpPr>
          <p:nvPr/>
        </p:nvCxnSpPr>
        <p:spPr>
          <a:xfrm flipH="1">
            <a:off x="6721439" y="3301083"/>
            <a:ext cx="161080" cy="72572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TextBox 54"/>
              <p:cNvSpPr txBox="1"/>
              <p:nvPr/>
            </p:nvSpPr>
            <p:spPr>
              <a:xfrm>
                <a:off x="1043608" y="4040268"/>
                <a:ext cx="3312125" cy="646331"/>
              </a:xfrm>
              <a:prstGeom prst="rect">
                <a:avLst/>
              </a:prstGeom>
              <a:noFill/>
            </p:spPr>
            <p:txBody>
              <a:bodyPr wrap="none" rtlCol="0">
                <a:spAutoFit/>
              </a:bodyPr>
              <a:lstStyle/>
              <a:p>
                <a:pPr algn="ctr"/>
                <a:r>
                  <a:rPr lang="ru-RU" dirty="0" smtClean="0">
                    <a:latin typeface="Cambria Math" panose="02040503050406030204" pitchFamily="18" charset="0"/>
                    <a:ea typeface="Cambria Math" panose="02040503050406030204" pitchFamily="18" charset="0"/>
                  </a:rPr>
                  <a:t>Нижний гибридный резонанс</a:t>
                </a:r>
                <a:endParaRPr lang="en-US" dirty="0" smtClean="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p>
                        <m:sSupPr>
                          <m:ctrlPr>
                            <a:rPr lang="ru-RU" i="1" smtClean="0">
                              <a:latin typeface="Cambria Math"/>
                              <a:ea typeface="Cambria Math"/>
                            </a:rPr>
                          </m:ctrlPr>
                        </m:sSupPr>
                        <m:e>
                          <m:r>
                            <a:rPr lang="ru-RU" i="1" smtClean="0">
                              <a:latin typeface="Cambria Math"/>
                              <a:ea typeface="Cambria Math"/>
                            </a:rPr>
                            <m:t>𝜔</m:t>
                          </m:r>
                        </m:e>
                        <m:sup>
                          <m:r>
                            <a:rPr lang="en-US" b="0" i="1" smtClean="0">
                              <a:latin typeface="Cambria Math"/>
                              <a:ea typeface="Cambria Math"/>
                            </a:rPr>
                            <m:t>2</m:t>
                          </m:r>
                        </m:sup>
                      </m:sSup>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𝜔</m:t>
                          </m:r>
                        </m:e>
                        <m:sub>
                          <m:r>
                            <a:rPr lang="en-US" b="0" i="1" smtClean="0">
                              <a:latin typeface="Cambria Math"/>
                              <a:ea typeface="Cambria Math"/>
                            </a:rPr>
                            <m:t>𝑐𝑖</m:t>
                          </m:r>
                        </m:sub>
                      </m:sSub>
                      <m:sSub>
                        <m:sSubPr>
                          <m:ctrlPr>
                            <a:rPr lang="en-US" b="0" i="1" smtClean="0">
                              <a:latin typeface="Cambria Math"/>
                              <a:ea typeface="Cambria Math"/>
                            </a:rPr>
                          </m:ctrlPr>
                        </m:sSubPr>
                        <m:e>
                          <m:r>
                            <a:rPr lang="en-US" b="0" i="1" smtClean="0">
                              <a:latin typeface="Cambria Math"/>
                              <a:ea typeface="Cambria Math"/>
                            </a:rPr>
                            <m:t>𝜔</m:t>
                          </m:r>
                        </m:e>
                        <m:sub>
                          <m:r>
                            <a:rPr lang="en-US" b="0" i="1" smtClean="0">
                              <a:latin typeface="Cambria Math"/>
                              <a:ea typeface="Cambria Math"/>
                            </a:rPr>
                            <m:t>𝑐𝑒</m:t>
                          </m:r>
                        </m:sub>
                      </m:sSub>
                    </m:oMath>
                  </m:oMathPara>
                </a14:m>
                <a:endParaRPr lang="ru-RU" dirty="0">
                  <a:latin typeface="Cambria Math" panose="02040503050406030204" pitchFamily="18" charset="0"/>
                  <a:ea typeface="Cambria Math" panose="02040503050406030204" pitchFamily="18" charset="0"/>
                </a:endParaRPr>
              </a:p>
            </p:txBody>
          </p:sp>
        </mc:Choice>
        <mc:Fallback>
          <p:sp>
            <p:nvSpPr>
              <p:cNvPr id="55" name="TextBox 54"/>
              <p:cNvSpPr txBox="1">
                <a:spLocks noRot="1" noChangeAspect="1" noMove="1" noResize="1" noEditPoints="1" noAdjustHandles="1" noChangeArrowheads="1" noChangeShapeType="1" noTextEdit="1"/>
              </p:cNvSpPr>
              <p:nvPr/>
            </p:nvSpPr>
            <p:spPr>
              <a:xfrm>
                <a:off x="1043608" y="4040268"/>
                <a:ext cx="3312125" cy="646331"/>
              </a:xfrm>
              <a:prstGeom prst="rect">
                <a:avLst/>
              </a:prstGeom>
              <a:blipFill rotWithShape="1">
                <a:blip r:embed="rId5"/>
                <a:stretch>
                  <a:fillRect l="-1287" t="-5660" r="-1103" b="-94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5050276" y="4026804"/>
                <a:ext cx="3342325" cy="673261"/>
              </a:xfrm>
              <a:prstGeom prst="rect">
                <a:avLst/>
              </a:prstGeom>
              <a:noFill/>
            </p:spPr>
            <p:txBody>
              <a:bodyPr wrap="none" rtlCol="0">
                <a:spAutoFit/>
              </a:bodyPr>
              <a:lstStyle/>
              <a:p>
                <a:pPr algn="ctr"/>
                <a:r>
                  <a:rPr lang="ru-RU" dirty="0" smtClean="0">
                    <a:latin typeface="Cambria Math" panose="02040503050406030204" pitchFamily="18" charset="0"/>
                    <a:ea typeface="Cambria Math" panose="02040503050406030204" pitchFamily="18" charset="0"/>
                  </a:rPr>
                  <a:t>Верхний гибридный резонанс</a:t>
                </a:r>
                <a:endParaRPr lang="en-US" dirty="0" smtClean="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p>
                        <m:sSupPr>
                          <m:ctrlPr>
                            <a:rPr lang="ru-RU" i="1">
                              <a:latin typeface="Cambria Math"/>
                              <a:ea typeface="Cambria Math" panose="02040503050406030204" pitchFamily="18" charset="0"/>
                            </a:rPr>
                          </m:ctrlPr>
                        </m:sSupPr>
                        <m:e>
                          <m:r>
                            <a:rPr lang="ru-RU" i="1">
                              <a:latin typeface="Cambria Math" panose="02040503050406030204" pitchFamily="18" charset="0"/>
                              <a:ea typeface="Cambria Math" panose="02040503050406030204" pitchFamily="18" charset="0"/>
                            </a:rPr>
                            <m:t>𝜔</m:t>
                          </m:r>
                        </m:e>
                        <m:sup>
                          <m:r>
                            <a:rPr lang="ru-RU" i="1">
                              <a:latin typeface="Cambria Math" panose="02040503050406030204" pitchFamily="18" charset="0"/>
                              <a:ea typeface="Cambria Math" panose="02040503050406030204" pitchFamily="18" charset="0"/>
                            </a:rPr>
                            <m:t>2</m:t>
                          </m:r>
                        </m:sup>
                      </m:sSup>
                      <m:r>
                        <a:rPr lang="ru-RU" i="1">
                          <a:latin typeface="Cambria Math" panose="02040503050406030204" pitchFamily="18" charset="0"/>
                          <a:ea typeface="Cambria Math" panose="02040503050406030204" pitchFamily="18" charset="0"/>
                        </a:rPr>
                        <m:t>=</m:t>
                      </m:r>
                      <m:sSubSup>
                        <m:sSubSupPr>
                          <m:ctrlPr>
                            <a:rPr lang="ru-RU" i="1">
                              <a:latin typeface="Cambria Math"/>
                              <a:ea typeface="Cambria Math" panose="02040503050406030204" pitchFamily="18" charset="0"/>
                            </a:rPr>
                          </m:ctrlPr>
                        </m:sSubSupPr>
                        <m:e>
                          <m:r>
                            <a:rPr lang="ru-RU"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ea typeface="Cambria Math" panose="02040503050406030204" pitchFamily="18" charset="0"/>
                            </a:rPr>
                            <m:t>𝑝</m:t>
                          </m:r>
                        </m:sub>
                        <m:sup>
                          <m:r>
                            <a:rPr lang="ru-RU" i="1">
                              <a:latin typeface="Cambria Math" panose="02040503050406030204" pitchFamily="18" charset="0"/>
                              <a:ea typeface="Cambria Math" panose="02040503050406030204" pitchFamily="18" charset="0"/>
                            </a:rPr>
                            <m:t>2</m:t>
                          </m:r>
                        </m:sup>
                      </m:sSubSup>
                      <m:r>
                        <a:rPr lang="ru-RU" i="1">
                          <a:latin typeface="Cambria Math" panose="02040503050406030204" pitchFamily="18" charset="0"/>
                          <a:ea typeface="Cambria Math" panose="02040503050406030204" pitchFamily="18" charset="0"/>
                        </a:rPr>
                        <m:t>+</m:t>
                      </m:r>
                      <m:sSubSup>
                        <m:sSubSupPr>
                          <m:ctrlPr>
                            <a:rPr lang="ru-RU" i="1">
                              <a:latin typeface="Cambria Math"/>
                              <a:ea typeface="Cambria Math" panose="02040503050406030204" pitchFamily="18" charset="0"/>
                            </a:rPr>
                          </m:ctrlPr>
                        </m:sSubSupPr>
                        <m:e>
                          <m:r>
                            <a:rPr lang="ru-RU" i="1">
                              <a:latin typeface="Cambria Math" panose="02040503050406030204" pitchFamily="18" charset="0"/>
                              <a:ea typeface="Cambria Math" panose="02040503050406030204" pitchFamily="18" charset="0"/>
                            </a:rPr>
                            <m:t>𝜔</m:t>
                          </m:r>
                        </m:e>
                        <m:sub>
                          <m:r>
                            <a:rPr lang="ru-RU" i="1">
                              <a:latin typeface="Cambria Math" panose="02040503050406030204" pitchFamily="18" charset="0"/>
                              <a:ea typeface="Cambria Math" panose="02040503050406030204" pitchFamily="18" charset="0"/>
                            </a:rPr>
                            <m:t>𝑐</m:t>
                          </m:r>
                        </m:sub>
                        <m:sup>
                          <m:r>
                            <a:rPr lang="ru-RU" i="1">
                              <a:latin typeface="Cambria Math" panose="02040503050406030204" pitchFamily="18" charset="0"/>
                              <a:ea typeface="Cambria Math" panose="02040503050406030204" pitchFamily="18" charset="0"/>
                            </a:rPr>
                            <m:t>2</m:t>
                          </m:r>
                        </m:sup>
                      </m:sSubSup>
                    </m:oMath>
                  </m:oMathPara>
                </a14:m>
                <a:endParaRPr lang="ru-RU" dirty="0">
                  <a:latin typeface="Cambria Math" panose="02040503050406030204" pitchFamily="18" charset="0"/>
                  <a:ea typeface="Cambria Math" panose="02040503050406030204" pitchFamily="18" charset="0"/>
                </a:endParaRPr>
              </a:p>
            </p:txBody>
          </p:sp>
        </mc:Choice>
        <mc:Fallback xmlns="">
          <p:sp>
            <p:nvSpPr>
              <p:cNvPr id="56" name="TextBox 55"/>
              <p:cNvSpPr txBox="1">
                <a:spLocks noRot="1" noChangeAspect="1" noMove="1" noResize="1" noEditPoints="1" noAdjustHandles="1" noChangeArrowheads="1" noChangeShapeType="1" noTextEdit="1"/>
              </p:cNvSpPr>
              <p:nvPr/>
            </p:nvSpPr>
            <p:spPr>
              <a:xfrm>
                <a:off x="5050276" y="4026804"/>
                <a:ext cx="3342325" cy="673261"/>
              </a:xfrm>
              <a:prstGeom prst="rect">
                <a:avLst/>
              </a:prstGeom>
              <a:blipFill rotWithShape="1">
                <a:blip r:embed="rId6"/>
                <a:stretch>
                  <a:fillRect l="-1275" t="-5455" r="-1093" b="-1818"/>
                </a:stretch>
              </a:blipFill>
            </p:spPr>
            <p:txBody>
              <a:bodyPr/>
              <a:lstStyle/>
              <a:p>
                <a:r>
                  <a:rPr lang="ru-RU">
                    <a:noFill/>
                  </a:rPr>
                  <a:t> </a:t>
                </a:r>
              </a:p>
            </p:txBody>
          </p:sp>
        </mc:Fallback>
      </mc:AlternateContent>
      <p:cxnSp>
        <p:nvCxnSpPr>
          <p:cNvPr id="61" name="Straight Arrow Connector 60"/>
          <p:cNvCxnSpPr>
            <a:stCxn id="56" idx="2"/>
            <a:endCxn id="74" idx="0"/>
          </p:cNvCxnSpPr>
          <p:nvPr/>
        </p:nvCxnSpPr>
        <p:spPr>
          <a:xfrm flipH="1">
            <a:off x="2560252" y="4700065"/>
            <a:ext cx="4161187" cy="7959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6" idx="2"/>
            <a:endCxn id="63" idx="0"/>
          </p:cNvCxnSpPr>
          <p:nvPr/>
        </p:nvCxnSpPr>
        <p:spPr>
          <a:xfrm>
            <a:off x="6721439" y="4700065"/>
            <a:ext cx="170911" cy="74242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p:cNvSpPr txBox="1"/>
              <p:nvPr/>
            </p:nvSpPr>
            <p:spPr>
              <a:xfrm>
                <a:off x="5014592" y="5442488"/>
                <a:ext cx="3755515" cy="687496"/>
              </a:xfrm>
              <a:prstGeom prst="rect">
                <a:avLst/>
              </a:prstGeom>
              <a:noFill/>
            </p:spPr>
            <p:txBody>
              <a:bodyPr wrap="none" rtlCol="0">
                <a:spAutoFit/>
              </a:bodyPr>
              <a:lstStyle/>
              <a:p>
                <a:pPr algn="ctr"/>
                <a:r>
                  <a:rPr lang="ru-RU" dirty="0" smtClean="0">
                    <a:latin typeface="Cambria Math" panose="02040503050406030204" pitchFamily="18" charset="0"/>
                    <a:ea typeface="Cambria Math" panose="02040503050406030204" pitchFamily="18" charset="0"/>
                  </a:rPr>
                  <a:t>Сильное магнитное поле </a:t>
                </a:r>
                <a14:m>
                  <m:oMath xmlns:m="http://schemas.openxmlformats.org/officeDocument/2006/math">
                    <m:d>
                      <m:dPr>
                        <m:ctrlPr>
                          <a:rPr lang="ru-RU" i="1" smtClean="0">
                            <a:latin typeface="Cambria Math"/>
                            <a:ea typeface="Cambria Math" panose="02040503050406030204" pitchFamily="18" charset="0"/>
                          </a:rPr>
                        </m:ctrlPr>
                      </m:dPr>
                      <m:e>
                        <m:sSub>
                          <m:sSubPr>
                            <m:ctrlPr>
                              <a:rPr lang="ru-RU" i="1" smtClean="0">
                                <a:latin typeface="Cambria Math"/>
                                <a:ea typeface="Cambria Math" panose="02040503050406030204" pitchFamily="18" charset="0"/>
                              </a:rPr>
                            </m:ctrlPr>
                          </m:sSubPr>
                          <m:e>
                            <m:r>
                              <a:rPr lang="ru-RU" i="1" smtClean="0">
                                <a:latin typeface="Cambria Math"/>
                                <a:ea typeface="Cambria Math"/>
                              </a:rPr>
                              <m:t>𝜔</m:t>
                            </m:r>
                          </m:e>
                          <m:sub>
                            <m:r>
                              <a:rPr lang="en-US" b="0" i="1" smtClean="0">
                                <a:latin typeface="Cambria Math"/>
                                <a:ea typeface="Cambria Math" panose="02040503050406030204" pitchFamily="18" charset="0"/>
                              </a:rPr>
                              <m:t>𝑐</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a:ea typeface="Cambria Math" panose="02040503050406030204" pitchFamily="18" charset="0"/>
                              </a:rPr>
                              <m:t>𝑝</m:t>
                            </m:r>
                          </m:sub>
                        </m:sSub>
                      </m:e>
                    </m:d>
                  </m:oMath>
                </a14:m>
                <a:endParaRPr lang="en-US" dirty="0" smtClean="0">
                  <a:latin typeface="Cambria Math" panose="02040503050406030204" pitchFamily="18" charset="0"/>
                  <a:ea typeface="Cambria Math" panose="02040503050406030204" pitchFamily="18" charset="0"/>
                </a:endParaRPr>
              </a:p>
              <a:p>
                <a:pPr algn="ctr"/>
                <a:r>
                  <a:rPr lang="en-US" dirty="0" smtClean="0">
                    <a:latin typeface="Cambria Math" panose="02040503050406030204" pitchFamily="18" charset="0"/>
                    <a:ea typeface="Cambria Math" panose="02040503050406030204" pitchFamily="18" charset="0"/>
                  </a:rPr>
                  <a:t>(MAST, NSTX, W7AS)</a:t>
                </a:r>
                <a:endParaRPr lang="ru-RU" dirty="0" smtClean="0">
                  <a:latin typeface="Cambria Math" panose="02040503050406030204" pitchFamily="18" charset="0"/>
                  <a:ea typeface="Cambria Math" panose="02040503050406030204" pitchFamily="18" charset="0"/>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5014592" y="5442488"/>
                <a:ext cx="3755515" cy="687496"/>
              </a:xfrm>
              <a:prstGeom prst="rect">
                <a:avLst/>
              </a:prstGeom>
              <a:blipFill rotWithShape="1">
                <a:blip r:embed="rId7"/>
                <a:stretch>
                  <a:fillRect l="-974" t="-2655" b="-12389"/>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691310" y="5495978"/>
                <a:ext cx="3737883" cy="687496"/>
              </a:xfrm>
              <a:prstGeom prst="rect">
                <a:avLst/>
              </a:prstGeom>
              <a:noFill/>
            </p:spPr>
            <p:txBody>
              <a:bodyPr wrap="none" rtlCol="0">
                <a:spAutoFit/>
              </a:bodyPr>
              <a:lstStyle/>
              <a:p>
                <a:pPr algn="ctr"/>
                <a:r>
                  <a:rPr lang="ru-RU" dirty="0" smtClean="0">
                    <a:latin typeface="Cambria Math" panose="02040503050406030204" pitchFamily="18" charset="0"/>
                    <a:ea typeface="Cambria Math" panose="02040503050406030204" pitchFamily="18" charset="0"/>
                  </a:rPr>
                  <a:t>Слабое магнитное поле </a:t>
                </a:r>
                <a14:m>
                  <m:oMath xmlns:m="http://schemas.openxmlformats.org/officeDocument/2006/math">
                    <m:d>
                      <m:dPr>
                        <m:ctrlPr>
                          <a:rPr lang="ru-RU" i="1" smtClean="0">
                            <a:latin typeface="Cambria Math"/>
                            <a:ea typeface="Cambria Math" panose="02040503050406030204" pitchFamily="18" charset="0"/>
                          </a:rPr>
                        </m:ctrlPr>
                      </m:dPr>
                      <m:e>
                        <m:sSub>
                          <m:sSubPr>
                            <m:ctrlPr>
                              <a:rPr lang="ru-RU" i="1" smtClean="0">
                                <a:latin typeface="Cambria Math"/>
                                <a:ea typeface="Cambria Math" panose="02040503050406030204" pitchFamily="18" charset="0"/>
                              </a:rPr>
                            </m:ctrlPr>
                          </m:sSubPr>
                          <m:e>
                            <m:r>
                              <a:rPr lang="ru-RU" i="1" smtClean="0">
                                <a:latin typeface="Cambria Math"/>
                                <a:ea typeface="Cambria Math"/>
                              </a:rPr>
                              <m:t>𝜔</m:t>
                            </m:r>
                          </m:e>
                          <m:sub>
                            <m:r>
                              <a:rPr lang="en-US" b="0" i="1" smtClean="0">
                                <a:latin typeface="Cambria Math"/>
                                <a:ea typeface="Cambria Math" panose="02040503050406030204" pitchFamily="18" charset="0"/>
                              </a:rPr>
                              <m:t>𝑐</m:t>
                            </m:r>
                          </m:sub>
                        </m:sSub>
                        <m:r>
                          <a:rPr lang="en-US" b="0" i="1" smtClean="0">
                            <a:latin typeface="Cambria Math"/>
                            <a:ea typeface="Cambria Math" panose="02040503050406030204" pitchFamily="18" charset="0"/>
                          </a:rPr>
                          <m:t>≪</m:t>
                        </m:r>
                        <m:sSub>
                          <m:sSubPr>
                            <m:ctrlPr>
                              <a:rPr lang="en-US" b="0" i="1" smtClean="0">
                                <a:latin typeface="Cambria Math"/>
                                <a:ea typeface="Cambria Math"/>
                              </a:rPr>
                            </m:ctrlPr>
                          </m:sSubPr>
                          <m:e>
                            <m:r>
                              <a:rPr lang="en-US" b="0" i="1" smtClean="0">
                                <a:latin typeface="Cambria Math"/>
                                <a:ea typeface="Cambria Math"/>
                              </a:rPr>
                              <m:t>𝜔</m:t>
                            </m:r>
                          </m:e>
                          <m:sub>
                            <m:r>
                              <a:rPr lang="en-US" b="0" i="1" smtClean="0">
                                <a:latin typeface="Cambria Math"/>
                                <a:ea typeface="Cambria Math"/>
                              </a:rPr>
                              <m:t>𝑝</m:t>
                            </m:r>
                          </m:sub>
                        </m:sSub>
                      </m:e>
                    </m:d>
                  </m:oMath>
                </a14:m>
                <a:endParaRPr lang="en-US" dirty="0" smtClean="0">
                  <a:latin typeface="Cambria Math" panose="02040503050406030204" pitchFamily="18" charset="0"/>
                  <a:ea typeface="Cambria Math" panose="02040503050406030204" pitchFamily="18" charset="0"/>
                </a:endParaRPr>
              </a:p>
              <a:p>
                <a:pPr algn="ctr"/>
                <a:r>
                  <a:rPr lang="en-US" dirty="0" smtClean="0">
                    <a:latin typeface="Cambria Math" panose="02040503050406030204" pitchFamily="18" charset="0"/>
                    <a:ea typeface="Cambria Math" panose="02040503050406030204" pitchFamily="18" charset="0"/>
                  </a:rPr>
                  <a:t>(C-2, GDML)</a:t>
                </a:r>
                <a:endParaRPr lang="ru-RU" dirty="0" smtClean="0">
                  <a:latin typeface="Cambria Math" panose="02040503050406030204" pitchFamily="18" charset="0"/>
                  <a:ea typeface="Cambria Math" panose="02040503050406030204" pitchFamily="18" charset="0"/>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691310" y="5495978"/>
                <a:ext cx="3737883" cy="687496"/>
              </a:xfrm>
              <a:prstGeom prst="rect">
                <a:avLst/>
              </a:prstGeom>
              <a:blipFill rotWithShape="1">
                <a:blip r:embed="rId8"/>
                <a:stretch>
                  <a:fillRect l="-1303" t="-2679" b="-13393"/>
                </a:stretch>
              </a:blipFill>
            </p:spPr>
            <p:txBody>
              <a:bodyPr/>
              <a:lstStyle/>
              <a:p>
                <a:r>
                  <a:rPr lang="ru-RU">
                    <a:noFill/>
                  </a:rPr>
                  <a:t> </a:t>
                </a:r>
              </a:p>
            </p:txBody>
          </p:sp>
        </mc:Fallback>
      </mc:AlternateContent>
      <p:sp>
        <p:nvSpPr>
          <p:cNvPr id="103" name="Oval 102"/>
          <p:cNvSpPr/>
          <p:nvPr/>
        </p:nvSpPr>
        <p:spPr>
          <a:xfrm>
            <a:off x="467544" y="5229200"/>
            <a:ext cx="4101293" cy="10081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163142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0"/>
            <a:ext cx="8229600" cy="850106"/>
          </a:xfrm>
        </p:spPr>
        <p:txBody>
          <a:bodyPr>
            <a:normAutofit/>
          </a:bodyPr>
          <a:lstStyle/>
          <a:p>
            <a:r>
              <a:rPr lang="ru-RU" dirty="0" smtClean="0">
                <a:latin typeface="Cambria Math" panose="02040503050406030204" pitchFamily="18" charset="0"/>
                <a:ea typeface="Cambria Math" panose="02040503050406030204" pitchFamily="18" charset="0"/>
              </a:rPr>
              <a:t>Модель</a:t>
            </a:r>
            <a:endParaRPr lang="ru-RU" dirty="0">
              <a:latin typeface="Cambria Math" panose="02040503050406030204" pitchFamily="18" charset="0"/>
              <a:ea typeface="Cambria Math" panose="02040503050406030204" pitchFamily="18" charset="0"/>
            </a:endParaRPr>
          </a:p>
        </p:txBody>
      </p:sp>
      <p:pic>
        <p:nvPicPr>
          <p:cNvPr id="4" name="Picture 2" descr="C:\Users\akutlin\Desktop\Private\ASGAP\diploma\images\waveVect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503" y="620688"/>
            <a:ext cx="5040977" cy="33843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 name="Rectangle 4"/>
              <p:cNvSpPr/>
              <p:nvPr/>
            </p:nvSpPr>
            <p:spPr>
              <a:xfrm>
                <a:off x="107504" y="4489738"/>
                <a:ext cx="2178658" cy="9840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ru-RU" i="1">
                              <a:latin typeface="Cambria Math" panose="02040503050406030204" pitchFamily="18" charset="0"/>
                              <a:ea typeface="Cambria Math" panose="02040503050406030204" pitchFamily="18" charset="0"/>
                            </a:rPr>
                          </m:ctrlPr>
                        </m:accPr>
                        <m:e>
                          <m:r>
                            <a:rPr lang="ru-RU" i="1">
                              <a:latin typeface="Cambria Math" panose="02040503050406030204" pitchFamily="18" charset="0"/>
                              <a:ea typeface="Cambria Math" panose="02040503050406030204" pitchFamily="18" charset="0"/>
                            </a:rPr>
                            <m:t>𝜀</m:t>
                          </m:r>
                        </m:e>
                      </m:acc>
                      <m:r>
                        <a:rPr lang="ru-RU">
                          <a:latin typeface="Cambria Math" panose="02040503050406030204" pitchFamily="18" charset="0"/>
                          <a:ea typeface="Cambria Math" panose="02040503050406030204" pitchFamily="18" charset="0"/>
                        </a:rPr>
                        <m:t>=</m:t>
                      </m:r>
                      <m:d>
                        <m:dPr>
                          <m:ctrlPr>
                            <a:rPr lang="ru-RU" i="1">
                              <a:latin typeface="Cambria Math" panose="02040503050406030204" pitchFamily="18" charset="0"/>
                              <a:ea typeface="Cambria Math" panose="02040503050406030204" pitchFamily="18" charset="0"/>
                            </a:rPr>
                          </m:ctrlPr>
                        </m:dPr>
                        <m:e>
                          <m:m>
                            <m:mPr>
                              <m:mcs>
                                <m:mc>
                                  <m:mcPr>
                                    <m:count m:val="3"/>
                                    <m:mcJc m:val="center"/>
                                  </m:mcPr>
                                </m:mc>
                              </m:mcs>
                              <m:ctrlPr>
                                <a:rPr lang="ru-RU" i="1">
                                  <a:latin typeface="Cambria Math" panose="02040503050406030204" pitchFamily="18" charset="0"/>
                                  <a:ea typeface="Cambria Math" panose="02040503050406030204" pitchFamily="18" charset="0"/>
                                </a:rPr>
                              </m:ctrlPr>
                            </m:mPr>
                            <m:mr>
                              <m:e>
                                <m:r>
                                  <a:rPr lang="ru-RU" i="1">
                                    <a:latin typeface="Cambria Math" panose="02040503050406030204" pitchFamily="18" charset="0"/>
                                    <a:ea typeface="Cambria Math" panose="02040503050406030204" pitchFamily="18" charset="0"/>
                                  </a:rPr>
                                  <m:t>𝜀</m:t>
                                </m:r>
                              </m:e>
                              <m:e>
                                <m:r>
                                  <a:rPr lang="ru-RU">
                                    <a:latin typeface="Cambria Math" panose="02040503050406030204" pitchFamily="18" charset="0"/>
                                    <a:ea typeface="Cambria Math" panose="02040503050406030204" pitchFamily="18" charset="0"/>
                                  </a:rPr>
                                  <m:t>0</m:t>
                                </m:r>
                              </m:e>
                              <m:e>
                                <m:r>
                                  <a:rPr lang="ru-RU" i="1">
                                    <a:latin typeface="Cambria Math" panose="02040503050406030204" pitchFamily="18" charset="0"/>
                                    <a:ea typeface="Cambria Math" panose="02040503050406030204" pitchFamily="18" charset="0"/>
                                  </a:rPr>
                                  <m:t>𝑖𝑔</m:t>
                                </m:r>
                              </m:e>
                            </m:mr>
                            <m:mr>
                              <m:e>
                                <m:r>
                                  <a:rPr lang="ru-RU">
                                    <a:latin typeface="Cambria Math" panose="02040503050406030204" pitchFamily="18" charset="0"/>
                                    <a:ea typeface="Cambria Math" panose="02040503050406030204" pitchFamily="18" charset="0"/>
                                  </a:rPr>
                                  <m:t>0</m:t>
                                </m:r>
                              </m:e>
                              <m:e>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𝜀</m:t>
                                    </m:r>
                                  </m:e>
                                  <m:sub>
                                    <m:r>
                                      <a:rPr lang="ru-RU">
                                        <a:latin typeface="Cambria Math" panose="02040503050406030204" pitchFamily="18" charset="0"/>
                                        <a:ea typeface="Cambria Math" panose="02040503050406030204" pitchFamily="18" charset="0"/>
                                      </a:rPr>
                                      <m:t>∥</m:t>
                                    </m:r>
                                  </m:sub>
                                </m:sSub>
                              </m:e>
                              <m:e>
                                <m:r>
                                  <a:rPr lang="ru-RU">
                                    <a:latin typeface="Cambria Math" panose="02040503050406030204" pitchFamily="18" charset="0"/>
                                    <a:ea typeface="Cambria Math" panose="02040503050406030204" pitchFamily="18" charset="0"/>
                                  </a:rPr>
                                  <m:t>0</m:t>
                                </m:r>
                              </m:e>
                            </m:mr>
                            <m:mr>
                              <m:e>
                                <m:r>
                                  <a:rPr lang="ru-RU" i="1">
                                    <a:latin typeface="Cambria Math" panose="02040503050406030204" pitchFamily="18" charset="0"/>
                                    <a:ea typeface="Cambria Math" panose="02040503050406030204" pitchFamily="18" charset="0"/>
                                  </a:rPr>
                                  <m:t>−</m:t>
                                </m:r>
                                <m:r>
                                  <a:rPr lang="ru-RU" i="1">
                                    <a:latin typeface="Cambria Math" panose="02040503050406030204" pitchFamily="18" charset="0"/>
                                    <a:ea typeface="Cambria Math" panose="02040503050406030204" pitchFamily="18" charset="0"/>
                                  </a:rPr>
                                  <m:t>𝑖𝑔</m:t>
                                </m:r>
                              </m:e>
                              <m:e>
                                <m:r>
                                  <a:rPr lang="ru-RU">
                                    <a:latin typeface="Cambria Math" panose="02040503050406030204" pitchFamily="18" charset="0"/>
                                    <a:ea typeface="Cambria Math" panose="02040503050406030204" pitchFamily="18" charset="0"/>
                                  </a:rPr>
                                  <m:t>0</m:t>
                                </m:r>
                              </m:e>
                              <m:e>
                                <m:r>
                                  <a:rPr lang="ru-RU" i="1">
                                    <a:latin typeface="Cambria Math" panose="02040503050406030204" pitchFamily="18" charset="0"/>
                                    <a:ea typeface="Cambria Math" panose="02040503050406030204" pitchFamily="18" charset="0"/>
                                  </a:rPr>
                                  <m:t>𝜀</m:t>
                                </m:r>
                              </m:e>
                            </m:mr>
                          </m:m>
                        </m:e>
                      </m:d>
                    </m:oMath>
                  </m:oMathPara>
                </a14:m>
                <a:endParaRPr lang="ru-RU" dirty="0">
                  <a:latin typeface="Cambria Math" panose="02040503050406030204" pitchFamily="18" charset="0"/>
                  <a:ea typeface="Cambria Math" panose="02040503050406030204" pitchFamily="18" charset="0"/>
                </a:endParaRPr>
              </a:p>
            </p:txBody>
          </p:sp>
        </mc:Choice>
        <mc:Fallback>
          <p:sp>
            <p:nvSpPr>
              <p:cNvPr id="5" name="Rectangle 4"/>
              <p:cNvSpPr>
                <a:spLocks noRot="1" noChangeAspect="1" noMove="1" noResize="1" noEditPoints="1" noAdjustHandles="1" noChangeArrowheads="1" noChangeShapeType="1" noTextEdit="1"/>
              </p:cNvSpPr>
              <p:nvPr/>
            </p:nvSpPr>
            <p:spPr>
              <a:xfrm>
                <a:off x="107504" y="4489738"/>
                <a:ext cx="2178658" cy="984052"/>
              </a:xfrm>
              <a:prstGeom prst="rect">
                <a:avLst/>
              </a:prstGeom>
              <a:blipFill rotWithShape="1">
                <a:blip r:embed="rId4"/>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5580112" y="3501008"/>
                <a:ext cx="3468001" cy="29476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ru-RU" i="1">
                              <a:latin typeface="Cambria Math" panose="02040503050406030204" pitchFamily="18" charset="0"/>
                              <a:ea typeface="Cambria Math" panose="02040503050406030204" pitchFamily="18" charset="0"/>
                            </a:rPr>
                          </m:ctrlPr>
                        </m:dPr>
                        <m:e>
                          <m:eqArr>
                            <m:eqArrPr>
                              <m:ctrlPr>
                                <a:rPr lang="ru-RU" i="1">
                                  <a:latin typeface="Cambria Math" panose="02040503050406030204" pitchFamily="18" charset="0"/>
                                  <a:ea typeface="Cambria Math" panose="02040503050406030204" pitchFamily="18" charset="0"/>
                                </a:rPr>
                              </m:ctrlPr>
                            </m:eqArrPr>
                            <m:e>
                              <m:m>
                                <m:mPr>
                                  <m:mcs>
                                    <m:mc>
                                      <m:mcPr>
                                        <m:count m:val="1"/>
                                        <m:mcJc m:val="center"/>
                                      </m:mcPr>
                                    </m:mc>
                                  </m:mcs>
                                  <m:ctrlPr>
                                    <a:rPr lang="ru-RU" i="1">
                                      <a:latin typeface="Cambria Math" panose="02040503050406030204" pitchFamily="18" charset="0"/>
                                      <a:ea typeface="Cambria Math" panose="02040503050406030204" pitchFamily="18" charset="0"/>
                                    </a:rPr>
                                  </m:ctrlPr>
                                </m:mPr>
                                <m:mr>
                                  <m:e>
                                    <m:f>
                                      <m:fPr>
                                        <m:ctrlPr>
                                          <a:rPr lang="ru-RU" i="1">
                                            <a:latin typeface="Cambria Math" panose="02040503050406030204" pitchFamily="18" charset="0"/>
                                            <a:ea typeface="Cambria Math" panose="02040503050406030204" pitchFamily="18" charset="0"/>
                                          </a:rPr>
                                        </m:ctrlPr>
                                      </m:fPr>
                                      <m:num>
                                        <m:r>
                                          <a:rPr lang="ru-RU" i="1">
                                            <a:latin typeface="Cambria Math" panose="02040503050406030204" pitchFamily="18" charset="0"/>
                                            <a:ea typeface="Cambria Math" panose="02040503050406030204" pitchFamily="18" charset="0"/>
                                          </a:rPr>
                                          <m:t>𝜕</m:t>
                                        </m:r>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𝐸</m:t>
                                            </m:r>
                                          </m:e>
                                          <m:sub>
                                            <m:r>
                                              <a:rPr lang="ru-RU" i="1">
                                                <a:latin typeface="Cambria Math" panose="02040503050406030204" pitchFamily="18" charset="0"/>
                                                <a:ea typeface="Cambria Math" panose="02040503050406030204" pitchFamily="18" charset="0"/>
                                              </a:rPr>
                                              <m:t>𝑦</m:t>
                                            </m:r>
                                          </m:sub>
                                        </m:sSub>
                                      </m:num>
                                      <m:den>
                                        <m:r>
                                          <a:rPr lang="ru-RU" i="1">
                                            <a:latin typeface="Cambria Math" panose="02040503050406030204" pitchFamily="18" charset="0"/>
                                            <a:ea typeface="Cambria Math" panose="02040503050406030204" pitchFamily="18" charset="0"/>
                                          </a:rPr>
                                          <m:t>𝜕</m:t>
                                        </m:r>
                                        <m:r>
                                          <a:rPr lang="ru-RU" i="1">
                                            <a:latin typeface="Cambria Math" panose="02040503050406030204" pitchFamily="18" charset="0"/>
                                            <a:ea typeface="Cambria Math" panose="02040503050406030204" pitchFamily="18" charset="0"/>
                                          </a:rPr>
                                          <m:t>𝑥</m:t>
                                        </m:r>
                                      </m:den>
                                    </m:f>
                                    <m:r>
                                      <a:rPr lang="ru-RU">
                                        <a:latin typeface="Cambria Math" panose="02040503050406030204" pitchFamily="18" charset="0"/>
                                        <a:ea typeface="Cambria Math" panose="02040503050406030204" pitchFamily="18" charset="0"/>
                                      </a:rPr>
                                      <m:t>=</m:t>
                                    </m:r>
                                    <m:r>
                                      <a:rPr lang="ru-RU" i="1">
                                        <a:latin typeface="Cambria Math" panose="02040503050406030204" pitchFamily="18" charset="0"/>
                                        <a:ea typeface="Cambria Math" panose="02040503050406030204" pitchFamily="18" charset="0"/>
                                      </a:rPr>
                                      <m:t>𝑖</m:t>
                                    </m:r>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𝑘</m:t>
                                        </m:r>
                                      </m:e>
                                      <m:sub>
                                        <m:r>
                                          <a:rPr lang="ru-RU">
                                            <a:latin typeface="Cambria Math" panose="02040503050406030204" pitchFamily="18" charset="0"/>
                                            <a:ea typeface="Cambria Math" panose="02040503050406030204" pitchFamily="18" charset="0"/>
                                          </a:rPr>
                                          <m:t>0</m:t>
                                        </m:r>
                                      </m:sub>
                                    </m:sSub>
                                    <m:d>
                                      <m:dPr>
                                        <m:ctrlPr>
                                          <a:rPr lang="ru-RU" i="1">
                                            <a:latin typeface="Cambria Math" panose="02040503050406030204" pitchFamily="18" charset="0"/>
                                            <a:ea typeface="Cambria Math" panose="02040503050406030204" pitchFamily="18" charset="0"/>
                                          </a:rPr>
                                        </m:ctrlPr>
                                      </m:dPr>
                                      <m:e>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𝐵</m:t>
                                            </m:r>
                                          </m:e>
                                          <m:sub>
                                            <m:r>
                                              <a:rPr lang="ru-RU" i="1">
                                                <a:latin typeface="Cambria Math" panose="02040503050406030204" pitchFamily="18" charset="0"/>
                                                <a:ea typeface="Cambria Math" panose="02040503050406030204" pitchFamily="18" charset="0"/>
                                              </a:rPr>
                                              <m:t>𝑧</m:t>
                                            </m:r>
                                          </m:sub>
                                        </m:sSub>
                                        <m:r>
                                          <a:rPr lang="ru-RU">
                                            <a:latin typeface="Cambria Math" panose="02040503050406030204" pitchFamily="18" charset="0"/>
                                            <a:ea typeface="Cambria Math" panose="02040503050406030204" pitchFamily="18" charset="0"/>
                                          </a:rPr>
                                          <m:t>+</m:t>
                                        </m:r>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𝑛</m:t>
                                            </m:r>
                                          </m:e>
                                          <m:sub>
                                            <m:r>
                                              <a:rPr lang="ru-RU" i="1">
                                                <a:latin typeface="Cambria Math" panose="02040503050406030204" pitchFamily="18" charset="0"/>
                                                <a:ea typeface="Cambria Math" panose="02040503050406030204" pitchFamily="18" charset="0"/>
                                              </a:rPr>
                                              <m:t>𝑦</m:t>
                                            </m:r>
                                          </m:sub>
                                        </m:sSub>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𝐸</m:t>
                                            </m:r>
                                          </m:e>
                                          <m:sub>
                                            <m:r>
                                              <a:rPr lang="ru-RU" i="1">
                                                <a:latin typeface="Cambria Math" panose="02040503050406030204" pitchFamily="18" charset="0"/>
                                                <a:ea typeface="Cambria Math" panose="02040503050406030204" pitchFamily="18" charset="0"/>
                                              </a:rPr>
                                              <m:t>𝑥</m:t>
                                            </m:r>
                                          </m:sub>
                                        </m:sSub>
                                      </m:e>
                                    </m:d>
                                  </m:e>
                                </m:mr>
                                <m:mr>
                                  <m:e>
                                    <m:f>
                                      <m:fPr>
                                        <m:ctrlPr>
                                          <a:rPr lang="ru-RU" i="1">
                                            <a:latin typeface="Cambria Math" panose="02040503050406030204" pitchFamily="18" charset="0"/>
                                            <a:ea typeface="Cambria Math" panose="02040503050406030204" pitchFamily="18" charset="0"/>
                                          </a:rPr>
                                        </m:ctrlPr>
                                      </m:fPr>
                                      <m:num>
                                        <m:r>
                                          <a:rPr lang="ru-RU" i="1">
                                            <a:latin typeface="Cambria Math" panose="02040503050406030204" pitchFamily="18" charset="0"/>
                                            <a:ea typeface="Cambria Math" panose="02040503050406030204" pitchFamily="18" charset="0"/>
                                          </a:rPr>
                                          <m:t>𝜕</m:t>
                                        </m:r>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𝐸</m:t>
                                            </m:r>
                                          </m:e>
                                          <m:sub>
                                            <m:r>
                                              <a:rPr lang="ru-RU" i="1">
                                                <a:latin typeface="Cambria Math" panose="02040503050406030204" pitchFamily="18" charset="0"/>
                                                <a:ea typeface="Cambria Math" panose="02040503050406030204" pitchFamily="18" charset="0"/>
                                              </a:rPr>
                                              <m:t>𝑧</m:t>
                                            </m:r>
                                          </m:sub>
                                        </m:sSub>
                                      </m:num>
                                      <m:den>
                                        <m:r>
                                          <a:rPr lang="ru-RU" i="1">
                                            <a:latin typeface="Cambria Math" panose="02040503050406030204" pitchFamily="18" charset="0"/>
                                            <a:ea typeface="Cambria Math" panose="02040503050406030204" pitchFamily="18" charset="0"/>
                                          </a:rPr>
                                          <m:t>𝜕</m:t>
                                        </m:r>
                                        <m:r>
                                          <a:rPr lang="ru-RU" i="1">
                                            <a:latin typeface="Cambria Math" panose="02040503050406030204" pitchFamily="18" charset="0"/>
                                            <a:ea typeface="Cambria Math" panose="02040503050406030204" pitchFamily="18" charset="0"/>
                                          </a:rPr>
                                          <m:t>𝑥</m:t>
                                        </m:r>
                                      </m:den>
                                    </m:f>
                                    <m:r>
                                      <a:rPr lang="ru-RU">
                                        <a:latin typeface="Cambria Math" panose="02040503050406030204" pitchFamily="18" charset="0"/>
                                        <a:ea typeface="Cambria Math" panose="02040503050406030204" pitchFamily="18" charset="0"/>
                                      </a:rPr>
                                      <m:t>=</m:t>
                                    </m:r>
                                    <m:r>
                                      <a:rPr lang="ru-RU" i="1">
                                        <a:latin typeface="Cambria Math" panose="02040503050406030204" pitchFamily="18" charset="0"/>
                                        <a:ea typeface="Cambria Math" panose="02040503050406030204" pitchFamily="18" charset="0"/>
                                      </a:rPr>
                                      <m:t>𝑖</m:t>
                                    </m:r>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𝑘</m:t>
                                        </m:r>
                                      </m:e>
                                      <m:sub>
                                        <m:r>
                                          <a:rPr lang="ru-RU">
                                            <a:latin typeface="Cambria Math" panose="02040503050406030204" pitchFamily="18" charset="0"/>
                                            <a:ea typeface="Cambria Math" panose="02040503050406030204" pitchFamily="18" charset="0"/>
                                          </a:rPr>
                                          <m:t>0</m:t>
                                        </m:r>
                                      </m:sub>
                                    </m:sSub>
                                    <m:d>
                                      <m:dPr>
                                        <m:ctrlPr>
                                          <a:rPr lang="ru-RU" i="1">
                                            <a:latin typeface="Cambria Math" panose="02040503050406030204" pitchFamily="18" charset="0"/>
                                            <a:ea typeface="Cambria Math" panose="02040503050406030204" pitchFamily="18" charset="0"/>
                                          </a:rPr>
                                        </m:ctrlPr>
                                      </m:dPr>
                                      <m:e>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𝑛</m:t>
                                            </m:r>
                                          </m:e>
                                          <m:sub>
                                            <m:r>
                                              <a:rPr lang="ru-RU" i="1">
                                                <a:latin typeface="Cambria Math" panose="02040503050406030204" pitchFamily="18" charset="0"/>
                                                <a:ea typeface="Cambria Math" panose="02040503050406030204" pitchFamily="18" charset="0"/>
                                              </a:rPr>
                                              <m:t>𝑧</m:t>
                                            </m:r>
                                          </m:sub>
                                        </m:sSub>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𝐸</m:t>
                                            </m:r>
                                          </m:e>
                                          <m:sub>
                                            <m:r>
                                              <a:rPr lang="ru-RU" i="1">
                                                <a:latin typeface="Cambria Math" panose="02040503050406030204" pitchFamily="18" charset="0"/>
                                                <a:ea typeface="Cambria Math" panose="02040503050406030204" pitchFamily="18" charset="0"/>
                                              </a:rPr>
                                              <m:t>𝑥</m:t>
                                            </m:r>
                                          </m:sub>
                                        </m:sSub>
                                        <m:r>
                                          <a:rPr lang="ru-RU" i="1">
                                            <a:latin typeface="Cambria Math" panose="02040503050406030204" pitchFamily="18" charset="0"/>
                                            <a:ea typeface="Cambria Math" panose="02040503050406030204" pitchFamily="18" charset="0"/>
                                          </a:rPr>
                                          <m:t>−</m:t>
                                        </m:r>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𝐵</m:t>
                                            </m:r>
                                          </m:e>
                                          <m:sub>
                                            <m:r>
                                              <a:rPr lang="ru-RU" i="1">
                                                <a:latin typeface="Cambria Math" panose="02040503050406030204" pitchFamily="18" charset="0"/>
                                                <a:ea typeface="Cambria Math" panose="02040503050406030204" pitchFamily="18" charset="0"/>
                                              </a:rPr>
                                              <m:t>𝑦</m:t>
                                            </m:r>
                                          </m:sub>
                                        </m:sSub>
                                      </m:e>
                                    </m:d>
                                  </m:e>
                                </m:mr>
                              </m:m>
                            </m:e>
                            <m:e>
                              <m:m>
                                <m:mPr>
                                  <m:mcs>
                                    <m:mc>
                                      <m:mcPr>
                                        <m:count m:val="1"/>
                                        <m:mcJc m:val="center"/>
                                      </m:mcPr>
                                    </m:mc>
                                  </m:mcs>
                                  <m:ctrlPr>
                                    <a:rPr lang="ru-RU" i="1">
                                      <a:latin typeface="Cambria Math" panose="02040503050406030204" pitchFamily="18" charset="0"/>
                                      <a:ea typeface="Cambria Math" panose="02040503050406030204" pitchFamily="18" charset="0"/>
                                    </a:rPr>
                                  </m:ctrlPr>
                                </m:mPr>
                                <m:mr>
                                  <m:e>
                                    <m:f>
                                      <m:fPr>
                                        <m:ctrlPr>
                                          <a:rPr lang="ru-RU" i="1">
                                            <a:latin typeface="Cambria Math" panose="02040503050406030204" pitchFamily="18" charset="0"/>
                                            <a:ea typeface="Cambria Math" panose="02040503050406030204" pitchFamily="18" charset="0"/>
                                          </a:rPr>
                                        </m:ctrlPr>
                                      </m:fPr>
                                      <m:num>
                                        <m:r>
                                          <a:rPr lang="ru-RU" i="1">
                                            <a:latin typeface="Cambria Math" panose="02040503050406030204" pitchFamily="18" charset="0"/>
                                            <a:ea typeface="Cambria Math" panose="02040503050406030204" pitchFamily="18" charset="0"/>
                                          </a:rPr>
                                          <m:t>𝜕</m:t>
                                        </m:r>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𝐵</m:t>
                                            </m:r>
                                          </m:e>
                                          <m:sub>
                                            <m:r>
                                              <a:rPr lang="ru-RU" i="1">
                                                <a:latin typeface="Cambria Math" panose="02040503050406030204" pitchFamily="18" charset="0"/>
                                                <a:ea typeface="Cambria Math" panose="02040503050406030204" pitchFamily="18" charset="0"/>
                                              </a:rPr>
                                              <m:t>𝑦</m:t>
                                            </m:r>
                                          </m:sub>
                                        </m:sSub>
                                      </m:num>
                                      <m:den>
                                        <m:r>
                                          <a:rPr lang="ru-RU" i="1">
                                            <a:latin typeface="Cambria Math" panose="02040503050406030204" pitchFamily="18" charset="0"/>
                                            <a:ea typeface="Cambria Math" panose="02040503050406030204" pitchFamily="18" charset="0"/>
                                          </a:rPr>
                                          <m:t>𝜕</m:t>
                                        </m:r>
                                        <m:r>
                                          <a:rPr lang="ru-RU" i="1">
                                            <a:latin typeface="Cambria Math" panose="02040503050406030204" pitchFamily="18" charset="0"/>
                                            <a:ea typeface="Cambria Math" panose="02040503050406030204" pitchFamily="18" charset="0"/>
                                          </a:rPr>
                                          <m:t>𝑥</m:t>
                                        </m:r>
                                      </m:den>
                                    </m:f>
                                    <m:r>
                                      <a:rPr lang="ru-RU">
                                        <a:latin typeface="Cambria Math" panose="02040503050406030204" pitchFamily="18" charset="0"/>
                                        <a:ea typeface="Cambria Math" panose="02040503050406030204" pitchFamily="18" charset="0"/>
                                      </a:rPr>
                                      <m:t>=</m:t>
                                    </m:r>
                                    <m:r>
                                      <a:rPr lang="ru-RU" i="1">
                                        <a:latin typeface="Cambria Math" panose="02040503050406030204" pitchFamily="18" charset="0"/>
                                        <a:ea typeface="Cambria Math" panose="02040503050406030204" pitchFamily="18" charset="0"/>
                                      </a:rPr>
                                      <m:t>𝑖</m:t>
                                    </m:r>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𝑘</m:t>
                                        </m:r>
                                      </m:e>
                                      <m:sub>
                                        <m:r>
                                          <a:rPr lang="ru-RU">
                                            <a:latin typeface="Cambria Math" panose="02040503050406030204" pitchFamily="18" charset="0"/>
                                            <a:ea typeface="Cambria Math" panose="02040503050406030204" pitchFamily="18" charset="0"/>
                                          </a:rPr>
                                          <m:t>0</m:t>
                                        </m:r>
                                      </m:sub>
                                    </m:sSub>
                                    <m:d>
                                      <m:dPr>
                                        <m:ctrlPr>
                                          <a:rPr lang="ru-RU" i="1">
                                            <a:latin typeface="Cambria Math" panose="02040503050406030204" pitchFamily="18" charset="0"/>
                                            <a:ea typeface="Cambria Math" panose="02040503050406030204" pitchFamily="18" charset="0"/>
                                          </a:rPr>
                                        </m:ctrlPr>
                                      </m:dPr>
                                      <m:e>
                                        <m:r>
                                          <a:rPr lang="ru-RU" i="1">
                                            <a:latin typeface="Cambria Math" panose="02040503050406030204" pitchFamily="18" charset="0"/>
                                            <a:ea typeface="Cambria Math" panose="02040503050406030204" pitchFamily="18" charset="0"/>
                                          </a:rPr>
                                          <m:t>𝑖𝑔</m:t>
                                        </m:r>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𝐸</m:t>
                                            </m:r>
                                          </m:e>
                                          <m:sub>
                                            <m:r>
                                              <a:rPr lang="ru-RU" i="1">
                                                <a:latin typeface="Cambria Math" panose="02040503050406030204" pitchFamily="18" charset="0"/>
                                                <a:ea typeface="Cambria Math" panose="02040503050406030204" pitchFamily="18" charset="0"/>
                                              </a:rPr>
                                              <m:t>𝑥</m:t>
                                            </m:r>
                                          </m:sub>
                                        </m:sSub>
                                        <m:r>
                                          <a:rPr lang="ru-RU" i="1">
                                            <a:latin typeface="Cambria Math" panose="02040503050406030204" pitchFamily="18" charset="0"/>
                                            <a:ea typeface="Cambria Math" panose="02040503050406030204" pitchFamily="18" charset="0"/>
                                          </a:rPr>
                                          <m:t>−</m:t>
                                        </m:r>
                                        <m:r>
                                          <a:rPr lang="ru-RU" i="1">
                                            <a:latin typeface="Cambria Math" panose="02040503050406030204" pitchFamily="18" charset="0"/>
                                            <a:ea typeface="Cambria Math" panose="02040503050406030204" pitchFamily="18" charset="0"/>
                                          </a:rPr>
                                          <m:t>𝜀</m:t>
                                        </m:r>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𝐸</m:t>
                                            </m:r>
                                          </m:e>
                                          <m:sub>
                                            <m:r>
                                              <a:rPr lang="ru-RU" i="1">
                                                <a:latin typeface="Cambria Math" panose="02040503050406030204" pitchFamily="18" charset="0"/>
                                                <a:ea typeface="Cambria Math" panose="02040503050406030204" pitchFamily="18" charset="0"/>
                                              </a:rPr>
                                              <m:t>𝑧</m:t>
                                            </m:r>
                                          </m:sub>
                                        </m:sSub>
                                        <m:r>
                                          <a:rPr lang="ru-RU">
                                            <a:latin typeface="Cambria Math" panose="02040503050406030204" pitchFamily="18" charset="0"/>
                                            <a:ea typeface="Cambria Math" panose="02040503050406030204" pitchFamily="18" charset="0"/>
                                          </a:rPr>
                                          <m:t>+</m:t>
                                        </m:r>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𝑛</m:t>
                                            </m:r>
                                          </m:e>
                                          <m:sub>
                                            <m:r>
                                              <a:rPr lang="ru-RU" i="1">
                                                <a:latin typeface="Cambria Math" panose="02040503050406030204" pitchFamily="18" charset="0"/>
                                                <a:ea typeface="Cambria Math" panose="02040503050406030204" pitchFamily="18" charset="0"/>
                                              </a:rPr>
                                              <m:t>𝑦</m:t>
                                            </m:r>
                                          </m:sub>
                                        </m:sSub>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𝐵</m:t>
                                            </m:r>
                                          </m:e>
                                          <m:sub>
                                            <m:r>
                                              <a:rPr lang="ru-RU" i="1">
                                                <a:latin typeface="Cambria Math" panose="02040503050406030204" pitchFamily="18" charset="0"/>
                                                <a:ea typeface="Cambria Math" panose="02040503050406030204" pitchFamily="18" charset="0"/>
                                              </a:rPr>
                                              <m:t>𝑥</m:t>
                                            </m:r>
                                          </m:sub>
                                        </m:sSub>
                                      </m:e>
                                    </m:d>
                                  </m:e>
                                </m:mr>
                                <m:mr>
                                  <m:e>
                                    <m:f>
                                      <m:fPr>
                                        <m:ctrlPr>
                                          <a:rPr lang="ru-RU" i="1">
                                            <a:latin typeface="Cambria Math" panose="02040503050406030204" pitchFamily="18" charset="0"/>
                                            <a:ea typeface="Cambria Math" panose="02040503050406030204" pitchFamily="18" charset="0"/>
                                          </a:rPr>
                                        </m:ctrlPr>
                                      </m:fPr>
                                      <m:num>
                                        <m:r>
                                          <a:rPr lang="ru-RU" i="1">
                                            <a:latin typeface="Cambria Math" panose="02040503050406030204" pitchFamily="18" charset="0"/>
                                            <a:ea typeface="Cambria Math" panose="02040503050406030204" pitchFamily="18" charset="0"/>
                                          </a:rPr>
                                          <m:t>𝜕</m:t>
                                        </m:r>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𝐵</m:t>
                                            </m:r>
                                          </m:e>
                                          <m:sub>
                                            <m:r>
                                              <a:rPr lang="ru-RU" i="1">
                                                <a:latin typeface="Cambria Math" panose="02040503050406030204" pitchFamily="18" charset="0"/>
                                                <a:ea typeface="Cambria Math" panose="02040503050406030204" pitchFamily="18" charset="0"/>
                                              </a:rPr>
                                              <m:t>𝑧</m:t>
                                            </m:r>
                                          </m:sub>
                                        </m:sSub>
                                      </m:num>
                                      <m:den>
                                        <m:r>
                                          <a:rPr lang="ru-RU" i="1">
                                            <a:latin typeface="Cambria Math" panose="02040503050406030204" pitchFamily="18" charset="0"/>
                                            <a:ea typeface="Cambria Math" panose="02040503050406030204" pitchFamily="18" charset="0"/>
                                          </a:rPr>
                                          <m:t>𝜕</m:t>
                                        </m:r>
                                        <m:r>
                                          <a:rPr lang="ru-RU" i="1">
                                            <a:latin typeface="Cambria Math" panose="02040503050406030204" pitchFamily="18" charset="0"/>
                                            <a:ea typeface="Cambria Math" panose="02040503050406030204" pitchFamily="18" charset="0"/>
                                          </a:rPr>
                                          <m:t>𝑥</m:t>
                                        </m:r>
                                      </m:den>
                                    </m:f>
                                    <m:r>
                                      <a:rPr lang="ru-RU">
                                        <a:latin typeface="Cambria Math" panose="02040503050406030204" pitchFamily="18" charset="0"/>
                                        <a:ea typeface="Cambria Math" panose="02040503050406030204" pitchFamily="18" charset="0"/>
                                      </a:rPr>
                                      <m:t>=</m:t>
                                    </m:r>
                                    <m:r>
                                      <a:rPr lang="ru-RU" i="1">
                                        <a:latin typeface="Cambria Math" panose="02040503050406030204" pitchFamily="18" charset="0"/>
                                        <a:ea typeface="Cambria Math" panose="02040503050406030204" pitchFamily="18" charset="0"/>
                                      </a:rPr>
                                      <m:t>𝑖</m:t>
                                    </m:r>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𝑘</m:t>
                                        </m:r>
                                      </m:e>
                                      <m:sub>
                                        <m:r>
                                          <a:rPr lang="ru-RU">
                                            <a:latin typeface="Cambria Math" panose="02040503050406030204" pitchFamily="18" charset="0"/>
                                            <a:ea typeface="Cambria Math" panose="02040503050406030204" pitchFamily="18" charset="0"/>
                                          </a:rPr>
                                          <m:t>0</m:t>
                                        </m:r>
                                      </m:sub>
                                    </m:sSub>
                                    <m:d>
                                      <m:dPr>
                                        <m:ctrlPr>
                                          <a:rPr lang="ru-RU" i="1">
                                            <a:latin typeface="Cambria Math" panose="02040503050406030204" pitchFamily="18" charset="0"/>
                                            <a:ea typeface="Cambria Math" panose="02040503050406030204" pitchFamily="18" charset="0"/>
                                          </a:rPr>
                                        </m:ctrlPr>
                                      </m:dPr>
                                      <m:e>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𝜀</m:t>
                                            </m:r>
                                          </m:e>
                                          <m:sub>
                                            <m:r>
                                              <a:rPr lang="ru-RU">
                                                <a:latin typeface="Cambria Math" panose="02040503050406030204" pitchFamily="18" charset="0"/>
                                                <a:ea typeface="Cambria Math" panose="02040503050406030204" pitchFamily="18" charset="0"/>
                                              </a:rPr>
                                              <m:t>∥</m:t>
                                            </m:r>
                                          </m:sub>
                                        </m:sSub>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𝐸</m:t>
                                            </m:r>
                                          </m:e>
                                          <m:sub>
                                            <m:r>
                                              <a:rPr lang="ru-RU" i="1">
                                                <a:latin typeface="Cambria Math" panose="02040503050406030204" pitchFamily="18" charset="0"/>
                                                <a:ea typeface="Cambria Math" panose="02040503050406030204" pitchFamily="18" charset="0"/>
                                              </a:rPr>
                                              <m:t>𝑦</m:t>
                                            </m:r>
                                          </m:sub>
                                        </m:sSub>
                                        <m:r>
                                          <a:rPr lang="ru-RU">
                                            <a:latin typeface="Cambria Math" panose="02040503050406030204" pitchFamily="18" charset="0"/>
                                            <a:ea typeface="Cambria Math" panose="02040503050406030204" pitchFamily="18" charset="0"/>
                                          </a:rPr>
                                          <m:t>+</m:t>
                                        </m:r>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𝑛</m:t>
                                            </m:r>
                                          </m:e>
                                          <m:sub>
                                            <m:r>
                                              <a:rPr lang="ru-RU" i="1">
                                                <a:latin typeface="Cambria Math" panose="02040503050406030204" pitchFamily="18" charset="0"/>
                                                <a:ea typeface="Cambria Math" panose="02040503050406030204" pitchFamily="18" charset="0"/>
                                              </a:rPr>
                                              <m:t>𝑧</m:t>
                                            </m:r>
                                          </m:sub>
                                        </m:sSub>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𝐵</m:t>
                                            </m:r>
                                          </m:e>
                                          <m:sub>
                                            <m:r>
                                              <a:rPr lang="ru-RU" i="1">
                                                <a:latin typeface="Cambria Math" panose="02040503050406030204" pitchFamily="18" charset="0"/>
                                                <a:ea typeface="Cambria Math" panose="02040503050406030204" pitchFamily="18" charset="0"/>
                                              </a:rPr>
                                              <m:t>𝑥</m:t>
                                            </m:r>
                                          </m:sub>
                                        </m:sSub>
                                      </m:e>
                                    </m:d>
                                  </m:e>
                                </m:mr>
                              </m:m>
                            </m:e>
                            <m:e>
                              <m:m>
                                <m:mPr>
                                  <m:mcs>
                                    <m:mc>
                                      <m:mcPr>
                                        <m:count m:val="1"/>
                                        <m:mcJc m:val="center"/>
                                      </m:mcPr>
                                    </m:mc>
                                  </m:mcs>
                                  <m:ctrlPr>
                                    <a:rPr lang="ru-RU" i="1">
                                      <a:latin typeface="Cambria Math" panose="02040503050406030204" pitchFamily="18" charset="0"/>
                                      <a:ea typeface="Cambria Math" panose="02040503050406030204" pitchFamily="18" charset="0"/>
                                    </a:rPr>
                                  </m:ctrlPr>
                                </m:mPr>
                                <m:mr>
                                  <m:e>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𝑛</m:t>
                                        </m:r>
                                      </m:e>
                                      <m:sub>
                                        <m:r>
                                          <a:rPr lang="ru-RU" i="1">
                                            <a:latin typeface="Cambria Math" panose="02040503050406030204" pitchFamily="18" charset="0"/>
                                            <a:ea typeface="Cambria Math" panose="02040503050406030204" pitchFamily="18" charset="0"/>
                                          </a:rPr>
                                          <m:t>𝑦</m:t>
                                        </m:r>
                                      </m:sub>
                                    </m:sSub>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𝐸</m:t>
                                        </m:r>
                                      </m:e>
                                      <m:sub>
                                        <m:r>
                                          <a:rPr lang="ru-RU" i="1">
                                            <a:latin typeface="Cambria Math" panose="02040503050406030204" pitchFamily="18" charset="0"/>
                                            <a:ea typeface="Cambria Math" panose="02040503050406030204" pitchFamily="18" charset="0"/>
                                          </a:rPr>
                                          <m:t>𝑧</m:t>
                                        </m:r>
                                      </m:sub>
                                    </m:sSub>
                                    <m:r>
                                      <a:rPr lang="ru-RU" i="1">
                                        <a:latin typeface="Cambria Math" panose="02040503050406030204" pitchFamily="18" charset="0"/>
                                        <a:ea typeface="Cambria Math" panose="02040503050406030204" pitchFamily="18" charset="0"/>
                                      </a:rPr>
                                      <m:t>−</m:t>
                                    </m:r>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𝑛</m:t>
                                        </m:r>
                                      </m:e>
                                      <m:sub>
                                        <m:r>
                                          <a:rPr lang="ru-RU" i="1">
                                            <a:latin typeface="Cambria Math" panose="02040503050406030204" pitchFamily="18" charset="0"/>
                                            <a:ea typeface="Cambria Math" panose="02040503050406030204" pitchFamily="18" charset="0"/>
                                          </a:rPr>
                                          <m:t>𝑧</m:t>
                                        </m:r>
                                      </m:sub>
                                    </m:sSub>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𝐸</m:t>
                                        </m:r>
                                      </m:e>
                                      <m:sub>
                                        <m:r>
                                          <a:rPr lang="ru-RU" i="1">
                                            <a:latin typeface="Cambria Math" panose="02040503050406030204" pitchFamily="18" charset="0"/>
                                            <a:ea typeface="Cambria Math" panose="02040503050406030204" pitchFamily="18" charset="0"/>
                                          </a:rPr>
                                          <m:t>𝑦</m:t>
                                        </m:r>
                                      </m:sub>
                                    </m:sSub>
                                    <m:r>
                                      <a:rPr lang="ru-RU">
                                        <a:latin typeface="Cambria Math" panose="02040503050406030204" pitchFamily="18" charset="0"/>
                                        <a:ea typeface="Cambria Math" panose="02040503050406030204" pitchFamily="18" charset="0"/>
                                      </a:rPr>
                                      <m:t>=</m:t>
                                    </m:r>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𝐵</m:t>
                                        </m:r>
                                      </m:e>
                                      <m:sub>
                                        <m:r>
                                          <a:rPr lang="ru-RU" i="1">
                                            <a:latin typeface="Cambria Math" panose="02040503050406030204" pitchFamily="18" charset="0"/>
                                            <a:ea typeface="Cambria Math" panose="02040503050406030204" pitchFamily="18" charset="0"/>
                                          </a:rPr>
                                          <m:t>𝑥</m:t>
                                        </m:r>
                                      </m:sub>
                                    </m:sSub>
                                  </m:e>
                                </m:mr>
                                <m:mr>
                                  <m:e>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𝑛</m:t>
                                        </m:r>
                                      </m:e>
                                      <m:sub>
                                        <m:r>
                                          <a:rPr lang="ru-RU" i="1">
                                            <a:latin typeface="Cambria Math" panose="02040503050406030204" pitchFamily="18" charset="0"/>
                                            <a:ea typeface="Cambria Math" panose="02040503050406030204" pitchFamily="18" charset="0"/>
                                          </a:rPr>
                                          <m:t>𝑧</m:t>
                                        </m:r>
                                      </m:sub>
                                    </m:sSub>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𝐵</m:t>
                                        </m:r>
                                      </m:e>
                                      <m:sub>
                                        <m:r>
                                          <a:rPr lang="ru-RU" i="1">
                                            <a:latin typeface="Cambria Math" panose="02040503050406030204" pitchFamily="18" charset="0"/>
                                            <a:ea typeface="Cambria Math" panose="02040503050406030204" pitchFamily="18" charset="0"/>
                                          </a:rPr>
                                          <m:t>𝑦</m:t>
                                        </m:r>
                                      </m:sub>
                                    </m:sSub>
                                    <m:r>
                                      <a:rPr lang="ru-RU" i="1">
                                        <a:latin typeface="Cambria Math" panose="02040503050406030204" pitchFamily="18" charset="0"/>
                                        <a:ea typeface="Cambria Math" panose="02040503050406030204" pitchFamily="18" charset="0"/>
                                      </a:rPr>
                                      <m:t>−</m:t>
                                    </m:r>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𝑛</m:t>
                                        </m:r>
                                      </m:e>
                                      <m:sub>
                                        <m:r>
                                          <a:rPr lang="ru-RU" i="1">
                                            <a:latin typeface="Cambria Math" panose="02040503050406030204" pitchFamily="18" charset="0"/>
                                            <a:ea typeface="Cambria Math" panose="02040503050406030204" pitchFamily="18" charset="0"/>
                                          </a:rPr>
                                          <m:t>𝑦</m:t>
                                        </m:r>
                                      </m:sub>
                                    </m:sSub>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𝐵</m:t>
                                        </m:r>
                                      </m:e>
                                      <m:sub>
                                        <m:r>
                                          <a:rPr lang="ru-RU" i="1">
                                            <a:latin typeface="Cambria Math" panose="02040503050406030204" pitchFamily="18" charset="0"/>
                                            <a:ea typeface="Cambria Math" panose="02040503050406030204" pitchFamily="18" charset="0"/>
                                          </a:rPr>
                                          <m:t>𝑧</m:t>
                                        </m:r>
                                      </m:sub>
                                    </m:sSub>
                                    <m:r>
                                      <a:rPr lang="ru-RU">
                                        <a:latin typeface="Cambria Math" panose="02040503050406030204" pitchFamily="18" charset="0"/>
                                        <a:ea typeface="Cambria Math" panose="02040503050406030204" pitchFamily="18" charset="0"/>
                                      </a:rPr>
                                      <m:t>=</m:t>
                                    </m:r>
                                    <m:r>
                                      <a:rPr lang="ru-RU" i="1">
                                        <a:latin typeface="Cambria Math" panose="02040503050406030204" pitchFamily="18" charset="0"/>
                                        <a:ea typeface="Cambria Math" panose="02040503050406030204" pitchFamily="18" charset="0"/>
                                      </a:rPr>
                                      <m:t>𝜀</m:t>
                                    </m:r>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𝐸</m:t>
                                        </m:r>
                                      </m:e>
                                      <m:sub>
                                        <m:r>
                                          <a:rPr lang="ru-RU" i="1">
                                            <a:latin typeface="Cambria Math" panose="02040503050406030204" pitchFamily="18" charset="0"/>
                                            <a:ea typeface="Cambria Math" panose="02040503050406030204" pitchFamily="18" charset="0"/>
                                          </a:rPr>
                                          <m:t>𝑥</m:t>
                                        </m:r>
                                      </m:sub>
                                    </m:sSub>
                                    <m:r>
                                      <a:rPr lang="ru-RU">
                                        <a:latin typeface="Cambria Math" panose="02040503050406030204" pitchFamily="18" charset="0"/>
                                        <a:ea typeface="Cambria Math" panose="02040503050406030204" pitchFamily="18" charset="0"/>
                                      </a:rPr>
                                      <m:t>+</m:t>
                                    </m:r>
                                    <m:r>
                                      <a:rPr lang="ru-RU" i="1">
                                        <a:latin typeface="Cambria Math" panose="02040503050406030204" pitchFamily="18" charset="0"/>
                                        <a:ea typeface="Cambria Math" panose="02040503050406030204" pitchFamily="18" charset="0"/>
                                      </a:rPr>
                                      <m:t>𝑖𝑔</m:t>
                                    </m:r>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𝐸</m:t>
                                        </m:r>
                                      </m:e>
                                      <m:sub>
                                        <m:r>
                                          <a:rPr lang="ru-RU" i="1">
                                            <a:latin typeface="Cambria Math" panose="02040503050406030204" pitchFamily="18" charset="0"/>
                                            <a:ea typeface="Cambria Math" panose="02040503050406030204" pitchFamily="18" charset="0"/>
                                          </a:rPr>
                                          <m:t>𝑧</m:t>
                                        </m:r>
                                      </m:sub>
                                    </m:sSub>
                                  </m:e>
                                </m:mr>
                              </m:m>
                            </m:e>
                          </m:eqArr>
                        </m:e>
                      </m:d>
                    </m:oMath>
                  </m:oMathPara>
                </a14:m>
                <a:endParaRPr lang="ru-RU" dirty="0">
                  <a:latin typeface="Cambria Math" panose="02040503050406030204" pitchFamily="18" charset="0"/>
                  <a:ea typeface="Cambria Math" panose="02040503050406030204" pitchFamily="18" charset="0"/>
                </a:endParaRPr>
              </a:p>
            </p:txBody>
          </p:sp>
        </mc:Choice>
        <mc:Fallback>
          <p:sp>
            <p:nvSpPr>
              <p:cNvPr id="9" name="Rectangle 8"/>
              <p:cNvSpPr>
                <a:spLocks noRot="1" noChangeAspect="1" noMove="1" noResize="1" noEditPoints="1" noAdjustHandles="1" noChangeArrowheads="1" noChangeShapeType="1" noTextEdit="1"/>
              </p:cNvSpPr>
              <p:nvPr/>
            </p:nvSpPr>
            <p:spPr>
              <a:xfrm>
                <a:off x="5580112" y="3501008"/>
                <a:ext cx="3468001" cy="2947666"/>
              </a:xfrm>
              <a:prstGeom prst="rect">
                <a:avLst/>
              </a:prstGeom>
              <a:blipFill rotWithShape="1">
                <a:blip r:embed="rId5"/>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351598" y="1412776"/>
                <a:ext cx="4940263" cy="1754326"/>
              </a:xfrm>
              <a:prstGeom prst="rect">
                <a:avLst/>
              </a:prstGeom>
              <a:noFill/>
            </p:spPr>
            <p:txBody>
              <a:bodyPr wrap="none" rtlCol="0">
                <a:spAutoFit/>
              </a:bodyPr>
              <a:lstStyle/>
              <a:p>
                <a:pPr marL="285750" indent="-285750">
                  <a:buFont typeface="Arial" panose="020B0604020202020204" pitchFamily="34" charset="0"/>
                  <a:buChar char="•"/>
                </a:pPr>
                <a:r>
                  <a:rPr lang="ru-RU" dirty="0" smtClean="0">
                    <a:latin typeface="Cambria Math" panose="02040503050406030204" pitchFamily="18" charset="0"/>
                    <a:ea typeface="Cambria Math" panose="02040503050406030204" pitchFamily="18" charset="0"/>
                  </a:rPr>
                  <a:t>Плоскослоистая геометрия</a:t>
                </a:r>
                <a:endParaRPr lang="en-US" dirty="0" smtClean="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ru-RU" dirty="0" smtClean="0">
                    <a:latin typeface="Cambria Math" panose="02040503050406030204" pitchFamily="18" charset="0"/>
                    <a:ea typeface="Cambria Math" panose="02040503050406030204" pitchFamily="18" charset="0"/>
                  </a:rPr>
                  <a:t>Плавнонеоднородная среда</a:t>
                </a:r>
              </a:p>
              <a:p>
                <a:pPr marL="285750" indent="-285750">
                  <a:buFont typeface="Arial" panose="020B0604020202020204" pitchFamily="34" charset="0"/>
                  <a:buChar char="•"/>
                </a:pPr>
                <a:r>
                  <a:rPr lang="ru-RU" dirty="0" smtClean="0">
                    <a:latin typeface="Cambria Math" panose="02040503050406030204" pitchFamily="18" charset="0"/>
                    <a:ea typeface="Cambria Math" panose="02040503050406030204" pitchFamily="18" charset="0"/>
                  </a:rPr>
                  <a:t>Постоянное однородное магнитное поле</a:t>
                </a:r>
              </a:p>
              <a:p>
                <a:pPr marL="285750" indent="-285750">
                  <a:buFont typeface="Arial" panose="020B0604020202020204" pitchFamily="34" charset="0"/>
                  <a:buChar char="•"/>
                </a:pPr>
                <a:r>
                  <a:rPr lang="ru-RU" dirty="0" smtClean="0">
                    <a:latin typeface="Cambria Math" panose="02040503050406030204" pitchFamily="18" charset="0"/>
                    <a:ea typeface="Cambria Math" panose="02040503050406030204" pitchFamily="18" charset="0"/>
                  </a:rPr>
                  <a:t>Высокая максимальная плотность плазмы</a:t>
                </a:r>
                <a:endParaRPr lang="en-US" dirty="0" smtClean="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ru-RU" dirty="0">
                    <a:latin typeface="Cambria Math" panose="02040503050406030204" pitchFamily="18" charset="0"/>
                    <a:ea typeface="Cambria Math" panose="02040503050406030204" pitchFamily="18" charset="0"/>
                  </a:rPr>
                  <a:t>Линейный </a:t>
                </a:r>
                <a:r>
                  <a:rPr lang="ru-RU" dirty="0" smtClean="0">
                    <a:latin typeface="Cambria Math" panose="02040503050406030204" pitchFamily="18" charset="0"/>
                    <a:ea typeface="Cambria Math" panose="02040503050406030204" pitchFamily="18" charset="0"/>
                  </a:rPr>
                  <a:t>отклик</a:t>
                </a:r>
                <a:endParaRPr lang="ru-RU" i="1" dirty="0" smtClean="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p>
                      <m:sSupPr>
                        <m:ctrlPr>
                          <a:rPr lang="ru-RU" i="1" smtClean="0">
                            <a:latin typeface="Cambria Math" panose="02040503050406030204" pitchFamily="18" charset="0"/>
                            <a:ea typeface="Cambria Math" panose="02040503050406030204" pitchFamily="18" charset="0"/>
                          </a:rPr>
                        </m:ctrlPr>
                      </m:sSupPr>
                      <m:e>
                        <m:r>
                          <a:rPr lang="ru-RU" i="1" smtClean="0">
                            <a:latin typeface="Cambria Math" panose="02040503050406030204" pitchFamily="18" charset="0"/>
                            <a:ea typeface="Cambria Math" panose="02040503050406030204" pitchFamily="18" charset="0"/>
                          </a:rPr>
                          <m:t>𝜔</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𝑐𝑖</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𝑐𝑒</m:t>
                        </m:r>
                      </m:sub>
                    </m:sSub>
                  </m:oMath>
                </a14:m>
                <a:endParaRPr lang="ru-RU" dirty="0" smtClean="0">
                  <a:latin typeface="Cambria Math" panose="02040503050406030204" pitchFamily="18" charset="0"/>
                  <a:ea typeface="Cambria Math" panose="02040503050406030204" pitchFamily="18"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351598" y="1412776"/>
                <a:ext cx="4940263" cy="1754326"/>
              </a:xfrm>
              <a:prstGeom prst="rect">
                <a:avLst/>
              </a:prstGeom>
              <a:blipFill rotWithShape="1">
                <a:blip r:embed="rId6"/>
                <a:stretch>
                  <a:fillRect l="-864" t="-2083" r="-247" b="-3472"/>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2743812" y="4788859"/>
                <a:ext cx="2359685" cy="3842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r>
                        <a:rPr lang="ru-RU" i="1">
                          <a:latin typeface="Cambria Math" panose="02040503050406030204" pitchFamily="18" charset="0"/>
                          <a:ea typeface="Cambria Math" panose="02040503050406030204" pitchFamily="18" charset="0"/>
                        </a:rPr>
                        <m:t>𝑓</m:t>
                      </m:r>
                      <m:r>
                        <a:rPr lang="ru-RU" i="1">
                          <a:latin typeface="Cambria Math" panose="02040503050406030204" pitchFamily="18" charset="0"/>
                          <a:ea typeface="Cambria Math" panose="02040503050406030204" pitchFamily="18" charset="0"/>
                        </a:rPr>
                        <m:t>(</m:t>
                      </m:r>
                      <m:r>
                        <a:rPr lang="ru-RU" i="1">
                          <a:latin typeface="Cambria Math" panose="02040503050406030204" pitchFamily="18" charset="0"/>
                          <a:ea typeface="Cambria Math" panose="02040503050406030204" pitchFamily="18" charset="0"/>
                        </a:rPr>
                        <m:t>𝑥</m:t>
                      </m:r>
                      <m:r>
                        <a:rPr lang="ru-RU" i="1">
                          <a:latin typeface="Cambria Math" panose="02040503050406030204" pitchFamily="18" charset="0"/>
                          <a:ea typeface="Cambria Math" panose="02040503050406030204" pitchFamily="18" charset="0"/>
                        </a:rPr>
                        <m:t>)</m:t>
                      </m:r>
                      <m:sSup>
                        <m:sSupPr>
                          <m:ctrlPr>
                            <a:rPr lang="ru-RU" i="1">
                              <a:latin typeface="Cambria Math" panose="02040503050406030204" pitchFamily="18" charset="0"/>
                              <a:ea typeface="Cambria Math" panose="02040503050406030204" pitchFamily="18" charset="0"/>
                            </a:rPr>
                          </m:ctrlPr>
                        </m:sSupPr>
                        <m:e>
                          <m:r>
                            <a:rPr lang="ru-RU" i="1">
                              <a:latin typeface="Cambria Math" panose="02040503050406030204" pitchFamily="18" charset="0"/>
                              <a:ea typeface="Cambria Math" panose="02040503050406030204" pitchFamily="18" charset="0"/>
                            </a:rPr>
                            <m:t>𝑒</m:t>
                          </m:r>
                        </m:e>
                        <m:sup>
                          <m:r>
                            <a:rPr lang="ru-RU" i="1">
                              <a:latin typeface="Cambria Math" panose="02040503050406030204" pitchFamily="18" charset="0"/>
                              <a:ea typeface="Cambria Math" panose="02040503050406030204" pitchFamily="18" charset="0"/>
                            </a:rPr>
                            <m:t>−</m:t>
                          </m:r>
                          <m:r>
                            <a:rPr lang="ru-RU" i="1">
                              <a:latin typeface="Cambria Math" panose="02040503050406030204" pitchFamily="18" charset="0"/>
                              <a:ea typeface="Cambria Math" panose="02040503050406030204" pitchFamily="18" charset="0"/>
                            </a:rPr>
                            <m:t>𝑖</m:t>
                          </m:r>
                          <m:r>
                            <a:rPr lang="ru-RU" i="1">
                              <a:latin typeface="Cambria Math" panose="02040503050406030204" pitchFamily="18" charset="0"/>
                              <a:ea typeface="Cambria Math" panose="02040503050406030204" pitchFamily="18" charset="0"/>
                            </a:rPr>
                            <m:t>𝜔</m:t>
                          </m:r>
                          <m:r>
                            <a:rPr lang="ru-RU" i="1">
                              <a:latin typeface="Cambria Math" panose="02040503050406030204" pitchFamily="18" charset="0"/>
                              <a:ea typeface="Cambria Math" panose="02040503050406030204" pitchFamily="18" charset="0"/>
                            </a:rPr>
                            <m:t>𝑡</m:t>
                          </m:r>
                          <m:r>
                            <a:rPr lang="ru-RU" i="1">
                              <a:latin typeface="Cambria Math" panose="02040503050406030204" pitchFamily="18" charset="0"/>
                              <a:ea typeface="Cambria Math" panose="02040503050406030204" pitchFamily="18" charset="0"/>
                            </a:rPr>
                            <m:t>+</m:t>
                          </m:r>
                          <m:r>
                            <a:rPr lang="ru-RU" i="1">
                              <a:latin typeface="Cambria Math" panose="02040503050406030204" pitchFamily="18" charset="0"/>
                              <a:ea typeface="Cambria Math" panose="02040503050406030204" pitchFamily="18" charset="0"/>
                            </a:rPr>
                            <m:t>𝑖</m:t>
                          </m:r>
                          <m:sSub>
                            <m:sSubPr>
                              <m:ctrlPr>
                                <a:rPr lang="ru-RU"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𝑘</m:t>
                              </m:r>
                            </m:e>
                            <m:sub>
                              <m:r>
                                <a:rPr lang="en-US" i="1">
                                  <a:latin typeface="Cambria Math" panose="02040503050406030204" pitchFamily="18" charset="0"/>
                                  <a:ea typeface="Cambria Math" panose="02040503050406030204" pitchFamily="18" charset="0"/>
                                </a:rPr>
                                <m:t>𝑦</m:t>
                              </m:r>
                            </m:sub>
                          </m:sSub>
                          <m:r>
                            <a:rPr lang="en-US" i="1">
                              <a:latin typeface="Cambria Math" panose="02040503050406030204" pitchFamily="18" charset="0"/>
                              <a:ea typeface="Cambria Math" panose="02040503050406030204" pitchFamily="18" charset="0"/>
                            </a:rPr>
                            <m:t>𝑦</m:t>
                          </m:r>
                          <m:r>
                            <a:rPr lang="ru-RU"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sSub>
                            <m:sSubPr>
                              <m:ctrlPr>
                                <a:rPr lang="ru-RU"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𝑘</m:t>
                              </m:r>
                            </m:e>
                            <m:sub>
                              <m:r>
                                <a:rPr lang="en-US" i="1">
                                  <a:latin typeface="Cambria Math" panose="02040503050406030204" pitchFamily="18" charset="0"/>
                                  <a:ea typeface="Cambria Math" panose="02040503050406030204" pitchFamily="18" charset="0"/>
                                </a:rPr>
                                <m:t>𝑧</m:t>
                              </m:r>
                            </m:sub>
                          </m:sSub>
                          <m:r>
                            <a:rPr lang="en-US" i="1">
                              <a:latin typeface="Cambria Math" panose="02040503050406030204" pitchFamily="18" charset="0"/>
                              <a:ea typeface="Cambria Math" panose="02040503050406030204" pitchFamily="18" charset="0"/>
                            </a:rPr>
                            <m:t>𝑧</m:t>
                          </m:r>
                        </m:sup>
                      </m:sSup>
                    </m:oMath>
                  </m:oMathPara>
                </a14:m>
                <a:endParaRPr lang="ru-RU" dirty="0">
                  <a:latin typeface="Cambria Math" panose="02040503050406030204" pitchFamily="18" charset="0"/>
                  <a:ea typeface="Cambria Math" panose="02040503050406030204" pitchFamily="18" charset="0"/>
                </a:endParaRPr>
              </a:p>
            </p:txBody>
          </p:sp>
        </mc:Choice>
        <mc:Fallback>
          <p:sp>
            <p:nvSpPr>
              <p:cNvPr id="11" name="Rectangle 10"/>
              <p:cNvSpPr>
                <a:spLocks noRot="1" noChangeAspect="1" noMove="1" noResize="1" noEditPoints="1" noAdjustHandles="1" noChangeArrowheads="1" noChangeShapeType="1" noTextEdit="1"/>
              </p:cNvSpPr>
              <p:nvPr/>
            </p:nvSpPr>
            <p:spPr>
              <a:xfrm>
                <a:off x="2743812" y="4788859"/>
                <a:ext cx="2359685" cy="384208"/>
              </a:xfrm>
              <a:prstGeom prst="rect">
                <a:avLst/>
              </a:prstGeom>
              <a:blipFill rotWithShape="1">
                <a:blip r:embed="rId7"/>
                <a:stretch>
                  <a:fillRect b="-14286"/>
                </a:stretch>
              </a:blipFill>
            </p:spPr>
            <p:txBody>
              <a:bodyPr/>
              <a:lstStyle/>
              <a:p>
                <a:r>
                  <a:rPr lang="ru-RU">
                    <a:noFill/>
                  </a:rPr>
                  <a:t> </a:t>
                </a:r>
              </a:p>
            </p:txBody>
          </p:sp>
        </mc:Fallback>
      </mc:AlternateContent>
      <p:sp>
        <p:nvSpPr>
          <p:cNvPr id="12" name="Plus 11"/>
          <p:cNvSpPr/>
          <p:nvPr/>
        </p:nvSpPr>
        <p:spPr>
          <a:xfrm>
            <a:off x="2259420" y="4714033"/>
            <a:ext cx="504056" cy="535466"/>
          </a:xfrm>
          <a:prstGeom prst="mathPlus">
            <a:avLst>
              <a:gd name="adj1" fmla="val 1044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Cambria Math" panose="02040503050406030204" pitchFamily="18" charset="0"/>
              <a:ea typeface="Cambria Math" panose="02040503050406030204" pitchFamily="18" charset="0"/>
            </a:endParaRPr>
          </a:p>
        </p:txBody>
      </p:sp>
      <p:sp>
        <p:nvSpPr>
          <p:cNvPr id="13" name="Equal 12"/>
          <p:cNvSpPr/>
          <p:nvPr/>
        </p:nvSpPr>
        <p:spPr>
          <a:xfrm>
            <a:off x="5033544" y="4788860"/>
            <a:ext cx="576064" cy="385811"/>
          </a:xfrm>
          <a:prstGeom prst="mathEqual">
            <a:avLst>
              <a:gd name="adj1" fmla="val 12844"/>
              <a:gd name="adj2" fmla="val 117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latin typeface="Cambria Math" panose="02040503050406030204" pitchFamily="18" charset="0"/>
              <a:ea typeface="Cambria Math" panose="02040503050406030204" pitchFamily="18" charset="0"/>
            </a:endParaRPr>
          </a:p>
        </p:txBody>
      </p:sp>
      <mc:AlternateContent xmlns:mc="http://schemas.openxmlformats.org/markup-compatibility/2006">
        <mc:Choice xmlns:a14="http://schemas.microsoft.com/office/drawing/2010/main" Requires="a14">
          <p:sp>
            <p:nvSpPr>
              <p:cNvPr id="15" name="Rectangle 14"/>
              <p:cNvSpPr/>
              <p:nvPr/>
            </p:nvSpPr>
            <p:spPr>
              <a:xfrm>
                <a:off x="394022" y="5687815"/>
                <a:ext cx="1585690" cy="5671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ru-RU" i="1">
                          <a:latin typeface="Cambria Math" panose="02040503050406030204" pitchFamily="18" charset="0"/>
                          <a:ea typeface="Cambria Math" panose="02040503050406030204" pitchFamily="18" charset="0"/>
                        </a:rPr>
                        <m:t>𝜀</m:t>
                      </m:r>
                      <m:r>
                        <a:rPr lang="ru-RU">
                          <a:latin typeface="Cambria Math" panose="02040503050406030204" pitchFamily="18" charset="0"/>
                          <a:ea typeface="Cambria Math" panose="02040503050406030204" pitchFamily="18" charset="0"/>
                        </a:rPr>
                        <m:t>=1</m:t>
                      </m:r>
                      <m:r>
                        <a:rPr lang="ru-RU" i="1">
                          <a:latin typeface="Cambria Math" panose="02040503050406030204" pitchFamily="18" charset="0"/>
                          <a:ea typeface="Cambria Math" panose="02040503050406030204" pitchFamily="18" charset="0"/>
                        </a:rPr>
                        <m:t>−</m:t>
                      </m:r>
                      <m:f>
                        <m:fPr>
                          <m:ctrlPr>
                            <a:rPr lang="ru-RU" i="1">
                              <a:latin typeface="Cambria Math" panose="02040503050406030204" pitchFamily="18" charset="0"/>
                              <a:ea typeface="Cambria Math" panose="02040503050406030204" pitchFamily="18" charset="0"/>
                            </a:rPr>
                          </m:ctrlPr>
                        </m:fPr>
                        <m:num>
                          <m:r>
                            <a:rPr lang="ru-RU" i="1">
                              <a:latin typeface="Cambria Math" panose="02040503050406030204" pitchFamily="18" charset="0"/>
                              <a:ea typeface="Cambria Math" panose="02040503050406030204" pitchFamily="18" charset="0"/>
                            </a:rPr>
                            <m:t>𝑣</m:t>
                          </m:r>
                        </m:num>
                        <m:den>
                          <m:r>
                            <a:rPr lang="ru-RU">
                              <a:latin typeface="Cambria Math" panose="02040503050406030204" pitchFamily="18" charset="0"/>
                              <a:ea typeface="Cambria Math" panose="02040503050406030204" pitchFamily="18" charset="0"/>
                            </a:rPr>
                            <m:t>1</m:t>
                          </m:r>
                          <m:r>
                            <a:rPr lang="ru-RU" i="1">
                              <a:latin typeface="Cambria Math" panose="02040503050406030204" pitchFamily="18" charset="0"/>
                              <a:ea typeface="Cambria Math" panose="02040503050406030204" pitchFamily="18" charset="0"/>
                            </a:rPr>
                            <m:t>−</m:t>
                          </m:r>
                          <m:r>
                            <a:rPr lang="ru-RU" i="1">
                              <a:latin typeface="Cambria Math" panose="02040503050406030204" pitchFamily="18" charset="0"/>
                              <a:ea typeface="Cambria Math" panose="02040503050406030204" pitchFamily="18" charset="0"/>
                            </a:rPr>
                            <m:t>𝑢</m:t>
                          </m:r>
                        </m:den>
                      </m:f>
                    </m:oMath>
                  </m:oMathPara>
                </a14:m>
                <a:endParaRPr lang="ru-RU" dirty="0">
                  <a:latin typeface="Cambria Math" panose="02040503050406030204" pitchFamily="18" charset="0"/>
                  <a:ea typeface="Cambria Math" panose="02040503050406030204" pitchFamily="18" charset="0"/>
                </a:endParaRPr>
              </a:p>
            </p:txBody>
          </p:sp>
        </mc:Choice>
        <mc:Fallback>
          <p:sp>
            <p:nvSpPr>
              <p:cNvPr id="15" name="Rectangle 14"/>
              <p:cNvSpPr>
                <a:spLocks noRot="1" noChangeAspect="1" noMove="1" noResize="1" noEditPoints="1" noAdjustHandles="1" noChangeArrowheads="1" noChangeShapeType="1" noTextEdit="1"/>
              </p:cNvSpPr>
              <p:nvPr/>
            </p:nvSpPr>
            <p:spPr>
              <a:xfrm>
                <a:off x="394022" y="5687815"/>
                <a:ext cx="1585690" cy="567143"/>
              </a:xfrm>
              <a:prstGeom prst="rect">
                <a:avLst/>
              </a:prstGeom>
              <a:blipFill rotWithShape="1">
                <a:blip r:embed="rId8"/>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6" name="Rectangle 15"/>
              <p:cNvSpPr/>
              <p:nvPr/>
            </p:nvSpPr>
            <p:spPr>
              <a:xfrm>
                <a:off x="2339752" y="5783770"/>
                <a:ext cx="1261819" cy="3752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𝜀</m:t>
                          </m:r>
                        </m:e>
                        <m:sub>
                          <m:r>
                            <a:rPr lang="ru-RU">
                              <a:latin typeface="Cambria Math" panose="02040503050406030204" pitchFamily="18" charset="0"/>
                              <a:ea typeface="Cambria Math" panose="02040503050406030204" pitchFamily="18" charset="0"/>
                            </a:rPr>
                            <m:t>∥</m:t>
                          </m:r>
                        </m:sub>
                      </m:sSub>
                      <m:r>
                        <a:rPr lang="ru-RU">
                          <a:latin typeface="Cambria Math" panose="02040503050406030204" pitchFamily="18" charset="0"/>
                          <a:ea typeface="Cambria Math" panose="02040503050406030204" pitchFamily="18" charset="0"/>
                        </a:rPr>
                        <m:t>=1</m:t>
                      </m:r>
                      <m:r>
                        <a:rPr lang="ru-RU" i="1">
                          <a:latin typeface="Cambria Math" panose="02040503050406030204" pitchFamily="18" charset="0"/>
                          <a:ea typeface="Cambria Math" panose="02040503050406030204" pitchFamily="18" charset="0"/>
                        </a:rPr>
                        <m:t>−</m:t>
                      </m:r>
                      <m:r>
                        <a:rPr lang="ru-RU" i="1">
                          <a:latin typeface="Cambria Math" panose="02040503050406030204" pitchFamily="18" charset="0"/>
                          <a:ea typeface="Cambria Math" panose="02040503050406030204" pitchFamily="18" charset="0"/>
                        </a:rPr>
                        <m:t>𝑣</m:t>
                      </m:r>
                    </m:oMath>
                  </m:oMathPara>
                </a14:m>
                <a:endParaRPr lang="ru-RU" dirty="0">
                  <a:latin typeface="Cambria Math" panose="02040503050406030204" pitchFamily="18" charset="0"/>
                  <a:ea typeface="Cambria Math" panose="02040503050406030204" pitchFamily="18" charset="0"/>
                </a:endParaRPr>
              </a:p>
            </p:txBody>
          </p:sp>
        </mc:Choice>
        <mc:Fallback>
          <p:sp>
            <p:nvSpPr>
              <p:cNvPr id="16" name="Rectangle 15"/>
              <p:cNvSpPr>
                <a:spLocks noRot="1" noChangeAspect="1" noMove="1" noResize="1" noEditPoints="1" noAdjustHandles="1" noChangeArrowheads="1" noChangeShapeType="1" noTextEdit="1"/>
              </p:cNvSpPr>
              <p:nvPr/>
            </p:nvSpPr>
            <p:spPr>
              <a:xfrm>
                <a:off x="2339752" y="5783770"/>
                <a:ext cx="1261819" cy="375231"/>
              </a:xfrm>
              <a:prstGeom prst="rect">
                <a:avLst/>
              </a:prstGeom>
              <a:blipFill rotWithShape="1">
                <a:blip r:embed="rId9"/>
                <a:stretch>
                  <a:fillRect b="-4918"/>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7" name="Rectangle 16"/>
              <p:cNvSpPr/>
              <p:nvPr/>
            </p:nvSpPr>
            <p:spPr>
              <a:xfrm>
                <a:off x="4003072" y="5552322"/>
                <a:ext cx="1217000" cy="6520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ru-RU" i="1">
                          <a:latin typeface="Cambria Math" panose="02040503050406030204" pitchFamily="18" charset="0"/>
                          <a:ea typeface="Cambria Math" panose="02040503050406030204" pitchFamily="18" charset="0"/>
                        </a:rPr>
                        <m:t>𝑔</m:t>
                      </m:r>
                      <m:r>
                        <a:rPr lang="ru-RU">
                          <a:latin typeface="Cambria Math" panose="02040503050406030204" pitchFamily="18" charset="0"/>
                          <a:ea typeface="Cambria Math" panose="02040503050406030204" pitchFamily="18" charset="0"/>
                        </a:rPr>
                        <m:t>=</m:t>
                      </m:r>
                      <m:f>
                        <m:fPr>
                          <m:ctrlPr>
                            <a:rPr lang="ru-RU" i="1">
                              <a:latin typeface="Cambria Math" panose="02040503050406030204" pitchFamily="18" charset="0"/>
                              <a:ea typeface="Cambria Math" panose="02040503050406030204" pitchFamily="18" charset="0"/>
                            </a:rPr>
                          </m:ctrlPr>
                        </m:fPr>
                        <m:num>
                          <m:r>
                            <a:rPr lang="ru-RU" i="1">
                              <a:latin typeface="Cambria Math" panose="02040503050406030204" pitchFamily="18" charset="0"/>
                              <a:ea typeface="Cambria Math" panose="02040503050406030204" pitchFamily="18" charset="0"/>
                            </a:rPr>
                            <m:t>𝑣</m:t>
                          </m:r>
                          <m:rad>
                            <m:radPr>
                              <m:degHide m:val="on"/>
                              <m:ctrlPr>
                                <a:rPr lang="ru-RU" i="1">
                                  <a:latin typeface="Cambria Math" panose="02040503050406030204" pitchFamily="18" charset="0"/>
                                  <a:ea typeface="Cambria Math" panose="02040503050406030204" pitchFamily="18" charset="0"/>
                                </a:rPr>
                              </m:ctrlPr>
                            </m:radPr>
                            <m:deg/>
                            <m:e>
                              <m:r>
                                <a:rPr lang="ru-RU" i="1">
                                  <a:latin typeface="Cambria Math" panose="02040503050406030204" pitchFamily="18" charset="0"/>
                                  <a:ea typeface="Cambria Math" panose="02040503050406030204" pitchFamily="18" charset="0"/>
                                </a:rPr>
                                <m:t>𝑢</m:t>
                              </m:r>
                            </m:e>
                          </m:rad>
                        </m:num>
                        <m:den>
                          <m:r>
                            <a:rPr lang="ru-RU">
                              <a:latin typeface="Cambria Math" panose="02040503050406030204" pitchFamily="18" charset="0"/>
                              <a:ea typeface="Cambria Math" panose="02040503050406030204" pitchFamily="18" charset="0"/>
                            </a:rPr>
                            <m:t>1</m:t>
                          </m:r>
                          <m:r>
                            <a:rPr lang="ru-RU" i="1">
                              <a:latin typeface="Cambria Math" panose="02040503050406030204" pitchFamily="18" charset="0"/>
                              <a:ea typeface="Cambria Math" panose="02040503050406030204" pitchFamily="18" charset="0"/>
                            </a:rPr>
                            <m:t>−</m:t>
                          </m:r>
                          <m:r>
                            <a:rPr lang="ru-RU" i="1">
                              <a:latin typeface="Cambria Math" panose="02040503050406030204" pitchFamily="18" charset="0"/>
                              <a:ea typeface="Cambria Math" panose="02040503050406030204" pitchFamily="18" charset="0"/>
                            </a:rPr>
                            <m:t>𝑢</m:t>
                          </m:r>
                        </m:den>
                      </m:f>
                    </m:oMath>
                  </m:oMathPara>
                </a14:m>
                <a:endParaRPr lang="ru-RU" dirty="0">
                  <a:latin typeface="Cambria Math" panose="02040503050406030204" pitchFamily="18" charset="0"/>
                  <a:ea typeface="Cambria Math" panose="02040503050406030204" pitchFamily="18" charset="0"/>
                </a:endParaRPr>
              </a:p>
            </p:txBody>
          </p:sp>
        </mc:Choice>
        <mc:Fallback>
          <p:sp>
            <p:nvSpPr>
              <p:cNvPr id="17" name="Rectangle 16"/>
              <p:cNvSpPr>
                <a:spLocks noRot="1" noChangeAspect="1" noMove="1" noResize="1" noEditPoints="1" noAdjustHandles="1" noChangeArrowheads="1" noChangeShapeType="1" noTextEdit="1"/>
              </p:cNvSpPr>
              <p:nvPr/>
            </p:nvSpPr>
            <p:spPr>
              <a:xfrm>
                <a:off x="4003072" y="5552322"/>
                <a:ext cx="1217000" cy="652038"/>
              </a:xfrm>
              <a:prstGeom prst="rect">
                <a:avLst/>
              </a:prstGeom>
              <a:blipFill rotWithShape="1">
                <a:blip r:embed="rId10"/>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913326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568"/>
            <a:ext cx="8229600" cy="706090"/>
          </a:xfrm>
        </p:spPr>
        <p:txBody>
          <a:bodyPr>
            <a:normAutofit/>
          </a:bodyPr>
          <a:lstStyle/>
          <a:p>
            <a:r>
              <a:rPr lang="ru-RU" sz="3600" dirty="0" smtClean="0">
                <a:latin typeface="Cambria Math" panose="02040503050406030204" pitchFamily="18" charset="0"/>
                <a:ea typeface="Cambria Math" panose="02040503050406030204" pitchFamily="18" charset="0"/>
              </a:rPr>
              <a:t>Импедансный метод</a:t>
            </a:r>
            <a:endParaRPr lang="ru-RU" sz="3600" dirty="0">
              <a:latin typeface="Cambria Math" panose="02040503050406030204" pitchFamily="18" charset="0"/>
              <a:ea typeface="Cambria Math" panose="02040503050406030204" pitchFamily="18" charset="0"/>
            </a:endParaRPr>
          </a:p>
        </p:txBody>
      </p:sp>
      <mc:AlternateContent xmlns:mc="http://schemas.openxmlformats.org/markup-compatibility/2006">
        <mc:Choice xmlns:a14="http://schemas.microsoft.com/office/drawing/2010/main" Requires="a14">
          <p:sp>
            <p:nvSpPr>
              <p:cNvPr id="5" name="Rectangle 4"/>
              <p:cNvSpPr/>
              <p:nvPr/>
            </p:nvSpPr>
            <p:spPr>
              <a:xfrm>
                <a:off x="193083" y="2348880"/>
                <a:ext cx="2722733" cy="1215654"/>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f>
                        <m:fPr>
                          <m:ctrlPr>
                            <a:rPr lang="ru-RU" i="1" smtClean="0">
                              <a:latin typeface="Cambria Math"/>
                              <a:ea typeface="Cambria Math" panose="02040503050406030204" pitchFamily="18" charset="0"/>
                            </a:rPr>
                          </m:ctrlPr>
                        </m:fPr>
                        <m:num>
                          <m:r>
                            <a:rPr lang="ru-RU" i="1">
                              <a:latin typeface="Cambria Math" panose="02040503050406030204" pitchFamily="18" charset="0"/>
                              <a:ea typeface="Cambria Math" panose="02040503050406030204" pitchFamily="18" charset="0"/>
                            </a:rPr>
                            <m:t>𝑑</m:t>
                          </m:r>
                          <m:r>
                            <m:rPr>
                              <m:sty m:val="p"/>
                            </m:rPr>
                            <a:rPr lang="ru-RU">
                              <a:latin typeface="Cambria Math" panose="02040503050406030204" pitchFamily="18" charset="0"/>
                              <a:ea typeface="Cambria Math" panose="02040503050406030204" pitchFamily="18" charset="0"/>
                            </a:rPr>
                            <m:t>Ψ</m:t>
                          </m:r>
                        </m:num>
                        <m:den>
                          <m:r>
                            <a:rPr lang="ru-RU" i="1">
                              <a:latin typeface="Cambria Math" panose="02040503050406030204" pitchFamily="18" charset="0"/>
                              <a:ea typeface="Cambria Math" panose="02040503050406030204" pitchFamily="18" charset="0"/>
                            </a:rPr>
                            <m:t>𝑑𝑥</m:t>
                          </m:r>
                        </m:den>
                      </m:f>
                      <m:r>
                        <a:rPr lang="ru-RU">
                          <a:latin typeface="Cambria Math" panose="02040503050406030204" pitchFamily="18" charset="0"/>
                          <a:ea typeface="Cambria Math" panose="02040503050406030204" pitchFamily="18" charset="0"/>
                        </a:rPr>
                        <m:t>=</m:t>
                      </m:r>
                      <m:r>
                        <a:rPr lang="ru-RU" i="1">
                          <a:latin typeface="Cambria Math" panose="02040503050406030204" pitchFamily="18" charset="0"/>
                          <a:ea typeface="Cambria Math" panose="02040503050406030204" pitchFamily="18" charset="0"/>
                        </a:rPr>
                        <m:t>𝑖</m:t>
                      </m:r>
                      <m:sSub>
                        <m:sSubPr>
                          <m:ctrlPr>
                            <a:rPr lang="ru-RU" i="1">
                              <a:latin typeface="Cambria Math"/>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𝑘</m:t>
                          </m:r>
                        </m:e>
                        <m:sub>
                          <m:r>
                            <a:rPr lang="ru-RU">
                              <a:latin typeface="Cambria Math" panose="02040503050406030204" pitchFamily="18" charset="0"/>
                              <a:ea typeface="Cambria Math" panose="02040503050406030204" pitchFamily="18" charset="0"/>
                            </a:rPr>
                            <m:t>0</m:t>
                          </m:r>
                        </m:sub>
                      </m:sSub>
                      <m:acc>
                        <m:accPr>
                          <m:chr m:val="̂"/>
                          <m:ctrlPr>
                            <a:rPr lang="ru-RU" i="1">
                              <a:latin typeface="Cambria Math"/>
                              <a:ea typeface="Cambria Math" panose="02040503050406030204" pitchFamily="18" charset="0"/>
                            </a:rPr>
                          </m:ctrlPr>
                        </m:accPr>
                        <m:e>
                          <m:r>
                            <a:rPr lang="ru-RU" i="1">
                              <a:latin typeface="Cambria Math" panose="02040503050406030204" pitchFamily="18" charset="0"/>
                              <a:ea typeface="Cambria Math" panose="02040503050406030204" pitchFamily="18" charset="0"/>
                            </a:rPr>
                            <m:t>𝑀</m:t>
                          </m:r>
                        </m:e>
                      </m:acc>
                      <m:r>
                        <m:rPr>
                          <m:sty m:val="p"/>
                        </m:rPr>
                        <a:rPr lang="ru-RU">
                          <a:latin typeface="Cambria Math" panose="02040503050406030204" pitchFamily="18" charset="0"/>
                          <a:ea typeface="Cambria Math" panose="02040503050406030204" pitchFamily="18" charset="0"/>
                        </a:rPr>
                        <m:t>Ψ</m:t>
                      </m:r>
                      <m:r>
                        <a:rPr lang="ru-RU">
                          <a:latin typeface="Cambria Math" panose="02040503050406030204" pitchFamily="18" charset="0"/>
                          <a:ea typeface="Cambria Math" panose="02040503050406030204" pitchFamily="18" charset="0"/>
                        </a:rPr>
                        <m:t>, </m:t>
                      </m:r>
                      <m:r>
                        <m:rPr>
                          <m:sty m:val="p"/>
                        </m:rPr>
                        <a:rPr lang="ru-RU">
                          <a:latin typeface="Cambria Math" panose="02040503050406030204" pitchFamily="18" charset="0"/>
                          <a:ea typeface="Cambria Math" panose="02040503050406030204" pitchFamily="18" charset="0"/>
                        </a:rPr>
                        <m:t>Ψ</m:t>
                      </m:r>
                      <m:r>
                        <a:rPr lang="ru-RU">
                          <a:latin typeface="Cambria Math" panose="02040503050406030204" pitchFamily="18" charset="0"/>
                          <a:ea typeface="Cambria Math" panose="02040503050406030204" pitchFamily="18" charset="0"/>
                        </a:rPr>
                        <m:t>=</m:t>
                      </m:r>
                      <m:d>
                        <m:dPr>
                          <m:ctrlPr>
                            <a:rPr lang="ru-RU" i="1">
                              <a:latin typeface="Cambria Math"/>
                              <a:ea typeface="Cambria Math" panose="02040503050406030204" pitchFamily="18" charset="0"/>
                            </a:rPr>
                          </m:ctrlPr>
                        </m:dPr>
                        <m:e>
                          <m:m>
                            <m:mPr>
                              <m:mcs>
                                <m:mc>
                                  <m:mcPr>
                                    <m:count m:val="1"/>
                                    <m:mcJc m:val="center"/>
                                  </m:mcPr>
                                </m:mc>
                              </m:mcs>
                              <m:ctrlPr>
                                <a:rPr lang="ru-RU" i="1">
                                  <a:latin typeface="Cambria Math"/>
                                  <a:ea typeface="Cambria Math" panose="02040503050406030204" pitchFamily="18" charset="0"/>
                                </a:rPr>
                              </m:ctrlPr>
                            </m:mPr>
                            <m:mr>
                              <m:e>
                                <m:m>
                                  <m:mPr>
                                    <m:mcs>
                                      <m:mc>
                                        <m:mcPr>
                                          <m:count m:val="1"/>
                                          <m:mcJc m:val="center"/>
                                        </m:mcPr>
                                      </m:mc>
                                    </m:mcs>
                                    <m:ctrlPr>
                                      <a:rPr lang="ru-RU" i="1">
                                        <a:latin typeface="Cambria Math"/>
                                        <a:ea typeface="Cambria Math" panose="02040503050406030204" pitchFamily="18" charset="0"/>
                                      </a:rPr>
                                    </m:ctrlPr>
                                  </m:mPr>
                                  <m:mr>
                                    <m:e>
                                      <m:sSub>
                                        <m:sSubPr>
                                          <m:ctrlPr>
                                            <a:rPr lang="ru-RU" i="1">
                                              <a:latin typeface="Cambria Math"/>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𝐸</m:t>
                                          </m:r>
                                        </m:e>
                                        <m:sub>
                                          <m:r>
                                            <a:rPr lang="ru-RU" i="1">
                                              <a:latin typeface="Cambria Math" panose="02040503050406030204" pitchFamily="18" charset="0"/>
                                              <a:ea typeface="Cambria Math" panose="02040503050406030204" pitchFamily="18" charset="0"/>
                                            </a:rPr>
                                            <m:t>𝑦</m:t>
                                          </m:r>
                                        </m:sub>
                                      </m:sSub>
                                    </m:e>
                                  </m:mr>
                                  <m:mr>
                                    <m:e>
                                      <m:sSub>
                                        <m:sSubPr>
                                          <m:ctrlPr>
                                            <a:rPr lang="ru-RU" i="1">
                                              <a:latin typeface="Cambria Math"/>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𝐸</m:t>
                                          </m:r>
                                        </m:e>
                                        <m:sub>
                                          <m:r>
                                            <a:rPr lang="ru-RU" i="1">
                                              <a:latin typeface="Cambria Math" panose="02040503050406030204" pitchFamily="18" charset="0"/>
                                              <a:ea typeface="Cambria Math" panose="02040503050406030204" pitchFamily="18" charset="0"/>
                                            </a:rPr>
                                            <m:t>𝑧</m:t>
                                          </m:r>
                                        </m:sub>
                                      </m:sSub>
                                    </m:e>
                                  </m:mr>
                                </m:m>
                              </m:e>
                            </m:mr>
                            <m:mr>
                              <m:e>
                                <m:m>
                                  <m:mPr>
                                    <m:mcs>
                                      <m:mc>
                                        <m:mcPr>
                                          <m:count m:val="1"/>
                                          <m:mcJc m:val="center"/>
                                        </m:mcPr>
                                      </m:mc>
                                    </m:mcs>
                                    <m:ctrlPr>
                                      <a:rPr lang="ru-RU" i="1">
                                        <a:latin typeface="Cambria Math"/>
                                        <a:ea typeface="Cambria Math" panose="02040503050406030204" pitchFamily="18" charset="0"/>
                                      </a:rPr>
                                    </m:ctrlPr>
                                  </m:mPr>
                                  <m:mr>
                                    <m:e>
                                      <m:sSub>
                                        <m:sSubPr>
                                          <m:ctrlPr>
                                            <a:rPr lang="ru-RU" i="1">
                                              <a:latin typeface="Cambria Math"/>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𝐵</m:t>
                                          </m:r>
                                        </m:e>
                                        <m:sub>
                                          <m:r>
                                            <a:rPr lang="ru-RU" i="1">
                                              <a:latin typeface="Cambria Math" panose="02040503050406030204" pitchFamily="18" charset="0"/>
                                              <a:ea typeface="Cambria Math" panose="02040503050406030204" pitchFamily="18" charset="0"/>
                                            </a:rPr>
                                            <m:t>𝑦</m:t>
                                          </m:r>
                                        </m:sub>
                                      </m:sSub>
                                    </m:e>
                                  </m:mr>
                                  <m:mr>
                                    <m:e>
                                      <m:sSub>
                                        <m:sSubPr>
                                          <m:ctrlPr>
                                            <a:rPr lang="ru-RU" i="1">
                                              <a:latin typeface="Cambria Math"/>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𝐵</m:t>
                                          </m:r>
                                        </m:e>
                                        <m:sub>
                                          <m:r>
                                            <a:rPr lang="ru-RU" i="1">
                                              <a:latin typeface="Cambria Math" panose="02040503050406030204" pitchFamily="18" charset="0"/>
                                              <a:ea typeface="Cambria Math" panose="02040503050406030204" pitchFamily="18" charset="0"/>
                                            </a:rPr>
                                            <m:t>𝑧</m:t>
                                          </m:r>
                                        </m:sub>
                                      </m:sSub>
                                    </m:e>
                                  </m:mr>
                                </m:m>
                              </m:e>
                            </m:mr>
                          </m:m>
                        </m:e>
                      </m:d>
                    </m:oMath>
                  </m:oMathPara>
                </a14:m>
                <a:endParaRPr lang="ru-RU" dirty="0">
                  <a:latin typeface="Cambria Math" panose="02040503050406030204" pitchFamily="18" charset="0"/>
                  <a:ea typeface="Cambria Math" panose="02040503050406030204" pitchFamily="18" charset="0"/>
                </a:endParaRPr>
              </a:p>
            </p:txBody>
          </p:sp>
        </mc:Choice>
        <mc:Fallback>
          <p:sp>
            <p:nvSpPr>
              <p:cNvPr id="5" name="Rectangle 4"/>
              <p:cNvSpPr>
                <a:spLocks noRot="1" noChangeAspect="1" noMove="1" noResize="1" noEditPoints="1" noAdjustHandles="1" noChangeArrowheads="1" noChangeShapeType="1" noTextEdit="1"/>
              </p:cNvSpPr>
              <p:nvPr/>
            </p:nvSpPr>
            <p:spPr>
              <a:xfrm>
                <a:off x="193083" y="2348880"/>
                <a:ext cx="2722733" cy="1215654"/>
              </a:xfrm>
              <a:prstGeom prst="rect">
                <a:avLst/>
              </a:prstGeom>
              <a:blipFill rotWithShape="1">
                <a:blip r:embed="rId2"/>
                <a:stretch>
                  <a:fillRect/>
                </a:stretch>
              </a:blipFill>
              <a:ln>
                <a:noFill/>
              </a:ln>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3347864" y="2348880"/>
                <a:ext cx="3239605" cy="1216872"/>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ru-RU">
                          <a:latin typeface="Cambria Math" panose="02040503050406030204" pitchFamily="18" charset="0"/>
                          <a:ea typeface="Cambria Math" panose="02040503050406030204" pitchFamily="18" charset="0"/>
                        </a:rPr>
                        <m:t>Ψ</m:t>
                      </m:r>
                      <m:r>
                        <a:rPr lang="ru-RU">
                          <a:latin typeface="Cambria Math" panose="02040503050406030204" pitchFamily="18" charset="0"/>
                          <a:ea typeface="Cambria Math" panose="02040503050406030204" pitchFamily="18" charset="0"/>
                        </a:rPr>
                        <m:t>=</m:t>
                      </m:r>
                      <m:sSub>
                        <m:sSubPr>
                          <m:ctrlPr>
                            <a:rPr lang="ru-RU" i="1">
                              <a:latin typeface="Cambria Math"/>
                              <a:ea typeface="Cambria Math" panose="02040503050406030204" pitchFamily="18" charset="0"/>
                            </a:rPr>
                          </m:ctrlPr>
                        </m:sSubPr>
                        <m:e>
                          <m:acc>
                            <m:accPr>
                              <m:chr m:val="̂"/>
                              <m:ctrlPr>
                                <a:rPr lang="ru-RU" i="1">
                                  <a:latin typeface="Cambria Math"/>
                                  <a:ea typeface="Cambria Math" panose="02040503050406030204" pitchFamily="18" charset="0"/>
                                </a:rPr>
                              </m:ctrlPr>
                            </m:accPr>
                            <m:e>
                              <m:r>
                                <a:rPr lang="ru-RU" i="1">
                                  <a:latin typeface="Cambria Math" panose="02040503050406030204" pitchFamily="18" charset="0"/>
                                  <a:ea typeface="Cambria Math" panose="02040503050406030204" pitchFamily="18" charset="0"/>
                                </a:rPr>
                                <m:t>𝑈</m:t>
                              </m:r>
                            </m:e>
                          </m:acc>
                        </m:e>
                        <m:sub>
                          <m:r>
                            <m:rPr>
                              <m:sty m:val="p"/>
                            </m:rPr>
                            <a:rPr lang="ru-RU">
                              <a:latin typeface="Cambria Math" panose="02040503050406030204" pitchFamily="18" charset="0"/>
                              <a:ea typeface="Cambria Math" panose="02040503050406030204" pitchFamily="18" charset="0"/>
                            </a:rPr>
                            <m:t>Φ</m:t>
                          </m:r>
                        </m:sub>
                      </m:sSub>
                      <m:r>
                        <m:rPr>
                          <m:sty m:val="p"/>
                        </m:rPr>
                        <a:rPr lang="ru-RU">
                          <a:latin typeface="Cambria Math" panose="02040503050406030204" pitchFamily="18" charset="0"/>
                          <a:ea typeface="Cambria Math" panose="02040503050406030204" pitchFamily="18" charset="0"/>
                        </a:rPr>
                        <m:t>Φ</m:t>
                      </m:r>
                      <m:r>
                        <a:rPr lang="ru-RU">
                          <a:latin typeface="Cambria Math" panose="02040503050406030204" pitchFamily="18" charset="0"/>
                          <a:ea typeface="Cambria Math" panose="02040503050406030204" pitchFamily="18" charset="0"/>
                        </a:rPr>
                        <m:t>, </m:t>
                      </m:r>
                      <m:r>
                        <m:rPr>
                          <m:sty m:val="p"/>
                        </m:rPr>
                        <a:rPr lang="ru-RU">
                          <a:latin typeface="Cambria Math" panose="02040503050406030204" pitchFamily="18" charset="0"/>
                          <a:ea typeface="Cambria Math" panose="02040503050406030204" pitchFamily="18" charset="0"/>
                        </a:rPr>
                        <m:t>Φ</m:t>
                      </m:r>
                      <m:r>
                        <a:rPr lang="ru-RU">
                          <a:latin typeface="Cambria Math" panose="02040503050406030204" pitchFamily="18" charset="0"/>
                          <a:ea typeface="Cambria Math" panose="02040503050406030204" pitchFamily="18" charset="0"/>
                        </a:rPr>
                        <m:t>=</m:t>
                      </m:r>
                      <m:d>
                        <m:dPr>
                          <m:ctrlPr>
                            <a:rPr lang="ru-RU" i="1">
                              <a:latin typeface="Cambria Math"/>
                              <a:ea typeface="Cambria Math" panose="02040503050406030204" pitchFamily="18" charset="0"/>
                            </a:rPr>
                          </m:ctrlPr>
                        </m:dPr>
                        <m:e>
                          <m:m>
                            <m:mPr>
                              <m:mcs>
                                <m:mc>
                                  <m:mcPr>
                                    <m:count m:val="1"/>
                                    <m:mcJc m:val="center"/>
                                  </m:mcPr>
                                </m:mc>
                              </m:mcs>
                              <m:ctrlPr>
                                <a:rPr lang="ru-RU" i="1">
                                  <a:latin typeface="Cambria Math"/>
                                  <a:ea typeface="Cambria Math" panose="02040503050406030204" pitchFamily="18" charset="0"/>
                                </a:rPr>
                              </m:ctrlPr>
                            </m:mPr>
                            <m:mr>
                              <m:e>
                                <m:sSup>
                                  <m:sSupPr>
                                    <m:ctrlPr>
                                      <a:rPr lang="ru-RU" i="1">
                                        <a:latin typeface="Cambria Math"/>
                                        <a:ea typeface="Cambria Math" panose="02040503050406030204" pitchFamily="18" charset="0"/>
                                      </a:rPr>
                                    </m:ctrlPr>
                                  </m:sSupPr>
                                  <m:e>
                                    <m:r>
                                      <a:rPr lang="ru-RU" i="1">
                                        <a:latin typeface="Cambria Math" panose="02040503050406030204" pitchFamily="18" charset="0"/>
                                        <a:ea typeface="Cambria Math" panose="02040503050406030204" pitchFamily="18" charset="0"/>
                                      </a:rPr>
                                      <m:t>𝜑</m:t>
                                    </m:r>
                                  </m:e>
                                  <m:sup>
                                    <m:r>
                                      <a:rPr lang="ru-RU">
                                        <a:latin typeface="Cambria Math" panose="02040503050406030204" pitchFamily="18" charset="0"/>
                                        <a:ea typeface="Cambria Math" panose="02040503050406030204" pitchFamily="18" charset="0"/>
                                      </a:rPr>
                                      <m:t>+</m:t>
                                    </m:r>
                                  </m:sup>
                                </m:sSup>
                              </m:e>
                            </m:mr>
                            <m:mr>
                              <m:e>
                                <m:sSup>
                                  <m:sSupPr>
                                    <m:ctrlPr>
                                      <a:rPr lang="ru-RU" i="1">
                                        <a:latin typeface="Cambria Math"/>
                                        <a:ea typeface="Cambria Math" panose="02040503050406030204" pitchFamily="18" charset="0"/>
                                      </a:rPr>
                                    </m:ctrlPr>
                                  </m:sSupPr>
                                  <m:e>
                                    <m:r>
                                      <a:rPr lang="ru-RU" i="1">
                                        <a:latin typeface="Cambria Math" panose="02040503050406030204" pitchFamily="18" charset="0"/>
                                        <a:ea typeface="Cambria Math" panose="02040503050406030204" pitchFamily="18" charset="0"/>
                                      </a:rPr>
                                      <m:t>𝜑</m:t>
                                    </m:r>
                                  </m:e>
                                  <m:sup>
                                    <m:r>
                                      <a:rPr lang="ru-RU" i="1">
                                        <a:latin typeface="Cambria Math" panose="02040503050406030204" pitchFamily="18" charset="0"/>
                                        <a:ea typeface="Cambria Math" panose="02040503050406030204" pitchFamily="18" charset="0"/>
                                      </a:rPr>
                                      <m:t>−</m:t>
                                    </m:r>
                                  </m:sup>
                                </m:sSup>
                              </m:e>
                            </m:mr>
                          </m:m>
                        </m:e>
                      </m:d>
                      <m:r>
                        <a:rPr lang="ru-RU">
                          <a:latin typeface="Cambria Math" panose="02040503050406030204" pitchFamily="18" charset="0"/>
                          <a:ea typeface="Cambria Math" panose="02040503050406030204" pitchFamily="18" charset="0"/>
                        </a:rPr>
                        <m:t>=</m:t>
                      </m:r>
                      <m:d>
                        <m:dPr>
                          <m:ctrlPr>
                            <a:rPr lang="ru-RU" i="1">
                              <a:latin typeface="Cambria Math"/>
                              <a:ea typeface="Cambria Math" panose="02040503050406030204" pitchFamily="18" charset="0"/>
                            </a:rPr>
                          </m:ctrlPr>
                        </m:dPr>
                        <m:e>
                          <m:m>
                            <m:mPr>
                              <m:mcs>
                                <m:mc>
                                  <m:mcPr>
                                    <m:count m:val="1"/>
                                    <m:mcJc m:val="center"/>
                                  </m:mcPr>
                                </m:mc>
                              </m:mcs>
                              <m:ctrlPr>
                                <a:rPr lang="ru-RU" i="1">
                                  <a:latin typeface="Cambria Math"/>
                                  <a:ea typeface="Cambria Math" panose="02040503050406030204" pitchFamily="18" charset="0"/>
                                </a:rPr>
                              </m:ctrlPr>
                            </m:mPr>
                            <m:mr>
                              <m:e>
                                <m:sSubSup>
                                  <m:sSubSupPr>
                                    <m:ctrlPr>
                                      <a:rPr lang="ru-RU" i="1">
                                        <a:latin typeface="Cambria Math"/>
                                        <a:ea typeface="Cambria Math" panose="02040503050406030204" pitchFamily="18" charset="0"/>
                                      </a:rPr>
                                    </m:ctrlPr>
                                  </m:sSubSupPr>
                                  <m:e>
                                    <m:r>
                                      <a:rPr lang="ru-RU" i="1">
                                        <a:latin typeface="Cambria Math" panose="02040503050406030204" pitchFamily="18" charset="0"/>
                                        <a:ea typeface="Cambria Math" panose="02040503050406030204" pitchFamily="18" charset="0"/>
                                      </a:rPr>
                                      <m:t>𝜑</m:t>
                                    </m:r>
                                  </m:e>
                                  <m:sub>
                                    <m:r>
                                      <a:rPr lang="ru-RU">
                                        <a:latin typeface="Cambria Math" panose="02040503050406030204" pitchFamily="18" charset="0"/>
                                        <a:ea typeface="Cambria Math" panose="02040503050406030204" pitchFamily="18" charset="0"/>
                                      </a:rPr>
                                      <m:t>1</m:t>
                                    </m:r>
                                  </m:sub>
                                  <m:sup>
                                    <m:r>
                                      <a:rPr lang="ru-RU">
                                        <a:latin typeface="Cambria Math" panose="02040503050406030204" pitchFamily="18" charset="0"/>
                                        <a:ea typeface="Cambria Math" panose="02040503050406030204" pitchFamily="18" charset="0"/>
                                      </a:rPr>
                                      <m:t>+</m:t>
                                    </m:r>
                                  </m:sup>
                                </m:sSubSup>
                              </m:e>
                            </m:mr>
                            <m:mr>
                              <m:e>
                                <m:sSubSup>
                                  <m:sSubSupPr>
                                    <m:ctrlPr>
                                      <a:rPr lang="ru-RU" i="1">
                                        <a:latin typeface="Cambria Math"/>
                                        <a:ea typeface="Cambria Math" panose="02040503050406030204" pitchFamily="18" charset="0"/>
                                      </a:rPr>
                                    </m:ctrlPr>
                                  </m:sSubSupPr>
                                  <m:e>
                                    <m:r>
                                      <a:rPr lang="ru-RU" i="1">
                                        <a:latin typeface="Cambria Math" panose="02040503050406030204" pitchFamily="18" charset="0"/>
                                        <a:ea typeface="Cambria Math" panose="02040503050406030204" pitchFamily="18" charset="0"/>
                                      </a:rPr>
                                      <m:t>𝜑</m:t>
                                    </m:r>
                                  </m:e>
                                  <m:sub>
                                    <m:r>
                                      <a:rPr lang="ru-RU">
                                        <a:latin typeface="Cambria Math" panose="02040503050406030204" pitchFamily="18" charset="0"/>
                                        <a:ea typeface="Cambria Math" panose="02040503050406030204" pitchFamily="18" charset="0"/>
                                      </a:rPr>
                                      <m:t>2</m:t>
                                    </m:r>
                                  </m:sub>
                                  <m:sup>
                                    <m:r>
                                      <a:rPr lang="ru-RU">
                                        <a:latin typeface="Cambria Math" panose="02040503050406030204" pitchFamily="18" charset="0"/>
                                        <a:ea typeface="Cambria Math" panose="02040503050406030204" pitchFamily="18" charset="0"/>
                                      </a:rPr>
                                      <m:t>+</m:t>
                                    </m:r>
                                  </m:sup>
                                </m:sSubSup>
                              </m:e>
                            </m:mr>
                            <m:mr>
                              <m:e>
                                <m:m>
                                  <m:mPr>
                                    <m:mcs>
                                      <m:mc>
                                        <m:mcPr>
                                          <m:count m:val="1"/>
                                          <m:mcJc m:val="center"/>
                                        </m:mcPr>
                                      </m:mc>
                                    </m:mcs>
                                    <m:ctrlPr>
                                      <a:rPr lang="ru-RU" i="1">
                                        <a:latin typeface="Cambria Math"/>
                                        <a:ea typeface="Cambria Math" panose="02040503050406030204" pitchFamily="18" charset="0"/>
                                      </a:rPr>
                                    </m:ctrlPr>
                                  </m:mPr>
                                  <m:mr>
                                    <m:e>
                                      <m:sSubSup>
                                        <m:sSubSupPr>
                                          <m:ctrlPr>
                                            <a:rPr lang="ru-RU" i="1">
                                              <a:latin typeface="Cambria Math"/>
                                              <a:ea typeface="Cambria Math" panose="02040503050406030204" pitchFamily="18" charset="0"/>
                                            </a:rPr>
                                          </m:ctrlPr>
                                        </m:sSubSupPr>
                                        <m:e>
                                          <m:r>
                                            <a:rPr lang="ru-RU" i="1">
                                              <a:latin typeface="Cambria Math" panose="02040503050406030204" pitchFamily="18" charset="0"/>
                                              <a:ea typeface="Cambria Math" panose="02040503050406030204" pitchFamily="18" charset="0"/>
                                            </a:rPr>
                                            <m:t>𝜑</m:t>
                                          </m:r>
                                        </m:e>
                                        <m:sub>
                                          <m:r>
                                            <a:rPr lang="ru-RU">
                                              <a:latin typeface="Cambria Math" panose="02040503050406030204" pitchFamily="18" charset="0"/>
                                              <a:ea typeface="Cambria Math" panose="02040503050406030204" pitchFamily="18" charset="0"/>
                                            </a:rPr>
                                            <m:t>1</m:t>
                                          </m:r>
                                        </m:sub>
                                        <m:sup>
                                          <m:r>
                                            <a:rPr lang="ru-RU" i="1">
                                              <a:latin typeface="Cambria Math" panose="02040503050406030204" pitchFamily="18" charset="0"/>
                                              <a:ea typeface="Cambria Math" panose="02040503050406030204" pitchFamily="18" charset="0"/>
                                            </a:rPr>
                                            <m:t>−</m:t>
                                          </m:r>
                                        </m:sup>
                                      </m:sSubSup>
                                    </m:e>
                                  </m:mr>
                                  <m:mr>
                                    <m:e>
                                      <m:sSubSup>
                                        <m:sSubSupPr>
                                          <m:ctrlPr>
                                            <a:rPr lang="ru-RU" i="1">
                                              <a:latin typeface="Cambria Math"/>
                                              <a:ea typeface="Cambria Math" panose="02040503050406030204" pitchFamily="18" charset="0"/>
                                            </a:rPr>
                                          </m:ctrlPr>
                                        </m:sSubSupPr>
                                        <m:e>
                                          <m:r>
                                            <a:rPr lang="ru-RU" i="1">
                                              <a:latin typeface="Cambria Math" panose="02040503050406030204" pitchFamily="18" charset="0"/>
                                              <a:ea typeface="Cambria Math" panose="02040503050406030204" pitchFamily="18" charset="0"/>
                                            </a:rPr>
                                            <m:t>𝜑</m:t>
                                          </m:r>
                                        </m:e>
                                        <m:sub>
                                          <m:r>
                                            <a:rPr lang="ru-RU">
                                              <a:latin typeface="Cambria Math" panose="02040503050406030204" pitchFamily="18" charset="0"/>
                                              <a:ea typeface="Cambria Math" panose="02040503050406030204" pitchFamily="18" charset="0"/>
                                            </a:rPr>
                                            <m:t>2</m:t>
                                          </m:r>
                                        </m:sub>
                                        <m:sup>
                                          <m:r>
                                            <a:rPr lang="ru-RU" i="1">
                                              <a:latin typeface="Cambria Math" panose="02040503050406030204" pitchFamily="18" charset="0"/>
                                              <a:ea typeface="Cambria Math" panose="02040503050406030204" pitchFamily="18" charset="0"/>
                                            </a:rPr>
                                            <m:t>−</m:t>
                                          </m:r>
                                        </m:sup>
                                      </m:sSubSup>
                                    </m:e>
                                  </m:mr>
                                </m:m>
                              </m:e>
                            </m:mr>
                          </m:m>
                        </m:e>
                      </m:d>
                    </m:oMath>
                  </m:oMathPara>
                </a14:m>
                <a:endParaRPr lang="ru-RU" dirty="0">
                  <a:latin typeface="Cambria Math" panose="02040503050406030204" pitchFamily="18" charset="0"/>
                  <a:ea typeface="Cambria Math" panose="02040503050406030204" pitchFamily="18" charset="0"/>
                </a:endParaRPr>
              </a:p>
            </p:txBody>
          </p:sp>
        </mc:Choice>
        <mc:Fallback>
          <p:sp>
            <p:nvSpPr>
              <p:cNvPr id="6" name="Rectangle 5"/>
              <p:cNvSpPr>
                <a:spLocks noRot="1" noChangeAspect="1" noMove="1" noResize="1" noEditPoints="1" noAdjustHandles="1" noChangeArrowheads="1" noChangeShapeType="1" noTextEdit="1"/>
              </p:cNvSpPr>
              <p:nvPr/>
            </p:nvSpPr>
            <p:spPr>
              <a:xfrm>
                <a:off x="3347864" y="2348880"/>
                <a:ext cx="3239605" cy="1216872"/>
              </a:xfrm>
              <a:prstGeom prst="rect">
                <a:avLst/>
              </a:prstGeom>
              <a:blipFill rotWithShape="1">
                <a:blip r:embed="rId3"/>
                <a:stretch>
                  <a:fillRect/>
                </a:stretch>
              </a:blipFill>
              <a:ln>
                <a:noFill/>
              </a:ln>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4733132" y="4329195"/>
                <a:ext cx="3871316" cy="6563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ru-RU" i="1">
                          <a:latin typeface="Cambria Math"/>
                        </a:rPr>
                        <m:t>−</m:t>
                      </m:r>
                      <m:f>
                        <m:fPr>
                          <m:ctrlPr>
                            <a:rPr lang="ru-RU" i="1">
                              <a:latin typeface="Cambria Math"/>
                            </a:rPr>
                          </m:ctrlPr>
                        </m:fPr>
                        <m:num>
                          <m:r>
                            <a:rPr lang="ru-RU" i="1">
                              <a:latin typeface="Cambria Math"/>
                            </a:rPr>
                            <m:t>𝑑</m:t>
                          </m:r>
                          <m:acc>
                            <m:accPr>
                              <m:chr m:val="̂"/>
                              <m:ctrlPr>
                                <a:rPr lang="ru-RU" i="1">
                                  <a:latin typeface="Cambria Math"/>
                                </a:rPr>
                              </m:ctrlPr>
                            </m:accPr>
                            <m:e>
                              <m:r>
                                <a:rPr lang="ru-RU" i="1">
                                  <a:latin typeface="Cambria Math"/>
                                </a:rPr>
                                <m:t>𝑅</m:t>
                              </m:r>
                            </m:e>
                          </m:acc>
                        </m:num>
                        <m:den>
                          <m:r>
                            <a:rPr lang="ru-RU" i="1">
                              <a:latin typeface="Cambria Math"/>
                            </a:rPr>
                            <m:t>𝑑𝑥</m:t>
                          </m:r>
                        </m:den>
                      </m:f>
                      <m:r>
                        <a:rPr lang="ru-RU">
                          <a:latin typeface="Cambria Math"/>
                        </a:rPr>
                        <m:t>=</m:t>
                      </m:r>
                      <m:acc>
                        <m:accPr>
                          <m:chr m:val="̂"/>
                          <m:ctrlPr>
                            <a:rPr lang="ru-RU" i="1">
                              <a:latin typeface="Cambria Math"/>
                            </a:rPr>
                          </m:ctrlPr>
                        </m:accPr>
                        <m:e>
                          <m:r>
                            <a:rPr lang="ru-RU" i="1">
                              <a:latin typeface="Cambria Math"/>
                            </a:rPr>
                            <m:t>𝑅</m:t>
                          </m:r>
                        </m:e>
                      </m:acc>
                      <m:sSub>
                        <m:sSubPr>
                          <m:ctrlPr>
                            <a:rPr lang="ru-RU" i="1">
                              <a:latin typeface="Cambria Math"/>
                            </a:rPr>
                          </m:ctrlPr>
                        </m:sSubPr>
                        <m:e>
                          <m:acc>
                            <m:accPr>
                              <m:chr m:val="̂"/>
                              <m:ctrlPr>
                                <a:rPr lang="ru-RU" i="1">
                                  <a:latin typeface="Cambria Math"/>
                                </a:rPr>
                              </m:ctrlPr>
                            </m:accPr>
                            <m:e>
                              <m:r>
                                <a:rPr lang="ru-RU" i="1">
                                  <a:latin typeface="Cambria Math"/>
                                </a:rPr>
                                <m:t>𝐷</m:t>
                              </m:r>
                            </m:e>
                          </m:acc>
                        </m:e>
                        <m:sub>
                          <m:r>
                            <a:rPr lang="ru-RU">
                              <a:latin typeface="Cambria Math"/>
                            </a:rPr>
                            <m:t>12</m:t>
                          </m:r>
                        </m:sub>
                      </m:sSub>
                      <m:acc>
                        <m:accPr>
                          <m:chr m:val="̂"/>
                          <m:ctrlPr>
                            <a:rPr lang="ru-RU" i="1">
                              <a:latin typeface="Cambria Math"/>
                            </a:rPr>
                          </m:ctrlPr>
                        </m:accPr>
                        <m:e>
                          <m:r>
                            <a:rPr lang="ru-RU" i="1">
                              <a:latin typeface="Cambria Math"/>
                            </a:rPr>
                            <m:t>𝑅</m:t>
                          </m:r>
                        </m:e>
                      </m:acc>
                      <m:r>
                        <a:rPr lang="ru-RU">
                          <a:latin typeface="Cambria Math"/>
                        </a:rPr>
                        <m:t>+</m:t>
                      </m:r>
                      <m:acc>
                        <m:accPr>
                          <m:chr m:val="̂"/>
                          <m:ctrlPr>
                            <a:rPr lang="ru-RU" i="1">
                              <a:latin typeface="Cambria Math"/>
                            </a:rPr>
                          </m:ctrlPr>
                        </m:accPr>
                        <m:e>
                          <m:r>
                            <a:rPr lang="ru-RU" i="1">
                              <a:latin typeface="Cambria Math"/>
                            </a:rPr>
                            <m:t>𝑅</m:t>
                          </m:r>
                        </m:e>
                      </m:acc>
                      <m:sSub>
                        <m:sSubPr>
                          <m:ctrlPr>
                            <a:rPr lang="ru-RU" i="1">
                              <a:latin typeface="Cambria Math"/>
                            </a:rPr>
                          </m:ctrlPr>
                        </m:sSubPr>
                        <m:e>
                          <m:acc>
                            <m:accPr>
                              <m:chr m:val="̂"/>
                              <m:ctrlPr>
                                <a:rPr lang="ru-RU" i="1">
                                  <a:latin typeface="Cambria Math"/>
                                </a:rPr>
                              </m:ctrlPr>
                            </m:accPr>
                            <m:e>
                              <m:r>
                                <a:rPr lang="ru-RU" i="1">
                                  <a:latin typeface="Cambria Math"/>
                                </a:rPr>
                                <m:t>𝐷</m:t>
                              </m:r>
                            </m:e>
                          </m:acc>
                        </m:e>
                        <m:sub>
                          <m:r>
                            <a:rPr lang="ru-RU">
                              <a:latin typeface="Cambria Math"/>
                            </a:rPr>
                            <m:t>11</m:t>
                          </m:r>
                        </m:sub>
                      </m:sSub>
                      <m:r>
                        <a:rPr lang="ru-RU" i="1">
                          <a:latin typeface="Cambria Math"/>
                        </a:rPr>
                        <m:t>−</m:t>
                      </m:r>
                      <m:sSub>
                        <m:sSubPr>
                          <m:ctrlPr>
                            <a:rPr lang="ru-RU" i="1">
                              <a:latin typeface="Cambria Math"/>
                            </a:rPr>
                          </m:ctrlPr>
                        </m:sSubPr>
                        <m:e>
                          <m:acc>
                            <m:accPr>
                              <m:chr m:val="̂"/>
                              <m:ctrlPr>
                                <a:rPr lang="ru-RU" i="1">
                                  <a:latin typeface="Cambria Math"/>
                                </a:rPr>
                              </m:ctrlPr>
                            </m:accPr>
                            <m:e>
                              <m:r>
                                <a:rPr lang="ru-RU" i="1">
                                  <a:latin typeface="Cambria Math"/>
                                </a:rPr>
                                <m:t>𝐷</m:t>
                              </m:r>
                            </m:e>
                          </m:acc>
                        </m:e>
                        <m:sub>
                          <m:r>
                            <a:rPr lang="ru-RU">
                              <a:latin typeface="Cambria Math"/>
                            </a:rPr>
                            <m:t>22</m:t>
                          </m:r>
                        </m:sub>
                      </m:sSub>
                      <m:acc>
                        <m:accPr>
                          <m:chr m:val="̂"/>
                          <m:ctrlPr>
                            <a:rPr lang="ru-RU" i="1">
                              <a:latin typeface="Cambria Math"/>
                            </a:rPr>
                          </m:ctrlPr>
                        </m:accPr>
                        <m:e>
                          <m:r>
                            <a:rPr lang="ru-RU" i="1">
                              <a:latin typeface="Cambria Math"/>
                            </a:rPr>
                            <m:t>𝑅</m:t>
                          </m:r>
                        </m:e>
                      </m:acc>
                      <m:r>
                        <a:rPr lang="ru-RU" i="1">
                          <a:latin typeface="Cambria Math"/>
                        </a:rPr>
                        <m:t>−</m:t>
                      </m:r>
                      <m:sSub>
                        <m:sSubPr>
                          <m:ctrlPr>
                            <a:rPr lang="ru-RU" i="1">
                              <a:latin typeface="Cambria Math"/>
                            </a:rPr>
                          </m:ctrlPr>
                        </m:sSubPr>
                        <m:e>
                          <m:acc>
                            <m:accPr>
                              <m:chr m:val="̂"/>
                              <m:ctrlPr>
                                <a:rPr lang="ru-RU" i="1">
                                  <a:latin typeface="Cambria Math"/>
                                </a:rPr>
                              </m:ctrlPr>
                            </m:accPr>
                            <m:e>
                              <m:r>
                                <a:rPr lang="ru-RU" i="1">
                                  <a:latin typeface="Cambria Math"/>
                                </a:rPr>
                                <m:t>𝐷</m:t>
                              </m:r>
                            </m:e>
                          </m:acc>
                        </m:e>
                        <m:sub>
                          <m:r>
                            <a:rPr lang="ru-RU">
                              <a:latin typeface="Cambria Math"/>
                            </a:rPr>
                            <m:t>11</m:t>
                          </m:r>
                        </m:sub>
                      </m:sSub>
                    </m:oMath>
                  </m:oMathPara>
                </a14:m>
                <a:endParaRPr lang="ru-RU" dirty="0"/>
              </a:p>
            </p:txBody>
          </p:sp>
        </mc:Choice>
        <mc:Fallback>
          <p:sp>
            <p:nvSpPr>
              <p:cNvPr id="7" name="Rectangle 6"/>
              <p:cNvSpPr>
                <a:spLocks noRot="1" noChangeAspect="1" noMove="1" noResize="1" noEditPoints="1" noAdjustHandles="1" noChangeArrowheads="1" noChangeShapeType="1" noTextEdit="1"/>
              </p:cNvSpPr>
              <p:nvPr/>
            </p:nvSpPr>
            <p:spPr>
              <a:xfrm>
                <a:off x="4733132" y="4329195"/>
                <a:ext cx="3871316" cy="656398"/>
              </a:xfrm>
              <a:prstGeom prst="rect">
                <a:avLst/>
              </a:prstGeom>
              <a:blipFill rotWithShape="1">
                <a:blip r:embed="rId4"/>
                <a:stretch>
                  <a:fillRect/>
                </a:stretch>
              </a:blipFill>
            </p:spPr>
            <p:txBody>
              <a:bodyPr/>
              <a:lstStyle/>
              <a:p>
                <a:r>
                  <a:rPr lang="ru-RU">
                    <a:noFill/>
                  </a:rPr>
                  <a:t> </a:t>
                </a:r>
              </a:p>
            </p:txBody>
          </p:sp>
        </mc:Fallback>
      </mc:AlternateContent>
      <p:sp>
        <p:nvSpPr>
          <p:cNvPr id="8" name="Freeform 7"/>
          <p:cNvSpPr/>
          <p:nvPr/>
        </p:nvSpPr>
        <p:spPr>
          <a:xfrm rot="10800000">
            <a:off x="251521" y="908720"/>
            <a:ext cx="3585472" cy="1279227"/>
          </a:xfrm>
          <a:custGeom>
            <a:avLst/>
            <a:gdLst>
              <a:gd name="connsiteX0" fmla="*/ 0 w 3838833"/>
              <a:gd name="connsiteY0" fmla="*/ 51669 h 1242312"/>
              <a:gd name="connsiteX1" fmla="*/ 766119 w 3838833"/>
              <a:gd name="connsiteY1" fmla="*/ 43431 h 1242312"/>
              <a:gd name="connsiteX2" fmla="*/ 1046206 w 3838833"/>
              <a:gd name="connsiteY2" fmla="*/ 84620 h 1242312"/>
              <a:gd name="connsiteX3" fmla="*/ 1252151 w 3838833"/>
              <a:gd name="connsiteY3" fmla="*/ 315280 h 1242312"/>
              <a:gd name="connsiteX4" fmla="*/ 1507524 w 3838833"/>
              <a:gd name="connsiteY4" fmla="*/ 891928 h 1242312"/>
              <a:gd name="connsiteX5" fmla="*/ 1721708 w 3838833"/>
              <a:gd name="connsiteY5" fmla="*/ 1147301 h 1242312"/>
              <a:gd name="connsiteX6" fmla="*/ 2026508 w 3838833"/>
              <a:gd name="connsiteY6" fmla="*/ 1237917 h 1242312"/>
              <a:gd name="connsiteX7" fmla="*/ 2323070 w 3838833"/>
              <a:gd name="connsiteY7" fmla="*/ 1204966 h 1242312"/>
              <a:gd name="connsiteX8" fmla="*/ 2545492 w 3838833"/>
              <a:gd name="connsiteY8" fmla="*/ 1007258 h 1242312"/>
              <a:gd name="connsiteX9" fmla="*/ 2784389 w 3838833"/>
              <a:gd name="connsiteY9" fmla="*/ 274090 h 1242312"/>
              <a:gd name="connsiteX10" fmla="*/ 2883243 w 3838833"/>
              <a:gd name="connsiteY10" fmla="*/ 84620 h 1242312"/>
              <a:gd name="connsiteX11" fmla="*/ 3072714 w 3838833"/>
              <a:gd name="connsiteY11" fmla="*/ 10480 h 1242312"/>
              <a:gd name="connsiteX12" fmla="*/ 3838833 w 3838833"/>
              <a:gd name="connsiteY12" fmla="*/ 2242 h 1242312"/>
              <a:gd name="connsiteX0" fmla="*/ 0 w 3838833"/>
              <a:gd name="connsiteY0" fmla="*/ 51669 h 1247575"/>
              <a:gd name="connsiteX1" fmla="*/ 766119 w 3838833"/>
              <a:gd name="connsiteY1" fmla="*/ 43431 h 1247575"/>
              <a:gd name="connsiteX2" fmla="*/ 1046206 w 3838833"/>
              <a:gd name="connsiteY2" fmla="*/ 84620 h 1247575"/>
              <a:gd name="connsiteX3" fmla="*/ 1252151 w 3838833"/>
              <a:gd name="connsiteY3" fmla="*/ 315280 h 1247575"/>
              <a:gd name="connsiteX4" fmla="*/ 1507524 w 3838833"/>
              <a:gd name="connsiteY4" fmla="*/ 891928 h 1247575"/>
              <a:gd name="connsiteX5" fmla="*/ 1721708 w 3838833"/>
              <a:gd name="connsiteY5" fmla="*/ 1147301 h 1247575"/>
              <a:gd name="connsiteX6" fmla="*/ 2026508 w 3838833"/>
              <a:gd name="connsiteY6" fmla="*/ 1237917 h 1247575"/>
              <a:gd name="connsiteX7" fmla="*/ 2323070 w 3838833"/>
              <a:gd name="connsiteY7" fmla="*/ 1204966 h 1247575"/>
              <a:gd name="connsiteX8" fmla="*/ 2586682 w 3838833"/>
              <a:gd name="connsiteY8" fmla="*/ 883691 h 1247575"/>
              <a:gd name="connsiteX9" fmla="*/ 2784389 w 3838833"/>
              <a:gd name="connsiteY9" fmla="*/ 274090 h 1247575"/>
              <a:gd name="connsiteX10" fmla="*/ 2883243 w 3838833"/>
              <a:gd name="connsiteY10" fmla="*/ 84620 h 1247575"/>
              <a:gd name="connsiteX11" fmla="*/ 3072714 w 3838833"/>
              <a:gd name="connsiteY11" fmla="*/ 10480 h 1247575"/>
              <a:gd name="connsiteX12" fmla="*/ 3838833 w 3838833"/>
              <a:gd name="connsiteY12" fmla="*/ 2242 h 1247575"/>
              <a:gd name="connsiteX0" fmla="*/ 0 w 3838833"/>
              <a:gd name="connsiteY0" fmla="*/ 51669 h 1289340"/>
              <a:gd name="connsiteX1" fmla="*/ 766119 w 3838833"/>
              <a:gd name="connsiteY1" fmla="*/ 43431 h 1289340"/>
              <a:gd name="connsiteX2" fmla="*/ 1046206 w 3838833"/>
              <a:gd name="connsiteY2" fmla="*/ 84620 h 1289340"/>
              <a:gd name="connsiteX3" fmla="*/ 1252151 w 3838833"/>
              <a:gd name="connsiteY3" fmla="*/ 315280 h 1289340"/>
              <a:gd name="connsiteX4" fmla="*/ 1507524 w 3838833"/>
              <a:gd name="connsiteY4" fmla="*/ 891928 h 1289340"/>
              <a:gd name="connsiteX5" fmla="*/ 1721708 w 3838833"/>
              <a:gd name="connsiteY5" fmla="*/ 1147301 h 1289340"/>
              <a:gd name="connsiteX6" fmla="*/ 2059460 w 3838833"/>
              <a:gd name="connsiteY6" fmla="*/ 1287344 h 1289340"/>
              <a:gd name="connsiteX7" fmla="*/ 2323070 w 3838833"/>
              <a:gd name="connsiteY7" fmla="*/ 1204966 h 1289340"/>
              <a:gd name="connsiteX8" fmla="*/ 2586682 w 3838833"/>
              <a:gd name="connsiteY8" fmla="*/ 883691 h 1289340"/>
              <a:gd name="connsiteX9" fmla="*/ 2784389 w 3838833"/>
              <a:gd name="connsiteY9" fmla="*/ 274090 h 1289340"/>
              <a:gd name="connsiteX10" fmla="*/ 2883243 w 3838833"/>
              <a:gd name="connsiteY10" fmla="*/ 84620 h 1289340"/>
              <a:gd name="connsiteX11" fmla="*/ 3072714 w 3838833"/>
              <a:gd name="connsiteY11" fmla="*/ 10480 h 1289340"/>
              <a:gd name="connsiteX12" fmla="*/ 3838833 w 3838833"/>
              <a:gd name="connsiteY12" fmla="*/ 2242 h 1289340"/>
              <a:gd name="connsiteX0" fmla="*/ 0 w 3838833"/>
              <a:gd name="connsiteY0" fmla="*/ 51669 h 1287752"/>
              <a:gd name="connsiteX1" fmla="*/ 766119 w 3838833"/>
              <a:gd name="connsiteY1" fmla="*/ 43431 h 1287752"/>
              <a:gd name="connsiteX2" fmla="*/ 1046206 w 3838833"/>
              <a:gd name="connsiteY2" fmla="*/ 84620 h 1287752"/>
              <a:gd name="connsiteX3" fmla="*/ 1252151 w 3838833"/>
              <a:gd name="connsiteY3" fmla="*/ 315280 h 1287752"/>
              <a:gd name="connsiteX4" fmla="*/ 1507524 w 3838833"/>
              <a:gd name="connsiteY4" fmla="*/ 891928 h 1287752"/>
              <a:gd name="connsiteX5" fmla="*/ 1721708 w 3838833"/>
              <a:gd name="connsiteY5" fmla="*/ 1147301 h 1287752"/>
              <a:gd name="connsiteX6" fmla="*/ 2059460 w 3838833"/>
              <a:gd name="connsiteY6" fmla="*/ 1287344 h 1287752"/>
              <a:gd name="connsiteX7" fmla="*/ 2323070 w 3838833"/>
              <a:gd name="connsiteY7" fmla="*/ 1204966 h 1287752"/>
              <a:gd name="connsiteX8" fmla="*/ 2586682 w 3838833"/>
              <a:gd name="connsiteY8" fmla="*/ 883691 h 1287752"/>
              <a:gd name="connsiteX9" fmla="*/ 2784389 w 3838833"/>
              <a:gd name="connsiteY9" fmla="*/ 274090 h 1287752"/>
              <a:gd name="connsiteX10" fmla="*/ 2883243 w 3838833"/>
              <a:gd name="connsiteY10" fmla="*/ 84620 h 1287752"/>
              <a:gd name="connsiteX11" fmla="*/ 3072714 w 3838833"/>
              <a:gd name="connsiteY11" fmla="*/ 10480 h 1287752"/>
              <a:gd name="connsiteX12" fmla="*/ 3838833 w 3838833"/>
              <a:gd name="connsiteY12" fmla="*/ 2242 h 1287752"/>
              <a:gd name="connsiteX0" fmla="*/ 0 w 3838833"/>
              <a:gd name="connsiteY0" fmla="*/ 51669 h 1287362"/>
              <a:gd name="connsiteX1" fmla="*/ 766119 w 3838833"/>
              <a:gd name="connsiteY1" fmla="*/ 43431 h 1287362"/>
              <a:gd name="connsiteX2" fmla="*/ 1046206 w 3838833"/>
              <a:gd name="connsiteY2" fmla="*/ 84620 h 1287362"/>
              <a:gd name="connsiteX3" fmla="*/ 1252151 w 3838833"/>
              <a:gd name="connsiteY3" fmla="*/ 315280 h 1287362"/>
              <a:gd name="connsiteX4" fmla="*/ 1507524 w 3838833"/>
              <a:gd name="connsiteY4" fmla="*/ 891928 h 1287362"/>
              <a:gd name="connsiteX5" fmla="*/ 1721708 w 3838833"/>
              <a:gd name="connsiteY5" fmla="*/ 1147301 h 1287362"/>
              <a:gd name="connsiteX6" fmla="*/ 2059460 w 3838833"/>
              <a:gd name="connsiteY6" fmla="*/ 1287344 h 1287362"/>
              <a:gd name="connsiteX7" fmla="*/ 2413687 w 3838833"/>
              <a:gd name="connsiteY7" fmla="*/ 1139063 h 1287362"/>
              <a:gd name="connsiteX8" fmla="*/ 2586682 w 3838833"/>
              <a:gd name="connsiteY8" fmla="*/ 883691 h 1287362"/>
              <a:gd name="connsiteX9" fmla="*/ 2784389 w 3838833"/>
              <a:gd name="connsiteY9" fmla="*/ 274090 h 1287362"/>
              <a:gd name="connsiteX10" fmla="*/ 2883243 w 3838833"/>
              <a:gd name="connsiteY10" fmla="*/ 84620 h 1287362"/>
              <a:gd name="connsiteX11" fmla="*/ 3072714 w 3838833"/>
              <a:gd name="connsiteY11" fmla="*/ 10480 h 1287362"/>
              <a:gd name="connsiteX12" fmla="*/ 3838833 w 3838833"/>
              <a:gd name="connsiteY12" fmla="*/ 2242 h 1287362"/>
              <a:gd name="connsiteX0" fmla="*/ 0 w 3838833"/>
              <a:gd name="connsiteY0" fmla="*/ 51669 h 1287572"/>
              <a:gd name="connsiteX1" fmla="*/ 766119 w 3838833"/>
              <a:gd name="connsiteY1" fmla="*/ 43431 h 1287572"/>
              <a:gd name="connsiteX2" fmla="*/ 1046206 w 3838833"/>
              <a:gd name="connsiteY2" fmla="*/ 84620 h 1287572"/>
              <a:gd name="connsiteX3" fmla="*/ 1252151 w 3838833"/>
              <a:gd name="connsiteY3" fmla="*/ 315280 h 1287572"/>
              <a:gd name="connsiteX4" fmla="*/ 1507524 w 3838833"/>
              <a:gd name="connsiteY4" fmla="*/ 891928 h 1287572"/>
              <a:gd name="connsiteX5" fmla="*/ 1721708 w 3838833"/>
              <a:gd name="connsiteY5" fmla="*/ 1147301 h 1287572"/>
              <a:gd name="connsiteX6" fmla="*/ 2059460 w 3838833"/>
              <a:gd name="connsiteY6" fmla="*/ 1287344 h 1287572"/>
              <a:gd name="connsiteX7" fmla="*/ 2405449 w 3838833"/>
              <a:gd name="connsiteY7" fmla="*/ 1172015 h 1287572"/>
              <a:gd name="connsiteX8" fmla="*/ 2586682 w 3838833"/>
              <a:gd name="connsiteY8" fmla="*/ 883691 h 1287572"/>
              <a:gd name="connsiteX9" fmla="*/ 2784389 w 3838833"/>
              <a:gd name="connsiteY9" fmla="*/ 274090 h 1287572"/>
              <a:gd name="connsiteX10" fmla="*/ 2883243 w 3838833"/>
              <a:gd name="connsiteY10" fmla="*/ 84620 h 1287572"/>
              <a:gd name="connsiteX11" fmla="*/ 3072714 w 3838833"/>
              <a:gd name="connsiteY11" fmla="*/ 10480 h 1287572"/>
              <a:gd name="connsiteX12" fmla="*/ 3838833 w 3838833"/>
              <a:gd name="connsiteY12" fmla="*/ 2242 h 1287572"/>
              <a:gd name="connsiteX0" fmla="*/ 0 w 3838833"/>
              <a:gd name="connsiteY0" fmla="*/ 51669 h 1287572"/>
              <a:gd name="connsiteX1" fmla="*/ 766119 w 3838833"/>
              <a:gd name="connsiteY1" fmla="*/ 43431 h 1287572"/>
              <a:gd name="connsiteX2" fmla="*/ 1046206 w 3838833"/>
              <a:gd name="connsiteY2" fmla="*/ 84620 h 1287572"/>
              <a:gd name="connsiteX3" fmla="*/ 1252151 w 3838833"/>
              <a:gd name="connsiteY3" fmla="*/ 315280 h 1287572"/>
              <a:gd name="connsiteX4" fmla="*/ 1507524 w 3838833"/>
              <a:gd name="connsiteY4" fmla="*/ 891928 h 1287572"/>
              <a:gd name="connsiteX5" fmla="*/ 1721708 w 3838833"/>
              <a:gd name="connsiteY5" fmla="*/ 1147301 h 1287572"/>
              <a:gd name="connsiteX6" fmla="*/ 2059460 w 3838833"/>
              <a:gd name="connsiteY6" fmla="*/ 1287344 h 1287572"/>
              <a:gd name="connsiteX7" fmla="*/ 2405449 w 3838833"/>
              <a:gd name="connsiteY7" fmla="*/ 1172015 h 1287572"/>
              <a:gd name="connsiteX8" fmla="*/ 2586682 w 3838833"/>
              <a:gd name="connsiteY8" fmla="*/ 883691 h 1287572"/>
              <a:gd name="connsiteX9" fmla="*/ 2784389 w 3838833"/>
              <a:gd name="connsiteY9" fmla="*/ 274090 h 1287572"/>
              <a:gd name="connsiteX10" fmla="*/ 2883243 w 3838833"/>
              <a:gd name="connsiteY10" fmla="*/ 84620 h 1287572"/>
              <a:gd name="connsiteX11" fmla="*/ 3130379 w 3838833"/>
              <a:gd name="connsiteY11" fmla="*/ 10480 h 1287572"/>
              <a:gd name="connsiteX12" fmla="*/ 3838833 w 3838833"/>
              <a:gd name="connsiteY12" fmla="*/ 2242 h 1287572"/>
              <a:gd name="connsiteX0" fmla="*/ 0 w 3838833"/>
              <a:gd name="connsiteY0" fmla="*/ 51669 h 1287572"/>
              <a:gd name="connsiteX1" fmla="*/ 766119 w 3838833"/>
              <a:gd name="connsiteY1" fmla="*/ 43431 h 1287572"/>
              <a:gd name="connsiteX2" fmla="*/ 1046206 w 3838833"/>
              <a:gd name="connsiteY2" fmla="*/ 84620 h 1287572"/>
              <a:gd name="connsiteX3" fmla="*/ 1252151 w 3838833"/>
              <a:gd name="connsiteY3" fmla="*/ 315280 h 1287572"/>
              <a:gd name="connsiteX4" fmla="*/ 1507524 w 3838833"/>
              <a:gd name="connsiteY4" fmla="*/ 891928 h 1287572"/>
              <a:gd name="connsiteX5" fmla="*/ 1721708 w 3838833"/>
              <a:gd name="connsiteY5" fmla="*/ 1147301 h 1287572"/>
              <a:gd name="connsiteX6" fmla="*/ 2059460 w 3838833"/>
              <a:gd name="connsiteY6" fmla="*/ 1287344 h 1287572"/>
              <a:gd name="connsiteX7" fmla="*/ 2405449 w 3838833"/>
              <a:gd name="connsiteY7" fmla="*/ 1172015 h 1287572"/>
              <a:gd name="connsiteX8" fmla="*/ 2586682 w 3838833"/>
              <a:gd name="connsiteY8" fmla="*/ 883691 h 1287572"/>
              <a:gd name="connsiteX9" fmla="*/ 2767914 w 3838833"/>
              <a:gd name="connsiteY9" fmla="*/ 315279 h 1287572"/>
              <a:gd name="connsiteX10" fmla="*/ 2883243 w 3838833"/>
              <a:gd name="connsiteY10" fmla="*/ 84620 h 1287572"/>
              <a:gd name="connsiteX11" fmla="*/ 3130379 w 3838833"/>
              <a:gd name="connsiteY11" fmla="*/ 10480 h 1287572"/>
              <a:gd name="connsiteX12" fmla="*/ 3838833 w 3838833"/>
              <a:gd name="connsiteY12" fmla="*/ 2242 h 1287572"/>
              <a:gd name="connsiteX0" fmla="*/ 0 w 3838833"/>
              <a:gd name="connsiteY0" fmla="*/ 51669 h 1287491"/>
              <a:gd name="connsiteX1" fmla="*/ 766119 w 3838833"/>
              <a:gd name="connsiteY1" fmla="*/ 43431 h 1287491"/>
              <a:gd name="connsiteX2" fmla="*/ 1046206 w 3838833"/>
              <a:gd name="connsiteY2" fmla="*/ 84620 h 1287491"/>
              <a:gd name="connsiteX3" fmla="*/ 1252151 w 3838833"/>
              <a:gd name="connsiteY3" fmla="*/ 315280 h 1287491"/>
              <a:gd name="connsiteX4" fmla="*/ 1507524 w 3838833"/>
              <a:gd name="connsiteY4" fmla="*/ 891928 h 1287491"/>
              <a:gd name="connsiteX5" fmla="*/ 1721708 w 3838833"/>
              <a:gd name="connsiteY5" fmla="*/ 1188491 h 1287491"/>
              <a:gd name="connsiteX6" fmla="*/ 2059460 w 3838833"/>
              <a:gd name="connsiteY6" fmla="*/ 1287344 h 1287491"/>
              <a:gd name="connsiteX7" fmla="*/ 2405449 w 3838833"/>
              <a:gd name="connsiteY7" fmla="*/ 1172015 h 1287491"/>
              <a:gd name="connsiteX8" fmla="*/ 2586682 w 3838833"/>
              <a:gd name="connsiteY8" fmla="*/ 883691 h 1287491"/>
              <a:gd name="connsiteX9" fmla="*/ 2767914 w 3838833"/>
              <a:gd name="connsiteY9" fmla="*/ 315279 h 1287491"/>
              <a:gd name="connsiteX10" fmla="*/ 2883243 w 3838833"/>
              <a:gd name="connsiteY10" fmla="*/ 84620 h 1287491"/>
              <a:gd name="connsiteX11" fmla="*/ 3130379 w 3838833"/>
              <a:gd name="connsiteY11" fmla="*/ 10480 h 1287491"/>
              <a:gd name="connsiteX12" fmla="*/ 3838833 w 3838833"/>
              <a:gd name="connsiteY12" fmla="*/ 2242 h 1287491"/>
              <a:gd name="connsiteX0" fmla="*/ 0 w 3789406"/>
              <a:gd name="connsiteY0" fmla="*/ 35193 h 1287491"/>
              <a:gd name="connsiteX1" fmla="*/ 716692 w 3789406"/>
              <a:gd name="connsiteY1" fmla="*/ 43431 h 1287491"/>
              <a:gd name="connsiteX2" fmla="*/ 996779 w 3789406"/>
              <a:gd name="connsiteY2" fmla="*/ 84620 h 1287491"/>
              <a:gd name="connsiteX3" fmla="*/ 1202724 w 3789406"/>
              <a:gd name="connsiteY3" fmla="*/ 315280 h 1287491"/>
              <a:gd name="connsiteX4" fmla="*/ 1458097 w 3789406"/>
              <a:gd name="connsiteY4" fmla="*/ 891928 h 1287491"/>
              <a:gd name="connsiteX5" fmla="*/ 1672281 w 3789406"/>
              <a:gd name="connsiteY5" fmla="*/ 1188491 h 1287491"/>
              <a:gd name="connsiteX6" fmla="*/ 2010033 w 3789406"/>
              <a:gd name="connsiteY6" fmla="*/ 1287344 h 1287491"/>
              <a:gd name="connsiteX7" fmla="*/ 2356022 w 3789406"/>
              <a:gd name="connsiteY7" fmla="*/ 1172015 h 1287491"/>
              <a:gd name="connsiteX8" fmla="*/ 2537255 w 3789406"/>
              <a:gd name="connsiteY8" fmla="*/ 883691 h 1287491"/>
              <a:gd name="connsiteX9" fmla="*/ 2718487 w 3789406"/>
              <a:gd name="connsiteY9" fmla="*/ 315279 h 1287491"/>
              <a:gd name="connsiteX10" fmla="*/ 2833816 w 3789406"/>
              <a:gd name="connsiteY10" fmla="*/ 84620 h 1287491"/>
              <a:gd name="connsiteX11" fmla="*/ 3080952 w 3789406"/>
              <a:gd name="connsiteY11" fmla="*/ 10480 h 1287491"/>
              <a:gd name="connsiteX12" fmla="*/ 3789406 w 3789406"/>
              <a:gd name="connsiteY12" fmla="*/ 2242 h 1287491"/>
              <a:gd name="connsiteX0" fmla="*/ 0 w 3888260"/>
              <a:gd name="connsiteY0" fmla="*/ 30868 h 1283166"/>
              <a:gd name="connsiteX1" fmla="*/ 716692 w 3888260"/>
              <a:gd name="connsiteY1" fmla="*/ 39106 h 1283166"/>
              <a:gd name="connsiteX2" fmla="*/ 996779 w 3888260"/>
              <a:gd name="connsiteY2" fmla="*/ 80295 h 1283166"/>
              <a:gd name="connsiteX3" fmla="*/ 1202724 w 3888260"/>
              <a:gd name="connsiteY3" fmla="*/ 310955 h 1283166"/>
              <a:gd name="connsiteX4" fmla="*/ 1458097 w 3888260"/>
              <a:gd name="connsiteY4" fmla="*/ 887603 h 1283166"/>
              <a:gd name="connsiteX5" fmla="*/ 1672281 w 3888260"/>
              <a:gd name="connsiteY5" fmla="*/ 1184166 h 1283166"/>
              <a:gd name="connsiteX6" fmla="*/ 2010033 w 3888260"/>
              <a:gd name="connsiteY6" fmla="*/ 1283019 h 1283166"/>
              <a:gd name="connsiteX7" fmla="*/ 2356022 w 3888260"/>
              <a:gd name="connsiteY7" fmla="*/ 1167690 h 1283166"/>
              <a:gd name="connsiteX8" fmla="*/ 2537255 w 3888260"/>
              <a:gd name="connsiteY8" fmla="*/ 879366 h 1283166"/>
              <a:gd name="connsiteX9" fmla="*/ 2718487 w 3888260"/>
              <a:gd name="connsiteY9" fmla="*/ 310954 h 1283166"/>
              <a:gd name="connsiteX10" fmla="*/ 2833816 w 3888260"/>
              <a:gd name="connsiteY10" fmla="*/ 80295 h 1283166"/>
              <a:gd name="connsiteX11" fmla="*/ 3080952 w 3888260"/>
              <a:gd name="connsiteY11" fmla="*/ 6155 h 1283166"/>
              <a:gd name="connsiteX12" fmla="*/ 3888260 w 3888260"/>
              <a:gd name="connsiteY12" fmla="*/ 6154 h 1283166"/>
              <a:gd name="connsiteX0" fmla="*/ 0 w 3888260"/>
              <a:gd name="connsiteY0" fmla="*/ 30868 h 1283166"/>
              <a:gd name="connsiteX1" fmla="*/ 716692 w 3888260"/>
              <a:gd name="connsiteY1" fmla="*/ 39106 h 1283166"/>
              <a:gd name="connsiteX2" fmla="*/ 996779 w 3888260"/>
              <a:gd name="connsiteY2" fmla="*/ 80295 h 1283166"/>
              <a:gd name="connsiteX3" fmla="*/ 1202724 w 3888260"/>
              <a:gd name="connsiteY3" fmla="*/ 310955 h 1283166"/>
              <a:gd name="connsiteX4" fmla="*/ 1400432 w 3888260"/>
              <a:gd name="connsiteY4" fmla="*/ 887603 h 1283166"/>
              <a:gd name="connsiteX5" fmla="*/ 1672281 w 3888260"/>
              <a:gd name="connsiteY5" fmla="*/ 1184166 h 1283166"/>
              <a:gd name="connsiteX6" fmla="*/ 2010033 w 3888260"/>
              <a:gd name="connsiteY6" fmla="*/ 1283019 h 1283166"/>
              <a:gd name="connsiteX7" fmla="*/ 2356022 w 3888260"/>
              <a:gd name="connsiteY7" fmla="*/ 1167690 h 1283166"/>
              <a:gd name="connsiteX8" fmla="*/ 2537255 w 3888260"/>
              <a:gd name="connsiteY8" fmla="*/ 879366 h 1283166"/>
              <a:gd name="connsiteX9" fmla="*/ 2718487 w 3888260"/>
              <a:gd name="connsiteY9" fmla="*/ 310954 h 1283166"/>
              <a:gd name="connsiteX10" fmla="*/ 2833816 w 3888260"/>
              <a:gd name="connsiteY10" fmla="*/ 80295 h 1283166"/>
              <a:gd name="connsiteX11" fmla="*/ 3080952 w 3888260"/>
              <a:gd name="connsiteY11" fmla="*/ 6155 h 1283166"/>
              <a:gd name="connsiteX12" fmla="*/ 3888260 w 3888260"/>
              <a:gd name="connsiteY12" fmla="*/ 6154 h 1283166"/>
              <a:gd name="connsiteX0" fmla="*/ 0 w 3888260"/>
              <a:gd name="connsiteY0" fmla="*/ 30868 h 1283166"/>
              <a:gd name="connsiteX1" fmla="*/ 716692 w 3888260"/>
              <a:gd name="connsiteY1" fmla="*/ 39106 h 1283166"/>
              <a:gd name="connsiteX2" fmla="*/ 996779 w 3888260"/>
              <a:gd name="connsiteY2" fmla="*/ 80295 h 1283166"/>
              <a:gd name="connsiteX3" fmla="*/ 1202724 w 3888260"/>
              <a:gd name="connsiteY3" fmla="*/ 310955 h 1283166"/>
              <a:gd name="connsiteX4" fmla="*/ 1400432 w 3888260"/>
              <a:gd name="connsiteY4" fmla="*/ 887603 h 1283166"/>
              <a:gd name="connsiteX5" fmla="*/ 1598140 w 3888260"/>
              <a:gd name="connsiteY5" fmla="*/ 1184166 h 1283166"/>
              <a:gd name="connsiteX6" fmla="*/ 2010033 w 3888260"/>
              <a:gd name="connsiteY6" fmla="*/ 1283019 h 1283166"/>
              <a:gd name="connsiteX7" fmla="*/ 2356022 w 3888260"/>
              <a:gd name="connsiteY7" fmla="*/ 1167690 h 1283166"/>
              <a:gd name="connsiteX8" fmla="*/ 2537255 w 3888260"/>
              <a:gd name="connsiteY8" fmla="*/ 879366 h 1283166"/>
              <a:gd name="connsiteX9" fmla="*/ 2718487 w 3888260"/>
              <a:gd name="connsiteY9" fmla="*/ 310954 h 1283166"/>
              <a:gd name="connsiteX10" fmla="*/ 2833816 w 3888260"/>
              <a:gd name="connsiteY10" fmla="*/ 80295 h 1283166"/>
              <a:gd name="connsiteX11" fmla="*/ 3080952 w 3888260"/>
              <a:gd name="connsiteY11" fmla="*/ 6155 h 1283166"/>
              <a:gd name="connsiteX12" fmla="*/ 3888260 w 3888260"/>
              <a:gd name="connsiteY12" fmla="*/ 6154 h 1283166"/>
              <a:gd name="connsiteX0" fmla="*/ 0 w 3888260"/>
              <a:gd name="connsiteY0" fmla="*/ 30868 h 1274959"/>
              <a:gd name="connsiteX1" fmla="*/ 716692 w 3888260"/>
              <a:gd name="connsiteY1" fmla="*/ 39106 h 1274959"/>
              <a:gd name="connsiteX2" fmla="*/ 996779 w 3888260"/>
              <a:gd name="connsiteY2" fmla="*/ 80295 h 1274959"/>
              <a:gd name="connsiteX3" fmla="*/ 1202724 w 3888260"/>
              <a:gd name="connsiteY3" fmla="*/ 310955 h 1274959"/>
              <a:gd name="connsiteX4" fmla="*/ 1400432 w 3888260"/>
              <a:gd name="connsiteY4" fmla="*/ 887603 h 1274959"/>
              <a:gd name="connsiteX5" fmla="*/ 1598140 w 3888260"/>
              <a:gd name="connsiteY5" fmla="*/ 1184166 h 1274959"/>
              <a:gd name="connsiteX6" fmla="*/ 1919417 w 3888260"/>
              <a:gd name="connsiteY6" fmla="*/ 1274781 h 1274959"/>
              <a:gd name="connsiteX7" fmla="*/ 2356022 w 3888260"/>
              <a:gd name="connsiteY7" fmla="*/ 1167690 h 1274959"/>
              <a:gd name="connsiteX8" fmla="*/ 2537255 w 3888260"/>
              <a:gd name="connsiteY8" fmla="*/ 879366 h 1274959"/>
              <a:gd name="connsiteX9" fmla="*/ 2718487 w 3888260"/>
              <a:gd name="connsiteY9" fmla="*/ 310954 h 1274959"/>
              <a:gd name="connsiteX10" fmla="*/ 2833816 w 3888260"/>
              <a:gd name="connsiteY10" fmla="*/ 80295 h 1274959"/>
              <a:gd name="connsiteX11" fmla="*/ 3080952 w 3888260"/>
              <a:gd name="connsiteY11" fmla="*/ 6155 h 1274959"/>
              <a:gd name="connsiteX12" fmla="*/ 3888260 w 3888260"/>
              <a:gd name="connsiteY12" fmla="*/ 6154 h 1274959"/>
              <a:gd name="connsiteX0" fmla="*/ 0 w 3888260"/>
              <a:gd name="connsiteY0" fmla="*/ 30868 h 1274959"/>
              <a:gd name="connsiteX1" fmla="*/ 716692 w 3888260"/>
              <a:gd name="connsiteY1" fmla="*/ 39106 h 1274959"/>
              <a:gd name="connsiteX2" fmla="*/ 996779 w 3888260"/>
              <a:gd name="connsiteY2" fmla="*/ 80295 h 1274959"/>
              <a:gd name="connsiteX3" fmla="*/ 1202724 w 3888260"/>
              <a:gd name="connsiteY3" fmla="*/ 310955 h 1274959"/>
              <a:gd name="connsiteX4" fmla="*/ 1400432 w 3888260"/>
              <a:gd name="connsiteY4" fmla="*/ 887603 h 1274959"/>
              <a:gd name="connsiteX5" fmla="*/ 1598140 w 3888260"/>
              <a:gd name="connsiteY5" fmla="*/ 1184166 h 1274959"/>
              <a:gd name="connsiteX6" fmla="*/ 1919417 w 3888260"/>
              <a:gd name="connsiteY6" fmla="*/ 1274781 h 1274959"/>
              <a:gd name="connsiteX7" fmla="*/ 2265406 w 3888260"/>
              <a:gd name="connsiteY7" fmla="*/ 1167690 h 1274959"/>
              <a:gd name="connsiteX8" fmla="*/ 2537255 w 3888260"/>
              <a:gd name="connsiteY8" fmla="*/ 879366 h 1274959"/>
              <a:gd name="connsiteX9" fmla="*/ 2718487 w 3888260"/>
              <a:gd name="connsiteY9" fmla="*/ 310954 h 1274959"/>
              <a:gd name="connsiteX10" fmla="*/ 2833816 w 3888260"/>
              <a:gd name="connsiteY10" fmla="*/ 80295 h 1274959"/>
              <a:gd name="connsiteX11" fmla="*/ 3080952 w 3888260"/>
              <a:gd name="connsiteY11" fmla="*/ 6155 h 1274959"/>
              <a:gd name="connsiteX12" fmla="*/ 3888260 w 3888260"/>
              <a:gd name="connsiteY12" fmla="*/ 6154 h 1274959"/>
              <a:gd name="connsiteX0" fmla="*/ 0 w 3888260"/>
              <a:gd name="connsiteY0" fmla="*/ 30868 h 1274959"/>
              <a:gd name="connsiteX1" fmla="*/ 716692 w 3888260"/>
              <a:gd name="connsiteY1" fmla="*/ 39106 h 1274959"/>
              <a:gd name="connsiteX2" fmla="*/ 996779 w 3888260"/>
              <a:gd name="connsiteY2" fmla="*/ 80295 h 1274959"/>
              <a:gd name="connsiteX3" fmla="*/ 1202724 w 3888260"/>
              <a:gd name="connsiteY3" fmla="*/ 310955 h 1274959"/>
              <a:gd name="connsiteX4" fmla="*/ 1400432 w 3888260"/>
              <a:gd name="connsiteY4" fmla="*/ 887603 h 1274959"/>
              <a:gd name="connsiteX5" fmla="*/ 1598140 w 3888260"/>
              <a:gd name="connsiteY5" fmla="*/ 1184166 h 1274959"/>
              <a:gd name="connsiteX6" fmla="*/ 1919417 w 3888260"/>
              <a:gd name="connsiteY6" fmla="*/ 1274781 h 1274959"/>
              <a:gd name="connsiteX7" fmla="*/ 2265406 w 3888260"/>
              <a:gd name="connsiteY7" fmla="*/ 1167690 h 1274959"/>
              <a:gd name="connsiteX8" fmla="*/ 2430163 w 3888260"/>
              <a:gd name="connsiteY8" fmla="*/ 879366 h 1274959"/>
              <a:gd name="connsiteX9" fmla="*/ 2718487 w 3888260"/>
              <a:gd name="connsiteY9" fmla="*/ 310954 h 1274959"/>
              <a:gd name="connsiteX10" fmla="*/ 2833816 w 3888260"/>
              <a:gd name="connsiteY10" fmla="*/ 80295 h 1274959"/>
              <a:gd name="connsiteX11" fmla="*/ 3080952 w 3888260"/>
              <a:gd name="connsiteY11" fmla="*/ 6155 h 1274959"/>
              <a:gd name="connsiteX12" fmla="*/ 3888260 w 3888260"/>
              <a:gd name="connsiteY12" fmla="*/ 6154 h 1274959"/>
              <a:gd name="connsiteX0" fmla="*/ 0 w 3888260"/>
              <a:gd name="connsiteY0" fmla="*/ 30868 h 1274959"/>
              <a:gd name="connsiteX1" fmla="*/ 716692 w 3888260"/>
              <a:gd name="connsiteY1" fmla="*/ 39106 h 1274959"/>
              <a:gd name="connsiteX2" fmla="*/ 996779 w 3888260"/>
              <a:gd name="connsiteY2" fmla="*/ 80295 h 1274959"/>
              <a:gd name="connsiteX3" fmla="*/ 1202724 w 3888260"/>
              <a:gd name="connsiteY3" fmla="*/ 310955 h 1274959"/>
              <a:gd name="connsiteX4" fmla="*/ 1400432 w 3888260"/>
              <a:gd name="connsiteY4" fmla="*/ 887603 h 1274959"/>
              <a:gd name="connsiteX5" fmla="*/ 1598140 w 3888260"/>
              <a:gd name="connsiteY5" fmla="*/ 1184166 h 1274959"/>
              <a:gd name="connsiteX6" fmla="*/ 1919417 w 3888260"/>
              <a:gd name="connsiteY6" fmla="*/ 1274781 h 1274959"/>
              <a:gd name="connsiteX7" fmla="*/ 2265406 w 3888260"/>
              <a:gd name="connsiteY7" fmla="*/ 1167690 h 1274959"/>
              <a:gd name="connsiteX8" fmla="*/ 2512541 w 3888260"/>
              <a:gd name="connsiteY8" fmla="*/ 879366 h 1274959"/>
              <a:gd name="connsiteX9" fmla="*/ 2718487 w 3888260"/>
              <a:gd name="connsiteY9" fmla="*/ 310954 h 1274959"/>
              <a:gd name="connsiteX10" fmla="*/ 2833816 w 3888260"/>
              <a:gd name="connsiteY10" fmla="*/ 80295 h 1274959"/>
              <a:gd name="connsiteX11" fmla="*/ 3080952 w 3888260"/>
              <a:gd name="connsiteY11" fmla="*/ 6155 h 1274959"/>
              <a:gd name="connsiteX12" fmla="*/ 3888260 w 3888260"/>
              <a:gd name="connsiteY12" fmla="*/ 6154 h 1274959"/>
              <a:gd name="connsiteX0" fmla="*/ 0 w 3888260"/>
              <a:gd name="connsiteY0" fmla="*/ 30868 h 1274902"/>
              <a:gd name="connsiteX1" fmla="*/ 716692 w 3888260"/>
              <a:gd name="connsiteY1" fmla="*/ 39106 h 1274902"/>
              <a:gd name="connsiteX2" fmla="*/ 996779 w 3888260"/>
              <a:gd name="connsiteY2" fmla="*/ 80295 h 1274902"/>
              <a:gd name="connsiteX3" fmla="*/ 1202724 w 3888260"/>
              <a:gd name="connsiteY3" fmla="*/ 310955 h 1274902"/>
              <a:gd name="connsiteX4" fmla="*/ 1400432 w 3888260"/>
              <a:gd name="connsiteY4" fmla="*/ 887603 h 1274902"/>
              <a:gd name="connsiteX5" fmla="*/ 1589902 w 3888260"/>
              <a:gd name="connsiteY5" fmla="*/ 1151214 h 1274902"/>
              <a:gd name="connsiteX6" fmla="*/ 1919417 w 3888260"/>
              <a:gd name="connsiteY6" fmla="*/ 1274781 h 1274902"/>
              <a:gd name="connsiteX7" fmla="*/ 2265406 w 3888260"/>
              <a:gd name="connsiteY7" fmla="*/ 1167690 h 1274902"/>
              <a:gd name="connsiteX8" fmla="*/ 2512541 w 3888260"/>
              <a:gd name="connsiteY8" fmla="*/ 879366 h 1274902"/>
              <a:gd name="connsiteX9" fmla="*/ 2718487 w 3888260"/>
              <a:gd name="connsiteY9" fmla="*/ 310954 h 1274902"/>
              <a:gd name="connsiteX10" fmla="*/ 2833816 w 3888260"/>
              <a:gd name="connsiteY10" fmla="*/ 80295 h 1274902"/>
              <a:gd name="connsiteX11" fmla="*/ 3080952 w 3888260"/>
              <a:gd name="connsiteY11" fmla="*/ 6155 h 1274902"/>
              <a:gd name="connsiteX12" fmla="*/ 3888260 w 3888260"/>
              <a:gd name="connsiteY12" fmla="*/ 6154 h 1274902"/>
              <a:gd name="connsiteX0" fmla="*/ 0 w 3638534"/>
              <a:gd name="connsiteY0" fmla="*/ 35193 h 1279227"/>
              <a:gd name="connsiteX1" fmla="*/ 716692 w 3638534"/>
              <a:gd name="connsiteY1" fmla="*/ 43431 h 1279227"/>
              <a:gd name="connsiteX2" fmla="*/ 996779 w 3638534"/>
              <a:gd name="connsiteY2" fmla="*/ 84620 h 1279227"/>
              <a:gd name="connsiteX3" fmla="*/ 1202724 w 3638534"/>
              <a:gd name="connsiteY3" fmla="*/ 315280 h 1279227"/>
              <a:gd name="connsiteX4" fmla="*/ 1400432 w 3638534"/>
              <a:gd name="connsiteY4" fmla="*/ 891928 h 1279227"/>
              <a:gd name="connsiteX5" fmla="*/ 1589902 w 3638534"/>
              <a:gd name="connsiteY5" fmla="*/ 1155539 h 1279227"/>
              <a:gd name="connsiteX6" fmla="*/ 1919417 w 3638534"/>
              <a:gd name="connsiteY6" fmla="*/ 1279106 h 1279227"/>
              <a:gd name="connsiteX7" fmla="*/ 2265406 w 3638534"/>
              <a:gd name="connsiteY7" fmla="*/ 1172015 h 1279227"/>
              <a:gd name="connsiteX8" fmla="*/ 2512541 w 3638534"/>
              <a:gd name="connsiteY8" fmla="*/ 883691 h 1279227"/>
              <a:gd name="connsiteX9" fmla="*/ 2718487 w 3638534"/>
              <a:gd name="connsiteY9" fmla="*/ 315279 h 1279227"/>
              <a:gd name="connsiteX10" fmla="*/ 2833816 w 3638534"/>
              <a:gd name="connsiteY10" fmla="*/ 84620 h 1279227"/>
              <a:gd name="connsiteX11" fmla="*/ 3080952 w 3638534"/>
              <a:gd name="connsiteY11" fmla="*/ 10480 h 1279227"/>
              <a:gd name="connsiteX12" fmla="*/ 3638534 w 3638534"/>
              <a:gd name="connsiteY12" fmla="*/ 2241 h 1279227"/>
              <a:gd name="connsiteX0" fmla="*/ 0 w 3396612"/>
              <a:gd name="connsiteY0" fmla="*/ 43431 h 1279227"/>
              <a:gd name="connsiteX1" fmla="*/ 474770 w 3396612"/>
              <a:gd name="connsiteY1" fmla="*/ 43431 h 1279227"/>
              <a:gd name="connsiteX2" fmla="*/ 754857 w 3396612"/>
              <a:gd name="connsiteY2" fmla="*/ 84620 h 1279227"/>
              <a:gd name="connsiteX3" fmla="*/ 960802 w 3396612"/>
              <a:gd name="connsiteY3" fmla="*/ 315280 h 1279227"/>
              <a:gd name="connsiteX4" fmla="*/ 1158510 w 3396612"/>
              <a:gd name="connsiteY4" fmla="*/ 891928 h 1279227"/>
              <a:gd name="connsiteX5" fmla="*/ 1347980 w 3396612"/>
              <a:gd name="connsiteY5" fmla="*/ 1155539 h 1279227"/>
              <a:gd name="connsiteX6" fmla="*/ 1677495 w 3396612"/>
              <a:gd name="connsiteY6" fmla="*/ 1279106 h 1279227"/>
              <a:gd name="connsiteX7" fmla="*/ 2023484 w 3396612"/>
              <a:gd name="connsiteY7" fmla="*/ 1172015 h 1279227"/>
              <a:gd name="connsiteX8" fmla="*/ 2270619 w 3396612"/>
              <a:gd name="connsiteY8" fmla="*/ 883691 h 1279227"/>
              <a:gd name="connsiteX9" fmla="*/ 2476565 w 3396612"/>
              <a:gd name="connsiteY9" fmla="*/ 315279 h 1279227"/>
              <a:gd name="connsiteX10" fmla="*/ 2591894 w 3396612"/>
              <a:gd name="connsiteY10" fmla="*/ 84620 h 1279227"/>
              <a:gd name="connsiteX11" fmla="*/ 2839030 w 3396612"/>
              <a:gd name="connsiteY11" fmla="*/ 10480 h 1279227"/>
              <a:gd name="connsiteX12" fmla="*/ 3396612 w 3396612"/>
              <a:gd name="connsiteY12" fmla="*/ 2241 h 1279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96612" h="1279227">
                <a:moveTo>
                  <a:pt x="0" y="43431"/>
                </a:moveTo>
                <a:cubicBezTo>
                  <a:pt x="295876" y="36566"/>
                  <a:pt x="348961" y="36566"/>
                  <a:pt x="474770" y="43431"/>
                </a:cubicBezTo>
                <a:cubicBezTo>
                  <a:pt x="600579" y="50296"/>
                  <a:pt x="673852" y="39312"/>
                  <a:pt x="754857" y="84620"/>
                </a:cubicBezTo>
                <a:cubicBezTo>
                  <a:pt x="835862" y="129928"/>
                  <a:pt x="893527" y="180729"/>
                  <a:pt x="960802" y="315280"/>
                </a:cubicBezTo>
                <a:cubicBezTo>
                  <a:pt x="1028077" y="449831"/>
                  <a:pt x="1093980" y="751885"/>
                  <a:pt x="1158510" y="891928"/>
                </a:cubicBezTo>
                <a:cubicBezTo>
                  <a:pt x="1223040" y="1031971"/>
                  <a:pt x="1261483" y="1091009"/>
                  <a:pt x="1347980" y="1155539"/>
                </a:cubicBezTo>
                <a:cubicBezTo>
                  <a:pt x="1434477" y="1220069"/>
                  <a:pt x="1564911" y="1276360"/>
                  <a:pt x="1677495" y="1279106"/>
                </a:cubicBezTo>
                <a:cubicBezTo>
                  <a:pt x="1790079" y="1281852"/>
                  <a:pt x="1924630" y="1237918"/>
                  <a:pt x="2023484" y="1172015"/>
                </a:cubicBezTo>
                <a:cubicBezTo>
                  <a:pt x="2122338" y="1106113"/>
                  <a:pt x="2195106" y="1026480"/>
                  <a:pt x="2270619" y="883691"/>
                </a:cubicBezTo>
                <a:cubicBezTo>
                  <a:pt x="2346132" y="740902"/>
                  <a:pt x="2423019" y="448458"/>
                  <a:pt x="2476565" y="315279"/>
                </a:cubicBezTo>
                <a:cubicBezTo>
                  <a:pt x="2530111" y="182101"/>
                  <a:pt x="2531483" y="135420"/>
                  <a:pt x="2591894" y="84620"/>
                </a:cubicBezTo>
                <a:cubicBezTo>
                  <a:pt x="2652305" y="33820"/>
                  <a:pt x="2704910" y="24210"/>
                  <a:pt x="2839030" y="10480"/>
                </a:cubicBezTo>
                <a:cubicBezTo>
                  <a:pt x="2973150" y="-3250"/>
                  <a:pt x="3093185" y="-505"/>
                  <a:pt x="3396612" y="2241"/>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9" name="Straight Connector 8"/>
          <p:cNvCxnSpPr/>
          <p:nvPr/>
        </p:nvCxnSpPr>
        <p:spPr>
          <a:xfrm flipH="1">
            <a:off x="251522" y="1332503"/>
            <a:ext cx="3212446" cy="0"/>
          </a:xfrm>
          <a:prstGeom prst="line">
            <a:avLst/>
          </a:prstGeom>
          <a:ln w="127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195611" y="1692543"/>
            <a:ext cx="536715" cy="0"/>
          </a:xfrm>
          <a:prstGeom prst="straightConnector1">
            <a:avLst/>
          </a:prstGeom>
          <a:ln w="3810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46109" y="1548334"/>
            <a:ext cx="536715" cy="0"/>
          </a:xfrm>
          <a:prstGeom prst="straightConnector1">
            <a:avLst/>
          </a:prstGeom>
          <a:ln w="3810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19958" y="1772935"/>
            <a:ext cx="512440" cy="0"/>
          </a:xfrm>
          <a:prstGeom prst="straightConnector1">
            <a:avLst/>
          </a:prstGeom>
          <a:ln w="3810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p:cNvSpPr txBox="1"/>
              <p:nvPr/>
            </p:nvSpPr>
            <p:spPr>
              <a:xfrm>
                <a:off x="3388133" y="1131361"/>
                <a:ext cx="56021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b="0" i="1" dirty="0" smtClean="0">
                              <a:latin typeface="Cambria Math"/>
                            </a:rPr>
                            <m:t>𝑛</m:t>
                          </m:r>
                        </m:e>
                        <m:sub>
                          <m:r>
                            <a:rPr lang="en-US" b="0" i="1" dirty="0" smtClean="0">
                              <a:latin typeface="Cambria Math"/>
                            </a:rPr>
                            <m:t>𝑐𝑟</m:t>
                          </m:r>
                        </m:sub>
                      </m:sSub>
                    </m:oMath>
                  </m:oMathPara>
                </a14:m>
                <a:endParaRPr lang="ru-RU" dirty="0"/>
              </a:p>
            </p:txBody>
          </p:sp>
        </mc:Choice>
        <mc:Fallback>
          <p:sp>
            <p:nvSpPr>
              <p:cNvPr id="13" name="TextBox 12"/>
              <p:cNvSpPr txBox="1">
                <a:spLocks noRot="1" noChangeAspect="1" noMove="1" noResize="1" noEditPoints="1" noAdjustHandles="1" noChangeArrowheads="1" noChangeShapeType="1" noTextEdit="1"/>
              </p:cNvSpPr>
              <p:nvPr/>
            </p:nvSpPr>
            <p:spPr>
              <a:xfrm>
                <a:off x="3388133" y="1131361"/>
                <a:ext cx="560217" cy="369332"/>
              </a:xfrm>
              <a:prstGeom prst="rect">
                <a:avLst/>
              </a:prstGeom>
              <a:blipFill rotWithShape="1">
                <a:blip r:embed="rId5"/>
                <a:stretch>
                  <a:fillRect/>
                </a:stretch>
              </a:blipFill>
            </p:spPr>
            <p:txBody>
              <a:bodyPr/>
              <a:lstStyle/>
              <a:p>
                <a:r>
                  <a:rPr lang="ru-RU">
                    <a:noFill/>
                  </a:rPr>
                  <a:t> </a:t>
                </a:r>
              </a:p>
            </p:txBody>
          </p:sp>
        </mc:Fallback>
      </mc:AlternateContent>
      <p:sp>
        <p:nvSpPr>
          <p:cNvPr id="14" name="Plus 13"/>
          <p:cNvSpPr/>
          <p:nvPr/>
        </p:nvSpPr>
        <p:spPr>
          <a:xfrm>
            <a:off x="2987824" y="2817839"/>
            <a:ext cx="216024" cy="246096"/>
          </a:xfrm>
          <a:prstGeom prst="mathPlus">
            <a:avLst>
              <a:gd name="adj1" fmla="val 1044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Cambria Math" panose="02040503050406030204" pitchFamily="18" charset="0"/>
              <a:ea typeface="Cambria Math" panose="02040503050406030204" pitchFamily="18" charset="0"/>
            </a:endParaRPr>
          </a:p>
        </p:txBody>
      </p:sp>
      <mc:AlternateContent xmlns:mc="http://schemas.openxmlformats.org/markup-compatibility/2006">
        <mc:Choice xmlns:a14="http://schemas.microsoft.com/office/drawing/2010/main" Requires="a14">
          <p:sp>
            <p:nvSpPr>
              <p:cNvPr id="15" name="Rectangle 14"/>
              <p:cNvSpPr/>
              <p:nvPr/>
            </p:nvSpPr>
            <p:spPr>
              <a:xfrm>
                <a:off x="7092280" y="2599974"/>
                <a:ext cx="1814279"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ru-RU" i="1" smtClean="0">
                              <a:latin typeface="Cambria Math"/>
                              <a:ea typeface="Cambria Math" panose="02040503050406030204" pitchFamily="18" charset="0"/>
                            </a:rPr>
                          </m:ctrlPr>
                        </m:dPr>
                        <m:e>
                          <m:m>
                            <m:mPr>
                              <m:mcs>
                                <m:mc>
                                  <m:mcPr>
                                    <m:count m:val="1"/>
                                    <m:mcJc m:val="center"/>
                                  </m:mcPr>
                                </m:mc>
                              </m:mcs>
                              <m:ctrlPr>
                                <a:rPr lang="ru-RU" i="1">
                                  <a:latin typeface="Cambria Math"/>
                                  <a:ea typeface="Cambria Math" panose="02040503050406030204" pitchFamily="18" charset="0"/>
                                </a:rPr>
                              </m:ctrlPr>
                            </m:mPr>
                            <m:mr>
                              <m:e>
                                <m:sSubSup>
                                  <m:sSubSupPr>
                                    <m:ctrlPr>
                                      <a:rPr lang="ru-RU" i="1">
                                        <a:latin typeface="Cambria Math"/>
                                        <a:ea typeface="Cambria Math" panose="02040503050406030204" pitchFamily="18" charset="0"/>
                                      </a:rPr>
                                    </m:ctrlPr>
                                  </m:sSubSupPr>
                                  <m:e>
                                    <m:r>
                                      <a:rPr lang="ru-RU" i="1">
                                        <a:latin typeface="Cambria Math" panose="02040503050406030204" pitchFamily="18" charset="0"/>
                                        <a:ea typeface="Cambria Math" panose="02040503050406030204" pitchFamily="18" charset="0"/>
                                      </a:rPr>
                                      <m:t>𝜑</m:t>
                                    </m:r>
                                  </m:e>
                                  <m:sub>
                                    <m:r>
                                      <a:rPr lang="ru-RU">
                                        <a:latin typeface="Cambria Math" panose="02040503050406030204" pitchFamily="18" charset="0"/>
                                        <a:ea typeface="Cambria Math" panose="02040503050406030204" pitchFamily="18" charset="0"/>
                                      </a:rPr>
                                      <m:t>1</m:t>
                                    </m:r>
                                  </m:sub>
                                  <m:sup>
                                    <m:r>
                                      <a:rPr lang="ru-RU" i="1">
                                        <a:latin typeface="Cambria Math" panose="02040503050406030204" pitchFamily="18" charset="0"/>
                                        <a:ea typeface="Cambria Math" panose="02040503050406030204" pitchFamily="18" charset="0"/>
                                      </a:rPr>
                                      <m:t>−</m:t>
                                    </m:r>
                                  </m:sup>
                                </m:sSubSup>
                              </m:e>
                            </m:mr>
                            <m:mr>
                              <m:e>
                                <m:sSubSup>
                                  <m:sSubSupPr>
                                    <m:ctrlPr>
                                      <a:rPr lang="ru-RU" i="1">
                                        <a:latin typeface="Cambria Math"/>
                                        <a:ea typeface="Cambria Math" panose="02040503050406030204" pitchFamily="18" charset="0"/>
                                      </a:rPr>
                                    </m:ctrlPr>
                                  </m:sSubSupPr>
                                  <m:e>
                                    <m:r>
                                      <a:rPr lang="ru-RU" i="1">
                                        <a:latin typeface="Cambria Math" panose="02040503050406030204" pitchFamily="18" charset="0"/>
                                        <a:ea typeface="Cambria Math" panose="02040503050406030204" pitchFamily="18" charset="0"/>
                                      </a:rPr>
                                      <m:t>𝜑</m:t>
                                    </m:r>
                                  </m:e>
                                  <m:sub>
                                    <m:r>
                                      <a:rPr lang="ru-RU">
                                        <a:latin typeface="Cambria Math" panose="02040503050406030204" pitchFamily="18" charset="0"/>
                                        <a:ea typeface="Cambria Math" panose="02040503050406030204" pitchFamily="18" charset="0"/>
                                      </a:rPr>
                                      <m:t>2</m:t>
                                    </m:r>
                                  </m:sub>
                                  <m:sup>
                                    <m:r>
                                      <a:rPr lang="ru-RU" i="1">
                                        <a:latin typeface="Cambria Math" panose="02040503050406030204" pitchFamily="18" charset="0"/>
                                        <a:ea typeface="Cambria Math" panose="02040503050406030204" pitchFamily="18" charset="0"/>
                                      </a:rPr>
                                      <m:t>−</m:t>
                                    </m:r>
                                  </m:sup>
                                </m:sSubSup>
                              </m:e>
                            </m:mr>
                          </m:m>
                        </m:e>
                      </m:d>
                      <m:r>
                        <a:rPr lang="ru-RU" i="1">
                          <a:latin typeface="Cambria Math" panose="02040503050406030204" pitchFamily="18" charset="0"/>
                          <a:ea typeface="Cambria Math" panose="02040503050406030204" pitchFamily="18" charset="0"/>
                        </a:rPr>
                        <m:t>=</m:t>
                      </m:r>
                      <m:acc>
                        <m:accPr>
                          <m:chr m:val="̂"/>
                          <m:ctrlPr>
                            <a:rPr lang="ru-RU" i="1">
                              <a:latin typeface="Cambria Math"/>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𝑅</m:t>
                          </m:r>
                        </m:e>
                      </m:acc>
                      <m:d>
                        <m:dPr>
                          <m:ctrlPr>
                            <a:rPr lang="ru-RU" i="1">
                              <a:latin typeface="Cambria Math"/>
                              <a:ea typeface="Cambria Math" panose="02040503050406030204" pitchFamily="18" charset="0"/>
                            </a:rPr>
                          </m:ctrlPr>
                        </m:dPr>
                        <m:e>
                          <m:m>
                            <m:mPr>
                              <m:mcs>
                                <m:mc>
                                  <m:mcPr>
                                    <m:count m:val="1"/>
                                    <m:mcJc m:val="center"/>
                                  </m:mcPr>
                                </m:mc>
                              </m:mcs>
                              <m:ctrlPr>
                                <a:rPr lang="ru-RU" i="1">
                                  <a:latin typeface="Cambria Math"/>
                                  <a:ea typeface="Cambria Math" panose="02040503050406030204" pitchFamily="18" charset="0"/>
                                </a:rPr>
                              </m:ctrlPr>
                            </m:mPr>
                            <m:mr>
                              <m:e>
                                <m:sSubSup>
                                  <m:sSubSupPr>
                                    <m:ctrlPr>
                                      <a:rPr lang="ru-RU" i="1">
                                        <a:latin typeface="Cambria Math"/>
                                        <a:ea typeface="Cambria Math" panose="02040503050406030204" pitchFamily="18" charset="0"/>
                                      </a:rPr>
                                    </m:ctrlPr>
                                  </m:sSubSupPr>
                                  <m:e>
                                    <m:r>
                                      <a:rPr lang="ru-RU" i="1">
                                        <a:latin typeface="Cambria Math" panose="02040503050406030204" pitchFamily="18" charset="0"/>
                                        <a:ea typeface="Cambria Math" panose="02040503050406030204" pitchFamily="18" charset="0"/>
                                      </a:rPr>
                                      <m:t>𝜑</m:t>
                                    </m:r>
                                  </m:e>
                                  <m:sub>
                                    <m:r>
                                      <a:rPr lang="ru-RU">
                                        <a:latin typeface="Cambria Math" panose="02040503050406030204" pitchFamily="18" charset="0"/>
                                        <a:ea typeface="Cambria Math" panose="02040503050406030204" pitchFamily="18" charset="0"/>
                                      </a:rPr>
                                      <m:t>1</m:t>
                                    </m:r>
                                  </m:sub>
                                  <m:sup>
                                    <m:r>
                                      <a:rPr lang="ru-RU" b="0" i="1" smtClean="0">
                                        <a:latin typeface="Cambria Math"/>
                                        <a:ea typeface="Cambria Math" panose="02040503050406030204" pitchFamily="18" charset="0"/>
                                      </a:rPr>
                                      <m:t>+</m:t>
                                    </m:r>
                                  </m:sup>
                                </m:sSubSup>
                              </m:e>
                            </m:mr>
                            <m:mr>
                              <m:e>
                                <m:sSubSup>
                                  <m:sSubSupPr>
                                    <m:ctrlPr>
                                      <a:rPr lang="ru-RU" i="1">
                                        <a:latin typeface="Cambria Math"/>
                                        <a:ea typeface="Cambria Math" panose="02040503050406030204" pitchFamily="18" charset="0"/>
                                      </a:rPr>
                                    </m:ctrlPr>
                                  </m:sSubSupPr>
                                  <m:e>
                                    <m:r>
                                      <a:rPr lang="ru-RU" i="1">
                                        <a:latin typeface="Cambria Math" panose="02040503050406030204" pitchFamily="18" charset="0"/>
                                        <a:ea typeface="Cambria Math" panose="02040503050406030204" pitchFamily="18" charset="0"/>
                                      </a:rPr>
                                      <m:t>𝜑</m:t>
                                    </m:r>
                                  </m:e>
                                  <m:sub>
                                    <m:r>
                                      <a:rPr lang="ru-RU">
                                        <a:latin typeface="Cambria Math" panose="02040503050406030204" pitchFamily="18" charset="0"/>
                                        <a:ea typeface="Cambria Math" panose="02040503050406030204" pitchFamily="18" charset="0"/>
                                      </a:rPr>
                                      <m:t>2</m:t>
                                    </m:r>
                                  </m:sub>
                                  <m:sup>
                                    <m:r>
                                      <a:rPr lang="ru-RU" b="0" i="1" smtClean="0">
                                        <a:latin typeface="Cambria Math"/>
                                        <a:ea typeface="Cambria Math" panose="02040503050406030204" pitchFamily="18" charset="0"/>
                                      </a:rPr>
                                      <m:t>+</m:t>
                                    </m:r>
                                  </m:sup>
                                </m:sSubSup>
                              </m:e>
                            </m:mr>
                          </m:m>
                        </m:e>
                      </m:d>
                    </m:oMath>
                  </m:oMathPara>
                </a14:m>
                <a:endParaRPr lang="ru-RU" dirty="0">
                  <a:latin typeface="Cambria Math" panose="02040503050406030204" pitchFamily="18" charset="0"/>
                  <a:ea typeface="Cambria Math" panose="02040503050406030204" pitchFamily="18" charset="0"/>
                </a:endParaRPr>
              </a:p>
            </p:txBody>
          </p:sp>
        </mc:Choice>
        <mc:Fallback>
          <p:sp>
            <p:nvSpPr>
              <p:cNvPr id="15" name="Rectangle 14"/>
              <p:cNvSpPr>
                <a:spLocks noRot="1" noChangeAspect="1" noMove="1" noResize="1" noEditPoints="1" noAdjustHandles="1" noChangeArrowheads="1" noChangeShapeType="1" noTextEdit="1"/>
              </p:cNvSpPr>
              <p:nvPr/>
            </p:nvSpPr>
            <p:spPr>
              <a:xfrm>
                <a:off x="7092280" y="2599974"/>
                <a:ext cx="1814279" cy="714683"/>
              </a:xfrm>
              <a:prstGeom prst="rect">
                <a:avLst/>
              </a:prstGeom>
              <a:blipFill rotWithShape="1">
                <a:blip r:embed="rId6"/>
                <a:stretch>
                  <a:fillRect/>
                </a:stretch>
              </a:blipFill>
            </p:spPr>
            <p:txBody>
              <a:bodyPr/>
              <a:lstStyle/>
              <a:p>
                <a:r>
                  <a:rPr lang="ru-RU">
                    <a:noFill/>
                  </a:rPr>
                  <a:t> </a:t>
                </a:r>
              </a:p>
            </p:txBody>
          </p:sp>
        </mc:Fallback>
      </mc:AlternateContent>
      <p:sp>
        <p:nvSpPr>
          <p:cNvPr id="16" name="Plus 15"/>
          <p:cNvSpPr/>
          <p:nvPr/>
        </p:nvSpPr>
        <p:spPr>
          <a:xfrm>
            <a:off x="6660232" y="2833659"/>
            <a:ext cx="216024" cy="246096"/>
          </a:xfrm>
          <a:prstGeom prst="mathPlus">
            <a:avLst>
              <a:gd name="adj1" fmla="val 1044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Cambria Math" panose="02040503050406030204" pitchFamily="18" charset="0"/>
              <a:ea typeface="Cambria Math" panose="02040503050406030204" pitchFamily="18" charset="0"/>
            </a:endParaRPr>
          </a:p>
        </p:txBody>
      </p:sp>
      <p:sp>
        <p:nvSpPr>
          <p:cNvPr id="17" name="Left Brace 16"/>
          <p:cNvSpPr/>
          <p:nvPr/>
        </p:nvSpPr>
        <p:spPr>
          <a:xfrm rot="16200000">
            <a:off x="4247964" y="-495435"/>
            <a:ext cx="648072" cy="8496944"/>
          </a:xfrm>
          <a:prstGeom prst="leftBrace">
            <a:avLst>
              <a:gd name="adj1" fmla="val 44288"/>
              <a:gd name="adj2" fmla="val 50000"/>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mc:AlternateContent xmlns:mc="http://schemas.openxmlformats.org/markup-compatibility/2006">
        <mc:Choice xmlns:a14="http://schemas.microsoft.com/office/drawing/2010/main" Requires="a14">
          <p:sp>
            <p:nvSpPr>
              <p:cNvPr id="18" name="Rectangle 17"/>
              <p:cNvSpPr/>
              <p:nvPr/>
            </p:nvSpPr>
            <p:spPr>
              <a:xfrm>
                <a:off x="440678" y="4293096"/>
                <a:ext cx="4203330" cy="728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ru-RU" i="1">
                              <a:latin typeface="Cambria Math"/>
                            </a:rPr>
                          </m:ctrlPr>
                        </m:fPr>
                        <m:num>
                          <m:r>
                            <a:rPr lang="ru-RU" i="1">
                              <a:latin typeface="Cambria Math"/>
                            </a:rPr>
                            <m:t>𝑑</m:t>
                          </m:r>
                          <m:r>
                            <m:rPr>
                              <m:sty m:val="p"/>
                            </m:rPr>
                            <a:rPr lang="ru-RU">
                              <a:latin typeface="Cambria Math"/>
                            </a:rPr>
                            <m:t>Φ</m:t>
                          </m:r>
                        </m:num>
                        <m:den>
                          <m:r>
                            <a:rPr lang="ru-RU" i="1">
                              <a:latin typeface="Cambria Math"/>
                            </a:rPr>
                            <m:t>𝑑𝑥</m:t>
                          </m:r>
                        </m:den>
                      </m:f>
                      <m:r>
                        <a:rPr lang="ru-RU">
                          <a:latin typeface="Cambria Math"/>
                        </a:rPr>
                        <m:t>=</m:t>
                      </m:r>
                      <m:sSup>
                        <m:sSupPr>
                          <m:ctrlPr>
                            <a:rPr lang="ru-RU" i="1">
                              <a:latin typeface="Cambria Math"/>
                            </a:rPr>
                          </m:ctrlPr>
                        </m:sSupPr>
                        <m:e>
                          <m:sSub>
                            <m:sSubPr>
                              <m:ctrlPr>
                                <a:rPr lang="ru-RU" i="1">
                                  <a:latin typeface="Cambria Math"/>
                                </a:rPr>
                              </m:ctrlPr>
                            </m:sSubPr>
                            <m:e>
                              <m:acc>
                                <m:accPr>
                                  <m:chr m:val="̂"/>
                                  <m:ctrlPr>
                                    <a:rPr lang="ru-RU" i="1">
                                      <a:latin typeface="Cambria Math"/>
                                    </a:rPr>
                                  </m:ctrlPr>
                                </m:accPr>
                                <m:e>
                                  <m:r>
                                    <a:rPr lang="ru-RU" i="1">
                                      <a:latin typeface="Cambria Math"/>
                                    </a:rPr>
                                    <m:t>𝑈</m:t>
                                  </m:r>
                                </m:e>
                              </m:acc>
                            </m:e>
                            <m:sub>
                              <m:r>
                                <m:rPr>
                                  <m:sty m:val="p"/>
                                </m:rPr>
                                <a:rPr lang="ru-RU">
                                  <a:latin typeface="Cambria Math"/>
                                </a:rPr>
                                <m:t>Φ</m:t>
                              </m:r>
                            </m:sub>
                          </m:sSub>
                        </m:e>
                        <m:sup>
                          <m:r>
                            <a:rPr lang="ru-RU" i="1">
                              <a:latin typeface="Cambria Math"/>
                            </a:rPr>
                            <m:t>−</m:t>
                          </m:r>
                          <m:r>
                            <a:rPr lang="ru-RU">
                              <a:latin typeface="Cambria Math"/>
                            </a:rPr>
                            <m:t>1</m:t>
                          </m:r>
                        </m:sup>
                      </m:sSup>
                      <m:d>
                        <m:dPr>
                          <m:ctrlPr>
                            <a:rPr lang="ru-RU" i="1">
                              <a:latin typeface="Cambria Math"/>
                            </a:rPr>
                          </m:ctrlPr>
                        </m:dPr>
                        <m:e>
                          <m:r>
                            <a:rPr lang="ru-RU" i="1">
                              <a:latin typeface="Cambria Math"/>
                            </a:rPr>
                            <m:t>𝑖</m:t>
                          </m:r>
                          <m:sSub>
                            <m:sSubPr>
                              <m:ctrlPr>
                                <a:rPr lang="ru-RU" i="1">
                                  <a:latin typeface="Cambria Math"/>
                                </a:rPr>
                              </m:ctrlPr>
                            </m:sSubPr>
                            <m:e>
                              <m:r>
                                <a:rPr lang="ru-RU" i="1">
                                  <a:latin typeface="Cambria Math"/>
                                </a:rPr>
                                <m:t>𝑘</m:t>
                              </m:r>
                            </m:e>
                            <m:sub>
                              <m:r>
                                <a:rPr lang="ru-RU">
                                  <a:latin typeface="Cambria Math"/>
                                </a:rPr>
                                <m:t>0</m:t>
                              </m:r>
                            </m:sub>
                          </m:sSub>
                          <m:acc>
                            <m:accPr>
                              <m:chr m:val="̂"/>
                              <m:ctrlPr>
                                <a:rPr lang="ru-RU" i="1">
                                  <a:latin typeface="Cambria Math"/>
                                </a:rPr>
                              </m:ctrlPr>
                            </m:accPr>
                            <m:e>
                              <m:r>
                                <a:rPr lang="ru-RU" i="1">
                                  <a:latin typeface="Cambria Math"/>
                                </a:rPr>
                                <m:t>𝑀</m:t>
                              </m:r>
                            </m:e>
                          </m:acc>
                          <m:sSub>
                            <m:sSubPr>
                              <m:ctrlPr>
                                <a:rPr lang="ru-RU" i="1">
                                  <a:latin typeface="Cambria Math"/>
                                </a:rPr>
                              </m:ctrlPr>
                            </m:sSubPr>
                            <m:e>
                              <m:acc>
                                <m:accPr>
                                  <m:chr m:val="̂"/>
                                  <m:ctrlPr>
                                    <a:rPr lang="ru-RU" i="1">
                                      <a:latin typeface="Cambria Math"/>
                                    </a:rPr>
                                  </m:ctrlPr>
                                </m:accPr>
                                <m:e>
                                  <m:r>
                                    <a:rPr lang="ru-RU" i="1">
                                      <a:latin typeface="Cambria Math"/>
                                    </a:rPr>
                                    <m:t>𝑈</m:t>
                                  </m:r>
                                </m:e>
                              </m:acc>
                            </m:e>
                            <m:sub>
                              <m:r>
                                <m:rPr>
                                  <m:sty m:val="p"/>
                                </m:rPr>
                                <a:rPr lang="ru-RU">
                                  <a:latin typeface="Cambria Math"/>
                                </a:rPr>
                                <m:t>Φ</m:t>
                              </m:r>
                            </m:sub>
                          </m:sSub>
                          <m:r>
                            <a:rPr lang="ru-RU" i="1">
                              <a:latin typeface="Cambria Math"/>
                            </a:rPr>
                            <m:t>−</m:t>
                          </m:r>
                          <m:f>
                            <m:fPr>
                              <m:ctrlPr>
                                <a:rPr lang="ru-RU" i="1">
                                  <a:latin typeface="Cambria Math"/>
                                </a:rPr>
                              </m:ctrlPr>
                            </m:fPr>
                            <m:num>
                              <m:r>
                                <a:rPr lang="ru-RU" i="1">
                                  <a:latin typeface="Cambria Math"/>
                                </a:rPr>
                                <m:t>𝑑</m:t>
                              </m:r>
                              <m:sSub>
                                <m:sSubPr>
                                  <m:ctrlPr>
                                    <a:rPr lang="ru-RU" i="1">
                                      <a:latin typeface="Cambria Math"/>
                                    </a:rPr>
                                  </m:ctrlPr>
                                </m:sSubPr>
                                <m:e>
                                  <m:acc>
                                    <m:accPr>
                                      <m:chr m:val="̂"/>
                                      <m:ctrlPr>
                                        <a:rPr lang="ru-RU" i="1">
                                          <a:latin typeface="Cambria Math"/>
                                        </a:rPr>
                                      </m:ctrlPr>
                                    </m:accPr>
                                    <m:e>
                                      <m:r>
                                        <a:rPr lang="ru-RU" i="1">
                                          <a:latin typeface="Cambria Math"/>
                                        </a:rPr>
                                        <m:t>𝑈</m:t>
                                      </m:r>
                                    </m:e>
                                  </m:acc>
                                </m:e>
                                <m:sub>
                                  <m:r>
                                    <m:rPr>
                                      <m:sty m:val="p"/>
                                    </m:rPr>
                                    <a:rPr lang="ru-RU">
                                      <a:latin typeface="Cambria Math"/>
                                    </a:rPr>
                                    <m:t>Φ</m:t>
                                  </m:r>
                                </m:sub>
                              </m:sSub>
                            </m:num>
                            <m:den>
                              <m:r>
                                <a:rPr lang="ru-RU" i="1">
                                  <a:latin typeface="Cambria Math"/>
                                </a:rPr>
                                <m:t>𝑑𝑥</m:t>
                              </m:r>
                            </m:den>
                          </m:f>
                        </m:e>
                      </m:d>
                      <m:r>
                        <m:rPr>
                          <m:sty m:val="p"/>
                        </m:rPr>
                        <a:rPr lang="ru-RU">
                          <a:latin typeface="Cambria Math"/>
                        </a:rPr>
                        <m:t>Φ</m:t>
                      </m:r>
                      <m:r>
                        <a:rPr lang="ru-RU">
                          <a:latin typeface="Cambria Math"/>
                        </a:rPr>
                        <m:t>=</m:t>
                      </m:r>
                      <m:sSub>
                        <m:sSubPr>
                          <m:ctrlPr>
                            <a:rPr lang="ru-RU" i="1">
                              <a:latin typeface="Cambria Math"/>
                            </a:rPr>
                          </m:ctrlPr>
                        </m:sSubPr>
                        <m:e>
                          <m:acc>
                            <m:accPr>
                              <m:chr m:val="̂"/>
                              <m:ctrlPr>
                                <a:rPr lang="ru-RU" i="1">
                                  <a:latin typeface="Cambria Math"/>
                                </a:rPr>
                              </m:ctrlPr>
                            </m:accPr>
                            <m:e>
                              <m:r>
                                <a:rPr lang="ru-RU" i="1">
                                  <a:latin typeface="Cambria Math"/>
                                </a:rPr>
                                <m:t>𝐷</m:t>
                              </m:r>
                            </m:e>
                          </m:acc>
                        </m:e>
                        <m:sub>
                          <m:r>
                            <m:rPr>
                              <m:sty m:val="p"/>
                            </m:rPr>
                            <a:rPr lang="ru-RU">
                              <a:latin typeface="Cambria Math"/>
                            </a:rPr>
                            <m:t>Φ</m:t>
                          </m:r>
                        </m:sub>
                      </m:sSub>
                      <m:r>
                        <m:rPr>
                          <m:sty m:val="p"/>
                        </m:rPr>
                        <a:rPr lang="ru-RU">
                          <a:latin typeface="Cambria Math"/>
                        </a:rPr>
                        <m:t>Φ</m:t>
                      </m:r>
                    </m:oMath>
                  </m:oMathPara>
                </a14:m>
                <a:endParaRPr lang="ru-RU" dirty="0"/>
              </a:p>
            </p:txBody>
          </p:sp>
        </mc:Choice>
        <mc:Fallback>
          <p:sp>
            <p:nvSpPr>
              <p:cNvPr id="18" name="Rectangle 17"/>
              <p:cNvSpPr>
                <a:spLocks noRot="1" noChangeAspect="1" noMove="1" noResize="1" noEditPoints="1" noAdjustHandles="1" noChangeArrowheads="1" noChangeShapeType="1" noTextEdit="1"/>
              </p:cNvSpPr>
              <p:nvPr/>
            </p:nvSpPr>
            <p:spPr>
              <a:xfrm>
                <a:off x="440678" y="4293096"/>
                <a:ext cx="4203330" cy="728597"/>
              </a:xfrm>
              <a:prstGeom prst="rect">
                <a:avLst/>
              </a:prstGeom>
              <a:blipFill rotWithShape="1">
                <a:blip r:embed="rId7"/>
                <a:stretch>
                  <a:fillRect/>
                </a:stretch>
              </a:blipFill>
            </p:spPr>
            <p:txBody>
              <a:bodyPr/>
              <a:lstStyle/>
              <a:p>
                <a:r>
                  <a:rPr lang="ru-RU">
                    <a:noFill/>
                  </a:rPr>
                  <a:t> </a:t>
                </a:r>
              </a:p>
            </p:txBody>
          </p:sp>
        </mc:Fallback>
      </mc:AlternateContent>
      <p:sp>
        <p:nvSpPr>
          <p:cNvPr id="19" name="TextBox 18"/>
          <p:cNvSpPr txBox="1"/>
          <p:nvPr/>
        </p:nvSpPr>
        <p:spPr>
          <a:xfrm>
            <a:off x="4283968" y="764704"/>
            <a:ext cx="4680520" cy="1477328"/>
          </a:xfrm>
          <a:prstGeom prst="rect">
            <a:avLst/>
          </a:prstGeom>
          <a:noFill/>
        </p:spPr>
        <p:txBody>
          <a:bodyPr wrap="square" rtlCol="0">
            <a:spAutoFit/>
          </a:bodyPr>
          <a:lstStyle/>
          <a:p>
            <a:pPr algn="just"/>
            <a:r>
              <a:rPr lang="ru-RU" dirty="0" smtClean="0">
                <a:latin typeface="Cambria Math" panose="02040503050406030204" pitchFamily="18" charset="0"/>
                <a:ea typeface="Cambria Math" panose="02040503050406030204" pitchFamily="18" charset="0"/>
              </a:rPr>
              <a:t>Идея метода заключается в разделении поля на волны, бегущие в противоположных направлениях и сведении уравнений Максвелла к уравнению на оператор отражения.</a:t>
            </a:r>
            <a:endParaRPr lang="ru-RU" dirty="0">
              <a:latin typeface="Cambria Math" panose="02040503050406030204" pitchFamily="18" charset="0"/>
              <a:ea typeface="Cambria Math" panose="02040503050406030204" pitchFamily="18" charset="0"/>
            </a:endParaRPr>
          </a:p>
        </p:txBody>
      </p:sp>
      <mc:AlternateContent xmlns:mc="http://schemas.openxmlformats.org/markup-compatibility/2006">
        <mc:Choice xmlns:a14="http://schemas.microsoft.com/office/drawing/2010/main" Requires="a14">
          <p:sp>
            <p:nvSpPr>
              <p:cNvPr id="20" name="TextBox 19"/>
              <p:cNvSpPr txBox="1"/>
              <p:nvPr/>
            </p:nvSpPr>
            <p:spPr>
              <a:xfrm>
                <a:off x="1567776" y="5688438"/>
                <a:ext cx="1549720" cy="4268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l-GR" i="1" smtClean="0">
                          <a:latin typeface="Cambria Math"/>
                          <a:ea typeface="Cambria Math"/>
                        </a:rPr>
                        <m:t>𝛹</m:t>
                      </m:r>
                      <m:d>
                        <m:dPr>
                          <m:ctrlPr>
                            <a:rPr lang="ru-RU" b="0" i="1" smtClean="0">
                              <a:latin typeface="Cambria Math"/>
                              <a:ea typeface="Cambria Math"/>
                            </a:rPr>
                          </m:ctrlPr>
                        </m:dPr>
                        <m:e>
                          <m:r>
                            <a:rPr lang="ru-RU" b="0" i="1" smtClean="0">
                              <a:latin typeface="Cambria Math"/>
                              <a:ea typeface="Cambria Math"/>
                            </a:rPr>
                            <m:t>+∞</m:t>
                          </m:r>
                        </m:e>
                      </m:d>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𝑒</m:t>
                          </m:r>
                        </m:e>
                        <m:sup>
                          <m:r>
                            <a:rPr lang="en-US" b="0" i="1" smtClean="0">
                              <a:latin typeface="Cambria Math"/>
                              <a:ea typeface="Cambria Math"/>
                            </a:rPr>
                            <m:t>𝑖</m:t>
                          </m:r>
                          <m:acc>
                            <m:accPr>
                              <m:chr m:val="⃗"/>
                              <m:ctrlPr>
                                <a:rPr lang="en-US" b="0" i="1" smtClean="0">
                                  <a:latin typeface="Cambria Math"/>
                                  <a:ea typeface="Cambria Math"/>
                                </a:rPr>
                              </m:ctrlPr>
                            </m:accPr>
                            <m:e>
                              <m:r>
                                <a:rPr lang="en-US" b="0" i="1" smtClean="0">
                                  <a:latin typeface="Cambria Math"/>
                                  <a:ea typeface="Cambria Math"/>
                                </a:rPr>
                                <m:t>𝑘</m:t>
                              </m:r>
                            </m:e>
                          </m:acc>
                          <m:acc>
                            <m:accPr>
                              <m:chr m:val="⃗"/>
                              <m:ctrlPr>
                                <a:rPr lang="el-GR" i="1" smtClean="0">
                                  <a:latin typeface="Cambria Math"/>
                                  <a:ea typeface="Cambria Math"/>
                                </a:rPr>
                              </m:ctrlPr>
                            </m:accPr>
                            <m:e>
                              <m:r>
                                <a:rPr lang="en-US" b="0" i="1" smtClean="0">
                                  <a:latin typeface="Cambria Math"/>
                                  <a:ea typeface="Cambria Math"/>
                                </a:rPr>
                                <m:t>𝑟</m:t>
                              </m:r>
                            </m:e>
                          </m:acc>
                        </m:sup>
                      </m:sSup>
                    </m:oMath>
                  </m:oMathPara>
                </a14:m>
                <a:endParaRPr lang="ru-RU" i="1" dirty="0"/>
              </a:p>
            </p:txBody>
          </p:sp>
        </mc:Choice>
        <mc:Fallback>
          <p:sp>
            <p:nvSpPr>
              <p:cNvPr id="20" name="TextBox 19"/>
              <p:cNvSpPr txBox="1">
                <a:spLocks noRot="1" noChangeAspect="1" noMove="1" noResize="1" noEditPoints="1" noAdjustHandles="1" noChangeArrowheads="1" noChangeShapeType="1" noTextEdit="1"/>
              </p:cNvSpPr>
              <p:nvPr/>
            </p:nvSpPr>
            <p:spPr>
              <a:xfrm>
                <a:off x="1567776" y="5688438"/>
                <a:ext cx="1549720" cy="426848"/>
              </a:xfrm>
              <a:prstGeom prst="rect">
                <a:avLst/>
              </a:prstGeom>
              <a:blipFill rotWithShape="1">
                <a:blip r:embed="rId8"/>
                <a:stretch>
                  <a:fillRect t="-2857" r="-10630"/>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6077414" y="5713477"/>
                <a:ext cx="1381660" cy="3767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ru-RU" i="1" smtClean="0">
                              <a:latin typeface="Cambria Math"/>
                            </a:rPr>
                          </m:ctrlPr>
                        </m:accPr>
                        <m:e>
                          <m:r>
                            <a:rPr lang="en-US" b="0" i="1" smtClean="0">
                              <a:latin typeface="Cambria Math"/>
                            </a:rPr>
                            <m:t>𝑅</m:t>
                          </m:r>
                        </m:e>
                      </m:acc>
                      <m:d>
                        <m:dPr>
                          <m:ctrlPr>
                            <a:rPr lang="ru-RU" b="0" i="1" smtClean="0">
                              <a:latin typeface="Cambria Math"/>
                              <a:ea typeface="Cambria Math"/>
                            </a:rPr>
                          </m:ctrlPr>
                        </m:dPr>
                        <m:e>
                          <m:r>
                            <a:rPr lang="ru-RU" b="0" i="1" smtClean="0">
                              <a:latin typeface="Cambria Math"/>
                              <a:ea typeface="Cambria Math"/>
                            </a:rPr>
                            <m:t>+∞</m:t>
                          </m:r>
                        </m:e>
                      </m:d>
                      <m:r>
                        <a:rPr lang="en-US" b="0" i="1" smtClean="0">
                          <a:latin typeface="Cambria Math"/>
                          <a:ea typeface="Cambria Math"/>
                        </a:rPr>
                        <m:t>=0</m:t>
                      </m:r>
                    </m:oMath>
                  </m:oMathPara>
                </a14:m>
                <a:endParaRPr lang="ru-RU" dirty="0"/>
              </a:p>
            </p:txBody>
          </p:sp>
        </mc:Choice>
        <mc:Fallback>
          <p:sp>
            <p:nvSpPr>
              <p:cNvPr id="21" name="TextBox 20"/>
              <p:cNvSpPr txBox="1">
                <a:spLocks noRot="1" noChangeAspect="1" noMove="1" noResize="1" noEditPoints="1" noAdjustHandles="1" noChangeArrowheads="1" noChangeShapeType="1" noTextEdit="1"/>
              </p:cNvSpPr>
              <p:nvPr/>
            </p:nvSpPr>
            <p:spPr>
              <a:xfrm>
                <a:off x="6077414" y="5713477"/>
                <a:ext cx="1381660" cy="376770"/>
              </a:xfrm>
              <a:prstGeom prst="rect">
                <a:avLst/>
              </a:prstGeom>
              <a:blipFill rotWithShape="1">
                <a:blip r:embed="rId9"/>
                <a:stretch>
                  <a:fillRect t="-1613"/>
                </a:stretch>
              </a:blipFill>
            </p:spPr>
            <p:txBody>
              <a:bodyPr/>
              <a:lstStyle/>
              <a:p>
                <a:r>
                  <a:rPr lang="ru-RU">
                    <a:noFill/>
                  </a:rPr>
                  <a:t> </a:t>
                </a:r>
              </a:p>
            </p:txBody>
          </p:sp>
        </mc:Fallback>
      </mc:AlternateContent>
      <p:sp>
        <p:nvSpPr>
          <p:cNvPr id="22" name="TextBox 21"/>
          <p:cNvSpPr txBox="1"/>
          <p:nvPr/>
        </p:nvSpPr>
        <p:spPr>
          <a:xfrm>
            <a:off x="3496705" y="5291916"/>
            <a:ext cx="2317045" cy="369332"/>
          </a:xfrm>
          <a:prstGeom prst="rect">
            <a:avLst/>
          </a:prstGeom>
          <a:noFill/>
        </p:spPr>
        <p:txBody>
          <a:bodyPr wrap="none" rtlCol="0">
            <a:spAutoFit/>
          </a:bodyPr>
          <a:lstStyle/>
          <a:p>
            <a:r>
              <a:rPr lang="ru-RU" dirty="0" smtClean="0">
                <a:latin typeface="Cambria Math" panose="02040503050406030204" pitchFamily="18" charset="0"/>
                <a:ea typeface="Cambria Math" panose="02040503050406030204" pitchFamily="18" charset="0"/>
              </a:rPr>
              <a:t>Граничные условия:</a:t>
            </a:r>
            <a:endParaRPr lang="ru-RU" dirty="0">
              <a:latin typeface="Cambria Math" panose="02040503050406030204" pitchFamily="18" charset="0"/>
              <a:ea typeface="Cambria Math" panose="02040503050406030204" pitchFamily="18" charset="0"/>
            </a:endParaRPr>
          </a:p>
        </p:txBody>
      </p:sp>
      <p:sp>
        <p:nvSpPr>
          <p:cNvPr id="23" name="Right Arrow 22"/>
          <p:cNvSpPr/>
          <p:nvPr/>
        </p:nvSpPr>
        <p:spPr>
          <a:xfrm>
            <a:off x="3963317" y="5780670"/>
            <a:ext cx="1224136" cy="215904"/>
          </a:xfrm>
          <a:prstGeom prst="rightArrow">
            <a:avLst>
              <a:gd name="adj1" fmla="val 37796"/>
              <a:gd name="adj2" fmla="val 10036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latin typeface="Cambria Math" panose="02040503050406030204" pitchFamily="18" charset="0"/>
              <a:ea typeface="Cambria Math" panose="02040503050406030204" pitchFamily="18" charset="0"/>
            </a:endParaRPr>
          </a:p>
        </p:txBody>
      </p:sp>
      <p:sp>
        <p:nvSpPr>
          <p:cNvPr id="24" name="Rectangle 23"/>
          <p:cNvSpPr/>
          <p:nvPr/>
        </p:nvSpPr>
        <p:spPr>
          <a:xfrm>
            <a:off x="1187624" y="5157192"/>
            <a:ext cx="6811795" cy="116142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781740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itle 1"/>
              <p:cNvSpPr>
                <a:spLocks noGrp="1"/>
              </p:cNvSpPr>
              <p:nvPr>
                <p:ph type="title"/>
              </p:nvPr>
            </p:nvSpPr>
            <p:spPr>
              <a:xfrm>
                <a:off x="457200" y="-2670"/>
                <a:ext cx="8229600" cy="695366"/>
              </a:xfrm>
            </p:spPr>
            <p:txBody>
              <a:bodyPr>
                <a:normAutofit/>
              </a:bodyPr>
              <a:lstStyle/>
              <a:p>
                <a:r>
                  <a:rPr lang="ru-RU" sz="3600" dirty="0" smtClean="0">
                    <a:latin typeface="Cambria Math" panose="02040503050406030204" pitchFamily="18" charset="0"/>
                    <a:ea typeface="Cambria Math" panose="02040503050406030204" pitchFamily="18" charset="0"/>
                  </a:rPr>
                  <a:t>Поперечное распространение(</a:t>
                </a:r>
                <a14:m>
                  <m:oMath xmlns:m="http://schemas.openxmlformats.org/officeDocument/2006/math">
                    <m:r>
                      <a:rPr lang="ru-RU" sz="3600" i="1" smtClean="0">
                        <a:latin typeface="Cambria Math" panose="02040503050406030204" pitchFamily="18" charset="0"/>
                        <a:ea typeface="Cambria Math" panose="02040503050406030204" pitchFamily="18" charset="0"/>
                      </a:rPr>
                      <m:t>𝜂</m:t>
                    </m:r>
                    <m:r>
                      <a:rPr lang="ru-RU" sz="3600" b="0" i="1" smtClean="0">
                        <a:latin typeface="Cambria Math" panose="02040503050406030204" pitchFamily="18" charset="0"/>
                        <a:ea typeface="Cambria Math" panose="02040503050406030204" pitchFamily="18" charset="0"/>
                      </a:rPr>
                      <m:t>=0</m:t>
                    </m:r>
                  </m:oMath>
                </a14:m>
                <a:r>
                  <a:rPr lang="ru-RU" sz="3600" dirty="0" smtClean="0">
                    <a:latin typeface="Cambria Math" panose="02040503050406030204" pitchFamily="18" charset="0"/>
                    <a:ea typeface="Cambria Math" panose="02040503050406030204" pitchFamily="18" charset="0"/>
                  </a:rPr>
                  <a:t>)</a:t>
                </a:r>
                <a:endParaRPr lang="ru-RU" sz="3600" dirty="0">
                  <a:latin typeface="Cambria Math" panose="02040503050406030204" pitchFamily="18" charset="0"/>
                  <a:ea typeface="Cambria Math" panose="02040503050406030204" pitchFamily="18" charset="0"/>
                </a:endParaRPr>
              </a:p>
            </p:txBody>
          </p:sp>
        </mc:Choice>
        <mc:Fallback>
          <p:sp>
            <p:nvSpPr>
              <p:cNvPr id="4" name="Title 1"/>
              <p:cNvSpPr>
                <a:spLocks noGrp="1" noRot="1" noChangeAspect="1" noMove="1" noResize="1" noEditPoints="1" noAdjustHandles="1" noChangeArrowheads="1" noChangeShapeType="1" noTextEdit="1"/>
              </p:cNvSpPr>
              <p:nvPr>
                <p:ph type="title"/>
              </p:nvPr>
            </p:nvSpPr>
            <p:spPr>
              <a:xfrm>
                <a:off x="457200" y="-2670"/>
                <a:ext cx="8229600" cy="695366"/>
              </a:xfrm>
              <a:blipFill rotWithShape="1">
                <a:blip r:embed="rId3"/>
                <a:stretch>
                  <a:fillRect t="-9649" r="-74" b="-28947"/>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821460" y="908720"/>
                <a:ext cx="3115533" cy="369332"/>
              </a:xfrm>
              <a:prstGeom prst="rect">
                <a:avLst/>
              </a:prstGeom>
              <a:noFill/>
            </p:spPr>
            <p:txBody>
              <a:bodyPr wrap="none" rtlCol="0">
                <a:spAutoFit/>
              </a:bodyPr>
              <a:lstStyle/>
              <a:p>
                <a:r>
                  <a:rPr lang="ru-RU" dirty="0" smtClean="0">
                    <a:latin typeface="Cambria Math" panose="02040503050406030204" pitchFamily="18" charset="0"/>
                    <a:ea typeface="Cambria Math" panose="02040503050406030204" pitchFamily="18" charset="0"/>
                  </a:rPr>
                  <a:t>Изотропный случай </a:t>
                </a:r>
                <a14:m>
                  <m:oMath xmlns:m="http://schemas.openxmlformats.org/officeDocument/2006/math">
                    <m:d>
                      <m:dPr>
                        <m:ctrlPr>
                          <a:rPr lang="ru-RU"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=0</m:t>
                        </m:r>
                      </m:e>
                    </m:d>
                  </m:oMath>
                </a14:m>
                <a:endParaRPr lang="ru-RU" dirty="0">
                  <a:latin typeface="Cambria Math" panose="02040503050406030204" pitchFamily="18" charset="0"/>
                  <a:ea typeface="Cambria Math" panose="02040503050406030204" pitchFamily="18"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821460" y="908720"/>
                <a:ext cx="3115533" cy="369332"/>
              </a:xfrm>
              <a:prstGeom prst="rect">
                <a:avLst/>
              </a:prstGeom>
              <a:blipFill rotWithShape="1">
                <a:blip r:embed="rId4"/>
                <a:stretch>
                  <a:fillRect l="-1761" t="-9836" b="-22951"/>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5203439" y="908720"/>
                <a:ext cx="3372013" cy="369332"/>
              </a:xfrm>
              <a:prstGeom prst="rect">
                <a:avLst/>
              </a:prstGeom>
              <a:noFill/>
            </p:spPr>
            <p:txBody>
              <a:bodyPr wrap="none" rtlCol="0">
                <a:spAutoFit/>
              </a:bodyPr>
              <a:lstStyle/>
              <a:p>
                <a:r>
                  <a:rPr lang="ru-RU" dirty="0" smtClean="0">
                    <a:latin typeface="Cambria Math" panose="02040503050406030204" pitchFamily="18" charset="0"/>
                    <a:ea typeface="Cambria Math" panose="02040503050406030204" pitchFamily="18" charset="0"/>
                  </a:rPr>
                  <a:t>Анизотропный случай </a:t>
                </a:r>
                <a14:m>
                  <m:oMath xmlns:m="http://schemas.openxmlformats.org/officeDocument/2006/math">
                    <m:d>
                      <m:dPr>
                        <m:ctrlPr>
                          <a:rPr lang="ru-RU"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e>
                    </m:d>
                  </m:oMath>
                </a14:m>
                <a:endParaRPr lang="ru-RU" dirty="0">
                  <a:latin typeface="Cambria Math" panose="02040503050406030204" pitchFamily="18" charset="0"/>
                  <a:ea typeface="Cambria Math" panose="02040503050406030204" pitchFamily="18"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5203439" y="908720"/>
                <a:ext cx="3372013" cy="369332"/>
              </a:xfrm>
              <a:prstGeom prst="rect">
                <a:avLst/>
              </a:prstGeom>
              <a:blipFill rotWithShape="1">
                <a:blip r:embed="rId5"/>
                <a:stretch>
                  <a:fillRect l="-1627" t="-9836" b="-22951"/>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701672" y="4221088"/>
                <a:ext cx="3356240" cy="5822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𝐴</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𝑠𝑖𝑛</m:t>
                          </m:r>
                        </m:e>
                        <m:sup>
                          <m:r>
                            <a:rPr lang="en-US" sz="2800" b="0" i="1" smtClean="0">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𝜗</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𝑒</m:t>
                          </m:r>
                        </m:e>
                        <m:sup>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𝑘</m:t>
                              </m:r>
                            </m:e>
                            <m:sub>
                              <m:r>
                                <a:rPr lang="en-US" sz="2800" b="0" i="1" smtClean="0">
                                  <a:latin typeface="Cambria Math" panose="02040503050406030204" pitchFamily="18" charset="0"/>
                                  <a:ea typeface="Cambria Math" panose="02040503050406030204" pitchFamily="18" charset="0"/>
                                </a:rPr>
                                <m:t>0</m:t>
                              </m:r>
                            </m:sub>
                          </m:sSub>
                          <m:r>
                            <a:rPr lang="en-US" sz="2800" b="0" i="1" smtClean="0">
                              <a:latin typeface="Cambria Math" panose="02040503050406030204" pitchFamily="18" charset="0"/>
                              <a:ea typeface="Cambria Math" panose="02040503050406030204" pitchFamily="18" charset="0"/>
                            </a:rPr>
                            <m:t>𝐿</m:t>
                          </m:r>
                          <m:sSup>
                            <m:sSupPr>
                              <m:ctrlPr>
                                <a:rPr lang="en-US" sz="2800" b="0" i="1" smtClean="0">
                                  <a:latin typeface="Cambria Math" panose="02040503050406030204" pitchFamily="18" charset="0"/>
                                  <a:ea typeface="Cambria Math" panose="02040503050406030204" pitchFamily="18" charset="0"/>
                                </a:rPr>
                              </m:ctrlPr>
                            </m:sSupPr>
                            <m:e>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𝑠𝑖𝑛</m:t>
                                  </m:r>
                                  <m:r>
                                    <a:rPr lang="en-US" sz="2800" b="0" i="1" smtClean="0">
                                      <a:latin typeface="Cambria Math" panose="02040503050406030204" pitchFamily="18" charset="0"/>
                                      <a:ea typeface="Cambria Math" panose="02040503050406030204" pitchFamily="18" charset="0"/>
                                    </a:rPr>
                                    <m:t>𝜗</m:t>
                                  </m:r>
                                </m:e>
                              </m:d>
                            </m:e>
                            <m:sup>
                              <m:r>
                                <a:rPr lang="en-US" sz="2800" b="0" i="1" smtClean="0">
                                  <a:latin typeface="Cambria Math" panose="02040503050406030204" pitchFamily="18" charset="0"/>
                                  <a:ea typeface="Cambria Math" panose="02040503050406030204" pitchFamily="18" charset="0"/>
                                </a:rPr>
                                <m:t>3</m:t>
                              </m:r>
                            </m:sup>
                          </m:sSup>
                        </m:sup>
                      </m:sSup>
                    </m:oMath>
                  </m:oMathPara>
                </a14:m>
                <a:endParaRPr lang="ru-RU" sz="2800" dirty="0">
                  <a:latin typeface="Cambria Math" panose="02040503050406030204" pitchFamily="18" charset="0"/>
                  <a:ea typeface="Cambria Math" panose="02040503050406030204" pitchFamily="18" charset="0"/>
                </a:endParaRPr>
              </a:p>
            </p:txBody>
          </p:sp>
        </mc:Choice>
        <mc:Fallback>
          <p:sp>
            <p:nvSpPr>
              <p:cNvPr id="11" name="TextBox 10"/>
              <p:cNvSpPr txBox="1">
                <a:spLocks noRot="1" noChangeAspect="1" noMove="1" noResize="1" noEditPoints="1" noAdjustHandles="1" noChangeArrowheads="1" noChangeShapeType="1" noTextEdit="1"/>
              </p:cNvSpPr>
              <p:nvPr/>
            </p:nvSpPr>
            <p:spPr>
              <a:xfrm>
                <a:off x="701672" y="4221088"/>
                <a:ext cx="3356240" cy="582211"/>
              </a:xfrm>
              <a:prstGeom prst="rect">
                <a:avLst/>
              </a:prstGeom>
              <a:blipFill rotWithShape="1">
                <a:blip r:embed="rId6"/>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3" name="Rectangle 12"/>
              <p:cNvSpPr/>
              <p:nvPr/>
            </p:nvSpPr>
            <p:spPr>
              <a:xfrm>
                <a:off x="5144929" y="4222852"/>
                <a:ext cx="3386888" cy="5786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ru-RU" sz="2800" i="1">
                          <a:latin typeface="Cambria Math" panose="02040503050406030204" pitchFamily="18" charset="0"/>
                          <a:ea typeface="Cambria Math" panose="02040503050406030204" pitchFamily="18" charset="0"/>
                        </a:rPr>
                        <m:t>𝐴</m:t>
                      </m:r>
                      <m:r>
                        <a:rPr lang="ru-RU" sz="2800">
                          <a:latin typeface="Cambria Math" panose="02040503050406030204" pitchFamily="18" charset="0"/>
                          <a:ea typeface="Cambria Math" panose="02040503050406030204" pitchFamily="18" charset="0"/>
                        </a:rPr>
                        <m:t>=</m:t>
                      </m:r>
                      <m:sSup>
                        <m:sSupPr>
                          <m:ctrlPr>
                            <a:rPr lang="ru-RU" sz="2800" i="1">
                              <a:latin typeface="Cambria Math" panose="02040503050406030204" pitchFamily="18" charset="0"/>
                              <a:ea typeface="Cambria Math" panose="02040503050406030204" pitchFamily="18" charset="0"/>
                            </a:rPr>
                          </m:ctrlPr>
                        </m:sSupPr>
                        <m:e>
                          <m:r>
                            <a:rPr lang="ru-RU" sz="2800" i="1">
                              <a:latin typeface="Cambria Math" panose="02040503050406030204" pitchFamily="18" charset="0"/>
                              <a:ea typeface="Cambria Math" panose="02040503050406030204" pitchFamily="18" charset="0"/>
                            </a:rPr>
                            <m:t>𝑒</m:t>
                          </m:r>
                        </m:e>
                        <m:sup>
                          <m:r>
                            <a:rPr lang="ru-RU" sz="2800" i="1">
                              <a:latin typeface="Cambria Math" panose="02040503050406030204" pitchFamily="18" charset="0"/>
                              <a:ea typeface="Cambria Math" panose="02040503050406030204" pitchFamily="18" charset="0"/>
                            </a:rPr>
                            <m:t>−</m:t>
                          </m:r>
                          <m:sSub>
                            <m:sSubPr>
                              <m:ctrlPr>
                                <a:rPr lang="ru-RU" sz="2800" i="1">
                                  <a:latin typeface="Cambria Math" panose="02040503050406030204" pitchFamily="18" charset="0"/>
                                  <a:ea typeface="Cambria Math" panose="02040503050406030204" pitchFamily="18" charset="0"/>
                                </a:rPr>
                              </m:ctrlPr>
                            </m:sSubPr>
                            <m:e>
                              <m:r>
                                <a:rPr lang="ru-RU" sz="2800" i="1">
                                  <a:latin typeface="Cambria Math" panose="02040503050406030204" pitchFamily="18" charset="0"/>
                                  <a:ea typeface="Cambria Math" panose="02040503050406030204" pitchFamily="18" charset="0"/>
                                </a:rPr>
                                <m:t>𝛿</m:t>
                              </m:r>
                            </m:e>
                            <m:sub>
                              <m:r>
                                <a:rPr lang="ru-RU" sz="2800">
                                  <a:latin typeface="Cambria Math" panose="02040503050406030204" pitchFamily="18" charset="0"/>
                                  <a:ea typeface="Cambria Math" panose="02040503050406030204" pitchFamily="18" charset="0"/>
                                </a:rPr>
                                <m:t>0</m:t>
                              </m:r>
                            </m:sub>
                          </m:sSub>
                        </m:sup>
                      </m:sSup>
                      <m:d>
                        <m:dPr>
                          <m:ctrlPr>
                            <a:rPr lang="ru-RU" sz="2800" i="1">
                              <a:latin typeface="Cambria Math" panose="02040503050406030204" pitchFamily="18" charset="0"/>
                              <a:ea typeface="Cambria Math" panose="02040503050406030204" pitchFamily="18" charset="0"/>
                            </a:rPr>
                          </m:ctrlPr>
                        </m:dPr>
                        <m:e>
                          <m:r>
                            <a:rPr lang="ru-RU" sz="2800">
                              <a:latin typeface="Cambria Math" panose="02040503050406030204" pitchFamily="18" charset="0"/>
                              <a:ea typeface="Cambria Math" panose="02040503050406030204" pitchFamily="18" charset="0"/>
                            </a:rPr>
                            <m:t>1</m:t>
                          </m:r>
                          <m:r>
                            <a:rPr lang="ru-RU" sz="2800" i="1">
                              <a:latin typeface="Cambria Math" panose="02040503050406030204" pitchFamily="18" charset="0"/>
                              <a:ea typeface="Cambria Math" panose="02040503050406030204" pitchFamily="18" charset="0"/>
                            </a:rPr>
                            <m:t>−</m:t>
                          </m:r>
                          <m:sSup>
                            <m:sSupPr>
                              <m:ctrlPr>
                                <a:rPr lang="ru-RU" sz="2800" i="1">
                                  <a:latin typeface="Cambria Math" panose="02040503050406030204" pitchFamily="18" charset="0"/>
                                  <a:ea typeface="Cambria Math" panose="02040503050406030204" pitchFamily="18" charset="0"/>
                                </a:rPr>
                              </m:ctrlPr>
                            </m:sSupPr>
                            <m:e>
                              <m:r>
                                <a:rPr lang="ru-RU" sz="2800" i="1">
                                  <a:latin typeface="Cambria Math" panose="02040503050406030204" pitchFamily="18" charset="0"/>
                                  <a:ea typeface="Cambria Math" panose="02040503050406030204" pitchFamily="18" charset="0"/>
                                </a:rPr>
                                <m:t>𝑒</m:t>
                              </m:r>
                            </m:e>
                            <m:sup>
                              <m:r>
                                <a:rPr lang="ru-RU" sz="2800" i="1">
                                  <a:latin typeface="Cambria Math" panose="02040503050406030204" pitchFamily="18" charset="0"/>
                                  <a:ea typeface="Cambria Math" panose="02040503050406030204" pitchFamily="18" charset="0"/>
                                </a:rPr>
                                <m:t>−</m:t>
                              </m:r>
                              <m:sSub>
                                <m:sSubPr>
                                  <m:ctrlPr>
                                    <a:rPr lang="ru-RU" sz="2800" i="1">
                                      <a:latin typeface="Cambria Math" panose="02040503050406030204" pitchFamily="18" charset="0"/>
                                      <a:ea typeface="Cambria Math" panose="02040503050406030204" pitchFamily="18" charset="0"/>
                                    </a:rPr>
                                  </m:ctrlPr>
                                </m:sSubPr>
                                <m:e>
                                  <m:r>
                                    <a:rPr lang="ru-RU" sz="2800" i="1">
                                      <a:latin typeface="Cambria Math" panose="02040503050406030204" pitchFamily="18" charset="0"/>
                                      <a:ea typeface="Cambria Math" panose="02040503050406030204" pitchFamily="18" charset="0"/>
                                    </a:rPr>
                                    <m:t>𝛿</m:t>
                                  </m:r>
                                </m:e>
                                <m:sub>
                                  <m:r>
                                    <a:rPr lang="ru-RU" sz="2800">
                                      <a:latin typeface="Cambria Math" panose="02040503050406030204" pitchFamily="18" charset="0"/>
                                      <a:ea typeface="Cambria Math" panose="02040503050406030204" pitchFamily="18" charset="0"/>
                                    </a:rPr>
                                    <m:t>0</m:t>
                                  </m:r>
                                </m:sub>
                              </m:sSub>
                            </m:sup>
                          </m:sSup>
                        </m:e>
                      </m:d>
                      <m:r>
                        <a:rPr lang="ru-RU" sz="2800">
                          <a:latin typeface="Cambria Math" panose="02040503050406030204" pitchFamily="18" charset="0"/>
                          <a:ea typeface="Cambria Math" panose="02040503050406030204" pitchFamily="18" charset="0"/>
                        </a:rPr>
                        <m:t> </m:t>
                      </m:r>
                    </m:oMath>
                  </m:oMathPara>
                </a14:m>
                <a:endParaRPr lang="ru-RU" sz="2800" dirty="0">
                  <a:latin typeface="Cambria Math" panose="02040503050406030204" pitchFamily="18" charset="0"/>
                  <a:ea typeface="Cambria Math" panose="02040503050406030204" pitchFamily="18" charset="0"/>
                </a:endParaRPr>
              </a:p>
            </p:txBody>
          </p:sp>
        </mc:Choice>
        <mc:Fallback>
          <p:sp>
            <p:nvSpPr>
              <p:cNvPr id="13" name="Rectangle 12"/>
              <p:cNvSpPr>
                <a:spLocks noRot="1" noChangeAspect="1" noMove="1" noResize="1" noEditPoints="1" noAdjustHandles="1" noChangeArrowheads="1" noChangeShapeType="1" noTextEdit="1"/>
              </p:cNvSpPr>
              <p:nvPr/>
            </p:nvSpPr>
            <p:spPr>
              <a:xfrm>
                <a:off x="5144929" y="4222852"/>
                <a:ext cx="3386888" cy="578685"/>
              </a:xfrm>
              <a:prstGeom prst="rect">
                <a:avLst/>
              </a:prstGeom>
              <a:blipFill rotWithShape="1">
                <a:blip r:embed="rId7"/>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4" name="Rectangle 13"/>
              <p:cNvSpPr/>
              <p:nvPr/>
            </p:nvSpPr>
            <p:spPr>
              <a:xfrm>
                <a:off x="4880334" y="4864318"/>
                <a:ext cx="3917547" cy="656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𝛿</m:t>
                          </m:r>
                        </m:e>
                        <m:sub>
                          <m:r>
                            <a:rPr lang="ru-RU">
                              <a:latin typeface="Cambria Math" panose="02040503050406030204" pitchFamily="18" charset="0"/>
                              <a:ea typeface="Cambria Math" panose="02040503050406030204" pitchFamily="18" charset="0"/>
                            </a:rPr>
                            <m:t>0</m:t>
                          </m:r>
                        </m:sub>
                      </m:sSub>
                      <m:r>
                        <a:rPr lang="ru-RU">
                          <a:latin typeface="Cambria Math" panose="02040503050406030204" pitchFamily="18" charset="0"/>
                          <a:ea typeface="Cambria Math" panose="02040503050406030204" pitchFamily="18" charset="0"/>
                        </a:rPr>
                        <m:t>=</m:t>
                      </m:r>
                      <m:r>
                        <a:rPr lang="ru-RU" i="1">
                          <a:latin typeface="Cambria Math" panose="02040503050406030204" pitchFamily="18" charset="0"/>
                          <a:ea typeface="Cambria Math" panose="02040503050406030204" pitchFamily="18" charset="0"/>
                        </a:rPr>
                        <m:t>𝜋</m:t>
                      </m:r>
                      <m:sSub>
                        <m:sSubPr>
                          <m:ctrlPr>
                            <a:rPr lang="ru-RU"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𝑘</m:t>
                          </m:r>
                        </m:e>
                        <m:sub>
                          <m:r>
                            <a:rPr lang="ru-RU" i="1">
                              <a:latin typeface="Cambria Math" panose="02040503050406030204" pitchFamily="18" charset="0"/>
                              <a:ea typeface="Cambria Math" panose="02040503050406030204" pitchFamily="18" charset="0"/>
                            </a:rPr>
                            <m:t>0</m:t>
                          </m:r>
                        </m:sub>
                      </m:sSub>
                      <m:r>
                        <a:rPr lang="ru-RU" i="1">
                          <a:latin typeface="Cambria Math" panose="02040503050406030204" pitchFamily="18" charset="0"/>
                          <a:ea typeface="Cambria Math" panose="02040503050406030204" pitchFamily="18" charset="0"/>
                        </a:rPr>
                        <m:t>𝐿</m:t>
                      </m:r>
                      <m:rad>
                        <m:radPr>
                          <m:degHide m:val="on"/>
                          <m:ctrlPr>
                            <a:rPr lang="ru-RU"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𝑢</m:t>
                          </m:r>
                          <m:d>
                            <m:dPr>
                              <m:ctrlPr>
                                <a:rPr lang="en-US" b="0" i="1" smtClean="0">
                                  <a:latin typeface="Cambria Math" panose="02040503050406030204" pitchFamily="18" charset="0"/>
                                  <a:ea typeface="Cambria Math" panose="02040503050406030204" pitchFamily="18" charset="0"/>
                                </a:rPr>
                              </m:ctrlPr>
                            </m:dPr>
                            <m:e>
                              <m:box>
                                <m:boxPr>
                                  <m:ctrlPr>
                                    <a:rPr lang="en-US" i="1">
                                      <a:latin typeface="Cambria Math" panose="02040503050406030204" pitchFamily="18" charset="0"/>
                                      <a:ea typeface="Cambria Math" panose="02040503050406030204" pitchFamily="18" charset="0"/>
                                    </a:rPr>
                                  </m:ctrlPr>
                                </m:boxPr>
                                <m:e>
                                  <m:argPr>
                                    <m:argSz m:val="-1"/>
                                  </m:argP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2</m:t>
                                      </m:r>
                                    </m:den>
                                  </m:f>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𝑠𝑖𝑛</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𝜗</m:t>
                                  </m:r>
                                  <m:r>
                                    <a:rPr lang="en-US" i="1">
                                      <a:latin typeface="Cambria Math" panose="02040503050406030204" pitchFamily="18" charset="0"/>
                                      <a:ea typeface="Cambria Math" panose="02040503050406030204" pitchFamily="18" charset="0"/>
                                    </a:rPr>
                                    <m:t>+</m:t>
                                  </m:r>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𝑢</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𝑐𝑜𝑠</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𝜗</m:t>
                                      </m:r>
                                      <m:r>
                                        <a:rPr lang="en-US" i="1">
                                          <a:latin typeface="Cambria Math" panose="02040503050406030204" pitchFamily="18" charset="0"/>
                                          <a:ea typeface="Cambria Math" panose="02040503050406030204" pitchFamily="18" charset="0"/>
                                        </a:rPr>
                                        <m:t>+</m:t>
                                      </m:r>
                                      <m:box>
                                        <m:boxPr>
                                          <m:ctrlPr>
                                            <a:rPr lang="en-US" i="1">
                                              <a:latin typeface="Cambria Math" panose="02040503050406030204" pitchFamily="18" charset="0"/>
                                              <a:ea typeface="Cambria Math" panose="02040503050406030204" pitchFamily="18" charset="0"/>
                                            </a:rPr>
                                          </m:ctrlPr>
                                        </m:boxPr>
                                        <m:e>
                                          <m:argPr>
                                            <m:argSz m:val="-1"/>
                                          </m:argP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den>
                                          </m:f>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𝑠𝑖𝑛</m:t>
                                              </m:r>
                                            </m:e>
                                            <m:sup>
                                              <m:r>
                                                <a:rPr lang="en-US" i="1">
                                                  <a:latin typeface="Cambria Math" panose="02040503050406030204" pitchFamily="18" charset="0"/>
                                                  <a:ea typeface="Cambria Math" panose="02040503050406030204" pitchFamily="18" charset="0"/>
                                                </a:rPr>
                                                <m:t>4</m:t>
                                              </m:r>
                                            </m:sup>
                                          </m:sSup>
                                          <m:r>
                                            <a:rPr lang="en-US" i="1">
                                              <a:latin typeface="Cambria Math" panose="02040503050406030204" pitchFamily="18" charset="0"/>
                                              <a:ea typeface="Cambria Math" panose="02040503050406030204" pitchFamily="18" charset="0"/>
                                            </a:rPr>
                                            <m:t>𝜗</m:t>
                                          </m:r>
                                        </m:e>
                                      </m:box>
                                    </m:e>
                                  </m:rad>
                                </m:e>
                              </m:box>
                            </m:e>
                          </m:d>
                        </m:e>
                      </m:rad>
                    </m:oMath>
                  </m:oMathPara>
                </a14:m>
                <a:endParaRPr lang="ru-RU" dirty="0">
                  <a:latin typeface="Cambria Math" panose="02040503050406030204" pitchFamily="18" charset="0"/>
                  <a:ea typeface="Cambria Math" panose="02040503050406030204" pitchFamily="18" charset="0"/>
                </a:endParaRPr>
              </a:p>
            </p:txBody>
          </p:sp>
        </mc:Choice>
        <mc:Fallback>
          <p:sp>
            <p:nvSpPr>
              <p:cNvPr id="14" name="Rectangle 13"/>
              <p:cNvSpPr>
                <a:spLocks noRot="1" noChangeAspect="1" noMove="1" noResize="1" noEditPoints="1" noAdjustHandles="1" noChangeArrowheads="1" noChangeShapeType="1" noTextEdit="1"/>
              </p:cNvSpPr>
              <p:nvPr/>
            </p:nvSpPr>
            <p:spPr>
              <a:xfrm>
                <a:off x="4880334" y="4864318"/>
                <a:ext cx="3917547" cy="656013"/>
              </a:xfrm>
              <a:prstGeom prst="rect">
                <a:avLst/>
              </a:prstGeom>
              <a:blipFill rotWithShape="1">
                <a:blip r:embed="rId8"/>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848091" y="4869160"/>
                <a:ext cx="3063402" cy="646331"/>
              </a:xfrm>
              <a:prstGeom prst="rect">
                <a:avLst/>
              </a:prstGeom>
              <a:noFill/>
            </p:spPr>
            <p:txBody>
              <a:bodyPr wrap="square" rtlCol="0">
                <a:spAutoFit/>
              </a:bodyPr>
              <a:lstStyle/>
              <a:p>
                <a:pPr algn="ctr"/>
                <a14:m>
                  <m:oMath xmlns:m="http://schemas.openxmlformats.org/officeDocument/2006/math">
                    <m:r>
                      <a:rPr lang="en-US" b="0" i="1" smtClean="0">
                        <a:latin typeface="Cambria Math" panose="02040503050406030204" pitchFamily="18" charset="0"/>
                        <a:ea typeface="Cambria Math" panose="02040503050406030204" pitchFamily="18" charset="0"/>
                      </a:rPr>
                      <m:t>𝐿</m:t>
                    </m:r>
                  </m:oMath>
                </a14:m>
                <a:r>
                  <a:rPr lang="en-US" dirty="0" smtClean="0">
                    <a:latin typeface="Cambria Math" panose="02040503050406030204" pitchFamily="18" charset="0"/>
                    <a:ea typeface="Cambria Math" panose="02040503050406030204" pitchFamily="18" charset="0"/>
                  </a:rPr>
                  <a:t> – </a:t>
                </a:r>
                <a:r>
                  <a:rPr lang="ru-RU" dirty="0" smtClean="0">
                    <a:latin typeface="Cambria Math" panose="02040503050406030204" pitchFamily="18" charset="0"/>
                    <a:ea typeface="Cambria Math" panose="02040503050406030204" pitchFamily="18" charset="0"/>
                  </a:rPr>
                  <a:t>характерный масштаб неоднородности</a:t>
                </a:r>
                <a:endParaRPr lang="ru-RU" dirty="0">
                  <a:latin typeface="Cambria Math" panose="02040503050406030204" pitchFamily="18" charset="0"/>
                  <a:ea typeface="Cambria Math" panose="02040503050406030204" pitchFamily="18" charset="0"/>
                </a:endParaRPr>
              </a:p>
            </p:txBody>
          </p:sp>
        </mc:Choice>
        <mc:Fallback>
          <p:sp>
            <p:nvSpPr>
              <p:cNvPr id="15" name="TextBox 14"/>
              <p:cNvSpPr txBox="1">
                <a:spLocks noRot="1" noChangeAspect="1" noMove="1" noResize="1" noEditPoints="1" noAdjustHandles="1" noChangeArrowheads="1" noChangeShapeType="1" noTextEdit="1"/>
              </p:cNvSpPr>
              <p:nvPr/>
            </p:nvSpPr>
            <p:spPr>
              <a:xfrm>
                <a:off x="848091" y="4869160"/>
                <a:ext cx="3063402" cy="646331"/>
              </a:xfrm>
              <a:prstGeom prst="rect">
                <a:avLst/>
              </a:prstGeom>
              <a:blipFill rotWithShape="1">
                <a:blip r:embed="rId9"/>
                <a:stretch>
                  <a:fillRect t="-5660" b="-13208"/>
                </a:stretch>
              </a:blipFill>
            </p:spPr>
            <p:txBody>
              <a:bodyPr/>
              <a:lstStyle/>
              <a:p>
                <a:r>
                  <a:rPr lang="ru-RU">
                    <a:noFill/>
                  </a:rPr>
                  <a:t> </a:t>
                </a:r>
              </a:p>
            </p:txBody>
          </p:sp>
        </mc:Fallback>
      </mc:AlternateContent>
      <p:sp>
        <p:nvSpPr>
          <p:cNvPr id="16" name="TextBox 15"/>
          <p:cNvSpPr txBox="1"/>
          <p:nvPr/>
        </p:nvSpPr>
        <p:spPr>
          <a:xfrm>
            <a:off x="323528" y="5799747"/>
            <a:ext cx="4112529" cy="923330"/>
          </a:xfrm>
          <a:prstGeom prst="rect">
            <a:avLst/>
          </a:prstGeom>
          <a:noFill/>
        </p:spPr>
        <p:txBody>
          <a:bodyPr wrap="square" rtlCol="0">
            <a:spAutoFit/>
          </a:bodyPr>
          <a:lstStyle/>
          <a:p>
            <a:pPr algn="ctr"/>
            <a:r>
              <a:rPr lang="ru-RU" dirty="0" smtClean="0">
                <a:latin typeface="Cambria Math" panose="02040503050406030204" pitchFamily="18" charset="0"/>
                <a:ea typeface="Cambria Math" panose="02040503050406030204" pitchFamily="18" charset="0"/>
              </a:rPr>
              <a:t>Трансформация в электростатическую плазменную волну</a:t>
            </a:r>
            <a:endParaRPr lang="ru-RU" dirty="0">
              <a:latin typeface="Cambria Math" panose="02040503050406030204" pitchFamily="18" charset="0"/>
              <a:ea typeface="Cambria Math" panose="02040503050406030204" pitchFamily="18" charset="0"/>
            </a:endParaRPr>
          </a:p>
        </p:txBody>
      </p:sp>
      <p:sp>
        <p:nvSpPr>
          <p:cNvPr id="17" name="TextBox 16"/>
          <p:cNvSpPr txBox="1"/>
          <p:nvPr/>
        </p:nvSpPr>
        <p:spPr>
          <a:xfrm>
            <a:off x="4741809" y="5661248"/>
            <a:ext cx="4112529" cy="923330"/>
          </a:xfrm>
          <a:prstGeom prst="rect">
            <a:avLst/>
          </a:prstGeom>
          <a:noFill/>
        </p:spPr>
        <p:txBody>
          <a:bodyPr wrap="square" rtlCol="0">
            <a:spAutoFit/>
          </a:bodyPr>
          <a:lstStyle/>
          <a:p>
            <a:pPr algn="ctr"/>
            <a:r>
              <a:rPr lang="ru-RU" dirty="0" smtClean="0">
                <a:latin typeface="Cambria Math" panose="02040503050406030204" pitchFamily="18" charset="0"/>
                <a:ea typeface="Cambria Math" panose="02040503050406030204" pitchFamily="18" charset="0"/>
              </a:rPr>
              <a:t>Трансформация в квазиэлектростатическую Бернштейновскую волну</a:t>
            </a:r>
            <a:endParaRPr lang="ru-RU" dirty="0">
              <a:latin typeface="Cambria Math" panose="02040503050406030204" pitchFamily="18" charset="0"/>
              <a:ea typeface="Cambria Math" panose="02040503050406030204" pitchFamily="18" charset="0"/>
            </a:endParaRPr>
          </a:p>
        </p:txBody>
      </p:sp>
      <p:pic>
        <p:nvPicPr>
          <p:cNvPr id="18" name="Picture 2" descr="C:\Users\akutlin\Desktop\Private\ASGAP\diploma\images\isotropism(disp).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4159" y="1268760"/>
            <a:ext cx="4129833" cy="267500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kutlin\Desktop\Private\ASGAP\diploma\images\eta.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02634" y="1268760"/>
            <a:ext cx="3990882" cy="2675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79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57200" y="-2670"/>
                <a:ext cx="8229600" cy="695366"/>
              </a:xfrm>
            </p:spPr>
            <p:txBody>
              <a:bodyPr>
                <a:normAutofit/>
              </a:bodyPr>
              <a:lstStyle/>
              <a:p>
                <a:r>
                  <a:rPr lang="ru-RU" sz="3600" dirty="0" smtClean="0">
                    <a:latin typeface="Cambria Math" panose="02040503050406030204" pitchFamily="18" charset="0"/>
                    <a:ea typeface="Cambria Math" panose="02040503050406030204" pitchFamily="18" charset="0"/>
                  </a:rPr>
                  <a:t>Поперечное распространение(</a:t>
                </a:r>
                <a14:m>
                  <m:oMath xmlns:m="http://schemas.openxmlformats.org/officeDocument/2006/math">
                    <m:r>
                      <a:rPr lang="ru-RU" sz="3600" i="1" smtClean="0">
                        <a:latin typeface="Cambria Math" panose="02040503050406030204" pitchFamily="18" charset="0"/>
                        <a:ea typeface="Cambria Math" panose="02040503050406030204" pitchFamily="18" charset="0"/>
                      </a:rPr>
                      <m:t>𝜂</m:t>
                    </m:r>
                    <m:r>
                      <a:rPr lang="ru-RU" sz="3600" b="0" i="1" smtClean="0">
                        <a:latin typeface="Cambria Math" panose="02040503050406030204" pitchFamily="18" charset="0"/>
                        <a:ea typeface="Cambria Math" panose="02040503050406030204" pitchFamily="18" charset="0"/>
                      </a:rPr>
                      <m:t>=0</m:t>
                    </m:r>
                  </m:oMath>
                </a14:m>
                <a:r>
                  <a:rPr lang="ru-RU" sz="3600" dirty="0" smtClean="0">
                    <a:latin typeface="Cambria Math" panose="02040503050406030204" pitchFamily="18" charset="0"/>
                    <a:ea typeface="Cambria Math" panose="02040503050406030204" pitchFamily="18" charset="0"/>
                  </a:rPr>
                  <a:t>)</a:t>
                </a:r>
                <a:endParaRPr lang="ru-RU" sz="3600" dirty="0">
                  <a:latin typeface="Cambria Math" panose="02040503050406030204" pitchFamily="18" charset="0"/>
                  <a:ea typeface="Cambria Math" panose="020405030504060302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57200" y="-2670"/>
                <a:ext cx="8229600" cy="695366"/>
              </a:xfrm>
              <a:blipFill rotWithShape="1">
                <a:blip r:embed="rId2"/>
                <a:stretch>
                  <a:fillRect t="-9649" r="-74" b="-28947"/>
                </a:stretch>
              </a:blipFill>
            </p:spPr>
            <p:txBody>
              <a:bodyPr/>
              <a:lstStyle/>
              <a:p>
                <a:r>
                  <a:rPr lang="ru-RU">
                    <a:noFill/>
                  </a:rPr>
                  <a:t> </a:t>
                </a:r>
              </a:p>
            </p:txBody>
          </p:sp>
        </mc:Fallback>
      </mc:AlternateContent>
      <p:sp>
        <p:nvSpPr>
          <p:cNvPr id="4" name="Right Arrow 3"/>
          <p:cNvSpPr/>
          <p:nvPr/>
        </p:nvSpPr>
        <p:spPr>
          <a:xfrm>
            <a:off x="3963317" y="3454268"/>
            <a:ext cx="1224136" cy="215904"/>
          </a:xfrm>
          <a:prstGeom prst="rightArrow">
            <a:avLst>
              <a:gd name="adj1" fmla="val 37796"/>
              <a:gd name="adj2" fmla="val 10036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8" name="Rectangle 7"/>
              <p:cNvSpPr/>
              <p:nvPr/>
            </p:nvSpPr>
            <p:spPr>
              <a:xfrm>
                <a:off x="3660826" y="1020140"/>
                <a:ext cx="1756443" cy="55560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ru-RU" sz="1600" i="1">
                          <a:latin typeface="Cambria Math" panose="02040503050406030204" pitchFamily="18" charset="0"/>
                          <a:ea typeface="Cambria Math" panose="02040503050406030204" pitchFamily="18" charset="0"/>
                        </a:rPr>
                        <m:t>𝑣</m:t>
                      </m:r>
                      <m:d>
                        <m:dPr>
                          <m:ctrlPr>
                            <a:rPr lang="ru-RU" sz="1600" i="1">
                              <a:latin typeface="Cambria Math"/>
                              <a:ea typeface="Cambria Math" panose="02040503050406030204" pitchFamily="18" charset="0"/>
                            </a:rPr>
                          </m:ctrlPr>
                        </m:dPr>
                        <m:e>
                          <m:r>
                            <a:rPr lang="ru-RU" sz="1600" i="1">
                              <a:latin typeface="Cambria Math" panose="02040503050406030204" pitchFamily="18" charset="0"/>
                              <a:ea typeface="Cambria Math" panose="02040503050406030204" pitchFamily="18" charset="0"/>
                            </a:rPr>
                            <m:t>𝑥</m:t>
                          </m:r>
                        </m:e>
                      </m:d>
                      <m:r>
                        <a:rPr lang="ru-RU" sz="1600">
                          <a:latin typeface="Cambria Math" panose="02040503050406030204" pitchFamily="18" charset="0"/>
                          <a:ea typeface="Cambria Math" panose="02040503050406030204" pitchFamily="18" charset="0"/>
                        </a:rPr>
                        <m:t>=</m:t>
                      </m:r>
                      <m:sSub>
                        <m:sSubPr>
                          <m:ctrlPr>
                            <a:rPr lang="ru-RU" sz="1600" i="1">
                              <a:latin typeface="Cambria Math"/>
                              <a:ea typeface="Cambria Math" panose="02040503050406030204" pitchFamily="18" charset="0"/>
                            </a:rPr>
                          </m:ctrlPr>
                        </m:sSubPr>
                        <m:e>
                          <m:r>
                            <a:rPr lang="ru-RU" sz="1600" i="1">
                              <a:latin typeface="Cambria Math" panose="02040503050406030204" pitchFamily="18" charset="0"/>
                              <a:ea typeface="Cambria Math" panose="02040503050406030204" pitchFamily="18" charset="0"/>
                            </a:rPr>
                            <m:t>𝑣</m:t>
                          </m:r>
                        </m:e>
                        <m:sub>
                          <m:r>
                            <m:rPr>
                              <m:sty m:val="p"/>
                            </m:rPr>
                            <a:rPr lang="ru-RU" sz="1600">
                              <a:latin typeface="Cambria Math" panose="02040503050406030204" pitchFamily="18" charset="0"/>
                              <a:ea typeface="Cambria Math" panose="02040503050406030204" pitchFamily="18" charset="0"/>
                            </a:rPr>
                            <m:t>uh</m:t>
                          </m:r>
                        </m:sub>
                      </m:sSub>
                      <m:r>
                        <a:rPr lang="ru-RU" sz="1600">
                          <a:latin typeface="Cambria Math" panose="02040503050406030204" pitchFamily="18" charset="0"/>
                          <a:ea typeface="Cambria Math" panose="02040503050406030204" pitchFamily="18" charset="0"/>
                        </a:rPr>
                        <m:t>+</m:t>
                      </m:r>
                      <m:f>
                        <m:fPr>
                          <m:ctrlPr>
                            <a:rPr lang="ru-RU" sz="1600" i="1">
                              <a:latin typeface="Cambria Math"/>
                              <a:ea typeface="Cambria Math" panose="02040503050406030204" pitchFamily="18" charset="0"/>
                            </a:rPr>
                          </m:ctrlPr>
                        </m:fPr>
                        <m:num>
                          <m:r>
                            <a:rPr lang="ru-RU" sz="1600" i="1">
                              <a:latin typeface="Cambria Math" panose="02040503050406030204" pitchFamily="18" charset="0"/>
                              <a:ea typeface="Cambria Math" panose="02040503050406030204" pitchFamily="18" charset="0"/>
                            </a:rPr>
                            <m:t>𝑥</m:t>
                          </m:r>
                        </m:num>
                        <m:den>
                          <m:sSub>
                            <m:sSubPr>
                              <m:ctrlPr>
                                <a:rPr lang="ru-RU" sz="1600" i="1">
                                  <a:latin typeface="Cambria Math"/>
                                  <a:ea typeface="Cambria Math" panose="02040503050406030204" pitchFamily="18" charset="0"/>
                                </a:rPr>
                              </m:ctrlPr>
                            </m:sSubPr>
                            <m:e>
                              <m:r>
                                <a:rPr lang="ru-RU" sz="1600" i="1">
                                  <a:latin typeface="Cambria Math" panose="02040503050406030204" pitchFamily="18" charset="0"/>
                                  <a:ea typeface="Cambria Math" panose="02040503050406030204" pitchFamily="18" charset="0"/>
                                </a:rPr>
                                <m:t>𝐿</m:t>
                              </m:r>
                            </m:e>
                            <m:sub>
                              <m:r>
                                <m:rPr>
                                  <m:sty m:val="p"/>
                                </m:rPr>
                                <a:rPr lang="ru-RU" sz="1600">
                                  <a:latin typeface="Cambria Math" panose="02040503050406030204" pitchFamily="18" charset="0"/>
                                  <a:ea typeface="Cambria Math" panose="02040503050406030204" pitchFamily="18" charset="0"/>
                                </a:rPr>
                                <m:t>uh</m:t>
                              </m:r>
                            </m:sub>
                          </m:sSub>
                        </m:den>
                      </m:f>
                    </m:oMath>
                  </m:oMathPara>
                </a14:m>
                <a:endParaRPr lang="ru-RU" sz="1600" dirty="0">
                  <a:latin typeface="Cambria Math" panose="02040503050406030204" pitchFamily="18" charset="0"/>
                  <a:ea typeface="Cambria Math" panose="020405030504060302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3660826" y="1020140"/>
                <a:ext cx="1756443" cy="555601"/>
              </a:xfrm>
              <a:prstGeom prst="rect">
                <a:avLst/>
              </a:prstGeom>
              <a:blipFill rotWithShape="1">
                <a:blip r:embed="rId5"/>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157883" y="1988840"/>
                <a:ext cx="762325" cy="33855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ru-RU" sz="1600" i="1">
                          <a:latin typeface="Cambria Math" panose="02040503050406030204" pitchFamily="18" charset="0"/>
                          <a:ea typeface="Cambria Math" panose="02040503050406030204" pitchFamily="18" charset="0"/>
                        </a:rPr>
                        <m:t>𝑢</m:t>
                      </m:r>
                      <m:r>
                        <a:rPr lang="ru-RU" sz="1600" i="1">
                          <a:latin typeface="Cambria Math" panose="02040503050406030204" pitchFamily="18" charset="0"/>
                          <a:ea typeface="Cambria Math" panose="02040503050406030204" pitchFamily="18" charset="0"/>
                        </a:rPr>
                        <m:t>≪1</m:t>
                      </m:r>
                    </m:oMath>
                  </m:oMathPara>
                </a14:m>
                <a:endParaRPr lang="ru-RU" sz="1600" dirty="0">
                  <a:latin typeface="Cambria Math" panose="02040503050406030204" pitchFamily="18" charset="0"/>
                  <a:ea typeface="Cambria Math" panose="02040503050406030204"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4157883" y="1988840"/>
                <a:ext cx="762325" cy="338554"/>
              </a:xfrm>
              <a:prstGeom prst="rect">
                <a:avLst/>
              </a:prstGeom>
              <a:blipFill rotWithShape="1">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4080075" y="2362293"/>
                <a:ext cx="917944" cy="33855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ru-RU" sz="1600" i="1" smtClean="0">
                              <a:latin typeface="Cambria Math"/>
                              <a:ea typeface="Cambria Math" panose="02040503050406030204" pitchFamily="18" charset="0"/>
                            </a:rPr>
                          </m:ctrlPr>
                        </m:sSubPr>
                        <m:e>
                          <m:r>
                            <a:rPr lang="ru-RU" sz="1600" i="1">
                              <a:latin typeface="Cambria Math" panose="02040503050406030204" pitchFamily="18" charset="0"/>
                              <a:ea typeface="Cambria Math" panose="02040503050406030204" pitchFamily="18" charset="0"/>
                            </a:rPr>
                            <m:t>𝑣</m:t>
                          </m:r>
                        </m:e>
                        <m:sub>
                          <m:r>
                            <m:rPr>
                              <m:sty m:val="p"/>
                            </m:rPr>
                            <a:rPr lang="ru-RU" sz="1600">
                              <a:latin typeface="Cambria Math" panose="02040503050406030204" pitchFamily="18" charset="0"/>
                              <a:ea typeface="Cambria Math" panose="02040503050406030204" pitchFamily="18" charset="0"/>
                            </a:rPr>
                            <m:t>uh</m:t>
                          </m:r>
                        </m:sub>
                      </m:sSub>
                      <m:r>
                        <a:rPr lang="ru-RU" sz="1600" b="0" i="1" smtClean="0">
                          <a:latin typeface="Cambria Math" panose="02040503050406030204" pitchFamily="18" charset="0"/>
                          <a:ea typeface="Cambria Math" panose="02040503050406030204" pitchFamily="18" charset="0"/>
                        </a:rPr>
                        <m:t>=</m:t>
                      </m:r>
                      <m:r>
                        <a:rPr lang="ru-RU" sz="1600" i="1">
                          <a:latin typeface="Cambria Math" panose="02040503050406030204" pitchFamily="18" charset="0"/>
                          <a:ea typeface="Cambria Math" panose="02040503050406030204" pitchFamily="18" charset="0"/>
                        </a:rPr>
                        <m:t>1</m:t>
                      </m:r>
                    </m:oMath>
                  </m:oMathPara>
                </a14:m>
                <a:endParaRPr lang="ru-RU" sz="1600" dirty="0">
                  <a:latin typeface="Cambria Math" panose="02040503050406030204" pitchFamily="18" charset="0"/>
                  <a:ea typeface="Cambria Math" panose="02040503050406030204" pitchFamily="18"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4080075" y="2362293"/>
                <a:ext cx="917944" cy="338554"/>
              </a:xfrm>
              <a:prstGeom prst="rect">
                <a:avLst/>
              </a:prstGeom>
              <a:blipFill rotWithShape="1">
                <a:blip r:embed="rId7"/>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010250" y="1556792"/>
                <a:ext cx="1057597" cy="33855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ru-RU" sz="160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sSub>
                        <m:sSubPr>
                          <m:ctrlPr>
                            <a:rPr lang="en-US" sz="1600" b="0" i="1" smtClean="0">
                              <a:latin typeface="Cambria Math"/>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𝐿</m:t>
                          </m:r>
                        </m:e>
                        <m:sub>
                          <m:r>
                            <a:rPr lang="en-US" sz="1600" b="0" i="1" smtClean="0">
                              <a:latin typeface="Cambria Math" panose="02040503050406030204" pitchFamily="18" charset="0"/>
                              <a:ea typeface="Cambria Math" panose="02040503050406030204" pitchFamily="18" charset="0"/>
                            </a:rPr>
                            <m:t>𝑢h</m:t>
                          </m:r>
                        </m:sub>
                      </m:sSub>
                    </m:oMath>
                  </m:oMathPara>
                </a14:m>
                <a:endParaRPr lang="ru-RU" sz="1600" dirty="0">
                  <a:latin typeface="Cambria Math" panose="02040503050406030204" pitchFamily="18" charset="0"/>
                  <a:ea typeface="Cambria Math" panose="020405030504060302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4010250" y="1556792"/>
                <a:ext cx="1057597" cy="338554"/>
              </a:xfrm>
              <a:prstGeom prst="rect">
                <a:avLst/>
              </a:prstGeom>
              <a:blipFill rotWithShape="1">
                <a:blip r:embed="rId8"/>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338456" y="2975361"/>
                <a:ext cx="3441456" cy="1173719"/>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ru-RU" sz="1400" i="1">
                              <a:latin typeface="Cambria Math"/>
                              <a:ea typeface="Cambria Math" panose="02040503050406030204" pitchFamily="18" charset="0"/>
                            </a:rPr>
                          </m:ctrlPr>
                        </m:accPr>
                        <m:e>
                          <m:r>
                            <a:rPr lang="ru-RU" sz="1400" i="1">
                              <a:latin typeface="Cambria Math" panose="02040503050406030204" pitchFamily="18" charset="0"/>
                              <a:ea typeface="Cambria Math" panose="02040503050406030204" pitchFamily="18" charset="0"/>
                            </a:rPr>
                            <m:t>𝜀</m:t>
                          </m:r>
                        </m:e>
                      </m:acc>
                      <m:r>
                        <a:rPr lang="ru-RU" sz="1400">
                          <a:latin typeface="Cambria Math" panose="02040503050406030204" pitchFamily="18" charset="0"/>
                          <a:ea typeface="Cambria Math" panose="02040503050406030204" pitchFamily="18" charset="0"/>
                        </a:rPr>
                        <m:t>=</m:t>
                      </m:r>
                      <m:d>
                        <m:dPr>
                          <m:ctrlPr>
                            <a:rPr lang="ru-RU" sz="1400" i="1">
                              <a:latin typeface="Cambria Math"/>
                              <a:ea typeface="Cambria Math" panose="02040503050406030204" pitchFamily="18" charset="0"/>
                            </a:rPr>
                          </m:ctrlPr>
                        </m:dPr>
                        <m:e>
                          <m:m>
                            <m:mPr>
                              <m:mcs>
                                <m:mc>
                                  <m:mcPr>
                                    <m:count m:val="3"/>
                                    <m:mcJc m:val="center"/>
                                  </m:mcPr>
                                </m:mc>
                              </m:mcs>
                              <m:ctrlPr>
                                <a:rPr lang="ru-RU" sz="1400" i="1">
                                  <a:latin typeface="Cambria Math"/>
                                  <a:ea typeface="Cambria Math" panose="02040503050406030204" pitchFamily="18" charset="0"/>
                                </a:rPr>
                              </m:ctrlPr>
                            </m:mPr>
                            <m:mr>
                              <m:e>
                                <m:r>
                                  <a:rPr lang="ru-RU" sz="1400" smtClean="0">
                                    <a:latin typeface="Cambria Math" panose="02040503050406030204" pitchFamily="18" charset="0"/>
                                    <a:ea typeface="Cambria Math" panose="02040503050406030204" pitchFamily="18" charset="0"/>
                                  </a:rPr>
                                  <m:t>1</m:t>
                                </m:r>
                                <m:r>
                                  <a:rPr lang="ru-RU" sz="1400" i="1">
                                    <a:latin typeface="Cambria Math" panose="02040503050406030204" pitchFamily="18" charset="0"/>
                                    <a:ea typeface="Cambria Math" panose="02040503050406030204" pitchFamily="18" charset="0"/>
                                  </a:rPr>
                                  <m:t>−</m:t>
                                </m:r>
                                <m:f>
                                  <m:fPr>
                                    <m:ctrlPr>
                                      <a:rPr lang="ru-RU" sz="1400" i="1">
                                        <a:latin typeface="Cambria Math"/>
                                        <a:ea typeface="Cambria Math" panose="02040503050406030204" pitchFamily="18" charset="0"/>
                                      </a:rPr>
                                    </m:ctrlPr>
                                  </m:fPr>
                                  <m:num>
                                    <m:r>
                                      <a:rPr lang="ru-RU" sz="1400" i="1">
                                        <a:latin typeface="Cambria Math" panose="02040503050406030204" pitchFamily="18" charset="0"/>
                                        <a:ea typeface="Cambria Math" panose="02040503050406030204" pitchFamily="18" charset="0"/>
                                      </a:rPr>
                                      <m:t>𝑣</m:t>
                                    </m:r>
                                  </m:num>
                                  <m:den>
                                    <m:r>
                                      <a:rPr lang="ru-RU" sz="1400">
                                        <a:latin typeface="Cambria Math" panose="02040503050406030204" pitchFamily="18" charset="0"/>
                                        <a:ea typeface="Cambria Math" panose="02040503050406030204" pitchFamily="18" charset="0"/>
                                      </a:rPr>
                                      <m:t>1</m:t>
                                    </m:r>
                                    <m:r>
                                      <a:rPr lang="ru-RU" sz="1400" i="1">
                                        <a:latin typeface="Cambria Math" panose="02040503050406030204" pitchFamily="18" charset="0"/>
                                        <a:ea typeface="Cambria Math" panose="02040503050406030204" pitchFamily="18" charset="0"/>
                                      </a:rPr>
                                      <m:t>−</m:t>
                                    </m:r>
                                    <m:r>
                                      <a:rPr lang="ru-RU" sz="1400" i="1">
                                        <a:latin typeface="Cambria Math" panose="02040503050406030204" pitchFamily="18" charset="0"/>
                                        <a:ea typeface="Cambria Math" panose="02040503050406030204" pitchFamily="18" charset="0"/>
                                      </a:rPr>
                                      <m:t>𝑢</m:t>
                                    </m:r>
                                  </m:den>
                                </m:f>
                              </m:e>
                              <m:e>
                                <m:r>
                                  <a:rPr lang="ru-RU" sz="1400">
                                    <a:latin typeface="Cambria Math" panose="02040503050406030204" pitchFamily="18" charset="0"/>
                                    <a:ea typeface="Cambria Math" panose="02040503050406030204" pitchFamily="18" charset="0"/>
                                  </a:rPr>
                                  <m:t>0</m:t>
                                </m:r>
                              </m:e>
                              <m:e>
                                <m:r>
                                  <a:rPr lang="ru-RU" sz="1400" i="1">
                                    <a:latin typeface="Cambria Math" panose="02040503050406030204" pitchFamily="18" charset="0"/>
                                    <a:ea typeface="Cambria Math" panose="02040503050406030204" pitchFamily="18" charset="0"/>
                                  </a:rPr>
                                  <m:t>𝑖</m:t>
                                </m:r>
                                <m:f>
                                  <m:fPr>
                                    <m:ctrlPr>
                                      <a:rPr lang="ru-RU" sz="1400" i="1">
                                        <a:latin typeface="Cambria Math"/>
                                        <a:ea typeface="Cambria Math" panose="02040503050406030204" pitchFamily="18" charset="0"/>
                                      </a:rPr>
                                    </m:ctrlPr>
                                  </m:fPr>
                                  <m:num>
                                    <m:r>
                                      <a:rPr lang="ru-RU" sz="1400" i="1">
                                        <a:latin typeface="Cambria Math" panose="02040503050406030204" pitchFamily="18" charset="0"/>
                                        <a:ea typeface="Cambria Math" panose="02040503050406030204" pitchFamily="18" charset="0"/>
                                      </a:rPr>
                                      <m:t>𝑣</m:t>
                                    </m:r>
                                    <m:rad>
                                      <m:radPr>
                                        <m:degHide m:val="on"/>
                                        <m:ctrlPr>
                                          <a:rPr lang="ru-RU" sz="1400" i="1">
                                            <a:latin typeface="Cambria Math"/>
                                            <a:ea typeface="Cambria Math" panose="02040503050406030204" pitchFamily="18" charset="0"/>
                                          </a:rPr>
                                        </m:ctrlPr>
                                      </m:radPr>
                                      <m:deg/>
                                      <m:e>
                                        <m:r>
                                          <a:rPr lang="ru-RU" sz="1400" i="1">
                                            <a:latin typeface="Cambria Math" panose="02040503050406030204" pitchFamily="18" charset="0"/>
                                            <a:ea typeface="Cambria Math" panose="02040503050406030204" pitchFamily="18" charset="0"/>
                                          </a:rPr>
                                          <m:t>𝑢</m:t>
                                        </m:r>
                                      </m:e>
                                    </m:rad>
                                  </m:num>
                                  <m:den>
                                    <m:r>
                                      <a:rPr lang="ru-RU" sz="1400">
                                        <a:latin typeface="Cambria Math" panose="02040503050406030204" pitchFamily="18" charset="0"/>
                                        <a:ea typeface="Cambria Math" panose="02040503050406030204" pitchFamily="18" charset="0"/>
                                      </a:rPr>
                                      <m:t>1</m:t>
                                    </m:r>
                                    <m:r>
                                      <a:rPr lang="ru-RU" sz="1400" i="1">
                                        <a:latin typeface="Cambria Math" panose="02040503050406030204" pitchFamily="18" charset="0"/>
                                        <a:ea typeface="Cambria Math" panose="02040503050406030204" pitchFamily="18" charset="0"/>
                                      </a:rPr>
                                      <m:t>−</m:t>
                                    </m:r>
                                    <m:r>
                                      <a:rPr lang="ru-RU" sz="1400" i="1">
                                        <a:latin typeface="Cambria Math" panose="02040503050406030204" pitchFamily="18" charset="0"/>
                                        <a:ea typeface="Cambria Math" panose="02040503050406030204" pitchFamily="18" charset="0"/>
                                      </a:rPr>
                                      <m:t>𝑢</m:t>
                                    </m:r>
                                  </m:den>
                                </m:f>
                              </m:e>
                            </m:mr>
                            <m:mr>
                              <m:e>
                                <m:r>
                                  <a:rPr lang="ru-RU" sz="1400">
                                    <a:latin typeface="Cambria Math" panose="02040503050406030204" pitchFamily="18" charset="0"/>
                                    <a:ea typeface="Cambria Math" panose="02040503050406030204" pitchFamily="18" charset="0"/>
                                  </a:rPr>
                                  <m:t>0</m:t>
                                </m:r>
                              </m:e>
                              <m:e>
                                <m:r>
                                  <a:rPr lang="ru-RU" sz="1400" smtClean="0">
                                    <a:latin typeface="Cambria Math" panose="02040503050406030204" pitchFamily="18" charset="0"/>
                                    <a:ea typeface="Cambria Math" panose="02040503050406030204" pitchFamily="18" charset="0"/>
                                  </a:rPr>
                                  <m:t>1</m:t>
                                </m:r>
                                <m:r>
                                  <a:rPr lang="ru-RU" sz="1400" i="1">
                                    <a:latin typeface="Cambria Math" panose="02040503050406030204" pitchFamily="18" charset="0"/>
                                    <a:ea typeface="Cambria Math" panose="02040503050406030204" pitchFamily="18" charset="0"/>
                                  </a:rPr>
                                  <m:t>−</m:t>
                                </m:r>
                                <m:r>
                                  <a:rPr lang="ru-RU" sz="1400" i="1">
                                    <a:latin typeface="Cambria Math" panose="02040503050406030204" pitchFamily="18" charset="0"/>
                                    <a:ea typeface="Cambria Math" panose="02040503050406030204" pitchFamily="18" charset="0"/>
                                  </a:rPr>
                                  <m:t>𝑣</m:t>
                                </m:r>
                                <m:r>
                                  <m:rPr>
                                    <m:nor/>
                                  </m:rPr>
                                  <a:rPr lang="ru-RU" sz="1400" dirty="0">
                                    <a:latin typeface="Cambria Math" panose="02040503050406030204" pitchFamily="18" charset="0"/>
                                    <a:ea typeface="Cambria Math" panose="02040503050406030204" pitchFamily="18" charset="0"/>
                                  </a:rPr>
                                  <m:t> </m:t>
                                </m:r>
                              </m:e>
                              <m:e>
                                <m:r>
                                  <a:rPr lang="ru-RU" sz="1400">
                                    <a:latin typeface="Cambria Math" panose="02040503050406030204" pitchFamily="18" charset="0"/>
                                    <a:ea typeface="Cambria Math" panose="02040503050406030204" pitchFamily="18" charset="0"/>
                                  </a:rPr>
                                  <m:t>0</m:t>
                                </m:r>
                              </m:e>
                            </m:mr>
                            <m:mr>
                              <m:e>
                                <m:r>
                                  <a:rPr lang="ru-RU" sz="1400" i="1">
                                    <a:latin typeface="Cambria Math" panose="02040503050406030204" pitchFamily="18" charset="0"/>
                                    <a:ea typeface="Cambria Math" panose="02040503050406030204" pitchFamily="18" charset="0"/>
                                  </a:rPr>
                                  <m:t>−</m:t>
                                </m:r>
                                <m:r>
                                  <a:rPr lang="ru-RU" sz="1400" i="1" smtClean="0">
                                    <a:latin typeface="Cambria Math" panose="02040503050406030204" pitchFamily="18" charset="0"/>
                                    <a:ea typeface="Cambria Math" panose="02040503050406030204" pitchFamily="18" charset="0"/>
                                  </a:rPr>
                                  <m:t>𝑖</m:t>
                                </m:r>
                                <m:f>
                                  <m:fPr>
                                    <m:ctrlPr>
                                      <a:rPr lang="ru-RU" sz="1400" i="1">
                                        <a:latin typeface="Cambria Math"/>
                                        <a:ea typeface="Cambria Math" panose="02040503050406030204" pitchFamily="18" charset="0"/>
                                      </a:rPr>
                                    </m:ctrlPr>
                                  </m:fPr>
                                  <m:num>
                                    <m:r>
                                      <a:rPr lang="ru-RU" sz="1400" i="1">
                                        <a:latin typeface="Cambria Math" panose="02040503050406030204" pitchFamily="18" charset="0"/>
                                        <a:ea typeface="Cambria Math" panose="02040503050406030204" pitchFamily="18" charset="0"/>
                                      </a:rPr>
                                      <m:t>𝑣</m:t>
                                    </m:r>
                                    <m:rad>
                                      <m:radPr>
                                        <m:degHide m:val="on"/>
                                        <m:ctrlPr>
                                          <a:rPr lang="ru-RU" sz="1400" i="1">
                                            <a:latin typeface="Cambria Math"/>
                                            <a:ea typeface="Cambria Math" panose="02040503050406030204" pitchFamily="18" charset="0"/>
                                          </a:rPr>
                                        </m:ctrlPr>
                                      </m:radPr>
                                      <m:deg/>
                                      <m:e>
                                        <m:r>
                                          <a:rPr lang="ru-RU" sz="1400" i="1">
                                            <a:latin typeface="Cambria Math" panose="02040503050406030204" pitchFamily="18" charset="0"/>
                                            <a:ea typeface="Cambria Math" panose="02040503050406030204" pitchFamily="18" charset="0"/>
                                          </a:rPr>
                                          <m:t>𝑢</m:t>
                                        </m:r>
                                      </m:e>
                                    </m:rad>
                                  </m:num>
                                  <m:den>
                                    <m:r>
                                      <a:rPr lang="ru-RU" sz="1400">
                                        <a:latin typeface="Cambria Math" panose="02040503050406030204" pitchFamily="18" charset="0"/>
                                        <a:ea typeface="Cambria Math" panose="02040503050406030204" pitchFamily="18" charset="0"/>
                                      </a:rPr>
                                      <m:t>1</m:t>
                                    </m:r>
                                    <m:r>
                                      <a:rPr lang="ru-RU" sz="1400" i="1">
                                        <a:latin typeface="Cambria Math" panose="02040503050406030204" pitchFamily="18" charset="0"/>
                                        <a:ea typeface="Cambria Math" panose="02040503050406030204" pitchFamily="18" charset="0"/>
                                      </a:rPr>
                                      <m:t>−</m:t>
                                    </m:r>
                                    <m:r>
                                      <a:rPr lang="ru-RU" sz="1400" i="1">
                                        <a:latin typeface="Cambria Math" panose="02040503050406030204" pitchFamily="18" charset="0"/>
                                        <a:ea typeface="Cambria Math" panose="02040503050406030204" pitchFamily="18" charset="0"/>
                                      </a:rPr>
                                      <m:t>𝑢</m:t>
                                    </m:r>
                                  </m:den>
                                </m:f>
                              </m:e>
                              <m:e>
                                <m:r>
                                  <a:rPr lang="ru-RU" sz="1400">
                                    <a:latin typeface="Cambria Math" panose="02040503050406030204" pitchFamily="18" charset="0"/>
                                    <a:ea typeface="Cambria Math" panose="02040503050406030204" pitchFamily="18" charset="0"/>
                                  </a:rPr>
                                  <m:t>0</m:t>
                                </m:r>
                              </m:e>
                              <m:e>
                                <m:r>
                                  <a:rPr lang="ru-RU" sz="1400" smtClean="0">
                                    <a:latin typeface="Cambria Math" panose="02040503050406030204" pitchFamily="18" charset="0"/>
                                    <a:ea typeface="Cambria Math" panose="02040503050406030204" pitchFamily="18" charset="0"/>
                                  </a:rPr>
                                  <m:t>1</m:t>
                                </m:r>
                                <m:r>
                                  <a:rPr lang="ru-RU" sz="1400" i="1">
                                    <a:latin typeface="Cambria Math" panose="02040503050406030204" pitchFamily="18" charset="0"/>
                                    <a:ea typeface="Cambria Math" panose="02040503050406030204" pitchFamily="18" charset="0"/>
                                  </a:rPr>
                                  <m:t>−</m:t>
                                </m:r>
                                <m:f>
                                  <m:fPr>
                                    <m:ctrlPr>
                                      <a:rPr lang="ru-RU" sz="1400" i="1">
                                        <a:latin typeface="Cambria Math"/>
                                        <a:ea typeface="Cambria Math" panose="02040503050406030204" pitchFamily="18" charset="0"/>
                                      </a:rPr>
                                    </m:ctrlPr>
                                  </m:fPr>
                                  <m:num>
                                    <m:r>
                                      <a:rPr lang="ru-RU" sz="1400" i="1">
                                        <a:latin typeface="Cambria Math" panose="02040503050406030204" pitchFamily="18" charset="0"/>
                                        <a:ea typeface="Cambria Math" panose="02040503050406030204" pitchFamily="18" charset="0"/>
                                      </a:rPr>
                                      <m:t>𝑣</m:t>
                                    </m:r>
                                  </m:num>
                                  <m:den>
                                    <m:r>
                                      <a:rPr lang="ru-RU" sz="1400">
                                        <a:latin typeface="Cambria Math" panose="02040503050406030204" pitchFamily="18" charset="0"/>
                                        <a:ea typeface="Cambria Math" panose="02040503050406030204" pitchFamily="18" charset="0"/>
                                      </a:rPr>
                                      <m:t>1</m:t>
                                    </m:r>
                                    <m:r>
                                      <a:rPr lang="ru-RU" sz="1400" i="1">
                                        <a:latin typeface="Cambria Math" panose="02040503050406030204" pitchFamily="18" charset="0"/>
                                        <a:ea typeface="Cambria Math" panose="02040503050406030204" pitchFamily="18" charset="0"/>
                                      </a:rPr>
                                      <m:t>−</m:t>
                                    </m:r>
                                    <m:r>
                                      <a:rPr lang="ru-RU" sz="1400" i="1">
                                        <a:latin typeface="Cambria Math" panose="02040503050406030204" pitchFamily="18" charset="0"/>
                                        <a:ea typeface="Cambria Math" panose="02040503050406030204" pitchFamily="18" charset="0"/>
                                      </a:rPr>
                                      <m:t>𝑢</m:t>
                                    </m:r>
                                  </m:den>
                                </m:f>
                              </m:e>
                            </m:mr>
                          </m:m>
                        </m:e>
                      </m:d>
                    </m:oMath>
                  </m:oMathPara>
                </a14:m>
                <a:endParaRPr lang="ru-RU" sz="1400" dirty="0">
                  <a:latin typeface="Cambria Math" panose="02040503050406030204" pitchFamily="18" charset="0"/>
                  <a:ea typeface="Cambria Math" panose="02040503050406030204" pitchFamily="18"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338456" y="2975361"/>
                <a:ext cx="3441456" cy="1173719"/>
              </a:xfrm>
              <a:prstGeom prst="rect">
                <a:avLst/>
              </a:prstGeom>
              <a:blipFill rotWithShape="1">
                <a:blip r:embed="rId9"/>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5896827" y="3119695"/>
                <a:ext cx="2368534" cy="88505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ru-RU" sz="1600" i="1">
                              <a:latin typeface="Cambria Math"/>
                              <a:ea typeface="Cambria Math" panose="02040503050406030204" pitchFamily="18" charset="0"/>
                            </a:rPr>
                          </m:ctrlPr>
                        </m:accPr>
                        <m:e>
                          <m:r>
                            <a:rPr lang="ru-RU" sz="1600" i="1">
                              <a:latin typeface="Cambria Math" panose="02040503050406030204" pitchFamily="18" charset="0"/>
                              <a:ea typeface="Cambria Math" panose="02040503050406030204" pitchFamily="18" charset="0"/>
                            </a:rPr>
                            <m:t>𝜀</m:t>
                          </m:r>
                        </m:e>
                      </m:acc>
                      <m:r>
                        <a:rPr lang="ru-RU" sz="1600">
                          <a:latin typeface="Cambria Math" panose="02040503050406030204" pitchFamily="18" charset="0"/>
                          <a:ea typeface="Cambria Math" panose="02040503050406030204" pitchFamily="18" charset="0"/>
                        </a:rPr>
                        <m:t>=</m:t>
                      </m:r>
                      <m:d>
                        <m:dPr>
                          <m:ctrlPr>
                            <a:rPr lang="ru-RU" sz="1600" i="1">
                              <a:latin typeface="Cambria Math"/>
                              <a:ea typeface="Cambria Math" panose="02040503050406030204" pitchFamily="18" charset="0"/>
                            </a:rPr>
                          </m:ctrlPr>
                        </m:dPr>
                        <m:e>
                          <m:m>
                            <m:mPr>
                              <m:mcs>
                                <m:mc>
                                  <m:mcPr>
                                    <m:count m:val="3"/>
                                    <m:mcJc m:val="center"/>
                                  </m:mcPr>
                                </m:mc>
                              </m:mcs>
                              <m:ctrlPr>
                                <a:rPr lang="ru-RU" sz="1600" i="1">
                                  <a:latin typeface="Cambria Math"/>
                                  <a:ea typeface="Cambria Math" panose="02040503050406030204" pitchFamily="18" charset="0"/>
                                </a:rPr>
                              </m:ctrlPr>
                            </m:mPr>
                            <m:mr>
                              <m:e>
                                <m:r>
                                  <a:rPr lang="ru-RU" sz="1600" i="1">
                                    <a:latin typeface="Cambria Math" panose="02040503050406030204" pitchFamily="18" charset="0"/>
                                    <a:ea typeface="Cambria Math" panose="02040503050406030204" pitchFamily="18" charset="0"/>
                                  </a:rPr>
                                  <m:t>−</m:t>
                                </m:r>
                                <m:r>
                                  <a:rPr lang="ru-RU" sz="1600" i="1">
                                    <a:latin typeface="Cambria Math" panose="02040503050406030204" pitchFamily="18" charset="0"/>
                                    <a:ea typeface="Cambria Math" panose="02040503050406030204" pitchFamily="18" charset="0"/>
                                  </a:rPr>
                                  <m:t>𝑥</m:t>
                                </m:r>
                              </m:e>
                              <m:e>
                                <m:r>
                                  <a:rPr lang="ru-RU" sz="1600">
                                    <a:latin typeface="Cambria Math" panose="02040503050406030204" pitchFamily="18" charset="0"/>
                                    <a:ea typeface="Cambria Math" panose="02040503050406030204" pitchFamily="18" charset="0"/>
                                  </a:rPr>
                                  <m:t>0</m:t>
                                </m:r>
                              </m:e>
                              <m:e>
                                <m:r>
                                  <a:rPr lang="ru-RU" sz="1600" i="1">
                                    <a:latin typeface="Cambria Math" panose="02040503050406030204" pitchFamily="18" charset="0"/>
                                    <a:ea typeface="Cambria Math" panose="02040503050406030204" pitchFamily="18" charset="0"/>
                                  </a:rPr>
                                  <m:t>𝑖</m:t>
                                </m:r>
                                <m:rad>
                                  <m:radPr>
                                    <m:degHide m:val="on"/>
                                    <m:ctrlPr>
                                      <a:rPr lang="ru-RU" sz="1600" i="1">
                                        <a:latin typeface="Cambria Math"/>
                                        <a:ea typeface="Cambria Math" panose="02040503050406030204" pitchFamily="18" charset="0"/>
                                      </a:rPr>
                                    </m:ctrlPr>
                                  </m:radPr>
                                  <m:deg/>
                                  <m:e>
                                    <m:r>
                                      <a:rPr lang="ru-RU" sz="1600" i="1">
                                        <a:latin typeface="Cambria Math" panose="02040503050406030204" pitchFamily="18" charset="0"/>
                                        <a:ea typeface="Cambria Math" panose="02040503050406030204" pitchFamily="18" charset="0"/>
                                      </a:rPr>
                                      <m:t>𝑢</m:t>
                                    </m:r>
                                  </m:e>
                                </m:rad>
                              </m:e>
                            </m:mr>
                            <m:mr>
                              <m:e>
                                <m:r>
                                  <a:rPr lang="ru-RU" sz="1600">
                                    <a:latin typeface="Cambria Math" panose="02040503050406030204" pitchFamily="18" charset="0"/>
                                    <a:ea typeface="Cambria Math" panose="02040503050406030204" pitchFamily="18" charset="0"/>
                                  </a:rPr>
                                  <m:t>0</m:t>
                                </m:r>
                              </m:e>
                              <m:e>
                                <m:r>
                                  <a:rPr lang="ru-RU" sz="1600" i="1">
                                    <a:latin typeface="Cambria Math" panose="02040503050406030204" pitchFamily="18" charset="0"/>
                                    <a:ea typeface="Cambria Math" panose="02040503050406030204" pitchFamily="18" charset="0"/>
                                  </a:rPr>
                                  <m:t>−</m:t>
                                </m:r>
                                <m:r>
                                  <a:rPr lang="ru-RU" sz="1600" i="1">
                                    <a:latin typeface="Cambria Math" panose="02040503050406030204" pitchFamily="18" charset="0"/>
                                    <a:ea typeface="Cambria Math" panose="02040503050406030204" pitchFamily="18" charset="0"/>
                                  </a:rPr>
                                  <m:t>𝑥</m:t>
                                </m:r>
                              </m:e>
                              <m:e>
                                <m:r>
                                  <a:rPr lang="ru-RU" sz="1600">
                                    <a:latin typeface="Cambria Math" panose="02040503050406030204" pitchFamily="18" charset="0"/>
                                    <a:ea typeface="Cambria Math" panose="02040503050406030204" pitchFamily="18" charset="0"/>
                                  </a:rPr>
                                  <m:t>0</m:t>
                                </m:r>
                              </m:e>
                            </m:mr>
                            <m:mr>
                              <m:e>
                                <m:r>
                                  <a:rPr lang="ru-RU" sz="1600" i="1">
                                    <a:latin typeface="Cambria Math" panose="02040503050406030204" pitchFamily="18" charset="0"/>
                                    <a:ea typeface="Cambria Math" panose="02040503050406030204" pitchFamily="18" charset="0"/>
                                  </a:rPr>
                                  <m:t>−</m:t>
                                </m:r>
                                <m:r>
                                  <a:rPr lang="ru-RU" sz="1600" i="1">
                                    <a:latin typeface="Cambria Math" panose="02040503050406030204" pitchFamily="18" charset="0"/>
                                    <a:ea typeface="Cambria Math" panose="02040503050406030204" pitchFamily="18" charset="0"/>
                                  </a:rPr>
                                  <m:t>𝑖</m:t>
                                </m:r>
                                <m:rad>
                                  <m:radPr>
                                    <m:degHide m:val="on"/>
                                    <m:ctrlPr>
                                      <a:rPr lang="ru-RU" sz="1600" i="1">
                                        <a:latin typeface="Cambria Math"/>
                                        <a:ea typeface="Cambria Math" panose="02040503050406030204" pitchFamily="18" charset="0"/>
                                      </a:rPr>
                                    </m:ctrlPr>
                                  </m:radPr>
                                  <m:deg/>
                                  <m:e>
                                    <m:r>
                                      <a:rPr lang="ru-RU" sz="1600" i="1">
                                        <a:latin typeface="Cambria Math" panose="02040503050406030204" pitchFamily="18" charset="0"/>
                                        <a:ea typeface="Cambria Math" panose="02040503050406030204" pitchFamily="18" charset="0"/>
                                      </a:rPr>
                                      <m:t>𝑢</m:t>
                                    </m:r>
                                  </m:e>
                                </m:rad>
                              </m:e>
                              <m:e>
                                <m:r>
                                  <a:rPr lang="ru-RU" sz="1600">
                                    <a:latin typeface="Cambria Math" panose="02040503050406030204" pitchFamily="18" charset="0"/>
                                    <a:ea typeface="Cambria Math" panose="02040503050406030204" pitchFamily="18" charset="0"/>
                                  </a:rPr>
                                  <m:t>0</m:t>
                                </m:r>
                              </m:e>
                              <m:e>
                                <m:r>
                                  <a:rPr lang="ru-RU" sz="1600" i="1">
                                    <a:latin typeface="Cambria Math" panose="02040503050406030204" pitchFamily="18" charset="0"/>
                                    <a:ea typeface="Cambria Math" panose="02040503050406030204" pitchFamily="18" charset="0"/>
                                  </a:rPr>
                                  <m:t>−</m:t>
                                </m:r>
                                <m:r>
                                  <a:rPr lang="ru-RU" sz="1600" i="1">
                                    <a:latin typeface="Cambria Math" panose="02040503050406030204" pitchFamily="18" charset="0"/>
                                    <a:ea typeface="Cambria Math" panose="02040503050406030204" pitchFamily="18" charset="0"/>
                                  </a:rPr>
                                  <m:t>𝑥</m:t>
                                </m:r>
                              </m:e>
                            </m:mr>
                          </m:m>
                        </m:e>
                      </m:d>
                    </m:oMath>
                  </m:oMathPara>
                </a14:m>
                <a:endParaRPr lang="ru-RU" sz="1600" dirty="0">
                  <a:latin typeface="Cambria Math" panose="02040503050406030204" pitchFamily="18" charset="0"/>
                  <a:ea typeface="Cambria Math" panose="02040503050406030204" pitchFamily="18"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5896827" y="3119695"/>
                <a:ext cx="2368534" cy="885050"/>
              </a:xfrm>
              <a:prstGeom prst="rect">
                <a:avLst/>
              </a:prstGeom>
              <a:blipFill rotWithShape="1">
                <a:blip r:embed="rId10"/>
                <a:stretch>
                  <a:fillRect/>
                </a:stretch>
              </a:blipFill>
            </p:spPr>
            <p:txBody>
              <a:bodyPr/>
              <a:lstStyle/>
              <a:p>
                <a:r>
                  <a:rPr lang="ru-RU">
                    <a:noFill/>
                  </a:rPr>
                  <a:t> </a:t>
                </a:r>
              </a:p>
            </p:txBody>
          </p:sp>
        </mc:Fallback>
      </mc:AlternateContent>
      <p:sp>
        <p:nvSpPr>
          <p:cNvPr id="15" name="Left Brace 14"/>
          <p:cNvSpPr/>
          <p:nvPr/>
        </p:nvSpPr>
        <p:spPr>
          <a:xfrm rot="16200000">
            <a:off x="4247964" y="442477"/>
            <a:ext cx="648072" cy="8496944"/>
          </a:xfrm>
          <a:prstGeom prst="leftBrace">
            <a:avLst>
              <a:gd name="adj1" fmla="val 44288"/>
              <a:gd name="adj2" fmla="val 50000"/>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mc:AlternateContent xmlns:mc="http://schemas.openxmlformats.org/markup-compatibility/2006">
        <mc:Choice xmlns:a14="http://schemas.microsoft.com/office/drawing/2010/main" Requires="a14">
          <p:sp>
            <p:nvSpPr>
              <p:cNvPr id="16" name="Rectangle 15"/>
              <p:cNvSpPr/>
              <p:nvPr/>
            </p:nvSpPr>
            <p:spPr>
              <a:xfrm>
                <a:off x="1191356" y="5213053"/>
                <a:ext cx="6761288" cy="720325"/>
              </a:xfrm>
              <a:prstGeom prst="rect">
                <a:avLst/>
              </a:prstGeom>
              <a:ln w="25400">
                <a:solidFill>
                  <a:schemeClr val="accent6"/>
                </a:solidFill>
              </a:ln>
            </p:spPr>
            <p:txBody>
              <a:bodyPr wrap="square">
                <a:spAutoFit/>
              </a:bodyPr>
              <a:lstStyle/>
              <a:p>
                <a:pPr/>
                <a14:m>
                  <m:oMathPara xmlns:m="http://schemas.openxmlformats.org/officeDocument/2006/math">
                    <m:oMathParaPr>
                      <m:jc m:val="centerGroup"/>
                    </m:oMathParaPr>
                    <m:oMath xmlns:m="http://schemas.openxmlformats.org/officeDocument/2006/math">
                      <m:f>
                        <m:fPr>
                          <m:ctrlPr>
                            <a:rPr lang="ru-RU" i="1">
                              <a:latin typeface="Cambria Math"/>
                            </a:rPr>
                          </m:ctrlPr>
                        </m:fPr>
                        <m:num>
                          <m:sSup>
                            <m:sSupPr>
                              <m:ctrlPr>
                                <a:rPr lang="ru-RU" i="1">
                                  <a:latin typeface="Cambria Math"/>
                                </a:rPr>
                              </m:ctrlPr>
                            </m:sSupPr>
                            <m:e>
                              <m:r>
                                <a:rPr lang="ru-RU" i="1">
                                  <a:latin typeface="Cambria Math"/>
                                </a:rPr>
                                <m:t>𝑑</m:t>
                              </m:r>
                            </m:e>
                            <m:sup>
                              <m:r>
                                <a:rPr lang="ru-RU">
                                  <a:latin typeface="Cambria Math"/>
                                </a:rPr>
                                <m:t>2</m:t>
                              </m:r>
                            </m:sup>
                          </m:sSup>
                          <m:r>
                            <a:rPr lang="ru-RU" i="1">
                              <a:latin typeface="Cambria Math"/>
                            </a:rPr>
                            <m:t>𝐵</m:t>
                          </m:r>
                        </m:num>
                        <m:den>
                          <m:r>
                            <a:rPr lang="ru-RU" i="1">
                              <a:latin typeface="Cambria Math"/>
                            </a:rPr>
                            <m:t>𝑑</m:t>
                          </m:r>
                          <m:sSup>
                            <m:sSupPr>
                              <m:ctrlPr>
                                <a:rPr lang="ru-RU" i="1">
                                  <a:latin typeface="Cambria Math"/>
                                </a:rPr>
                              </m:ctrlPr>
                            </m:sSupPr>
                            <m:e>
                              <m:r>
                                <a:rPr lang="ru-RU" i="1">
                                  <a:latin typeface="Cambria Math"/>
                                </a:rPr>
                                <m:t>𝜉</m:t>
                              </m:r>
                            </m:e>
                            <m:sup>
                              <m:r>
                                <a:rPr lang="ru-RU">
                                  <a:latin typeface="Cambria Math"/>
                                </a:rPr>
                                <m:t>2</m:t>
                              </m:r>
                            </m:sup>
                          </m:sSup>
                        </m:den>
                      </m:f>
                      <m:r>
                        <a:rPr lang="ru-RU" i="1">
                          <a:latin typeface="Cambria Math"/>
                        </a:rPr>
                        <m:t>−</m:t>
                      </m:r>
                      <m:f>
                        <m:fPr>
                          <m:ctrlPr>
                            <a:rPr lang="ru-RU" i="1">
                              <a:latin typeface="Cambria Math"/>
                            </a:rPr>
                          </m:ctrlPr>
                        </m:fPr>
                        <m:num>
                          <m:r>
                            <a:rPr lang="ru-RU">
                              <a:latin typeface="Cambria Math"/>
                            </a:rPr>
                            <m:t>1</m:t>
                          </m:r>
                        </m:num>
                        <m:den>
                          <m:r>
                            <a:rPr lang="ru-RU" i="1">
                              <a:latin typeface="Cambria Math"/>
                            </a:rPr>
                            <m:t>𝜉</m:t>
                          </m:r>
                        </m:den>
                      </m:f>
                      <m:f>
                        <m:fPr>
                          <m:ctrlPr>
                            <a:rPr lang="ru-RU" i="1">
                              <a:latin typeface="Cambria Math"/>
                            </a:rPr>
                          </m:ctrlPr>
                        </m:fPr>
                        <m:num>
                          <m:sSup>
                            <m:sSupPr>
                              <m:ctrlPr>
                                <a:rPr lang="ru-RU" i="1">
                                  <a:latin typeface="Cambria Math"/>
                                </a:rPr>
                              </m:ctrlPr>
                            </m:sSupPr>
                            <m:e>
                              <m:r>
                                <a:rPr lang="ru-RU" i="1">
                                  <a:latin typeface="Cambria Math"/>
                                </a:rPr>
                                <m:t>𝜉</m:t>
                              </m:r>
                            </m:e>
                            <m:sup>
                              <m:r>
                                <a:rPr lang="ru-RU">
                                  <a:latin typeface="Cambria Math"/>
                                </a:rPr>
                                <m:t>2</m:t>
                              </m:r>
                            </m:sup>
                          </m:sSup>
                          <m:r>
                            <a:rPr lang="ru-RU">
                              <a:latin typeface="Cambria Math"/>
                            </a:rPr>
                            <m:t>+</m:t>
                          </m:r>
                          <m:sSup>
                            <m:sSupPr>
                              <m:ctrlPr>
                                <a:rPr lang="ru-RU" i="1">
                                  <a:latin typeface="Cambria Math"/>
                                </a:rPr>
                              </m:ctrlPr>
                            </m:sSupPr>
                            <m:e>
                              <m:r>
                                <a:rPr lang="ru-RU" i="1">
                                  <a:latin typeface="Cambria Math"/>
                                </a:rPr>
                                <m:t>𝛽</m:t>
                              </m:r>
                            </m:e>
                            <m:sup>
                              <m:r>
                                <a:rPr lang="ru-RU">
                                  <a:latin typeface="Cambria Math"/>
                                </a:rPr>
                                <m:t>2</m:t>
                              </m:r>
                            </m:sup>
                          </m:sSup>
                        </m:num>
                        <m:den>
                          <m:sSup>
                            <m:sSupPr>
                              <m:ctrlPr>
                                <a:rPr lang="ru-RU" i="1">
                                  <a:latin typeface="Cambria Math"/>
                                </a:rPr>
                              </m:ctrlPr>
                            </m:sSupPr>
                            <m:e>
                              <m:r>
                                <a:rPr lang="ru-RU" i="1">
                                  <a:latin typeface="Cambria Math"/>
                                </a:rPr>
                                <m:t>𝜉</m:t>
                              </m:r>
                            </m:e>
                            <m:sup>
                              <m:r>
                                <a:rPr lang="ru-RU">
                                  <a:latin typeface="Cambria Math"/>
                                </a:rPr>
                                <m:t>2</m:t>
                              </m:r>
                            </m:sup>
                          </m:sSup>
                          <m:r>
                            <a:rPr lang="ru-RU" i="1">
                              <a:latin typeface="Cambria Math"/>
                            </a:rPr>
                            <m:t>−</m:t>
                          </m:r>
                          <m:sSup>
                            <m:sSupPr>
                              <m:ctrlPr>
                                <a:rPr lang="ru-RU" i="1">
                                  <a:latin typeface="Cambria Math"/>
                                </a:rPr>
                              </m:ctrlPr>
                            </m:sSupPr>
                            <m:e>
                              <m:r>
                                <a:rPr lang="ru-RU" i="1">
                                  <a:latin typeface="Cambria Math"/>
                                </a:rPr>
                                <m:t>𝛽</m:t>
                              </m:r>
                            </m:e>
                            <m:sup>
                              <m:r>
                                <a:rPr lang="ru-RU">
                                  <a:latin typeface="Cambria Math"/>
                                </a:rPr>
                                <m:t>2</m:t>
                              </m:r>
                            </m:sup>
                          </m:sSup>
                        </m:den>
                      </m:f>
                      <m:f>
                        <m:fPr>
                          <m:ctrlPr>
                            <a:rPr lang="ru-RU" i="1">
                              <a:latin typeface="Cambria Math"/>
                            </a:rPr>
                          </m:ctrlPr>
                        </m:fPr>
                        <m:num>
                          <m:r>
                            <a:rPr lang="ru-RU" i="1">
                              <a:latin typeface="Cambria Math"/>
                            </a:rPr>
                            <m:t>𝑑𝐵</m:t>
                          </m:r>
                        </m:num>
                        <m:den>
                          <m:r>
                            <a:rPr lang="ru-RU" i="1">
                              <a:latin typeface="Cambria Math"/>
                            </a:rPr>
                            <m:t>𝑑</m:t>
                          </m:r>
                          <m:r>
                            <a:rPr lang="ru-RU" i="1" smtClean="0">
                              <a:latin typeface="Cambria Math"/>
                              <a:ea typeface="Cambria Math"/>
                            </a:rPr>
                            <m:t>𝜉</m:t>
                          </m:r>
                        </m:den>
                      </m:f>
                      <m:r>
                        <a:rPr lang="ru-RU" i="1">
                          <a:latin typeface="Cambria Math"/>
                        </a:rPr>
                        <m:t>−</m:t>
                      </m:r>
                      <m:d>
                        <m:dPr>
                          <m:ctrlPr>
                            <a:rPr lang="ru-RU" i="1">
                              <a:latin typeface="Cambria Math"/>
                            </a:rPr>
                          </m:ctrlPr>
                        </m:dPr>
                        <m:e>
                          <m:r>
                            <a:rPr lang="ru-RU" i="1">
                              <a:latin typeface="Cambria Math"/>
                            </a:rPr>
                            <m:t>𝜉</m:t>
                          </m:r>
                          <m:r>
                            <a:rPr lang="ru-RU">
                              <a:latin typeface="Cambria Math"/>
                            </a:rPr>
                            <m:t>+</m:t>
                          </m:r>
                          <m:sSup>
                            <m:sSupPr>
                              <m:ctrlPr>
                                <a:rPr lang="ru-RU" i="1">
                                  <a:latin typeface="Cambria Math"/>
                                </a:rPr>
                              </m:ctrlPr>
                            </m:sSupPr>
                            <m:e>
                              <m:r>
                                <a:rPr lang="ru-RU" i="1">
                                  <a:latin typeface="Cambria Math"/>
                                </a:rPr>
                                <m:t>𝛿</m:t>
                              </m:r>
                            </m:e>
                            <m:sup>
                              <m:r>
                                <a:rPr lang="ru-RU">
                                  <a:latin typeface="Cambria Math"/>
                                </a:rPr>
                                <m:t>2</m:t>
                              </m:r>
                            </m:sup>
                          </m:sSup>
                          <m:r>
                            <a:rPr lang="ru-RU" i="1">
                              <a:latin typeface="Cambria Math"/>
                            </a:rPr>
                            <m:t>−</m:t>
                          </m:r>
                          <m:f>
                            <m:fPr>
                              <m:ctrlPr>
                                <a:rPr lang="ru-RU" i="1">
                                  <a:latin typeface="Cambria Math"/>
                                </a:rPr>
                              </m:ctrlPr>
                            </m:fPr>
                            <m:num>
                              <m:sSup>
                                <m:sSupPr>
                                  <m:ctrlPr>
                                    <a:rPr lang="ru-RU" i="1">
                                      <a:latin typeface="Cambria Math"/>
                                    </a:rPr>
                                  </m:ctrlPr>
                                </m:sSupPr>
                                <m:e>
                                  <m:r>
                                    <a:rPr lang="ru-RU" i="1">
                                      <a:latin typeface="Cambria Math"/>
                                    </a:rPr>
                                    <m:t>𝛽</m:t>
                                  </m:r>
                                </m:e>
                                <m:sup>
                                  <m:r>
                                    <a:rPr lang="ru-RU">
                                      <a:latin typeface="Cambria Math"/>
                                    </a:rPr>
                                    <m:t>2</m:t>
                                  </m:r>
                                </m:sup>
                              </m:sSup>
                            </m:num>
                            <m:den>
                              <m:r>
                                <a:rPr lang="ru-RU" i="1">
                                  <a:latin typeface="Cambria Math"/>
                                </a:rPr>
                                <m:t>𝜉</m:t>
                              </m:r>
                            </m:den>
                          </m:f>
                          <m:r>
                            <a:rPr lang="ru-RU" i="1">
                              <a:latin typeface="Cambria Math"/>
                            </a:rPr>
                            <m:t>−</m:t>
                          </m:r>
                          <m:f>
                            <m:fPr>
                              <m:ctrlPr>
                                <a:rPr lang="ru-RU" i="1">
                                  <a:latin typeface="Cambria Math"/>
                                </a:rPr>
                              </m:ctrlPr>
                            </m:fPr>
                            <m:num>
                              <m:r>
                                <a:rPr lang="ru-RU">
                                  <a:latin typeface="Cambria Math"/>
                                </a:rPr>
                                <m:t>2</m:t>
                              </m:r>
                              <m:r>
                                <a:rPr lang="ru-RU" i="1">
                                  <a:latin typeface="Cambria Math"/>
                                </a:rPr>
                                <m:t>𝛽𝛿</m:t>
                              </m:r>
                            </m:num>
                            <m:den>
                              <m:sSup>
                                <m:sSupPr>
                                  <m:ctrlPr>
                                    <a:rPr lang="ru-RU" i="1">
                                      <a:latin typeface="Cambria Math"/>
                                    </a:rPr>
                                  </m:ctrlPr>
                                </m:sSupPr>
                                <m:e>
                                  <m:r>
                                    <a:rPr lang="ru-RU" i="1">
                                      <a:latin typeface="Cambria Math"/>
                                    </a:rPr>
                                    <m:t>𝜉</m:t>
                                  </m:r>
                                </m:e>
                                <m:sup>
                                  <m:r>
                                    <a:rPr lang="ru-RU">
                                      <a:latin typeface="Cambria Math"/>
                                    </a:rPr>
                                    <m:t>2</m:t>
                                  </m:r>
                                </m:sup>
                              </m:sSup>
                              <m:r>
                                <a:rPr lang="ru-RU" i="1">
                                  <a:latin typeface="Cambria Math"/>
                                </a:rPr>
                                <m:t>−</m:t>
                              </m:r>
                              <m:sSup>
                                <m:sSupPr>
                                  <m:ctrlPr>
                                    <a:rPr lang="ru-RU" i="1">
                                      <a:latin typeface="Cambria Math"/>
                                    </a:rPr>
                                  </m:ctrlPr>
                                </m:sSupPr>
                                <m:e>
                                  <m:r>
                                    <a:rPr lang="ru-RU" i="1">
                                      <a:latin typeface="Cambria Math"/>
                                    </a:rPr>
                                    <m:t>𝛽</m:t>
                                  </m:r>
                                </m:e>
                                <m:sup>
                                  <m:r>
                                    <a:rPr lang="ru-RU">
                                      <a:latin typeface="Cambria Math"/>
                                    </a:rPr>
                                    <m:t>2</m:t>
                                  </m:r>
                                </m:sup>
                              </m:sSup>
                            </m:den>
                          </m:f>
                        </m:e>
                      </m:d>
                      <m:r>
                        <a:rPr lang="ru-RU" i="1">
                          <a:latin typeface="Cambria Math"/>
                        </a:rPr>
                        <m:t>𝐵</m:t>
                      </m:r>
                      <m:r>
                        <a:rPr lang="ru-RU">
                          <a:latin typeface="Cambria Math"/>
                        </a:rPr>
                        <m:t>=0</m:t>
                      </m:r>
                    </m:oMath>
                  </m:oMathPara>
                </a14:m>
                <a:endParaRPr lang="ru-RU" dirty="0"/>
              </a:p>
            </p:txBody>
          </p:sp>
        </mc:Choice>
        <mc:Fallback>
          <p:sp>
            <p:nvSpPr>
              <p:cNvPr id="16" name="Rectangle 15"/>
              <p:cNvSpPr>
                <a:spLocks noRot="1" noChangeAspect="1" noMove="1" noResize="1" noEditPoints="1" noAdjustHandles="1" noChangeArrowheads="1" noChangeShapeType="1" noTextEdit="1"/>
              </p:cNvSpPr>
              <p:nvPr/>
            </p:nvSpPr>
            <p:spPr>
              <a:xfrm>
                <a:off x="1191356" y="5213053"/>
                <a:ext cx="6761288" cy="720325"/>
              </a:xfrm>
              <a:prstGeom prst="rect">
                <a:avLst/>
              </a:prstGeom>
              <a:blipFill rotWithShape="1">
                <a:blip r:embed="rId11"/>
                <a:stretch>
                  <a:fillRect/>
                </a:stretch>
              </a:blipFill>
              <a:ln w="25400">
                <a:solidFill>
                  <a:schemeClr val="accent6"/>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1115616" y="6021288"/>
                <a:ext cx="6624736" cy="55361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ru-RU" i="1" smtClean="0">
                          <a:latin typeface="Cambria Math"/>
                        </a:rPr>
                        <m:t>𝜉</m:t>
                      </m:r>
                      <m:r>
                        <a:rPr lang="ru-RU">
                          <a:latin typeface="Cambria Math"/>
                        </a:rPr>
                        <m:t>=</m:t>
                      </m:r>
                      <m:sSubSup>
                        <m:sSubSupPr>
                          <m:ctrlPr>
                            <a:rPr lang="ru-RU" i="1">
                              <a:latin typeface="Cambria Math"/>
                            </a:rPr>
                          </m:ctrlPr>
                        </m:sSubSupPr>
                        <m:e>
                          <m:r>
                            <a:rPr lang="ru-RU" i="1">
                              <a:latin typeface="Cambria Math"/>
                            </a:rPr>
                            <m:t>𝜒</m:t>
                          </m:r>
                        </m:e>
                        <m:sub>
                          <m:r>
                            <a:rPr lang="ru-RU">
                              <a:latin typeface="Cambria Math"/>
                            </a:rPr>
                            <m:t>0</m:t>
                          </m:r>
                        </m:sub>
                        <m:sup>
                          <m:f>
                            <m:fPr>
                              <m:type m:val="skw"/>
                              <m:ctrlPr>
                                <a:rPr lang="ru-RU" i="1">
                                  <a:latin typeface="Cambria Math"/>
                                </a:rPr>
                              </m:ctrlPr>
                            </m:fPr>
                            <m:num>
                              <m:r>
                                <a:rPr lang="ru-RU">
                                  <a:latin typeface="Cambria Math"/>
                                </a:rPr>
                                <m:t>2</m:t>
                              </m:r>
                            </m:num>
                            <m:den>
                              <m:r>
                                <a:rPr lang="ru-RU">
                                  <a:latin typeface="Cambria Math"/>
                                </a:rPr>
                                <m:t>3</m:t>
                              </m:r>
                            </m:den>
                          </m:f>
                        </m:sup>
                      </m:sSubSup>
                      <m:r>
                        <a:rPr lang="ru-RU" i="1">
                          <a:latin typeface="Cambria Math"/>
                        </a:rPr>
                        <m:t>𝑥</m:t>
                      </m:r>
                      <m:r>
                        <a:rPr lang="ru-RU">
                          <a:latin typeface="Cambria Math"/>
                        </a:rPr>
                        <m:t>,  </m:t>
                      </m:r>
                      <m:r>
                        <a:rPr lang="ru-RU" i="1">
                          <a:latin typeface="Cambria Math"/>
                        </a:rPr>
                        <m:t>𝛿</m:t>
                      </m:r>
                      <m:r>
                        <a:rPr lang="ru-RU">
                          <a:latin typeface="Cambria Math"/>
                        </a:rPr>
                        <m:t>=</m:t>
                      </m:r>
                      <m:sSubSup>
                        <m:sSubSupPr>
                          <m:ctrlPr>
                            <a:rPr lang="ru-RU" i="1">
                              <a:latin typeface="Cambria Math"/>
                            </a:rPr>
                          </m:ctrlPr>
                        </m:sSubSupPr>
                        <m:e>
                          <m:r>
                            <a:rPr lang="ru-RU" i="1">
                              <a:latin typeface="Cambria Math"/>
                            </a:rPr>
                            <m:t>𝜒</m:t>
                          </m:r>
                        </m:e>
                        <m:sub>
                          <m:r>
                            <a:rPr lang="ru-RU">
                              <a:latin typeface="Cambria Math"/>
                            </a:rPr>
                            <m:t>0</m:t>
                          </m:r>
                        </m:sub>
                        <m:sup>
                          <m:f>
                            <m:fPr>
                              <m:type m:val="skw"/>
                              <m:ctrlPr>
                                <a:rPr lang="ru-RU" i="1">
                                  <a:latin typeface="Cambria Math"/>
                                </a:rPr>
                              </m:ctrlPr>
                            </m:fPr>
                            <m:num>
                              <m:r>
                                <a:rPr lang="ru-RU">
                                  <a:latin typeface="Cambria Math"/>
                                </a:rPr>
                                <m:t>1</m:t>
                              </m:r>
                            </m:num>
                            <m:den>
                              <m:r>
                                <a:rPr lang="ru-RU">
                                  <a:latin typeface="Cambria Math"/>
                                </a:rPr>
                                <m:t>3</m:t>
                              </m:r>
                            </m:den>
                          </m:f>
                        </m:sup>
                      </m:sSubSup>
                      <m:func>
                        <m:funcPr>
                          <m:ctrlPr>
                            <a:rPr lang="ru-RU" i="1">
                              <a:latin typeface="Cambria Math"/>
                            </a:rPr>
                          </m:ctrlPr>
                        </m:funcPr>
                        <m:fName>
                          <m:r>
                            <m:rPr>
                              <m:sty m:val="p"/>
                            </m:rPr>
                            <a:rPr lang="ru-RU">
                              <a:latin typeface="Cambria Math"/>
                            </a:rPr>
                            <m:t>sin</m:t>
                          </m:r>
                        </m:fName>
                        <m:e>
                          <m:r>
                            <a:rPr lang="ru-RU" i="1">
                              <a:latin typeface="Cambria Math"/>
                            </a:rPr>
                            <m:t>𝜗</m:t>
                          </m:r>
                        </m:e>
                      </m:func>
                      <m:r>
                        <a:rPr lang="ru-RU">
                          <a:latin typeface="Cambria Math"/>
                        </a:rPr>
                        <m:t>,  </m:t>
                      </m:r>
                      <m:r>
                        <a:rPr lang="ru-RU" i="1">
                          <a:latin typeface="Cambria Math"/>
                        </a:rPr>
                        <m:t>𝛽</m:t>
                      </m:r>
                      <m:r>
                        <a:rPr lang="ru-RU">
                          <a:latin typeface="Cambria Math"/>
                        </a:rPr>
                        <m:t>=</m:t>
                      </m:r>
                      <m:sSubSup>
                        <m:sSubSupPr>
                          <m:ctrlPr>
                            <a:rPr lang="ru-RU" i="1">
                              <a:latin typeface="Cambria Math"/>
                            </a:rPr>
                          </m:ctrlPr>
                        </m:sSubSupPr>
                        <m:e>
                          <m:r>
                            <a:rPr lang="ru-RU" i="1">
                              <a:latin typeface="Cambria Math"/>
                            </a:rPr>
                            <m:t>𝜒</m:t>
                          </m:r>
                        </m:e>
                        <m:sub>
                          <m:r>
                            <a:rPr lang="ru-RU">
                              <a:latin typeface="Cambria Math"/>
                            </a:rPr>
                            <m:t>0</m:t>
                          </m:r>
                        </m:sub>
                        <m:sup>
                          <m:f>
                            <m:fPr>
                              <m:type m:val="skw"/>
                              <m:ctrlPr>
                                <a:rPr lang="ru-RU" i="1">
                                  <a:latin typeface="Cambria Math"/>
                                </a:rPr>
                              </m:ctrlPr>
                            </m:fPr>
                            <m:num>
                              <m:r>
                                <a:rPr lang="ru-RU">
                                  <a:latin typeface="Cambria Math"/>
                                </a:rPr>
                                <m:t>2</m:t>
                              </m:r>
                            </m:num>
                            <m:den>
                              <m:r>
                                <a:rPr lang="ru-RU">
                                  <a:latin typeface="Cambria Math"/>
                                </a:rPr>
                                <m:t>3</m:t>
                              </m:r>
                            </m:den>
                          </m:f>
                        </m:sup>
                      </m:sSubSup>
                      <m:rad>
                        <m:radPr>
                          <m:degHide m:val="on"/>
                          <m:ctrlPr>
                            <a:rPr lang="ru-RU" i="1">
                              <a:latin typeface="Cambria Math"/>
                            </a:rPr>
                          </m:ctrlPr>
                        </m:radPr>
                        <m:deg/>
                        <m:e>
                          <m:r>
                            <a:rPr lang="ru-RU" i="1">
                              <a:latin typeface="Cambria Math"/>
                            </a:rPr>
                            <m:t>𝑢</m:t>
                          </m:r>
                        </m:e>
                      </m:rad>
                      <m:r>
                        <a:rPr lang="en-US" b="0" i="1" smtClean="0">
                          <a:latin typeface="Cambria Math"/>
                        </a:rPr>
                        <m:t>,  </m:t>
                      </m:r>
                      <m:sSub>
                        <m:sSubPr>
                          <m:ctrlPr>
                            <a:rPr lang="en-US" b="0" i="1" smtClean="0">
                              <a:latin typeface="Cambria Math"/>
                            </a:rPr>
                          </m:ctrlPr>
                        </m:sSubPr>
                        <m:e>
                          <m:r>
                            <a:rPr lang="en-US" b="0" i="1" smtClean="0">
                              <a:latin typeface="Cambria Math"/>
                              <a:ea typeface="Cambria Math"/>
                            </a:rPr>
                            <m:t>𝜒</m:t>
                          </m:r>
                        </m:e>
                        <m:sub>
                          <m:r>
                            <a:rPr lang="en-US" b="0" i="1" smtClean="0">
                              <a:latin typeface="Cambria Math"/>
                            </a:rPr>
                            <m:t>0</m:t>
                          </m:r>
                        </m:sub>
                      </m:sSub>
                      <m:r>
                        <a:rPr lang="en-US" b="0" i="1" smtClean="0">
                          <a:latin typeface="Cambria Math"/>
                        </a:rPr>
                        <m:t>=</m:t>
                      </m:r>
                      <m:sSub>
                        <m:sSubPr>
                          <m:ctrlPr>
                            <a:rPr lang="en-US" b="0" i="1" smtClean="0">
                              <a:latin typeface="Cambria Math"/>
                            </a:rPr>
                          </m:ctrlPr>
                        </m:sSubPr>
                        <m:e>
                          <m:r>
                            <a:rPr lang="en-US" b="0" i="1" smtClean="0">
                              <a:latin typeface="Cambria Math"/>
                            </a:rPr>
                            <m:t>𝑘</m:t>
                          </m:r>
                        </m:e>
                        <m:sub>
                          <m:r>
                            <a:rPr lang="en-US" b="0" i="1" smtClean="0">
                              <a:latin typeface="Cambria Math"/>
                            </a:rPr>
                            <m:t>0</m:t>
                          </m:r>
                        </m:sub>
                      </m:sSub>
                      <m:sSub>
                        <m:sSubPr>
                          <m:ctrlPr>
                            <a:rPr lang="en-US" b="0" i="1" smtClean="0">
                              <a:latin typeface="Cambria Math"/>
                            </a:rPr>
                          </m:ctrlPr>
                        </m:sSubPr>
                        <m:e>
                          <m:r>
                            <a:rPr lang="en-US" b="0" i="1" smtClean="0">
                              <a:latin typeface="Cambria Math"/>
                            </a:rPr>
                            <m:t>𝐿</m:t>
                          </m:r>
                        </m:e>
                        <m:sub>
                          <m:r>
                            <a:rPr lang="en-US" b="0" i="1" smtClean="0">
                              <a:latin typeface="Cambria Math"/>
                            </a:rPr>
                            <m:t>𝑢h</m:t>
                          </m:r>
                        </m:sub>
                      </m:sSub>
                    </m:oMath>
                  </m:oMathPara>
                </a14:m>
                <a:endParaRPr lang="ru-RU" dirty="0"/>
              </a:p>
            </p:txBody>
          </p:sp>
        </mc:Choice>
        <mc:Fallback xmlns="">
          <p:sp>
            <p:nvSpPr>
              <p:cNvPr id="17" name="Rectangle 16"/>
              <p:cNvSpPr>
                <a:spLocks noRot="1" noChangeAspect="1" noMove="1" noResize="1" noEditPoints="1" noAdjustHandles="1" noChangeArrowheads="1" noChangeShapeType="1" noTextEdit="1"/>
              </p:cNvSpPr>
              <p:nvPr/>
            </p:nvSpPr>
            <p:spPr>
              <a:xfrm>
                <a:off x="1115616" y="6021288"/>
                <a:ext cx="6624736" cy="553613"/>
              </a:xfrm>
              <a:prstGeom prst="rect">
                <a:avLst/>
              </a:prstGeom>
              <a:blipFill rotWithShape="1">
                <a:blip r:embed="rId12"/>
                <a:stretch>
                  <a:fillRect/>
                </a:stretch>
              </a:blipFill>
            </p:spPr>
            <p:txBody>
              <a:bodyPr/>
              <a:lstStyle/>
              <a:p>
                <a:r>
                  <a:rPr lang="ru-RU">
                    <a:noFill/>
                  </a:rPr>
                  <a:t> </a:t>
                </a:r>
              </a:p>
            </p:txBody>
          </p:sp>
        </mc:Fallback>
      </mc:AlternateContent>
      <p:sp>
        <p:nvSpPr>
          <p:cNvPr id="18" name="TextBox 17"/>
          <p:cNvSpPr txBox="1"/>
          <p:nvPr/>
        </p:nvSpPr>
        <p:spPr>
          <a:xfrm>
            <a:off x="3379558" y="4319807"/>
            <a:ext cx="2384884" cy="369332"/>
          </a:xfrm>
          <a:prstGeom prst="rect">
            <a:avLst/>
          </a:prstGeom>
          <a:noFill/>
        </p:spPr>
        <p:txBody>
          <a:bodyPr wrap="none" rtlCol="0">
            <a:spAutoFit/>
          </a:bodyPr>
          <a:lstStyle/>
          <a:p>
            <a:r>
              <a:rPr lang="ru-RU" dirty="0" smtClean="0">
                <a:latin typeface="Cambria Math" panose="02040503050406030204" pitchFamily="18" charset="0"/>
                <a:ea typeface="Cambria Math" panose="02040503050406030204" pitchFamily="18" charset="0"/>
              </a:rPr>
              <a:t>Для </a:t>
            </a:r>
            <a:r>
              <a:rPr lang="en-US" dirty="0" smtClean="0">
                <a:latin typeface="Cambria Math" panose="02040503050406030204" pitchFamily="18" charset="0"/>
                <a:ea typeface="Cambria Math" panose="02040503050406030204" pitchFamily="18" charset="0"/>
              </a:rPr>
              <a:t>X-</a:t>
            </a:r>
            <a:r>
              <a:rPr lang="ru-RU" dirty="0" smtClean="0">
                <a:latin typeface="Cambria Math" panose="02040503050406030204" pitchFamily="18" charset="0"/>
                <a:ea typeface="Cambria Math" panose="02040503050406030204" pitchFamily="18" charset="0"/>
              </a:rPr>
              <a:t>моды получим</a:t>
            </a:r>
            <a:endParaRPr lang="ru-RU" dirty="0">
              <a:latin typeface="Cambria Math" panose="02040503050406030204" pitchFamily="18" charset="0"/>
              <a:ea typeface="Cambria Math" panose="02040503050406030204" pitchFamily="18" charset="0"/>
            </a:endParaRPr>
          </a:p>
        </p:txBody>
      </p:sp>
      <p:pic>
        <p:nvPicPr>
          <p:cNvPr id="3074" name="Picture 2" descr="C:\Users\akutlin\Desktop\Private\ASGAP\diploma\images\eta.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5898" y="898296"/>
            <a:ext cx="3106569" cy="208228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kutlin\Desktop\Private\ASGAP\diploma\images\linearized.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27809" y="836712"/>
            <a:ext cx="3106569" cy="210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1744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kutlin\Desktop\Private\ASGAP\diploma\images\s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550" y="620688"/>
            <a:ext cx="8363914" cy="573691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 name="Title 1"/>
              <p:cNvSpPr>
                <a:spLocks noGrp="1"/>
              </p:cNvSpPr>
              <p:nvPr>
                <p:ph type="title"/>
              </p:nvPr>
            </p:nvSpPr>
            <p:spPr>
              <a:xfrm>
                <a:off x="457200" y="-2670"/>
                <a:ext cx="8229600" cy="695366"/>
              </a:xfrm>
            </p:spPr>
            <p:txBody>
              <a:bodyPr>
                <a:normAutofit fontScale="90000"/>
              </a:bodyPr>
              <a:lstStyle/>
              <a:p>
                <a:r>
                  <a:rPr lang="ru-RU" sz="3600" dirty="0" smtClean="0">
                    <a:latin typeface="Cambria Math" panose="02040503050406030204" pitchFamily="18" charset="0"/>
                    <a:ea typeface="Cambria Math" panose="02040503050406030204" pitchFamily="18" charset="0"/>
                  </a:rPr>
                  <a:t>Результаты: </a:t>
                </a:r>
                <a14:m>
                  <m:oMath xmlns:m="http://schemas.openxmlformats.org/officeDocument/2006/math">
                    <m:r>
                      <a:rPr lang="ru-RU" sz="3600" b="0" i="1" smtClean="0">
                        <a:latin typeface="Cambria Math"/>
                        <a:ea typeface="Cambria Math" panose="02040503050406030204" pitchFamily="18" charset="0"/>
                      </a:rPr>
                      <m:t>поперечное распространение</m:t>
                    </m:r>
                  </m:oMath>
                </a14:m>
                <a:endParaRPr lang="ru-RU" sz="3600" i="1" dirty="0">
                  <a:latin typeface="Cambria Math" panose="02040503050406030204" pitchFamily="18" charset="0"/>
                  <a:ea typeface="Cambria Math" panose="02040503050406030204" pitchFamily="18" charset="0"/>
                </a:endParaRPr>
              </a:p>
            </p:txBody>
          </p:sp>
        </mc:Choice>
        <mc:Fallback>
          <p:sp>
            <p:nvSpPr>
              <p:cNvPr id="5" name="Title 1"/>
              <p:cNvSpPr>
                <a:spLocks noGrp="1" noRot="1" noChangeAspect="1" noMove="1" noResize="1" noEditPoints="1" noAdjustHandles="1" noChangeArrowheads="1" noChangeShapeType="1" noTextEdit="1"/>
              </p:cNvSpPr>
              <p:nvPr>
                <p:ph type="title"/>
              </p:nvPr>
            </p:nvSpPr>
            <p:spPr>
              <a:xfrm>
                <a:off x="457200" y="-2670"/>
                <a:ext cx="8229600" cy="695366"/>
              </a:xfrm>
              <a:blipFill rotWithShape="1">
                <a:blip r:embed="rId3"/>
                <a:stretch>
                  <a:fillRect l="-370" t="-3509" b="-20175"/>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1325166" y="6237312"/>
                <a:ext cx="6462464" cy="51982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ru-RU" i="1" smtClean="0">
                          <a:latin typeface="Cambria Math"/>
                        </a:rPr>
                        <m:t>𝛿</m:t>
                      </m:r>
                      <m:r>
                        <a:rPr lang="ru-RU">
                          <a:latin typeface="Cambria Math"/>
                        </a:rPr>
                        <m:t>=</m:t>
                      </m:r>
                      <m:sSubSup>
                        <m:sSubSupPr>
                          <m:ctrlPr>
                            <a:rPr lang="ru-RU" i="1">
                              <a:latin typeface="Cambria Math"/>
                            </a:rPr>
                          </m:ctrlPr>
                        </m:sSubSupPr>
                        <m:e>
                          <m:r>
                            <a:rPr lang="ru-RU" i="1">
                              <a:latin typeface="Cambria Math"/>
                            </a:rPr>
                            <m:t>𝜒</m:t>
                          </m:r>
                        </m:e>
                        <m:sub>
                          <m:r>
                            <a:rPr lang="ru-RU">
                              <a:latin typeface="Cambria Math"/>
                            </a:rPr>
                            <m:t>0</m:t>
                          </m:r>
                        </m:sub>
                        <m:sup>
                          <m:f>
                            <m:fPr>
                              <m:type m:val="skw"/>
                              <m:ctrlPr>
                                <a:rPr lang="ru-RU" i="1">
                                  <a:latin typeface="Cambria Math"/>
                                </a:rPr>
                              </m:ctrlPr>
                            </m:fPr>
                            <m:num>
                              <m:r>
                                <a:rPr lang="ru-RU">
                                  <a:latin typeface="Cambria Math"/>
                                </a:rPr>
                                <m:t>1</m:t>
                              </m:r>
                            </m:num>
                            <m:den>
                              <m:r>
                                <a:rPr lang="ru-RU">
                                  <a:latin typeface="Cambria Math"/>
                                </a:rPr>
                                <m:t>3</m:t>
                              </m:r>
                            </m:den>
                          </m:f>
                        </m:sup>
                      </m:sSubSup>
                      <m:func>
                        <m:funcPr>
                          <m:ctrlPr>
                            <a:rPr lang="ru-RU" i="1">
                              <a:latin typeface="Cambria Math"/>
                            </a:rPr>
                          </m:ctrlPr>
                        </m:funcPr>
                        <m:fName>
                          <m:r>
                            <m:rPr>
                              <m:sty m:val="p"/>
                            </m:rPr>
                            <a:rPr lang="ru-RU">
                              <a:latin typeface="Cambria Math"/>
                            </a:rPr>
                            <m:t>sin</m:t>
                          </m:r>
                        </m:fName>
                        <m:e>
                          <m:r>
                            <a:rPr lang="ru-RU" i="1">
                              <a:latin typeface="Cambria Math"/>
                            </a:rPr>
                            <m:t>𝜗</m:t>
                          </m:r>
                        </m:e>
                      </m:func>
                      <m:r>
                        <a:rPr lang="ru-RU">
                          <a:latin typeface="Cambria Math"/>
                        </a:rPr>
                        <m:t>,</m:t>
                      </m:r>
                      <m:r>
                        <a:rPr lang="ru-RU" smtClean="0">
                          <a:latin typeface="Cambria Math"/>
                        </a:rPr>
                        <m:t> </m:t>
                      </m:r>
                      <m:r>
                        <a:rPr lang="ru-RU">
                          <a:latin typeface="Cambria Math"/>
                        </a:rPr>
                        <m:t> </m:t>
                      </m:r>
                      <m:r>
                        <a:rPr lang="ru-RU" i="1">
                          <a:latin typeface="Cambria Math"/>
                        </a:rPr>
                        <m:t>𝛽</m:t>
                      </m:r>
                      <m:r>
                        <a:rPr lang="ru-RU">
                          <a:latin typeface="Cambria Math"/>
                        </a:rPr>
                        <m:t>=</m:t>
                      </m:r>
                      <m:sSubSup>
                        <m:sSubSupPr>
                          <m:ctrlPr>
                            <a:rPr lang="ru-RU" i="1">
                              <a:latin typeface="Cambria Math"/>
                            </a:rPr>
                          </m:ctrlPr>
                        </m:sSubSupPr>
                        <m:e>
                          <m:r>
                            <a:rPr lang="ru-RU" i="1">
                              <a:latin typeface="Cambria Math"/>
                            </a:rPr>
                            <m:t>𝜒</m:t>
                          </m:r>
                        </m:e>
                        <m:sub>
                          <m:r>
                            <a:rPr lang="ru-RU">
                              <a:latin typeface="Cambria Math"/>
                            </a:rPr>
                            <m:t>0</m:t>
                          </m:r>
                        </m:sub>
                        <m:sup>
                          <m:f>
                            <m:fPr>
                              <m:type m:val="skw"/>
                              <m:ctrlPr>
                                <a:rPr lang="ru-RU" i="1">
                                  <a:latin typeface="Cambria Math"/>
                                </a:rPr>
                              </m:ctrlPr>
                            </m:fPr>
                            <m:num>
                              <m:r>
                                <a:rPr lang="ru-RU">
                                  <a:latin typeface="Cambria Math"/>
                                </a:rPr>
                                <m:t>2</m:t>
                              </m:r>
                            </m:num>
                            <m:den>
                              <m:r>
                                <a:rPr lang="ru-RU">
                                  <a:latin typeface="Cambria Math"/>
                                </a:rPr>
                                <m:t>3</m:t>
                              </m:r>
                            </m:den>
                          </m:f>
                        </m:sup>
                      </m:sSubSup>
                      <m:rad>
                        <m:radPr>
                          <m:degHide m:val="on"/>
                          <m:ctrlPr>
                            <a:rPr lang="ru-RU" i="1">
                              <a:latin typeface="Cambria Math"/>
                            </a:rPr>
                          </m:ctrlPr>
                        </m:radPr>
                        <m:deg/>
                        <m:e>
                          <m:r>
                            <a:rPr lang="ru-RU" i="1">
                              <a:latin typeface="Cambria Math"/>
                            </a:rPr>
                            <m:t>𝑢</m:t>
                          </m:r>
                        </m:e>
                      </m:rad>
                      <m:r>
                        <a:rPr lang="en-US" i="1">
                          <a:latin typeface="Cambria Math"/>
                        </a:rPr>
                        <m:t>,  </m:t>
                      </m:r>
                      <m:sSub>
                        <m:sSubPr>
                          <m:ctrlPr>
                            <a:rPr lang="en-US" i="1">
                              <a:latin typeface="Cambria Math"/>
                            </a:rPr>
                          </m:ctrlPr>
                        </m:sSubPr>
                        <m:e>
                          <m:r>
                            <a:rPr lang="en-US" i="1">
                              <a:latin typeface="Cambria Math"/>
                              <a:ea typeface="Cambria Math"/>
                            </a:rPr>
                            <m:t>𝜒</m:t>
                          </m:r>
                        </m:e>
                        <m:sub>
                          <m:r>
                            <a:rPr lang="en-US" i="1">
                              <a:latin typeface="Cambria Math"/>
                            </a:rPr>
                            <m:t>0</m:t>
                          </m:r>
                        </m:sub>
                      </m:sSub>
                      <m:r>
                        <a:rPr lang="en-US" i="1">
                          <a:latin typeface="Cambria Math"/>
                        </a:rPr>
                        <m:t>=</m:t>
                      </m:r>
                      <m:sSub>
                        <m:sSubPr>
                          <m:ctrlPr>
                            <a:rPr lang="en-US" i="1">
                              <a:latin typeface="Cambria Math"/>
                            </a:rPr>
                          </m:ctrlPr>
                        </m:sSubPr>
                        <m:e>
                          <m:r>
                            <a:rPr lang="en-US" i="1">
                              <a:latin typeface="Cambria Math"/>
                            </a:rPr>
                            <m:t>𝑘</m:t>
                          </m:r>
                        </m:e>
                        <m:sub>
                          <m:r>
                            <a:rPr lang="en-US" i="1">
                              <a:latin typeface="Cambria Math"/>
                            </a:rPr>
                            <m:t>0</m:t>
                          </m:r>
                        </m:sub>
                      </m:sSub>
                      <m:sSub>
                        <m:sSubPr>
                          <m:ctrlPr>
                            <a:rPr lang="en-US" i="1">
                              <a:latin typeface="Cambria Math"/>
                            </a:rPr>
                          </m:ctrlPr>
                        </m:sSubPr>
                        <m:e>
                          <m:r>
                            <a:rPr lang="en-US" i="1">
                              <a:latin typeface="Cambria Math"/>
                            </a:rPr>
                            <m:t>𝐿</m:t>
                          </m:r>
                        </m:e>
                        <m:sub>
                          <m:r>
                            <a:rPr lang="en-US" i="1">
                              <a:latin typeface="Cambria Math"/>
                            </a:rPr>
                            <m:t>𝑢h</m:t>
                          </m:r>
                        </m:sub>
                      </m:sSub>
                    </m:oMath>
                  </m:oMathPara>
                </a14:m>
                <a:endParaRPr lang="ru-RU" dirty="0"/>
              </a:p>
            </p:txBody>
          </p:sp>
        </mc:Choice>
        <mc:Fallback>
          <p:sp>
            <p:nvSpPr>
              <p:cNvPr id="6" name="Rectangle 5"/>
              <p:cNvSpPr>
                <a:spLocks noRot="1" noChangeAspect="1" noMove="1" noResize="1" noEditPoints="1" noAdjustHandles="1" noChangeArrowheads="1" noChangeShapeType="1" noTextEdit="1"/>
              </p:cNvSpPr>
              <p:nvPr/>
            </p:nvSpPr>
            <p:spPr>
              <a:xfrm>
                <a:off x="1325166" y="6237312"/>
                <a:ext cx="6462464" cy="519822"/>
              </a:xfrm>
              <a:prstGeom prst="rect">
                <a:avLst/>
              </a:prstGeom>
              <a:blipFill rotWithShape="1">
                <a:blip r:embed="rId4"/>
                <a:stretch>
                  <a:fillRect/>
                </a:stretch>
              </a:blipFill>
            </p:spPr>
            <p:txBody>
              <a:bodyPr/>
              <a:lstStyle/>
              <a:p>
                <a:r>
                  <a:rPr lang="ru-RU">
                    <a:noFill/>
                  </a:rPr>
                  <a:t> </a:t>
                </a:r>
              </a:p>
            </p:txBody>
          </p:sp>
        </mc:Fallback>
      </mc:AlternateContent>
      <p:grpSp>
        <p:nvGrpSpPr>
          <p:cNvPr id="7" name="Group 6"/>
          <p:cNvGrpSpPr/>
          <p:nvPr/>
        </p:nvGrpSpPr>
        <p:grpSpPr>
          <a:xfrm>
            <a:off x="256683" y="1124387"/>
            <a:ext cx="3306558" cy="2088589"/>
            <a:chOff x="256683" y="836712"/>
            <a:chExt cx="4448335" cy="2664296"/>
          </a:xfrm>
        </p:grpSpPr>
        <p:cxnSp>
          <p:nvCxnSpPr>
            <p:cNvPr id="8" name="Straight Connector 7"/>
            <p:cNvCxnSpPr/>
            <p:nvPr/>
          </p:nvCxnSpPr>
          <p:spPr>
            <a:xfrm flipV="1">
              <a:off x="1580830" y="989112"/>
              <a:ext cx="0" cy="2184970"/>
            </a:xfrm>
            <a:prstGeom prst="line">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28702" y="2640317"/>
              <a:ext cx="3384376" cy="78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Flowchart: Summing Junction 9"/>
            <p:cNvSpPr>
              <a:spLocks noChangeAspect="1"/>
            </p:cNvSpPr>
            <p:nvPr/>
          </p:nvSpPr>
          <p:spPr>
            <a:xfrm>
              <a:off x="539552" y="2817912"/>
              <a:ext cx="288032" cy="2880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latin typeface="Cambria Math" panose="02040503050406030204" pitchFamily="18" charset="0"/>
                <a:ea typeface="Cambria Math" panose="02040503050406030204" pitchFamily="18" charset="0"/>
              </a:endParaRPr>
            </a:p>
          </p:txBody>
        </p:sp>
        <p:cxnSp>
          <p:nvCxnSpPr>
            <p:cNvPr id="11" name="Straight Arrow Connector 10"/>
            <p:cNvCxnSpPr/>
            <p:nvPr/>
          </p:nvCxnSpPr>
          <p:spPr>
            <a:xfrm flipV="1">
              <a:off x="1592221" y="1834674"/>
              <a:ext cx="1548172" cy="805643"/>
            </a:xfrm>
            <a:prstGeom prst="straightConnector1">
              <a:avLst/>
            </a:prstGeom>
            <a:ln w="2540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rot="21204390">
              <a:off x="2296748" y="2281614"/>
              <a:ext cx="69559" cy="358703"/>
            </a:xfrm>
            <a:custGeom>
              <a:avLst/>
              <a:gdLst>
                <a:gd name="connsiteX0" fmla="*/ 0 w 139118"/>
                <a:gd name="connsiteY0" fmla="*/ 0 h 428878"/>
                <a:gd name="connsiteX1" fmla="*/ 89013 w 139118"/>
                <a:gd name="connsiteY1" fmla="*/ 89013 h 428878"/>
                <a:gd name="connsiteX2" fmla="*/ 137565 w 139118"/>
                <a:gd name="connsiteY2" fmla="*/ 210393 h 428878"/>
                <a:gd name="connsiteX3" fmla="*/ 121381 w 139118"/>
                <a:gd name="connsiteY3" fmla="*/ 339866 h 428878"/>
                <a:gd name="connsiteX4" fmla="*/ 64736 w 139118"/>
                <a:gd name="connsiteY4" fmla="*/ 428878 h 428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18" h="428878">
                  <a:moveTo>
                    <a:pt x="0" y="0"/>
                  </a:moveTo>
                  <a:cubicBezTo>
                    <a:pt x="33043" y="26974"/>
                    <a:pt x="66086" y="53948"/>
                    <a:pt x="89013" y="89013"/>
                  </a:cubicBezTo>
                  <a:cubicBezTo>
                    <a:pt x="111940" y="124078"/>
                    <a:pt x="132170" y="168584"/>
                    <a:pt x="137565" y="210393"/>
                  </a:cubicBezTo>
                  <a:cubicBezTo>
                    <a:pt x="142960" y="252202"/>
                    <a:pt x="133519" y="303452"/>
                    <a:pt x="121381" y="339866"/>
                  </a:cubicBezTo>
                  <a:cubicBezTo>
                    <a:pt x="109243" y="376280"/>
                    <a:pt x="86989" y="402579"/>
                    <a:pt x="64736" y="428878"/>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latin typeface="Cambria Math" panose="02040503050406030204" pitchFamily="18" charset="0"/>
                <a:ea typeface="Cambria Math" panose="02040503050406030204" pitchFamily="18" charset="0"/>
              </a:endParaRPr>
            </a:p>
          </p:txBody>
        </p:sp>
        <p:sp>
          <p:nvSpPr>
            <p:cNvPr id="13" name="TextBox 12"/>
            <p:cNvSpPr txBox="1"/>
            <p:nvPr/>
          </p:nvSpPr>
          <p:spPr>
            <a:xfrm>
              <a:off x="2314660" y="2246785"/>
              <a:ext cx="399389" cy="431874"/>
            </a:xfrm>
            <a:prstGeom prst="rect">
              <a:avLst/>
            </a:prstGeom>
            <a:noFill/>
          </p:spPr>
          <p:txBody>
            <a:bodyPr wrap="none" rtlCol="0">
              <a:spAutoFit/>
            </a:bodyPr>
            <a:lstStyle/>
            <a:p>
              <a:r>
                <a:rPr lang="el-GR" sz="1600" dirty="0" smtClean="0">
                  <a:latin typeface="Cambria Math" panose="02040503050406030204" pitchFamily="18" charset="0"/>
                  <a:ea typeface="Cambria Math" panose="02040503050406030204" pitchFamily="18" charset="0"/>
                </a:rPr>
                <a:t>θ</a:t>
              </a:r>
              <a:endParaRPr lang="ru-RU" sz="1600" dirty="0">
                <a:latin typeface="Cambria Math" panose="02040503050406030204" pitchFamily="18" charset="0"/>
                <a:ea typeface="Cambria Math" panose="02040503050406030204" pitchFamily="18" charset="0"/>
              </a:endParaRPr>
            </a:p>
          </p:txBody>
        </p:sp>
        <mc:AlternateContent xmlns:mc="http://schemas.openxmlformats.org/markup-compatibility/2006">
          <mc:Choice xmlns:a14="http://schemas.microsoft.com/office/drawing/2010/main" Requires="a14">
            <p:sp>
              <p:nvSpPr>
                <p:cNvPr id="14" name="TextBox 13"/>
                <p:cNvSpPr txBox="1"/>
                <p:nvPr/>
              </p:nvSpPr>
              <p:spPr>
                <a:xfrm>
                  <a:off x="773643" y="2706555"/>
                  <a:ext cx="759445" cy="47007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ea typeface="Cambria Math" panose="02040503050406030204" pitchFamily="18" charset="0"/>
                          </a:rPr>
                          <m:t>𝑦</m:t>
                        </m:r>
                        <m:r>
                          <a:rPr lang="en-US" sz="1600" b="0" i="1" smtClean="0">
                            <a:solidFill>
                              <a:schemeClr val="tx1"/>
                            </a:solidFill>
                            <a:latin typeface="Cambria Math" panose="02040503050406030204" pitchFamily="18" charset="0"/>
                            <a:ea typeface="Cambria Math" panose="02040503050406030204" pitchFamily="18" charset="0"/>
                          </a:rPr>
                          <m:t>,</m:t>
                        </m:r>
                        <m:acc>
                          <m:accPr>
                            <m:chr m:val="⃗"/>
                            <m:ctrlPr>
                              <a:rPr lang="ru-RU" sz="1600" i="1" smtClean="0">
                                <a:solidFill>
                                  <a:schemeClr val="tx1"/>
                                </a:solidFill>
                                <a:latin typeface="Cambria Math" panose="02040503050406030204" pitchFamily="18" charset="0"/>
                                <a:ea typeface="Cambria Math" panose="02040503050406030204" pitchFamily="18" charset="0"/>
                              </a:rPr>
                            </m:ctrlPr>
                          </m:accPr>
                          <m:e>
                            <m:r>
                              <a:rPr lang="en-US" sz="1600" b="0" i="1" smtClean="0">
                                <a:solidFill>
                                  <a:schemeClr val="tx1"/>
                                </a:solidFill>
                                <a:latin typeface="Cambria Math" panose="02040503050406030204" pitchFamily="18" charset="0"/>
                                <a:ea typeface="Cambria Math" panose="02040503050406030204" pitchFamily="18" charset="0"/>
                              </a:rPr>
                              <m:t>𝐵</m:t>
                            </m:r>
                          </m:e>
                        </m:acc>
                      </m:oMath>
                    </m:oMathPara>
                  </a14:m>
                  <a:endParaRPr lang="ru-RU" sz="1600" dirty="0">
                    <a:noFill/>
                    <a:latin typeface="Cambria Math" panose="02040503050406030204" pitchFamily="18" charset="0"/>
                    <a:ea typeface="Cambria Math" panose="02040503050406030204" pitchFamily="18" charset="0"/>
                  </a:endParaRPr>
                </a:p>
              </p:txBody>
            </p:sp>
          </mc:Choice>
          <mc:Fallback>
            <p:sp>
              <p:nvSpPr>
                <p:cNvPr id="14" name="TextBox 13"/>
                <p:cNvSpPr txBox="1">
                  <a:spLocks noRot="1" noChangeAspect="1" noMove="1" noResize="1" noEditPoints="1" noAdjustHandles="1" noChangeArrowheads="1" noChangeShapeType="1" noTextEdit="1"/>
                </p:cNvSpPr>
                <p:nvPr/>
              </p:nvSpPr>
              <p:spPr>
                <a:xfrm>
                  <a:off x="773643" y="2706555"/>
                  <a:ext cx="759445" cy="470074"/>
                </a:xfrm>
                <a:prstGeom prst="rect">
                  <a:avLst/>
                </a:prstGeom>
                <a:blipFill rotWithShape="1">
                  <a:blip r:embed="rId5"/>
                  <a:stretch>
                    <a:fillRect b="-5000"/>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3813077" y="2361785"/>
                  <a:ext cx="891941" cy="47007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ea typeface="Cambria Math" panose="02040503050406030204" pitchFamily="18" charset="0"/>
                          </a:rPr>
                          <m:t>𝑥</m:t>
                        </m:r>
                        <m:r>
                          <a:rPr lang="en-US" sz="1600" b="0" i="1" smtClean="0">
                            <a:solidFill>
                              <a:schemeClr val="tx1"/>
                            </a:solidFill>
                            <a:latin typeface="Cambria Math" panose="02040503050406030204" pitchFamily="18" charset="0"/>
                            <a:ea typeface="Cambria Math" panose="02040503050406030204" pitchFamily="18" charset="0"/>
                          </a:rPr>
                          <m:t>,</m:t>
                        </m:r>
                        <m:acc>
                          <m:accPr>
                            <m:chr m:val="⃗"/>
                            <m:ctrlPr>
                              <a:rPr lang="ru-RU" sz="1600" i="1" smtClean="0">
                                <a:solidFill>
                                  <a:schemeClr val="tx1"/>
                                </a:solidFill>
                                <a:latin typeface="Cambria Math" panose="02040503050406030204" pitchFamily="18" charset="0"/>
                                <a:ea typeface="Cambria Math" panose="02040503050406030204" pitchFamily="18" charset="0"/>
                              </a:rPr>
                            </m:ctrlPr>
                          </m:accPr>
                          <m:e>
                            <m:r>
                              <a:rPr lang="ru-RU" sz="1600" i="1" smtClean="0">
                                <a:solidFill>
                                  <a:schemeClr val="tx1"/>
                                </a:solidFill>
                                <a:latin typeface="Cambria Math" panose="02040503050406030204" pitchFamily="18" charset="0"/>
                                <a:ea typeface="Cambria Math" panose="02040503050406030204" pitchFamily="18" charset="0"/>
                              </a:rPr>
                              <m:t>∇</m:t>
                            </m:r>
                          </m:e>
                        </m:acc>
                        <m:r>
                          <a:rPr lang="en-US" sz="1600" b="0" i="1" smtClean="0">
                            <a:solidFill>
                              <a:schemeClr val="tx1"/>
                            </a:solidFill>
                            <a:latin typeface="Cambria Math" panose="02040503050406030204" pitchFamily="18" charset="0"/>
                            <a:ea typeface="Cambria Math" panose="02040503050406030204" pitchFamily="18" charset="0"/>
                          </a:rPr>
                          <m:t>𝑛</m:t>
                        </m:r>
                      </m:oMath>
                    </m:oMathPara>
                  </a14:m>
                  <a:endParaRPr lang="ru-RU" sz="1600" dirty="0">
                    <a:noFill/>
                    <a:latin typeface="Cambria Math" panose="02040503050406030204" pitchFamily="18" charset="0"/>
                    <a:ea typeface="Cambria Math" panose="02040503050406030204" pitchFamily="18" charset="0"/>
                  </a:endParaRPr>
                </a:p>
              </p:txBody>
            </p:sp>
          </mc:Choice>
          <mc:Fallback>
            <p:sp>
              <p:nvSpPr>
                <p:cNvPr id="15" name="TextBox 14"/>
                <p:cNvSpPr txBox="1">
                  <a:spLocks noRot="1" noChangeAspect="1" noMove="1" noResize="1" noEditPoints="1" noAdjustHandles="1" noChangeArrowheads="1" noChangeShapeType="1" noTextEdit="1"/>
                </p:cNvSpPr>
                <p:nvPr/>
              </p:nvSpPr>
              <p:spPr>
                <a:xfrm>
                  <a:off x="3813077" y="2361785"/>
                  <a:ext cx="891941" cy="470074"/>
                </a:xfrm>
                <a:prstGeom prst="rect">
                  <a:avLst/>
                </a:prstGeom>
                <a:blipFill rotWithShape="1">
                  <a:blip r:embed="rId6"/>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1102492" y="836712"/>
                  <a:ext cx="447265" cy="43187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ea typeface="Cambria Math" panose="02040503050406030204" pitchFamily="18" charset="0"/>
                          </a:rPr>
                          <m:t>𝑧</m:t>
                        </m:r>
                      </m:oMath>
                    </m:oMathPara>
                  </a14:m>
                  <a:endParaRPr lang="ru-RU" sz="1600" dirty="0">
                    <a:noFill/>
                    <a:latin typeface="Cambria Math" panose="02040503050406030204" pitchFamily="18" charset="0"/>
                    <a:ea typeface="Cambria Math" panose="02040503050406030204" pitchFamily="18" charset="0"/>
                  </a:endParaRPr>
                </a:p>
              </p:txBody>
            </p:sp>
          </mc:Choice>
          <mc:Fallback>
            <p:sp>
              <p:nvSpPr>
                <p:cNvPr id="16" name="TextBox 15"/>
                <p:cNvSpPr txBox="1">
                  <a:spLocks noRot="1" noChangeAspect="1" noMove="1" noResize="1" noEditPoints="1" noAdjustHandles="1" noChangeArrowheads="1" noChangeShapeType="1" noTextEdit="1"/>
                </p:cNvSpPr>
                <p:nvPr/>
              </p:nvSpPr>
              <p:spPr>
                <a:xfrm>
                  <a:off x="1102492" y="836712"/>
                  <a:ext cx="447265" cy="431874"/>
                </a:xfrm>
                <a:prstGeom prst="rect">
                  <a:avLst/>
                </a:prstGeom>
                <a:blipFill rotWithShape="1">
                  <a:blip r:embed="rId7"/>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3094095" y="1616624"/>
                  <a:ext cx="470038" cy="47833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ru-RU" sz="1600" i="1" smtClean="0">
                                <a:solidFill>
                                  <a:schemeClr val="tx1"/>
                                </a:solidFill>
                                <a:latin typeface="Cambria Math" panose="02040503050406030204" pitchFamily="18" charset="0"/>
                                <a:ea typeface="Cambria Math" panose="02040503050406030204" pitchFamily="18" charset="0"/>
                              </a:rPr>
                            </m:ctrlPr>
                          </m:accPr>
                          <m:e>
                            <m:r>
                              <a:rPr lang="en-US" sz="1600" b="0" i="1" smtClean="0">
                                <a:solidFill>
                                  <a:schemeClr val="tx1"/>
                                </a:solidFill>
                                <a:latin typeface="Cambria Math" panose="02040503050406030204" pitchFamily="18" charset="0"/>
                                <a:ea typeface="Cambria Math" panose="02040503050406030204" pitchFamily="18" charset="0"/>
                              </a:rPr>
                              <m:t>𝑘</m:t>
                            </m:r>
                          </m:e>
                        </m:acc>
                      </m:oMath>
                    </m:oMathPara>
                  </a14:m>
                  <a:endParaRPr lang="ru-RU" sz="1600" dirty="0">
                    <a:noFill/>
                    <a:latin typeface="Cambria Math" panose="02040503050406030204" pitchFamily="18" charset="0"/>
                    <a:ea typeface="Cambria Math" panose="02040503050406030204" pitchFamily="18" charset="0"/>
                  </a:endParaRPr>
                </a:p>
              </p:txBody>
            </p:sp>
          </mc:Choice>
          <mc:Fallback>
            <p:sp>
              <p:nvSpPr>
                <p:cNvPr id="17" name="TextBox 16"/>
                <p:cNvSpPr txBox="1">
                  <a:spLocks noRot="1" noChangeAspect="1" noMove="1" noResize="1" noEditPoints="1" noAdjustHandles="1" noChangeArrowheads="1" noChangeShapeType="1" noTextEdit="1"/>
                </p:cNvSpPr>
                <p:nvPr/>
              </p:nvSpPr>
              <p:spPr>
                <a:xfrm>
                  <a:off x="3094095" y="1616624"/>
                  <a:ext cx="470038" cy="478333"/>
                </a:xfrm>
                <a:prstGeom prst="rect">
                  <a:avLst/>
                </a:prstGeom>
                <a:blipFill rotWithShape="1">
                  <a:blip r:embed="rId8"/>
                  <a:stretch>
                    <a:fillRect/>
                  </a:stretch>
                </a:blipFill>
              </p:spPr>
              <p:txBody>
                <a:bodyPr/>
                <a:lstStyle/>
                <a:p>
                  <a:r>
                    <a:rPr lang="ru-RU">
                      <a:noFill/>
                    </a:rPr>
                    <a:t> </a:t>
                  </a:r>
                </a:p>
              </p:txBody>
            </p:sp>
          </mc:Fallback>
        </mc:AlternateContent>
        <p:sp>
          <p:nvSpPr>
            <p:cNvPr id="18" name="TextBox 17"/>
            <p:cNvSpPr txBox="1"/>
            <p:nvPr/>
          </p:nvSpPr>
          <p:spPr>
            <a:xfrm>
              <a:off x="1735830" y="1311151"/>
              <a:ext cx="1145549" cy="431874"/>
            </a:xfrm>
            <a:prstGeom prst="rect">
              <a:avLst/>
            </a:prstGeom>
            <a:noFill/>
          </p:spPr>
          <p:txBody>
            <a:bodyPr wrap="none" rtlCol="0">
              <a:spAutoFit/>
            </a:bodyPr>
            <a:lstStyle/>
            <a:p>
              <a:r>
                <a:rPr lang="ru-RU" sz="1600" dirty="0" smtClean="0">
                  <a:latin typeface="Cambria Math" panose="02040503050406030204" pitchFamily="18" charset="0"/>
                  <a:ea typeface="Cambria Math" panose="02040503050406030204" pitchFamily="18" charset="0"/>
                </a:rPr>
                <a:t>плазма</a:t>
              </a:r>
              <a:endParaRPr lang="ru-RU" sz="1600" dirty="0">
                <a:latin typeface="Cambria Math" panose="02040503050406030204" pitchFamily="18" charset="0"/>
                <a:ea typeface="Cambria Math" panose="02040503050406030204" pitchFamily="18" charset="0"/>
              </a:endParaRPr>
            </a:p>
          </p:txBody>
        </p:sp>
        <p:sp>
          <p:nvSpPr>
            <p:cNvPr id="19" name="TextBox 18"/>
            <p:cNvSpPr txBox="1"/>
            <p:nvPr/>
          </p:nvSpPr>
          <p:spPr>
            <a:xfrm>
              <a:off x="256683" y="1311151"/>
              <a:ext cx="1143394" cy="431874"/>
            </a:xfrm>
            <a:prstGeom prst="rect">
              <a:avLst/>
            </a:prstGeom>
            <a:noFill/>
          </p:spPr>
          <p:txBody>
            <a:bodyPr wrap="none" rtlCol="0">
              <a:spAutoFit/>
            </a:bodyPr>
            <a:lstStyle/>
            <a:p>
              <a:r>
                <a:rPr lang="ru-RU" sz="1600" dirty="0" smtClean="0">
                  <a:latin typeface="Cambria Math" panose="02040503050406030204" pitchFamily="18" charset="0"/>
                  <a:ea typeface="Cambria Math" panose="02040503050406030204" pitchFamily="18" charset="0"/>
                </a:rPr>
                <a:t>вакуум</a:t>
              </a:r>
              <a:endParaRPr lang="ru-RU" sz="1600" dirty="0">
                <a:latin typeface="Cambria Math" panose="02040503050406030204" pitchFamily="18" charset="0"/>
                <a:ea typeface="Cambria Math" panose="02040503050406030204" pitchFamily="18" charset="0"/>
              </a:endParaRPr>
            </a:p>
          </p:txBody>
        </p:sp>
        <p:cxnSp>
          <p:nvCxnSpPr>
            <p:cNvPr id="20" name="Straight Arrow Connector 19"/>
            <p:cNvCxnSpPr/>
            <p:nvPr/>
          </p:nvCxnSpPr>
          <p:spPr>
            <a:xfrm>
              <a:off x="1580830" y="2643125"/>
              <a:ext cx="1623018" cy="713867"/>
            </a:xfrm>
            <a:prstGeom prst="straightConnector1">
              <a:avLst/>
            </a:prstGeom>
            <a:ln w="2540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sp>
          <p:nvSpPr>
            <p:cNvPr id="21" name="Multiply 20"/>
            <p:cNvSpPr/>
            <p:nvPr/>
          </p:nvSpPr>
          <p:spPr>
            <a:xfrm>
              <a:off x="2276384" y="2708449"/>
              <a:ext cx="639578" cy="792559"/>
            </a:xfrm>
            <a:prstGeom prst="mathMultiply">
              <a:avLst>
                <a:gd name="adj1" fmla="val 1275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p>
          </p:txBody>
        </p:sp>
      </p:grpSp>
      <mc:AlternateContent xmlns:mc="http://schemas.openxmlformats.org/markup-compatibility/2006">
        <mc:Choice xmlns:a14="http://schemas.microsoft.com/office/drawing/2010/main" Requires="a14">
          <p:sp>
            <p:nvSpPr>
              <p:cNvPr id="22" name="TextBox 21"/>
              <p:cNvSpPr txBox="1"/>
              <p:nvPr/>
            </p:nvSpPr>
            <p:spPr>
              <a:xfrm>
                <a:off x="6247456" y="1052736"/>
                <a:ext cx="2356992" cy="390748"/>
              </a:xfrm>
              <a:prstGeom prst="rect">
                <a:avLst/>
              </a:prstGeom>
              <a:noFill/>
              <a:ln w="25400">
                <a:solidFill>
                  <a:schemeClr val="accent6"/>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ru-RU" i="1" smtClean="0">
                              <a:latin typeface="Cambria Math"/>
                            </a:rPr>
                          </m:ctrlPr>
                        </m:sSubPr>
                        <m:e>
                          <m:r>
                            <a:rPr lang="ru-RU" i="1" smtClean="0">
                              <a:latin typeface="Cambria Math"/>
                              <a:ea typeface="Cambria Math"/>
                            </a:rPr>
                            <m:t>𝛽</m:t>
                          </m:r>
                        </m:e>
                        <m:sub>
                          <m:r>
                            <a:rPr lang="en-US" b="0" i="1" smtClean="0">
                              <a:latin typeface="Cambria Math"/>
                            </a:rPr>
                            <m:t>𝑜𝑝𝑡</m:t>
                          </m:r>
                        </m:sub>
                      </m:sSub>
                      <m:r>
                        <a:rPr lang="ru-RU" i="1" smtClean="0">
                          <a:latin typeface="Cambria Math"/>
                          <a:ea typeface="Cambria Math"/>
                        </a:rPr>
                        <m:t>≈</m:t>
                      </m:r>
                      <m:r>
                        <a:rPr lang="en-US" b="0" i="1" smtClean="0">
                          <a:latin typeface="Cambria Math"/>
                          <a:ea typeface="Cambria Math"/>
                        </a:rPr>
                        <m:t>0.4, </m:t>
                      </m:r>
                      <m:sSub>
                        <m:sSubPr>
                          <m:ctrlPr>
                            <a:rPr lang="en-US" b="0" i="1" smtClean="0">
                              <a:latin typeface="Cambria Math"/>
                              <a:ea typeface="Cambria Math"/>
                            </a:rPr>
                          </m:ctrlPr>
                        </m:sSubPr>
                        <m:e>
                          <m:r>
                            <a:rPr lang="en-US" b="0" i="1" smtClean="0">
                              <a:latin typeface="Cambria Math"/>
                              <a:ea typeface="Cambria Math"/>
                            </a:rPr>
                            <m:t>𝛿</m:t>
                          </m:r>
                        </m:e>
                        <m:sub>
                          <m:r>
                            <a:rPr lang="en-US" b="0" i="1" smtClean="0">
                              <a:latin typeface="Cambria Math"/>
                              <a:ea typeface="Cambria Math"/>
                            </a:rPr>
                            <m:t>𝑜𝑝𝑡</m:t>
                          </m:r>
                        </m:sub>
                      </m:sSub>
                      <m:r>
                        <a:rPr lang="en-US" i="1">
                          <a:latin typeface="Cambria Math"/>
                          <a:ea typeface="Cambria Math"/>
                        </a:rPr>
                        <m:t>≈</m:t>
                      </m:r>
                      <m:r>
                        <a:rPr lang="en-US" b="0" i="1" smtClean="0">
                          <a:latin typeface="Cambria Math"/>
                          <a:ea typeface="Cambria Math"/>
                        </a:rPr>
                        <m:t>0.5</m:t>
                      </m:r>
                    </m:oMath>
                  </m:oMathPara>
                </a14:m>
                <a:endParaRPr lang="ru-RU" dirty="0"/>
              </a:p>
            </p:txBody>
          </p:sp>
        </mc:Choice>
        <mc:Fallback>
          <p:sp>
            <p:nvSpPr>
              <p:cNvPr id="22" name="TextBox 21"/>
              <p:cNvSpPr txBox="1">
                <a:spLocks noRot="1" noChangeAspect="1" noMove="1" noResize="1" noEditPoints="1" noAdjustHandles="1" noChangeArrowheads="1" noChangeShapeType="1" noTextEdit="1"/>
              </p:cNvSpPr>
              <p:nvPr/>
            </p:nvSpPr>
            <p:spPr>
              <a:xfrm>
                <a:off x="6247456" y="1052736"/>
                <a:ext cx="2356992" cy="390748"/>
              </a:xfrm>
              <a:prstGeom prst="rect">
                <a:avLst/>
              </a:prstGeom>
              <a:blipFill rotWithShape="1">
                <a:blip r:embed="rId9"/>
                <a:stretch>
                  <a:fillRect b="-4412"/>
                </a:stretch>
              </a:blipFill>
              <a:ln w="25400">
                <a:solidFill>
                  <a:schemeClr val="accent6"/>
                </a:solidFill>
              </a:ln>
            </p:spPr>
            <p:txBody>
              <a:bodyPr/>
              <a:lstStyle/>
              <a:p>
                <a:r>
                  <a:rPr lang="ru-RU">
                    <a:noFill/>
                  </a:rPr>
                  <a:t> </a:t>
                </a:r>
              </a:p>
            </p:txBody>
          </p:sp>
        </mc:Fallback>
      </mc:AlternateContent>
    </p:spTree>
    <p:extLst>
      <p:ext uri="{BB962C8B-B14F-4D97-AF65-F5344CB8AC3E}">
        <p14:creationId xmlns:p14="http://schemas.microsoft.com/office/powerpoint/2010/main" val="4254226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57200" y="-2670"/>
                <a:ext cx="8229600" cy="706090"/>
              </a:xfrm>
            </p:spPr>
            <p:txBody>
              <a:bodyPr>
                <a:normAutofit/>
              </a:bodyPr>
              <a:lstStyle/>
              <a:p>
                <a:r>
                  <a:rPr lang="ru-RU" sz="3600" dirty="0" smtClean="0">
                    <a:latin typeface="Cambria Math" panose="02040503050406030204" pitchFamily="18" charset="0"/>
                    <a:ea typeface="Cambria Math" panose="02040503050406030204" pitchFamily="18" charset="0"/>
                  </a:rPr>
                  <a:t>Распространение при </a:t>
                </a:r>
                <a14:m>
                  <m:oMath xmlns:m="http://schemas.openxmlformats.org/officeDocument/2006/math">
                    <m:r>
                      <a:rPr lang="ru-RU" sz="3600" i="1" smtClean="0">
                        <a:latin typeface="Cambria Math" panose="02040503050406030204" pitchFamily="18" charset="0"/>
                        <a:ea typeface="Cambria Math" panose="02040503050406030204" pitchFamily="18" charset="0"/>
                      </a:rPr>
                      <m:t>𝜗</m:t>
                    </m:r>
                    <m:r>
                      <a:rPr lang="ru-RU" sz="3600" b="0" i="1" smtClean="0">
                        <a:latin typeface="Cambria Math" panose="02040503050406030204" pitchFamily="18" charset="0"/>
                        <a:ea typeface="Cambria Math" panose="02040503050406030204" pitchFamily="18" charset="0"/>
                      </a:rPr>
                      <m:t>=0</m:t>
                    </m:r>
                  </m:oMath>
                </a14:m>
                <a:endParaRPr lang="ru-RU" sz="3600" dirty="0">
                  <a:latin typeface="Cambria Math" panose="02040503050406030204" pitchFamily="18" charset="0"/>
                  <a:ea typeface="Cambria Math" panose="020405030504060302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57200" y="-2670"/>
                <a:ext cx="8229600" cy="706090"/>
              </a:xfrm>
              <a:blipFill rotWithShape="1">
                <a:blip r:embed="rId2"/>
                <a:stretch>
                  <a:fillRect t="-8696" b="-28696"/>
                </a:stretch>
              </a:blipFill>
            </p:spPr>
            <p:txBody>
              <a:bodyPr/>
              <a:lstStyle/>
              <a:p>
                <a:r>
                  <a:rPr lang="ru-RU">
                    <a:noFill/>
                  </a:rPr>
                  <a:t> </a:t>
                </a:r>
              </a:p>
            </p:txBody>
          </p:sp>
        </mc:Fallback>
      </mc:AlternateContent>
      <p:cxnSp>
        <p:nvCxnSpPr>
          <p:cNvPr id="4" name="Straight Arrow Connector 3"/>
          <p:cNvCxnSpPr/>
          <p:nvPr/>
        </p:nvCxnSpPr>
        <p:spPr>
          <a:xfrm>
            <a:off x="492258" y="2065251"/>
            <a:ext cx="2279542"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483655" y="832877"/>
            <a:ext cx="0" cy="122413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476292" y="952623"/>
            <a:ext cx="1718992" cy="1105222"/>
          </a:xfrm>
          <a:prstGeom prst="straightConnector1">
            <a:avLst/>
          </a:prstGeom>
          <a:ln w="2540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sp>
        <p:nvSpPr>
          <p:cNvPr id="7" name="Полилиния 21"/>
          <p:cNvSpPr/>
          <p:nvPr/>
        </p:nvSpPr>
        <p:spPr>
          <a:xfrm rot="15395346">
            <a:off x="891393" y="1846263"/>
            <a:ext cx="346969" cy="70469"/>
          </a:xfrm>
          <a:custGeom>
            <a:avLst/>
            <a:gdLst>
              <a:gd name="connsiteX0" fmla="*/ 0 w 714375"/>
              <a:gd name="connsiteY0" fmla="*/ 7144 h 105172"/>
              <a:gd name="connsiteX1" fmla="*/ 152400 w 714375"/>
              <a:gd name="connsiteY1" fmla="*/ 76200 h 105172"/>
              <a:gd name="connsiteX2" fmla="*/ 376238 w 714375"/>
              <a:gd name="connsiteY2" fmla="*/ 104775 h 105172"/>
              <a:gd name="connsiteX3" fmla="*/ 564357 w 714375"/>
              <a:gd name="connsiteY3" fmla="*/ 78581 h 105172"/>
              <a:gd name="connsiteX4" fmla="*/ 714375 w 714375"/>
              <a:gd name="connsiteY4" fmla="*/ 0 h 105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375" h="105172">
                <a:moveTo>
                  <a:pt x="0" y="7144"/>
                </a:moveTo>
                <a:cubicBezTo>
                  <a:pt x="44847" y="33536"/>
                  <a:pt x="89694" y="59928"/>
                  <a:pt x="152400" y="76200"/>
                </a:cubicBezTo>
                <a:cubicBezTo>
                  <a:pt x="215106" y="92472"/>
                  <a:pt x="307579" y="104378"/>
                  <a:pt x="376238" y="104775"/>
                </a:cubicBezTo>
                <a:cubicBezTo>
                  <a:pt x="444897" y="105172"/>
                  <a:pt x="508001" y="96043"/>
                  <a:pt x="564357" y="78581"/>
                </a:cubicBezTo>
                <a:cubicBezTo>
                  <a:pt x="620713" y="61119"/>
                  <a:pt x="667544" y="30559"/>
                  <a:pt x="714375"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latin typeface="Cambria Math" panose="02040503050406030204" pitchFamily="18" charset="0"/>
              <a:ea typeface="Cambria Math" panose="02040503050406030204" pitchFamily="18" charset="0"/>
            </a:endParaRPr>
          </a:p>
        </p:txBody>
      </p:sp>
      <p:sp>
        <p:nvSpPr>
          <p:cNvPr id="8" name="TextBox 7"/>
          <p:cNvSpPr txBox="1"/>
          <p:nvPr/>
        </p:nvSpPr>
        <p:spPr>
          <a:xfrm>
            <a:off x="1063929" y="1624965"/>
            <a:ext cx="308098" cy="369332"/>
          </a:xfrm>
          <a:prstGeom prst="rect">
            <a:avLst/>
          </a:prstGeom>
          <a:noFill/>
        </p:spPr>
        <p:txBody>
          <a:bodyPr wrap="none" rtlCol="0">
            <a:spAutoFit/>
          </a:bodyPr>
          <a:lstStyle/>
          <a:p>
            <a:r>
              <a:rPr lang="el-GR" dirty="0" smtClean="0">
                <a:latin typeface="Cambria Math" panose="02040503050406030204" pitchFamily="18" charset="0"/>
                <a:ea typeface="Cambria Math" panose="02040503050406030204" pitchFamily="18" charset="0"/>
              </a:rPr>
              <a:t>η</a:t>
            </a:r>
            <a:endParaRPr lang="ru-RU"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5" name="TextBox 14"/>
              <p:cNvSpPr txBox="1"/>
              <p:nvPr/>
            </p:nvSpPr>
            <p:spPr>
              <a:xfrm>
                <a:off x="2195284" y="747470"/>
                <a:ext cx="370934" cy="4103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ru-RU" i="1" smtClean="0">
                              <a:latin typeface="Cambria Math"/>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𝑘</m:t>
                          </m:r>
                        </m:e>
                      </m:acc>
                    </m:oMath>
                  </m:oMathPara>
                </a14:m>
                <a:endParaRPr lang="ru-RU" dirty="0">
                  <a:latin typeface="Cambria Math" panose="02040503050406030204" pitchFamily="18" charset="0"/>
                  <a:ea typeface="Cambria Math" panose="02040503050406030204" pitchFamily="18"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195284" y="747470"/>
                <a:ext cx="370934" cy="410305"/>
              </a:xfrm>
              <a:prstGeom prst="rect">
                <a:avLst/>
              </a:prstGeom>
              <a:blipFill rotWithShape="1">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79512" y="429946"/>
                <a:ext cx="616451" cy="4029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acc>
                        <m:accPr>
                          <m:chr m:val="⃗"/>
                          <m:ctrlPr>
                            <a:rPr lang="ru-RU" i="1" smtClean="0">
                              <a:latin typeface="Cambria Math"/>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𝐵</m:t>
                          </m:r>
                        </m:e>
                      </m:acc>
                    </m:oMath>
                  </m:oMathPara>
                </a14:m>
                <a:endParaRPr lang="ru-RU" dirty="0">
                  <a:latin typeface="Cambria Math" panose="02040503050406030204" pitchFamily="18" charset="0"/>
                  <a:ea typeface="Cambria Math" panose="02040503050406030204" pitchFamily="18"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79512" y="429946"/>
                <a:ext cx="616451" cy="402931"/>
              </a:xfrm>
              <a:prstGeom prst="rect">
                <a:avLst/>
              </a:prstGeom>
              <a:blipFill rotWithShape="1">
                <a:blip r:embed="rId4"/>
                <a:stretch>
                  <a:fillRect b="-7576"/>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834458" y="1818409"/>
                <a:ext cx="729430" cy="4029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acc>
                        <m:accPr>
                          <m:chr m:val="⃗"/>
                          <m:ctrlPr>
                            <a:rPr lang="ru-RU" i="1" smtClean="0">
                              <a:latin typeface="Cambria Math"/>
                              <a:ea typeface="Cambria Math" panose="02040503050406030204" pitchFamily="18" charset="0"/>
                            </a:rPr>
                          </m:ctrlPr>
                        </m:accPr>
                        <m:e>
                          <m:r>
                            <a:rPr lang="ru-RU" i="1" smtClean="0">
                              <a:latin typeface="Cambria Math" panose="02040503050406030204" pitchFamily="18" charset="0"/>
                              <a:ea typeface="Cambria Math" panose="02040503050406030204" pitchFamily="18" charset="0"/>
                            </a:rPr>
                            <m:t>𝛻</m:t>
                          </m:r>
                        </m:e>
                      </m:acc>
                      <m:r>
                        <a:rPr lang="en-US" b="0" i="1" smtClean="0">
                          <a:latin typeface="Cambria Math" panose="02040503050406030204" pitchFamily="18" charset="0"/>
                          <a:ea typeface="Cambria Math" panose="02040503050406030204" pitchFamily="18" charset="0"/>
                        </a:rPr>
                        <m:t>𝑛</m:t>
                      </m:r>
                    </m:oMath>
                  </m:oMathPara>
                </a14:m>
                <a:endParaRPr lang="ru-RU" dirty="0">
                  <a:latin typeface="Cambria Math" panose="02040503050406030204" pitchFamily="18" charset="0"/>
                  <a:ea typeface="Cambria Math" panose="02040503050406030204" pitchFamily="18"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2834458" y="1818409"/>
                <a:ext cx="729430" cy="402931"/>
              </a:xfrm>
              <a:prstGeom prst="rect">
                <a:avLst/>
              </a:prstGeom>
              <a:blipFill rotWithShape="1">
                <a:blip r:embed="rId5"/>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4162319" y="2492896"/>
                <a:ext cx="2064155" cy="7039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ru-RU" i="1" smtClean="0">
                              <a:latin typeface="Cambria Math"/>
                              <a:ea typeface="Cambria Math" panose="02040503050406030204" pitchFamily="18" charset="0"/>
                            </a:rPr>
                          </m:ctrlPr>
                        </m:funcPr>
                        <m:fName>
                          <m:sSup>
                            <m:sSupPr>
                              <m:ctrlPr>
                                <a:rPr lang="ru-RU" i="1">
                                  <a:latin typeface="Cambria Math"/>
                                  <a:ea typeface="Cambria Math" panose="02040503050406030204" pitchFamily="18" charset="0"/>
                                </a:rPr>
                              </m:ctrlPr>
                            </m:sSupPr>
                            <m:e>
                              <m:r>
                                <m:rPr>
                                  <m:sty m:val="p"/>
                                </m:rPr>
                                <a:rPr lang="ru-RU">
                                  <a:latin typeface="Cambria Math" panose="02040503050406030204" pitchFamily="18" charset="0"/>
                                  <a:ea typeface="Cambria Math" panose="02040503050406030204" pitchFamily="18" charset="0"/>
                                </a:rPr>
                                <m:t>sin</m:t>
                              </m:r>
                            </m:e>
                            <m:sup>
                              <m:r>
                                <a:rPr lang="ru-RU">
                                  <a:latin typeface="Cambria Math" panose="02040503050406030204" pitchFamily="18" charset="0"/>
                                  <a:ea typeface="Cambria Math" panose="02040503050406030204" pitchFamily="18" charset="0"/>
                                </a:rPr>
                                <m:t>2</m:t>
                              </m:r>
                            </m:sup>
                          </m:sSup>
                        </m:fName>
                        <m:e>
                          <m:sSub>
                            <m:sSubPr>
                              <m:ctrlPr>
                                <a:rPr lang="ru-RU" i="1">
                                  <a:latin typeface="Cambria Math"/>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𝜂</m:t>
                              </m:r>
                            </m:e>
                            <m:sub>
                              <m:r>
                                <m:rPr>
                                  <m:sty m:val="p"/>
                                </m:rPr>
                                <a:rPr lang="en-US" b="0" i="0" smtClean="0">
                                  <a:latin typeface="Cambria Math" panose="02040503050406030204" pitchFamily="18" charset="0"/>
                                  <a:ea typeface="Cambria Math" panose="02040503050406030204" pitchFamily="18" charset="0"/>
                                </a:rPr>
                                <m:t>opt</m:t>
                              </m:r>
                            </m:sub>
                          </m:sSub>
                        </m:e>
                      </m:func>
                      <m:r>
                        <a:rPr lang="ru-RU">
                          <a:latin typeface="Cambria Math" panose="02040503050406030204" pitchFamily="18" charset="0"/>
                          <a:ea typeface="Cambria Math" panose="02040503050406030204" pitchFamily="18" charset="0"/>
                        </a:rPr>
                        <m:t>=</m:t>
                      </m:r>
                      <m:f>
                        <m:fPr>
                          <m:ctrlPr>
                            <a:rPr lang="ru-RU" i="1">
                              <a:latin typeface="Cambria Math"/>
                              <a:ea typeface="Cambria Math" panose="02040503050406030204" pitchFamily="18" charset="0"/>
                            </a:rPr>
                          </m:ctrlPr>
                        </m:fPr>
                        <m:num>
                          <m:rad>
                            <m:radPr>
                              <m:degHide m:val="on"/>
                              <m:ctrlPr>
                                <a:rPr lang="ru-RU" i="1">
                                  <a:latin typeface="Cambria Math"/>
                                  <a:ea typeface="Cambria Math" panose="02040503050406030204" pitchFamily="18" charset="0"/>
                                </a:rPr>
                              </m:ctrlPr>
                            </m:radPr>
                            <m:deg/>
                            <m:e>
                              <m:r>
                                <a:rPr lang="ru-RU" i="1">
                                  <a:latin typeface="Cambria Math" panose="02040503050406030204" pitchFamily="18" charset="0"/>
                                  <a:ea typeface="Cambria Math" panose="02040503050406030204" pitchFamily="18" charset="0"/>
                                </a:rPr>
                                <m:t>𝑢</m:t>
                              </m:r>
                            </m:e>
                          </m:rad>
                        </m:num>
                        <m:den>
                          <m:r>
                            <a:rPr lang="ru-RU">
                              <a:latin typeface="Cambria Math" panose="02040503050406030204" pitchFamily="18" charset="0"/>
                              <a:ea typeface="Cambria Math" panose="02040503050406030204" pitchFamily="18" charset="0"/>
                            </a:rPr>
                            <m:t>1+</m:t>
                          </m:r>
                          <m:rad>
                            <m:radPr>
                              <m:degHide m:val="on"/>
                              <m:ctrlPr>
                                <a:rPr lang="ru-RU" i="1">
                                  <a:latin typeface="Cambria Math"/>
                                  <a:ea typeface="Cambria Math" panose="02040503050406030204" pitchFamily="18" charset="0"/>
                                </a:rPr>
                              </m:ctrlPr>
                            </m:radPr>
                            <m:deg/>
                            <m:e>
                              <m:r>
                                <a:rPr lang="ru-RU" i="1">
                                  <a:latin typeface="Cambria Math" panose="02040503050406030204" pitchFamily="18" charset="0"/>
                                  <a:ea typeface="Cambria Math" panose="02040503050406030204" pitchFamily="18" charset="0"/>
                                </a:rPr>
                                <m:t>𝑢</m:t>
                              </m:r>
                            </m:e>
                          </m:rad>
                        </m:den>
                      </m:f>
                    </m:oMath>
                  </m:oMathPara>
                </a14:m>
                <a:endParaRPr lang="ru-RU" dirty="0">
                  <a:latin typeface="Cambria Math" panose="02040503050406030204" pitchFamily="18" charset="0"/>
                  <a:ea typeface="Cambria Math" panose="02040503050406030204" pitchFamily="18" charset="0"/>
                </a:endParaRPr>
              </a:p>
            </p:txBody>
          </p:sp>
        </mc:Choice>
        <mc:Fallback xmlns="">
          <p:sp>
            <p:nvSpPr>
              <p:cNvPr id="19" name="Rectangle 18"/>
              <p:cNvSpPr>
                <a:spLocks noRot="1" noChangeAspect="1" noMove="1" noResize="1" noEditPoints="1" noAdjustHandles="1" noChangeArrowheads="1" noChangeShapeType="1" noTextEdit="1"/>
              </p:cNvSpPr>
              <p:nvPr/>
            </p:nvSpPr>
            <p:spPr>
              <a:xfrm>
                <a:off x="4162319" y="2492896"/>
                <a:ext cx="2064155" cy="703911"/>
              </a:xfrm>
              <a:prstGeom prst="rect">
                <a:avLst/>
              </a:prstGeom>
              <a:blipFill rotWithShape="1">
                <a:blip r:embed="rId8"/>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4860032" y="959964"/>
                <a:ext cx="3196260" cy="7747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ru-RU" i="1" smtClean="0">
                              <a:latin typeface="Cambria Math"/>
                              <a:ea typeface="Cambria Math" panose="02040503050406030204" pitchFamily="18" charset="0"/>
                            </a:rPr>
                          </m:ctrlPr>
                        </m:sSubPr>
                        <m:e>
                          <m:r>
                            <a:rPr lang="ru-RU" i="1" smtClean="0">
                              <a:latin typeface="Cambria Math" panose="02040503050406030204" pitchFamily="18" charset="0"/>
                              <a:ea typeface="Cambria Math" panose="02040503050406030204" pitchFamily="18" charset="0"/>
                            </a:rPr>
                            <m:t>𝜒</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𝑘</m:t>
                          </m:r>
                        </m:e>
                        <m:sub>
                          <m:r>
                            <a:rPr lang="en-US" b="0" i="1" smtClean="0">
                              <a:latin typeface="Cambria Math" panose="02040503050406030204" pitchFamily="18" charset="0"/>
                              <a:ea typeface="Cambria Math" panose="02040503050406030204" pitchFamily="18" charset="0"/>
                            </a:rPr>
                            <m:t>0</m:t>
                          </m:r>
                        </m:sub>
                      </m:sSub>
                      <m:sSub>
                        <m:sSubPr>
                          <m:ctrlPr>
                            <a:rPr lang="ru-RU" i="1">
                              <a:latin typeface="Cambria Math"/>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𝐿</m:t>
                          </m:r>
                        </m:e>
                        <m:sub>
                          <m:r>
                            <a:rPr lang="ru-RU" i="1">
                              <a:latin typeface="Cambria Math" panose="02040503050406030204" pitchFamily="18" charset="0"/>
                              <a:ea typeface="Cambria Math" panose="02040503050406030204" pitchFamily="18" charset="0"/>
                            </a:rPr>
                            <m:t>𝑣</m:t>
                          </m:r>
                        </m:sub>
                      </m:sSub>
                      <m:r>
                        <a:rPr lang="en-US" b="0" i="1" smtClean="0">
                          <a:latin typeface="Cambria Math" panose="02040503050406030204" pitchFamily="18" charset="0"/>
                          <a:ea typeface="Cambria Math" panose="02040503050406030204" pitchFamily="18" charset="0"/>
                        </a:rPr>
                        <m:t>,  </m:t>
                      </m:r>
                      <m:sSub>
                        <m:sSubPr>
                          <m:ctrlPr>
                            <a:rPr lang="ru-RU" i="1">
                              <a:latin typeface="Cambria Math"/>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𝐿</m:t>
                          </m:r>
                        </m:e>
                        <m:sub>
                          <m:r>
                            <a:rPr lang="ru-RU" i="1">
                              <a:latin typeface="Cambria Math" panose="02040503050406030204" pitchFamily="18" charset="0"/>
                              <a:ea typeface="Cambria Math" panose="02040503050406030204" pitchFamily="18" charset="0"/>
                            </a:rPr>
                            <m:t>𝑣</m:t>
                          </m:r>
                        </m:sub>
                      </m:sSub>
                      <m:r>
                        <a:rPr lang="ru-RU">
                          <a:latin typeface="Cambria Math" panose="02040503050406030204" pitchFamily="18" charset="0"/>
                          <a:ea typeface="Cambria Math" panose="02040503050406030204" pitchFamily="18" charset="0"/>
                        </a:rPr>
                        <m:t>=</m:t>
                      </m:r>
                      <m:sSub>
                        <m:sSubPr>
                          <m:ctrlPr>
                            <a:rPr lang="ru-RU" i="1">
                              <a:latin typeface="Cambria Math"/>
                              <a:ea typeface="Cambria Math" panose="02040503050406030204" pitchFamily="18" charset="0"/>
                            </a:rPr>
                          </m:ctrlPr>
                        </m:sSubPr>
                        <m:e>
                          <m:d>
                            <m:dPr>
                              <m:begChr m:val=""/>
                              <m:endChr m:val="|"/>
                              <m:ctrlPr>
                                <a:rPr lang="ru-RU" i="1">
                                  <a:latin typeface="Cambria Math"/>
                                  <a:ea typeface="Cambria Math" panose="02040503050406030204" pitchFamily="18" charset="0"/>
                                </a:rPr>
                              </m:ctrlPr>
                            </m:dPr>
                            <m:e>
                              <m:f>
                                <m:fPr>
                                  <m:ctrlPr>
                                    <a:rPr lang="ru-RU" i="1">
                                      <a:latin typeface="Cambria Math"/>
                                      <a:ea typeface="Cambria Math" panose="02040503050406030204" pitchFamily="18" charset="0"/>
                                    </a:rPr>
                                  </m:ctrlPr>
                                </m:fPr>
                                <m:num>
                                  <m:r>
                                    <a:rPr lang="ru-RU" i="1">
                                      <a:latin typeface="Cambria Math" panose="02040503050406030204" pitchFamily="18" charset="0"/>
                                      <a:ea typeface="Cambria Math" panose="02040503050406030204" pitchFamily="18" charset="0"/>
                                    </a:rPr>
                                    <m:t>𝑑𝑣</m:t>
                                  </m:r>
                                </m:num>
                                <m:den>
                                  <m:r>
                                    <a:rPr lang="ru-RU" i="1">
                                      <a:latin typeface="Cambria Math" panose="02040503050406030204" pitchFamily="18" charset="0"/>
                                      <a:ea typeface="Cambria Math" panose="02040503050406030204" pitchFamily="18" charset="0"/>
                                    </a:rPr>
                                    <m:t>𝑑𝑥</m:t>
                                  </m:r>
                                </m:den>
                              </m:f>
                            </m:e>
                          </m:d>
                        </m:e>
                        <m:sub>
                          <m:r>
                            <a:rPr lang="ru-RU" i="1">
                              <a:latin typeface="Cambria Math" panose="02040503050406030204" pitchFamily="18" charset="0"/>
                              <a:ea typeface="Cambria Math" panose="02040503050406030204" pitchFamily="18" charset="0"/>
                            </a:rPr>
                            <m:t>𝑣</m:t>
                          </m:r>
                          <m:d>
                            <m:dPr>
                              <m:ctrlPr>
                                <a:rPr lang="ru-RU" i="1">
                                  <a:latin typeface="Cambria Math"/>
                                  <a:ea typeface="Cambria Math" panose="02040503050406030204" pitchFamily="18" charset="0"/>
                                </a:rPr>
                              </m:ctrlPr>
                            </m:dPr>
                            <m:e>
                              <m:r>
                                <a:rPr lang="ru-RU" i="1">
                                  <a:latin typeface="Cambria Math" panose="02040503050406030204" pitchFamily="18" charset="0"/>
                                  <a:ea typeface="Cambria Math" panose="02040503050406030204" pitchFamily="18" charset="0"/>
                                </a:rPr>
                                <m:t>𝑥</m:t>
                              </m:r>
                            </m:e>
                          </m:d>
                          <m:r>
                            <a:rPr lang="ru-RU">
                              <a:latin typeface="Cambria Math" panose="02040503050406030204" pitchFamily="18" charset="0"/>
                              <a:ea typeface="Cambria Math" panose="02040503050406030204" pitchFamily="18" charset="0"/>
                            </a:rPr>
                            <m:t>=1</m:t>
                          </m:r>
                        </m:sub>
                      </m:sSub>
                    </m:oMath>
                  </m:oMathPara>
                </a14:m>
                <a:endParaRPr lang="ru-RU" dirty="0">
                  <a:latin typeface="Cambria Math" panose="02040503050406030204" pitchFamily="18" charset="0"/>
                  <a:ea typeface="Cambria Math" panose="02040503050406030204" pitchFamily="18" charset="0"/>
                </a:endParaRPr>
              </a:p>
            </p:txBody>
          </p:sp>
        </mc:Choice>
        <mc:Fallback xmlns="">
          <p:sp>
            <p:nvSpPr>
              <p:cNvPr id="20" name="Rectangle 19"/>
              <p:cNvSpPr>
                <a:spLocks noRot="1" noChangeAspect="1" noMove="1" noResize="1" noEditPoints="1" noAdjustHandles="1" noChangeArrowheads="1" noChangeShapeType="1" noTextEdit="1"/>
              </p:cNvSpPr>
              <p:nvPr/>
            </p:nvSpPr>
            <p:spPr>
              <a:xfrm>
                <a:off x="4860032" y="959964"/>
                <a:ext cx="3196260" cy="774764"/>
              </a:xfrm>
              <a:prstGeom prst="rect">
                <a:avLst/>
              </a:prstGeom>
              <a:blipFill rotWithShape="1">
                <a:blip r:embed="rId9"/>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22" name="Rectangle 21"/>
              <p:cNvSpPr/>
              <p:nvPr/>
            </p:nvSpPr>
            <p:spPr>
              <a:xfrm>
                <a:off x="6759799" y="2112462"/>
                <a:ext cx="90261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ru-RU" sz="2000" b="1" i="1" smtClean="0">
                          <a:latin typeface="Cambria Math"/>
                          <a:ea typeface="Cambria Math"/>
                        </a:rPr>
                        <m:t>𝜷</m:t>
                      </m:r>
                      <m:r>
                        <a:rPr lang="ru-RU" sz="2000" b="1">
                          <a:latin typeface="Cambria Math" panose="02040503050406030204" pitchFamily="18" charset="0"/>
                          <a:ea typeface="Cambria Math" panose="02040503050406030204" pitchFamily="18" charset="0"/>
                        </a:rPr>
                        <m:t>&gt;</m:t>
                      </m:r>
                      <m:r>
                        <a:rPr lang="ru-RU" sz="2000" b="1" i="1">
                          <a:latin typeface="Cambria Math" panose="02040503050406030204" pitchFamily="18" charset="0"/>
                          <a:ea typeface="Cambria Math" panose="02040503050406030204" pitchFamily="18" charset="0"/>
                        </a:rPr>
                        <m:t>𝟏</m:t>
                      </m:r>
                    </m:oMath>
                  </m:oMathPara>
                </a14:m>
                <a:endParaRPr lang="ru-RU" sz="2000" b="1" dirty="0">
                  <a:latin typeface="Cambria Math" panose="02040503050406030204" pitchFamily="18" charset="0"/>
                  <a:ea typeface="Cambria Math" panose="02040503050406030204" pitchFamily="18" charset="0"/>
                </a:endParaRPr>
              </a:p>
            </p:txBody>
          </p:sp>
        </mc:Choice>
        <mc:Fallback>
          <p:sp>
            <p:nvSpPr>
              <p:cNvPr id="22" name="Rectangle 21"/>
              <p:cNvSpPr>
                <a:spLocks noRot="1" noChangeAspect="1" noMove="1" noResize="1" noEditPoints="1" noAdjustHandles="1" noChangeArrowheads="1" noChangeShapeType="1" noTextEdit="1"/>
              </p:cNvSpPr>
              <p:nvPr/>
            </p:nvSpPr>
            <p:spPr>
              <a:xfrm>
                <a:off x="6759799" y="2112462"/>
                <a:ext cx="902619" cy="400110"/>
              </a:xfrm>
              <a:prstGeom prst="rect">
                <a:avLst/>
              </a:prstGeom>
              <a:blipFill rotWithShape="1">
                <a:blip r:embed="rId10"/>
                <a:stretch>
                  <a:fillRect b="-18462"/>
                </a:stretch>
              </a:blipFill>
            </p:spPr>
            <p:txBody>
              <a:bodyPr/>
              <a:lstStyle/>
              <a:p>
                <a:r>
                  <a:rPr lang="ru-RU">
                    <a:noFill/>
                  </a:rPr>
                  <a:t> </a:t>
                </a:r>
              </a:p>
            </p:txBody>
          </p:sp>
        </mc:Fallback>
      </mc:AlternateContent>
      <p:cxnSp>
        <p:nvCxnSpPr>
          <p:cNvPr id="24" name="Straight Connector 23"/>
          <p:cNvCxnSpPr/>
          <p:nvPr/>
        </p:nvCxnSpPr>
        <p:spPr>
          <a:xfrm>
            <a:off x="3707904" y="836712"/>
            <a:ext cx="0" cy="56991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211960" y="2117248"/>
            <a:ext cx="2090637" cy="400110"/>
          </a:xfrm>
          <a:prstGeom prst="rect">
            <a:avLst/>
          </a:prstGeom>
          <a:noFill/>
        </p:spPr>
        <p:txBody>
          <a:bodyPr wrap="none" rtlCol="0">
            <a:spAutoFit/>
          </a:bodyPr>
          <a:lstStyle/>
          <a:p>
            <a:r>
              <a:rPr lang="en-US" sz="2000" b="1" dirty="0" smtClean="0">
                <a:latin typeface="Cambria Math" panose="02040503050406030204" pitchFamily="18" charset="0"/>
                <a:ea typeface="Cambria Math" panose="02040503050406030204" pitchFamily="18" charset="0"/>
              </a:rPr>
              <a:t>1. </a:t>
            </a:r>
            <a:r>
              <a:rPr lang="ru-RU" sz="2000" b="1" dirty="0" smtClean="0">
                <a:latin typeface="Cambria Math" panose="02040503050406030204" pitchFamily="18" charset="0"/>
                <a:ea typeface="Cambria Math" panose="02040503050406030204" pitchFamily="18" charset="0"/>
              </a:rPr>
              <a:t>Сильное поле</a:t>
            </a:r>
            <a:r>
              <a:rPr lang="en-US" sz="2000" b="1" dirty="0">
                <a:latin typeface="Cambria Math" panose="02040503050406030204" pitchFamily="18" charset="0"/>
                <a:ea typeface="Cambria Math" panose="02040503050406030204" pitchFamily="18" charset="0"/>
              </a:rPr>
              <a:t>:</a:t>
            </a:r>
            <a:endParaRPr lang="ru-RU" sz="2000" b="1"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26" name="Rectangle 25"/>
              <p:cNvSpPr/>
              <p:nvPr/>
            </p:nvSpPr>
            <p:spPr>
              <a:xfrm>
                <a:off x="4093005" y="3231693"/>
                <a:ext cx="2217787"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ea typeface="Cambria Math" panose="02040503050406030204" pitchFamily="18" charset="0"/>
                        </a:rPr>
                        <m:t>𝜂</m:t>
                      </m:r>
                      <m:r>
                        <a:rPr lang="ru-RU">
                          <a:latin typeface="Cambria Math" panose="02040503050406030204" pitchFamily="18" charset="0"/>
                          <a:ea typeface="Cambria Math" panose="02040503050406030204" pitchFamily="18" charset="0"/>
                        </a:rPr>
                        <m:t>=</m:t>
                      </m:r>
                      <m:sSub>
                        <m:sSubPr>
                          <m:ctrlPr>
                            <a:rPr lang="ru-RU" i="1">
                              <a:latin typeface="Cambria Math"/>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𝜂</m:t>
                          </m:r>
                        </m:e>
                        <m:sub>
                          <m:r>
                            <m:rPr>
                              <m:sty m:val="p"/>
                            </m:rPr>
                            <a:rPr lang="en-US" b="0" i="0" smtClean="0">
                              <a:latin typeface="Cambria Math" panose="02040503050406030204" pitchFamily="18" charset="0"/>
                              <a:ea typeface="Cambria Math" panose="02040503050406030204" pitchFamily="18" charset="0"/>
                            </a:rPr>
                            <m:t>opt</m:t>
                          </m:r>
                        </m:sub>
                      </m:sSub>
                      <m:r>
                        <a:rPr lang="ru-RU">
                          <a:latin typeface="Cambria Math" panose="02040503050406030204" pitchFamily="18" charset="0"/>
                          <a:ea typeface="Cambria Math" panose="02040503050406030204" pitchFamily="18" charset="0"/>
                        </a:rPr>
                        <m:t>+</m:t>
                      </m:r>
                      <m:r>
                        <a:rPr lang="ru-RU" i="1">
                          <a:latin typeface="Cambria Math" panose="02040503050406030204" pitchFamily="18" charset="0"/>
                          <a:ea typeface="Cambria Math" panose="02040503050406030204" pitchFamily="18" charset="0"/>
                        </a:rPr>
                        <m:t>𝜑</m:t>
                      </m:r>
                      <m:r>
                        <a:rPr lang="ru-RU">
                          <a:latin typeface="Cambria Math" panose="02040503050406030204" pitchFamily="18" charset="0"/>
                          <a:ea typeface="Cambria Math" panose="02040503050406030204" pitchFamily="18" charset="0"/>
                        </a:rPr>
                        <m:t>, </m:t>
                      </m:r>
                      <m:r>
                        <a:rPr lang="ru-RU" i="1">
                          <a:latin typeface="Cambria Math" panose="02040503050406030204" pitchFamily="18" charset="0"/>
                          <a:ea typeface="Cambria Math" panose="02040503050406030204" pitchFamily="18" charset="0"/>
                        </a:rPr>
                        <m:t>𝜑</m:t>
                      </m:r>
                      <m:r>
                        <a:rPr lang="ru-RU">
                          <a:latin typeface="Cambria Math" panose="02040503050406030204" pitchFamily="18" charset="0"/>
                          <a:ea typeface="Cambria Math" panose="02040503050406030204" pitchFamily="18" charset="0"/>
                        </a:rPr>
                        <m:t>≪1</m:t>
                      </m:r>
                    </m:oMath>
                  </m:oMathPara>
                </a14:m>
                <a:endParaRPr lang="ru-RU" dirty="0">
                  <a:latin typeface="Cambria Math" panose="02040503050406030204" pitchFamily="18" charset="0"/>
                  <a:ea typeface="Cambria Math" panose="02040503050406030204" pitchFamily="18" charset="0"/>
                </a:endParaRPr>
              </a:p>
            </p:txBody>
          </p:sp>
        </mc:Choice>
        <mc:Fallback xmlns="">
          <p:sp>
            <p:nvSpPr>
              <p:cNvPr id="26" name="Rectangle 25"/>
              <p:cNvSpPr>
                <a:spLocks noRot="1" noChangeAspect="1" noMove="1" noResize="1" noEditPoints="1" noAdjustHandles="1" noChangeArrowheads="1" noChangeShapeType="1" noTextEdit="1"/>
              </p:cNvSpPr>
              <p:nvPr/>
            </p:nvSpPr>
            <p:spPr>
              <a:xfrm>
                <a:off x="4093005" y="3231693"/>
                <a:ext cx="2217787" cy="394019"/>
              </a:xfrm>
              <a:prstGeom prst="rect">
                <a:avLst/>
              </a:prstGeom>
              <a:blipFill rotWithShape="1">
                <a:blip r:embed="rId11"/>
                <a:stretch>
                  <a:fillRect b="-6154"/>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4295372" y="3645024"/>
                <a:ext cx="1912896" cy="4900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ru-RU" i="1">
                          <a:latin typeface="Cambria Math" panose="02040503050406030204" pitchFamily="18" charset="0"/>
                          <a:ea typeface="Cambria Math" panose="02040503050406030204" pitchFamily="18" charset="0"/>
                        </a:rPr>
                        <m:t>𝐴</m:t>
                      </m:r>
                      <m:r>
                        <a:rPr lang="ru-RU">
                          <a:latin typeface="Cambria Math" panose="02040503050406030204" pitchFamily="18" charset="0"/>
                          <a:ea typeface="Cambria Math" panose="02040503050406030204" pitchFamily="18" charset="0"/>
                        </a:rPr>
                        <m:t>=</m:t>
                      </m:r>
                      <m:sSup>
                        <m:sSupPr>
                          <m:ctrlPr>
                            <a:rPr lang="ru-RU" i="1">
                              <a:latin typeface="Cambria Math"/>
                              <a:ea typeface="Cambria Math" panose="02040503050406030204" pitchFamily="18" charset="0"/>
                            </a:rPr>
                          </m:ctrlPr>
                        </m:sSupPr>
                        <m:e>
                          <m:d>
                            <m:dPr>
                              <m:begChr m:val="|"/>
                              <m:endChr m:val="|"/>
                              <m:ctrlPr>
                                <a:rPr lang="ru-RU" i="1">
                                  <a:latin typeface="Cambria Math"/>
                                  <a:ea typeface="Cambria Math" panose="02040503050406030204" pitchFamily="18" charset="0"/>
                                </a:rPr>
                              </m:ctrlPr>
                            </m:dPr>
                            <m:e>
                              <m:sSup>
                                <m:sSupPr>
                                  <m:ctrlPr>
                                    <a:rPr lang="ru-RU" i="1">
                                      <a:latin typeface="Cambria Math"/>
                                      <a:ea typeface="Cambria Math" panose="02040503050406030204" pitchFamily="18" charset="0"/>
                                    </a:rPr>
                                  </m:ctrlPr>
                                </m:sSupPr>
                                <m:e>
                                  <m:r>
                                    <m:rPr>
                                      <m:sty m:val="p"/>
                                    </m:rPr>
                                    <a:rPr lang="ru-RU">
                                      <a:latin typeface="Cambria Math" panose="02040503050406030204" pitchFamily="18" charset="0"/>
                                      <a:ea typeface="Cambria Math" panose="02040503050406030204" pitchFamily="18" charset="0"/>
                                    </a:rPr>
                                    <m:t>e</m:t>
                                  </m:r>
                                </m:e>
                                <m:sup>
                                  <m:r>
                                    <a:rPr lang="ru-RU" i="1">
                                      <a:latin typeface="Cambria Math" panose="02040503050406030204" pitchFamily="18" charset="0"/>
                                      <a:ea typeface="Cambria Math" panose="02040503050406030204" pitchFamily="18" charset="0"/>
                                    </a:rPr>
                                    <m:t>𝑖</m:t>
                                  </m:r>
                                  <m:sSub>
                                    <m:sSubPr>
                                      <m:ctrlPr>
                                        <a:rPr lang="ru-RU" i="1">
                                          <a:latin typeface="Cambria Math"/>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𝜒</m:t>
                                      </m:r>
                                    </m:e>
                                    <m:sub>
                                      <m:r>
                                        <a:rPr lang="ru-RU">
                                          <a:latin typeface="Cambria Math" panose="02040503050406030204" pitchFamily="18" charset="0"/>
                                          <a:ea typeface="Cambria Math" panose="02040503050406030204" pitchFamily="18" charset="0"/>
                                        </a:rPr>
                                        <m:t>0</m:t>
                                      </m:r>
                                    </m:sub>
                                  </m:sSub>
                                  <m:nary>
                                    <m:naryPr>
                                      <m:limLoc m:val="undOvr"/>
                                      <m:subHide m:val="on"/>
                                      <m:supHide m:val="on"/>
                                      <m:ctrlPr>
                                        <a:rPr lang="ru-RU" i="1">
                                          <a:latin typeface="Cambria Math"/>
                                          <a:ea typeface="Cambria Math" panose="02040503050406030204" pitchFamily="18" charset="0"/>
                                        </a:rPr>
                                      </m:ctrlPr>
                                    </m:naryPr>
                                    <m:sub/>
                                    <m:sup/>
                                    <m:e>
                                      <m:sSub>
                                        <m:sSubPr>
                                          <m:ctrlPr>
                                            <a:rPr lang="ru-RU" i="1">
                                              <a:latin typeface="Cambria Math"/>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𝑛</m:t>
                                          </m:r>
                                        </m:e>
                                        <m:sub>
                                          <m:r>
                                            <a:rPr lang="ru-RU" i="1">
                                              <a:latin typeface="Cambria Math" panose="02040503050406030204" pitchFamily="18" charset="0"/>
                                              <a:ea typeface="Cambria Math" panose="02040503050406030204" pitchFamily="18" charset="0"/>
                                            </a:rPr>
                                            <m:t>𝑥</m:t>
                                          </m:r>
                                        </m:sub>
                                      </m:sSub>
                                      <m:r>
                                        <a:rPr lang="ru-RU" i="1">
                                          <a:latin typeface="Cambria Math" panose="02040503050406030204" pitchFamily="18" charset="0"/>
                                          <a:ea typeface="Cambria Math" panose="02040503050406030204" pitchFamily="18" charset="0"/>
                                        </a:rPr>
                                        <m:t>𝑑𝑥</m:t>
                                      </m:r>
                                    </m:e>
                                  </m:nary>
                                </m:sup>
                              </m:sSup>
                            </m:e>
                          </m:d>
                        </m:e>
                        <m:sup>
                          <m:r>
                            <a:rPr lang="ru-RU">
                              <a:latin typeface="Cambria Math" panose="02040503050406030204" pitchFamily="18" charset="0"/>
                              <a:ea typeface="Cambria Math" panose="02040503050406030204" pitchFamily="18" charset="0"/>
                            </a:rPr>
                            <m:t>2</m:t>
                          </m:r>
                        </m:sup>
                      </m:sSup>
                    </m:oMath>
                  </m:oMathPara>
                </a14:m>
                <a:endParaRPr lang="ru-RU" dirty="0">
                  <a:latin typeface="Cambria Math" panose="02040503050406030204" pitchFamily="18" charset="0"/>
                  <a:ea typeface="Cambria Math" panose="02040503050406030204" pitchFamily="18" charset="0"/>
                </a:endParaRPr>
              </a:p>
            </p:txBody>
          </p:sp>
        </mc:Choice>
        <mc:Fallback xmlns="">
          <p:sp>
            <p:nvSpPr>
              <p:cNvPr id="27" name="Rectangle 26"/>
              <p:cNvSpPr>
                <a:spLocks noRot="1" noChangeAspect="1" noMove="1" noResize="1" noEditPoints="1" noAdjustHandles="1" noChangeArrowheads="1" noChangeShapeType="1" noTextEdit="1"/>
              </p:cNvSpPr>
              <p:nvPr/>
            </p:nvSpPr>
            <p:spPr>
              <a:xfrm>
                <a:off x="4295372" y="3645024"/>
                <a:ext cx="1912896" cy="490006"/>
              </a:xfrm>
              <a:prstGeom prst="rect">
                <a:avLst/>
              </a:prstGeom>
              <a:blipFill rotWithShape="1">
                <a:blip r:embed="rId12"/>
                <a:stretch>
                  <a:fillRect/>
                </a:stretch>
              </a:blipFill>
            </p:spPr>
            <p:txBody>
              <a:bodyPr/>
              <a:lstStyle/>
              <a:p>
                <a:r>
                  <a:rPr lang="ru-RU">
                    <a:noFill/>
                  </a:rPr>
                  <a:t> </a:t>
                </a:r>
              </a:p>
            </p:txBody>
          </p:sp>
        </mc:Fallback>
      </mc:AlternateContent>
      <p:sp>
        <p:nvSpPr>
          <p:cNvPr id="28" name="Right Brace 27"/>
          <p:cNvSpPr/>
          <p:nvPr/>
        </p:nvSpPr>
        <p:spPr>
          <a:xfrm>
            <a:off x="6441041" y="2636912"/>
            <a:ext cx="219191" cy="1440160"/>
          </a:xfrm>
          <a:prstGeom prst="rightBrace">
            <a:avLst>
              <a:gd name="adj1" fmla="val 47230"/>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latin typeface="Cambria Math" panose="02040503050406030204" pitchFamily="18" charset="0"/>
              <a:ea typeface="Cambria Math" panose="02040503050406030204" pitchFamily="18" charset="0"/>
            </a:endParaRPr>
          </a:p>
        </p:txBody>
      </p:sp>
      <mc:AlternateContent xmlns:mc="http://schemas.openxmlformats.org/markup-compatibility/2006">
        <mc:Choice xmlns:a14="http://schemas.microsoft.com/office/drawing/2010/main" Requires="a14">
          <p:sp>
            <p:nvSpPr>
              <p:cNvPr id="29" name="Rectangle 28"/>
              <p:cNvSpPr/>
              <p:nvPr/>
            </p:nvSpPr>
            <p:spPr>
              <a:xfrm>
                <a:off x="6759799" y="3117663"/>
                <a:ext cx="2065244" cy="4562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ea typeface="Cambria Math" panose="02040503050406030204" pitchFamily="18" charset="0"/>
                        </a:rPr>
                        <m:t>𝐴</m:t>
                      </m:r>
                      <m:r>
                        <a:rPr lang="ru-RU">
                          <a:latin typeface="Cambria Math" panose="02040503050406030204" pitchFamily="18" charset="0"/>
                          <a:ea typeface="Cambria Math" panose="02040503050406030204" pitchFamily="18" charset="0"/>
                        </a:rPr>
                        <m:t>=</m:t>
                      </m:r>
                      <m:sSup>
                        <m:sSupPr>
                          <m:ctrlPr>
                            <a:rPr lang="ru-RU" i="1">
                              <a:latin typeface="Cambria Math"/>
                              <a:ea typeface="Cambria Math" panose="02040503050406030204" pitchFamily="18" charset="0"/>
                            </a:rPr>
                          </m:ctrlPr>
                        </m:sSupPr>
                        <m:e>
                          <m:r>
                            <a:rPr lang="ru-RU" i="1">
                              <a:latin typeface="Cambria Math" panose="02040503050406030204" pitchFamily="18" charset="0"/>
                              <a:ea typeface="Cambria Math" panose="02040503050406030204" pitchFamily="18" charset="0"/>
                            </a:rPr>
                            <m:t>𝑒</m:t>
                          </m:r>
                        </m:e>
                        <m:sup>
                          <m:r>
                            <a:rPr lang="ru-RU" i="1">
                              <a:latin typeface="Cambria Math" panose="02040503050406030204" pitchFamily="18" charset="0"/>
                              <a:ea typeface="Cambria Math" panose="02040503050406030204" pitchFamily="18" charset="0"/>
                            </a:rPr>
                            <m:t>−</m:t>
                          </m:r>
                          <m:rad>
                            <m:radPr>
                              <m:degHide m:val="on"/>
                              <m:ctrlPr>
                                <a:rPr lang="ru-RU" i="1">
                                  <a:latin typeface="Cambria Math"/>
                                  <a:ea typeface="Cambria Math" panose="02040503050406030204" pitchFamily="18" charset="0"/>
                                </a:rPr>
                              </m:ctrlPr>
                            </m:radPr>
                            <m:deg/>
                            <m:e>
                              <m:r>
                                <a:rPr lang="ru-RU">
                                  <a:latin typeface="Cambria Math" panose="02040503050406030204" pitchFamily="18" charset="0"/>
                                  <a:ea typeface="Cambria Math" panose="02040503050406030204" pitchFamily="18" charset="0"/>
                                </a:rPr>
                                <m:t>2</m:t>
                              </m:r>
                            </m:e>
                          </m:rad>
                          <m:r>
                            <a:rPr lang="ru-RU" i="1">
                              <a:latin typeface="Cambria Math" panose="02040503050406030204" pitchFamily="18" charset="0"/>
                              <a:ea typeface="Cambria Math" panose="02040503050406030204" pitchFamily="18" charset="0"/>
                            </a:rPr>
                            <m:t>𝜋</m:t>
                          </m:r>
                          <m:sSub>
                            <m:sSubPr>
                              <m:ctrlPr>
                                <a:rPr lang="ru-RU" i="1">
                                  <a:latin typeface="Cambria Math"/>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𝜒</m:t>
                              </m:r>
                            </m:e>
                            <m:sub>
                              <m:r>
                                <a:rPr lang="ru-RU">
                                  <a:latin typeface="Cambria Math" panose="02040503050406030204" pitchFamily="18" charset="0"/>
                                  <a:ea typeface="Cambria Math" panose="02040503050406030204" pitchFamily="18" charset="0"/>
                                </a:rPr>
                                <m:t>0</m:t>
                              </m:r>
                            </m:sub>
                          </m:sSub>
                          <m:sSup>
                            <m:sSupPr>
                              <m:ctrlPr>
                                <a:rPr lang="ru-RU" i="1">
                                  <a:latin typeface="Cambria Math"/>
                                  <a:ea typeface="Cambria Math" panose="02040503050406030204" pitchFamily="18" charset="0"/>
                                </a:rPr>
                              </m:ctrlPr>
                            </m:sSupPr>
                            <m:e>
                              <m:r>
                                <a:rPr lang="ru-RU" i="1">
                                  <a:latin typeface="Cambria Math" panose="02040503050406030204" pitchFamily="18" charset="0"/>
                                  <a:ea typeface="Cambria Math" panose="02040503050406030204" pitchFamily="18" charset="0"/>
                                </a:rPr>
                                <m:t>𝑢</m:t>
                              </m:r>
                            </m:e>
                            <m:sup>
                              <m:f>
                                <m:fPr>
                                  <m:type m:val="skw"/>
                                  <m:ctrlPr>
                                    <a:rPr lang="ru-RU" i="1">
                                      <a:latin typeface="Cambria Math"/>
                                      <a:ea typeface="Cambria Math" panose="02040503050406030204" pitchFamily="18" charset="0"/>
                                    </a:rPr>
                                  </m:ctrlPr>
                                </m:fPr>
                                <m:num>
                                  <m:r>
                                    <a:rPr lang="ru-RU">
                                      <a:latin typeface="Cambria Math" panose="02040503050406030204" pitchFamily="18" charset="0"/>
                                      <a:ea typeface="Cambria Math" panose="02040503050406030204" pitchFamily="18" charset="0"/>
                                    </a:rPr>
                                    <m:t>1</m:t>
                                  </m:r>
                                </m:num>
                                <m:den>
                                  <m:r>
                                    <a:rPr lang="ru-RU">
                                      <a:latin typeface="Cambria Math" panose="02040503050406030204" pitchFamily="18" charset="0"/>
                                      <a:ea typeface="Cambria Math" panose="02040503050406030204" pitchFamily="18" charset="0"/>
                                    </a:rPr>
                                    <m:t>4</m:t>
                                  </m:r>
                                </m:den>
                              </m:f>
                            </m:sup>
                          </m:sSup>
                          <m:sSup>
                            <m:sSupPr>
                              <m:ctrlPr>
                                <a:rPr lang="ru-RU" i="1">
                                  <a:latin typeface="Cambria Math"/>
                                  <a:ea typeface="Cambria Math" panose="02040503050406030204" pitchFamily="18" charset="0"/>
                                </a:rPr>
                              </m:ctrlPr>
                            </m:sSupPr>
                            <m:e>
                              <m:r>
                                <a:rPr lang="ru-RU" i="1">
                                  <a:latin typeface="Cambria Math" panose="02040503050406030204" pitchFamily="18" charset="0"/>
                                  <a:ea typeface="Cambria Math" panose="02040503050406030204" pitchFamily="18" charset="0"/>
                                </a:rPr>
                                <m:t>𝜑</m:t>
                              </m:r>
                            </m:e>
                            <m:sup>
                              <m:r>
                                <a:rPr lang="ru-RU">
                                  <a:latin typeface="Cambria Math" panose="02040503050406030204" pitchFamily="18" charset="0"/>
                                  <a:ea typeface="Cambria Math" panose="02040503050406030204" pitchFamily="18" charset="0"/>
                                </a:rPr>
                                <m:t>2</m:t>
                              </m:r>
                            </m:sup>
                          </m:sSup>
                        </m:sup>
                      </m:sSup>
                    </m:oMath>
                  </m:oMathPara>
                </a14:m>
                <a:endParaRPr lang="en-US" b="0" dirty="0" smtClean="0">
                  <a:latin typeface="Cambria Math" panose="02040503050406030204" pitchFamily="18" charset="0"/>
                  <a:ea typeface="Cambria Math" panose="02040503050406030204" pitchFamily="18" charset="0"/>
                </a:endParaRPr>
              </a:p>
            </p:txBody>
          </p:sp>
        </mc:Choice>
        <mc:Fallback>
          <p:sp>
            <p:nvSpPr>
              <p:cNvPr id="29" name="Rectangle 28"/>
              <p:cNvSpPr>
                <a:spLocks noRot="1" noChangeAspect="1" noMove="1" noResize="1" noEditPoints="1" noAdjustHandles="1" noChangeArrowheads="1" noChangeShapeType="1" noTextEdit="1"/>
              </p:cNvSpPr>
              <p:nvPr/>
            </p:nvSpPr>
            <p:spPr>
              <a:xfrm>
                <a:off x="6759799" y="3117663"/>
                <a:ext cx="2065244" cy="456279"/>
              </a:xfrm>
              <a:prstGeom prst="rect">
                <a:avLst/>
              </a:prstGeom>
              <a:blipFill rotWithShape="1">
                <a:blip r:embed="rId13"/>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32" name="Rectangle 31"/>
              <p:cNvSpPr/>
              <p:nvPr/>
            </p:nvSpPr>
            <p:spPr>
              <a:xfrm>
                <a:off x="6759799" y="4417496"/>
                <a:ext cx="90261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a:ea typeface="Cambria Math"/>
                        </a:rPr>
                        <m:t>𝜷</m:t>
                      </m:r>
                      <m:r>
                        <a:rPr lang="en-US" sz="2000" b="1" i="0" smtClean="0">
                          <a:latin typeface="Cambria Math"/>
                          <a:ea typeface="Cambria Math" panose="02040503050406030204" pitchFamily="18" charset="0"/>
                        </a:rPr>
                        <m:t>&lt;</m:t>
                      </m:r>
                      <m:r>
                        <a:rPr lang="ru-RU" sz="2000" b="1" i="1">
                          <a:latin typeface="Cambria Math" panose="02040503050406030204" pitchFamily="18" charset="0"/>
                          <a:ea typeface="Cambria Math" panose="02040503050406030204" pitchFamily="18" charset="0"/>
                        </a:rPr>
                        <m:t>𝟏</m:t>
                      </m:r>
                    </m:oMath>
                  </m:oMathPara>
                </a14:m>
                <a:endParaRPr lang="ru-RU" sz="2000" b="1" dirty="0">
                  <a:latin typeface="Cambria Math" panose="02040503050406030204" pitchFamily="18" charset="0"/>
                  <a:ea typeface="Cambria Math" panose="02040503050406030204" pitchFamily="18" charset="0"/>
                </a:endParaRPr>
              </a:p>
            </p:txBody>
          </p:sp>
        </mc:Choice>
        <mc:Fallback>
          <p:sp>
            <p:nvSpPr>
              <p:cNvPr id="32" name="Rectangle 31"/>
              <p:cNvSpPr>
                <a:spLocks noRot="1" noChangeAspect="1" noMove="1" noResize="1" noEditPoints="1" noAdjustHandles="1" noChangeArrowheads="1" noChangeShapeType="1" noTextEdit="1"/>
              </p:cNvSpPr>
              <p:nvPr/>
            </p:nvSpPr>
            <p:spPr>
              <a:xfrm>
                <a:off x="6759799" y="4417496"/>
                <a:ext cx="902619" cy="400110"/>
              </a:xfrm>
              <a:prstGeom prst="rect">
                <a:avLst/>
              </a:prstGeom>
              <a:blipFill rotWithShape="1">
                <a:blip r:embed="rId14"/>
                <a:stretch>
                  <a:fillRect b="-18462"/>
                </a:stretch>
              </a:blipFill>
            </p:spPr>
            <p:txBody>
              <a:bodyPr/>
              <a:lstStyle/>
              <a:p>
                <a:r>
                  <a:rPr lang="ru-RU">
                    <a:noFill/>
                  </a:rPr>
                  <a:t> </a:t>
                </a:r>
              </a:p>
            </p:txBody>
          </p:sp>
        </mc:Fallback>
      </mc:AlternateContent>
      <p:sp>
        <p:nvSpPr>
          <p:cNvPr id="33" name="TextBox 32"/>
          <p:cNvSpPr txBox="1"/>
          <p:nvPr/>
        </p:nvSpPr>
        <p:spPr>
          <a:xfrm>
            <a:off x="4211960" y="4422282"/>
            <a:ext cx="1922321" cy="400110"/>
          </a:xfrm>
          <a:prstGeom prst="rect">
            <a:avLst/>
          </a:prstGeom>
          <a:noFill/>
        </p:spPr>
        <p:txBody>
          <a:bodyPr wrap="none" rtlCol="0">
            <a:spAutoFit/>
          </a:bodyPr>
          <a:lstStyle/>
          <a:p>
            <a:r>
              <a:rPr lang="en-US" sz="2000" b="1" dirty="0" smtClean="0">
                <a:latin typeface="Cambria Math" panose="02040503050406030204" pitchFamily="18" charset="0"/>
                <a:ea typeface="Cambria Math" panose="02040503050406030204" pitchFamily="18" charset="0"/>
              </a:rPr>
              <a:t>2. </a:t>
            </a:r>
            <a:r>
              <a:rPr lang="ru-RU" sz="2000" b="1" dirty="0" smtClean="0">
                <a:latin typeface="Cambria Math" panose="02040503050406030204" pitchFamily="18" charset="0"/>
                <a:ea typeface="Cambria Math" panose="02040503050406030204" pitchFamily="18" charset="0"/>
              </a:rPr>
              <a:t>Слабое поле</a:t>
            </a:r>
            <a:r>
              <a:rPr lang="en-US" sz="2000" b="1" dirty="0">
                <a:latin typeface="Cambria Math" panose="02040503050406030204" pitchFamily="18" charset="0"/>
                <a:ea typeface="Cambria Math" panose="02040503050406030204" pitchFamily="18" charset="0"/>
              </a:rPr>
              <a:t>:</a:t>
            </a:r>
            <a:endParaRPr lang="ru-RU" sz="2000" b="1" dirty="0">
              <a:latin typeface="Cambria Math" panose="02040503050406030204" pitchFamily="18" charset="0"/>
              <a:ea typeface="Cambria Math" panose="02040503050406030204" pitchFamily="18" charset="0"/>
            </a:endParaRPr>
          </a:p>
        </p:txBody>
      </p:sp>
      <p:sp>
        <p:nvSpPr>
          <p:cNvPr id="30" name="TextBox 29"/>
          <p:cNvSpPr txBox="1"/>
          <p:nvPr/>
        </p:nvSpPr>
        <p:spPr>
          <a:xfrm>
            <a:off x="4211960" y="5085184"/>
            <a:ext cx="4608512" cy="1200329"/>
          </a:xfrm>
          <a:prstGeom prst="rect">
            <a:avLst/>
          </a:prstGeom>
          <a:noFill/>
        </p:spPr>
        <p:txBody>
          <a:bodyPr wrap="square" rtlCol="0">
            <a:spAutoFit/>
          </a:bodyPr>
          <a:lstStyle/>
          <a:p>
            <a:pPr algn="just"/>
            <a:r>
              <a:rPr lang="ru-RU" dirty="0" smtClean="0">
                <a:latin typeface="Cambria Math" panose="02040503050406030204" pitchFamily="18" charset="0"/>
                <a:ea typeface="Cambria Math" panose="02040503050406030204" pitchFamily="18" charset="0"/>
              </a:rPr>
              <a:t>Включение туннелирования Х-моды приводит к необходимости подбора комбинированной поляризации для обеспечения максимального поглощения.</a:t>
            </a:r>
            <a:endParaRPr lang="ru-RU" dirty="0">
              <a:latin typeface="Cambria Math" panose="02040503050406030204" pitchFamily="18" charset="0"/>
              <a:ea typeface="Cambria Math" panose="02040503050406030204" pitchFamily="18" charset="0"/>
            </a:endParaRPr>
          </a:p>
        </p:txBody>
      </p:sp>
      <p:cxnSp>
        <p:nvCxnSpPr>
          <p:cNvPr id="34" name="Straight Connector 33"/>
          <p:cNvCxnSpPr/>
          <p:nvPr/>
        </p:nvCxnSpPr>
        <p:spPr>
          <a:xfrm>
            <a:off x="4139952" y="1988840"/>
            <a:ext cx="4608512" cy="1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211960" y="4350274"/>
            <a:ext cx="4608512" cy="1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51" name="Picture 3" descr="C:\Users\akutlin\Desktop\Private\ASGAP\diploma\images\optimum.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0810" y="4365104"/>
            <a:ext cx="3024335" cy="20954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akutlin\Desktop\Private\ASGAP\diploma\images\teta.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0810" y="2204864"/>
            <a:ext cx="3024335" cy="2095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04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457200" y="-2670"/>
                <a:ext cx="8229600" cy="695366"/>
              </a:xfrm>
            </p:spPr>
            <p:txBody>
              <a:bodyPr>
                <a:noAutofit/>
              </a:bodyPr>
              <a:lstStyle/>
              <a:p>
                <a:r>
                  <a:rPr lang="ru-RU" sz="3600" dirty="0" smtClean="0">
                    <a:latin typeface="Cambria Math" panose="02040503050406030204" pitchFamily="18" charset="0"/>
                    <a:ea typeface="Cambria Math" panose="02040503050406030204" pitchFamily="18" charset="0"/>
                  </a:rPr>
                  <a:t>Результаты: </a:t>
                </a:r>
                <a14:m>
                  <m:oMath xmlns:m="http://schemas.openxmlformats.org/officeDocument/2006/math">
                    <m:r>
                      <a:rPr lang="ru-RU" sz="3600" b="0" i="1" smtClean="0">
                        <a:latin typeface="Cambria Math" panose="02040503050406030204" pitchFamily="18" charset="0"/>
                        <a:ea typeface="Cambria Math" panose="02040503050406030204" pitchFamily="18" charset="0"/>
                      </a:rPr>
                      <m:t>𝜗</m:t>
                    </m:r>
                    <m:r>
                      <a:rPr lang="ru-RU" sz="3600" b="0" i="1" smtClean="0">
                        <a:latin typeface="Cambria Math" panose="02040503050406030204" pitchFamily="18" charset="0"/>
                        <a:ea typeface="Cambria Math" panose="02040503050406030204" pitchFamily="18" charset="0"/>
                      </a:rPr>
                      <m:t>=0, </m:t>
                    </m:r>
                    <m:r>
                      <a:rPr lang="ru-RU" sz="3600" i="1" smtClean="0">
                        <a:latin typeface="Cambria Math"/>
                        <a:ea typeface="Cambria Math"/>
                      </a:rPr>
                      <m:t>𝛽</m:t>
                    </m:r>
                    <m:r>
                      <a:rPr lang="ru-RU" sz="3600" b="0">
                        <a:latin typeface="Cambria Math" panose="02040503050406030204" pitchFamily="18" charset="0"/>
                        <a:ea typeface="Cambria Math" panose="02040503050406030204" pitchFamily="18" charset="0"/>
                      </a:rPr>
                      <m:t>&gt;</m:t>
                    </m:r>
                    <m:r>
                      <a:rPr lang="ru-RU" sz="3600" b="0" i="1">
                        <a:latin typeface="Cambria Math" panose="02040503050406030204" pitchFamily="18" charset="0"/>
                        <a:ea typeface="Cambria Math" panose="02040503050406030204" pitchFamily="18" charset="0"/>
                      </a:rPr>
                      <m:t>1</m:t>
                    </m:r>
                  </m:oMath>
                </a14:m>
                <a:endParaRPr lang="ru-RU" sz="3600" dirty="0">
                  <a:latin typeface="Cambria Math" panose="02040503050406030204" pitchFamily="18" charset="0"/>
                  <a:ea typeface="Cambria Math" panose="02040503050406030204" pitchFamily="18" charset="0"/>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457200" y="-2670"/>
                <a:ext cx="8229600" cy="695366"/>
              </a:xfrm>
              <a:blipFill rotWithShape="1">
                <a:blip r:embed="rId2"/>
                <a:stretch>
                  <a:fillRect t="-9649" b="-28947"/>
                </a:stretch>
              </a:blipFill>
            </p:spPr>
            <p:txBody>
              <a:bodyPr/>
              <a:lstStyle/>
              <a:p>
                <a:r>
                  <a:rPr lang="ru-RU">
                    <a:noFill/>
                  </a:rPr>
                  <a:t> </a:t>
                </a:r>
              </a:p>
            </p:txBody>
          </p:sp>
        </mc:Fallback>
      </mc:AlternateContent>
      <p:pic>
        <p:nvPicPr>
          <p:cNvPr id="7170" name="Picture 2" descr="C:\Users\akutlin\Desktop\Private\ASGAP\diploma\images\high-fiel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764704"/>
            <a:ext cx="8689499" cy="5688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4674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4089</TotalTime>
  <Words>2934</Words>
  <Application>Microsoft Office PowerPoint</Application>
  <PresentationFormat>On-screen Show (4:3)</PresentationFormat>
  <Paragraphs>188</Paragraphs>
  <Slides>19</Slides>
  <Notes>5</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Взаимодействие электромагнитных и квазиэлектростатических волн в присутствии слабого внешнего магнитного поля</vt:lpstr>
      <vt:lpstr>Нагрев плазмы</vt:lpstr>
      <vt:lpstr>Модель</vt:lpstr>
      <vt:lpstr>Импедансный метод</vt:lpstr>
      <vt:lpstr>Поперечное распространение(η=0)</vt:lpstr>
      <vt:lpstr>Поперечное распространение(η=0)</vt:lpstr>
      <vt:lpstr>Результаты: поперечное распространение</vt:lpstr>
      <vt:lpstr>Распространение при ϑ=0</vt:lpstr>
      <vt:lpstr>Результаты: ϑ=0, β&gt;1</vt:lpstr>
      <vt:lpstr>Результаты: ϑ=0, β&lt;1</vt:lpstr>
      <vt:lpstr>Результаты: ϑ=0, β&lt;1</vt:lpstr>
      <vt:lpstr>Аналитические методы I: изотропный случай</vt:lpstr>
      <vt:lpstr>Явление Стокса</vt:lpstr>
      <vt:lpstr>Метод фазовых интегралов</vt:lpstr>
      <vt:lpstr>Аналитические методы II: изотропный случай</vt:lpstr>
      <vt:lpstr>Аналитические методы II: изотропный случай</vt:lpstr>
      <vt:lpstr>Аналитические методы II: анизотропный случай</vt:lpstr>
      <vt:lpstr>Аналитические методы II: анизотропный случай</vt:lpstr>
      <vt:lpstr>Заключение</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Взаимодействие электромагнитных и квази-электростатических волн в присутствии слабого внешнего магнитного поля</dc:title>
  <dc:creator>Kutlin, Anton</dc:creator>
  <cp:keywords>CTPClassification=CTP_NWR:VisualMarkings=</cp:keywords>
  <cp:lastModifiedBy>Kutlin, Anton</cp:lastModifiedBy>
  <cp:revision>175</cp:revision>
  <dcterms:created xsi:type="dcterms:W3CDTF">2016-06-19T09:56:18Z</dcterms:created>
  <dcterms:modified xsi:type="dcterms:W3CDTF">2016-06-22T19:22:12Z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e8ebe467-3f1d-4e01-a192-da476c593953</vt:lpwstr>
  </property>
  <property fmtid="{D5CDD505-2E9C-101B-9397-08002B2CF9AE}" pid="3" name="CTP_TimeStamp">
    <vt:lpwstr>2016-06-22 19:22:06Z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CTP_NWR</vt:lpwstr>
  </property>
</Properties>
</file>