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8" r:id="rId5"/>
  </p:sldMasterIdLst>
  <p:notesMasterIdLst>
    <p:notesMasterId r:id="rId12"/>
  </p:notesMasterIdLst>
  <p:sldIdLst>
    <p:sldId id="265" r:id="rId6"/>
    <p:sldId id="269" r:id="rId7"/>
    <p:sldId id="266" r:id="rId8"/>
    <p:sldId id="268"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E7E6E6"/>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65" autoAdjust="0"/>
  </p:normalViewPr>
  <p:slideViewPr>
    <p:cSldViewPr snapToGrid="0">
      <p:cViewPr>
        <p:scale>
          <a:sx n="71" d="100"/>
          <a:sy n="71" d="100"/>
        </p:scale>
        <p:origin x="460" y="-16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 Kuttiyan" userId="30baa415-e25e-4b0c-8656-6239fec348bf" providerId="ADAL" clId="{97C1AF87-F8F1-445F-95D3-8D211F172FBE}"/>
    <pc:docChg chg="custSel addSld delSld modSld sldOrd">
      <pc:chgData name="Arya Kuttiyan" userId="30baa415-e25e-4b0c-8656-6239fec348bf" providerId="ADAL" clId="{97C1AF87-F8F1-445F-95D3-8D211F172FBE}" dt="2024-03-17T19:49:23.389" v="490" actId="14734"/>
      <pc:docMkLst>
        <pc:docMk/>
      </pc:docMkLst>
      <pc:sldChg chg="modSp mod modNotesTx">
        <pc:chgData name="Arya Kuttiyan" userId="30baa415-e25e-4b0c-8656-6239fec348bf" providerId="ADAL" clId="{97C1AF87-F8F1-445F-95D3-8D211F172FBE}" dt="2024-02-28T06:50:23.247" v="311" actId="20577"/>
        <pc:sldMkLst>
          <pc:docMk/>
          <pc:sldMk cId="63538300" sldId="266"/>
        </pc:sldMkLst>
        <pc:graphicFrameChg chg="modGraphic">
          <ac:chgData name="Arya Kuttiyan" userId="30baa415-e25e-4b0c-8656-6239fec348bf" providerId="ADAL" clId="{97C1AF87-F8F1-445F-95D3-8D211F172FBE}" dt="2024-02-28T06:49:06.738" v="44" actId="20577"/>
          <ac:graphicFrameMkLst>
            <pc:docMk/>
            <pc:sldMk cId="63538300" sldId="266"/>
            <ac:graphicFrameMk id="5" creationId="{D2BAF6D8-9C12-4C11-9760-A42A8D5CBC13}"/>
          </ac:graphicFrameMkLst>
        </pc:graphicFrameChg>
      </pc:sldChg>
      <pc:sldChg chg="modSp mod modNotesTx">
        <pc:chgData name="Arya Kuttiyan" userId="30baa415-e25e-4b0c-8656-6239fec348bf" providerId="ADAL" clId="{97C1AF87-F8F1-445F-95D3-8D211F172FBE}" dt="2024-03-17T19:49:23.389" v="490" actId="14734"/>
        <pc:sldMkLst>
          <pc:docMk/>
          <pc:sldMk cId="2971148973" sldId="268"/>
        </pc:sldMkLst>
        <pc:graphicFrameChg chg="modGraphic">
          <ac:chgData name="Arya Kuttiyan" userId="30baa415-e25e-4b0c-8656-6239fec348bf" providerId="ADAL" clId="{97C1AF87-F8F1-445F-95D3-8D211F172FBE}" dt="2024-03-17T19:49:23.389" v="490" actId="14734"/>
          <ac:graphicFrameMkLst>
            <pc:docMk/>
            <pc:sldMk cId="2971148973" sldId="268"/>
            <ac:graphicFrameMk id="4" creationId="{ACAD4F7E-8F88-4CDC-9DBD-B68F98B2EF1F}"/>
          </ac:graphicFrameMkLst>
        </pc:graphicFrameChg>
      </pc:sldChg>
      <pc:sldChg chg="modSp mod modNotesTx">
        <pc:chgData name="Arya Kuttiyan" userId="30baa415-e25e-4b0c-8656-6239fec348bf" providerId="ADAL" clId="{97C1AF87-F8F1-445F-95D3-8D211F172FBE}" dt="2024-02-28T06:59:40.688" v="489" actId="20577"/>
        <pc:sldMkLst>
          <pc:docMk/>
          <pc:sldMk cId="2421267664" sldId="270"/>
        </pc:sldMkLst>
        <pc:graphicFrameChg chg="modGraphic">
          <ac:chgData name="Arya Kuttiyan" userId="30baa415-e25e-4b0c-8656-6239fec348bf" providerId="ADAL" clId="{97C1AF87-F8F1-445F-95D3-8D211F172FBE}" dt="2024-02-28T01:26:45.531" v="31" actId="20577"/>
          <ac:graphicFrameMkLst>
            <pc:docMk/>
            <pc:sldMk cId="2421267664" sldId="270"/>
            <ac:graphicFrameMk id="4" creationId="{ACAD4F7E-8F88-4CDC-9DBD-B68F98B2EF1F}"/>
          </ac:graphicFrameMkLst>
        </pc:graphicFrameChg>
      </pc:sldChg>
      <pc:sldChg chg="ord">
        <pc:chgData name="Arya Kuttiyan" userId="30baa415-e25e-4b0c-8656-6239fec348bf" providerId="ADAL" clId="{97C1AF87-F8F1-445F-95D3-8D211F172FBE}" dt="2024-02-28T01:29:33.913" v="34"/>
        <pc:sldMkLst>
          <pc:docMk/>
          <pc:sldMk cId="1320101050" sldId="271"/>
        </pc:sldMkLst>
      </pc:sldChg>
      <pc:sldChg chg="delSp modSp new del mod ord">
        <pc:chgData name="Arya Kuttiyan" userId="30baa415-e25e-4b0c-8656-6239fec348bf" providerId="ADAL" clId="{97C1AF87-F8F1-445F-95D3-8D211F172FBE}" dt="2024-02-28T01:46:25.789" v="42" actId="47"/>
        <pc:sldMkLst>
          <pc:docMk/>
          <pc:sldMk cId="3808735717" sldId="272"/>
        </pc:sldMkLst>
        <pc:spChg chg="del mod">
          <ac:chgData name="Arya Kuttiyan" userId="30baa415-e25e-4b0c-8656-6239fec348bf" providerId="ADAL" clId="{97C1AF87-F8F1-445F-95D3-8D211F172FBE}" dt="2024-02-28T01:29:48.750" v="39" actId="478"/>
          <ac:spMkLst>
            <pc:docMk/>
            <pc:sldMk cId="3808735717" sldId="272"/>
            <ac:spMk id="2" creationId="{24FCE3E9-BB82-BCF8-EEC4-F5968C577059}"/>
          </ac:spMkLst>
        </pc:spChg>
        <pc:spChg chg="mod">
          <ac:chgData name="Arya Kuttiyan" userId="30baa415-e25e-4b0c-8656-6239fec348bf" providerId="ADAL" clId="{97C1AF87-F8F1-445F-95D3-8D211F172FBE}" dt="2024-02-28T01:46:22.753" v="41" actId="20577"/>
          <ac:spMkLst>
            <pc:docMk/>
            <pc:sldMk cId="3808735717" sldId="272"/>
            <ac:spMk id="3" creationId="{FD39B3F4-61F3-C486-D1A2-D82A29CDCA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3EF91-6C2D-4DAC-A81E-49D1DDBCEC83}" type="datetimeFigureOut">
              <a:rPr lang="en-US" smtClean="0"/>
              <a:t>3/17/2024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3C274-8FC0-4E1A-B351-4F6FC0583F24}" type="slidenum">
              <a:rPr lang="en-US" smtClean="0"/>
              <a:t>‹#›</a:t>
            </a:fld>
            <a:endParaRPr lang="en-US"/>
          </a:p>
        </p:txBody>
      </p:sp>
    </p:spTree>
    <p:extLst>
      <p:ext uri="{BB962C8B-B14F-4D97-AF65-F5344CB8AC3E}">
        <p14:creationId xmlns:p14="http://schemas.microsoft.com/office/powerpoint/2010/main" val="367292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B3C274-8FC0-4E1A-B351-4F6FC0583F24}" type="slidenum">
              <a:rPr lang="en-US" smtClean="0"/>
              <a:t>1</a:t>
            </a:fld>
            <a:endParaRPr lang="en-US"/>
          </a:p>
        </p:txBody>
      </p:sp>
    </p:spTree>
    <p:extLst>
      <p:ext uri="{BB962C8B-B14F-4D97-AF65-F5344CB8AC3E}">
        <p14:creationId xmlns:p14="http://schemas.microsoft.com/office/powerpoint/2010/main" val="4031528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science in healthcare</a:t>
            </a:r>
          </a:p>
          <a:p>
            <a:r>
              <a:rPr lang="en-US" dirty="0"/>
              <a:t>Different areas in healthcare</a:t>
            </a:r>
          </a:p>
          <a:p>
            <a:r>
              <a:rPr lang="en-US" dirty="0"/>
              <a:t>Weekly coding projects</a:t>
            </a:r>
          </a:p>
          <a:p>
            <a:r>
              <a:rPr lang="en-US" dirty="0"/>
              <a:t>Notes uploaded to website</a:t>
            </a:r>
          </a:p>
          <a:p>
            <a:endParaRPr lang="en-US" dirty="0"/>
          </a:p>
          <a:p>
            <a:r>
              <a:rPr lang="en-US" dirty="0"/>
              <a:t>Questions I wrestled with</a:t>
            </a:r>
          </a:p>
          <a:p>
            <a:r>
              <a:rPr lang="en-US" dirty="0"/>
              <a:t>Why the project is worth while</a:t>
            </a:r>
          </a:p>
          <a:p>
            <a:r>
              <a:rPr lang="en-US" dirty="0"/>
              <a:t>How it is relevant to current and future coursework</a:t>
            </a:r>
          </a:p>
        </p:txBody>
      </p:sp>
      <p:sp>
        <p:nvSpPr>
          <p:cNvPr id="4" name="Slide Number Placeholder 3"/>
          <p:cNvSpPr>
            <a:spLocks noGrp="1"/>
          </p:cNvSpPr>
          <p:nvPr>
            <p:ph type="sldNum" sz="quarter" idx="5"/>
          </p:nvPr>
        </p:nvSpPr>
        <p:spPr/>
        <p:txBody>
          <a:bodyPr/>
          <a:lstStyle/>
          <a:p>
            <a:fld id="{40B3C274-8FC0-4E1A-B351-4F6FC0583F24}" type="slidenum">
              <a:rPr lang="en-US" smtClean="0"/>
              <a:t>3</a:t>
            </a:fld>
            <a:endParaRPr lang="en-US"/>
          </a:p>
        </p:txBody>
      </p:sp>
    </p:spTree>
    <p:extLst>
      <p:ext uri="{BB962C8B-B14F-4D97-AF65-F5344CB8AC3E}">
        <p14:creationId xmlns:p14="http://schemas.microsoft.com/office/powerpoint/2010/main" val="7072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 question</a:t>
            </a:r>
          </a:p>
          <a:p>
            <a:r>
              <a:rPr lang="en-US" dirty="0"/>
              <a:t>Week 1-5</a:t>
            </a:r>
          </a:p>
        </p:txBody>
      </p:sp>
      <p:sp>
        <p:nvSpPr>
          <p:cNvPr id="4" name="Slide Number Placeholder 3"/>
          <p:cNvSpPr>
            <a:spLocks noGrp="1"/>
          </p:cNvSpPr>
          <p:nvPr>
            <p:ph type="sldNum" sz="quarter" idx="5"/>
          </p:nvPr>
        </p:nvSpPr>
        <p:spPr/>
        <p:txBody>
          <a:bodyPr/>
          <a:lstStyle/>
          <a:p>
            <a:fld id="{40B3C274-8FC0-4E1A-B351-4F6FC0583F24}" type="slidenum">
              <a:rPr lang="en-US" smtClean="0"/>
              <a:t>4</a:t>
            </a:fld>
            <a:endParaRPr lang="en-US"/>
          </a:p>
        </p:txBody>
      </p:sp>
    </p:spTree>
    <p:extLst>
      <p:ext uri="{BB962C8B-B14F-4D97-AF65-F5344CB8AC3E}">
        <p14:creationId xmlns:p14="http://schemas.microsoft.com/office/powerpoint/2010/main" val="113435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6-8</a:t>
            </a:r>
          </a:p>
          <a:p>
            <a:r>
              <a:rPr lang="en-US" dirty="0"/>
              <a:t>Culminating project</a:t>
            </a:r>
          </a:p>
          <a:p>
            <a:r>
              <a:rPr lang="en-US" dirty="0"/>
              <a:t>How the culminating project answers the essential question</a:t>
            </a:r>
          </a:p>
          <a:p>
            <a:r>
              <a:rPr lang="en-US" dirty="0"/>
              <a:t>Modeling solution to a healthcare problem</a:t>
            </a:r>
          </a:p>
        </p:txBody>
      </p:sp>
      <p:sp>
        <p:nvSpPr>
          <p:cNvPr id="4" name="Slide Number Placeholder 3"/>
          <p:cNvSpPr>
            <a:spLocks noGrp="1"/>
          </p:cNvSpPr>
          <p:nvPr>
            <p:ph type="sldNum" sz="quarter" idx="5"/>
          </p:nvPr>
        </p:nvSpPr>
        <p:spPr/>
        <p:txBody>
          <a:bodyPr/>
          <a:lstStyle/>
          <a:p>
            <a:fld id="{40B3C274-8FC0-4E1A-B351-4F6FC0583F24}" type="slidenum">
              <a:rPr lang="en-US" smtClean="0"/>
              <a:t>5</a:t>
            </a:fld>
            <a:endParaRPr lang="en-US"/>
          </a:p>
        </p:txBody>
      </p:sp>
    </p:spTree>
    <p:extLst>
      <p:ext uri="{BB962C8B-B14F-4D97-AF65-F5344CB8AC3E}">
        <p14:creationId xmlns:p14="http://schemas.microsoft.com/office/powerpoint/2010/main" val="1011847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2A18B-1F7D-4CFD-8EC7-410F8A602010}" type="slidenum">
              <a:rPr lang="en-US"/>
              <a:t>6</a:t>
            </a:fld>
            <a:endParaRPr lang="en-US"/>
          </a:p>
        </p:txBody>
      </p:sp>
    </p:spTree>
    <p:extLst>
      <p:ext uri="{BB962C8B-B14F-4D97-AF65-F5344CB8AC3E}">
        <p14:creationId xmlns:p14="http://schemas.microsoft.com/office/powerpoint/2010/main" val="156827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5DEE-9D5A-4F70-9481-C5E65570F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CF9565-49AA-4056-8984-E976D4D900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AEBC96-60EB-4C30-9F0B-4B06743B5A32}"/>
              </a:ext>
            </a:extLst>
          </p:cNvPr>
          <p:cNvSpPr>
            <a:spLocks noGrp="1"/>
          </p:cNvSpPr>
          <p:nvPr>
            <p:ph type="dt" sz="half" idx="10"/>
          </p:nvPr>
        </p:nvSpPr>
        <p:spPr/>
        <p:txBody>
          <a:bodyPr/>
          <a:lstStyle/>
          <a:p>
            <a:fld id="{B8B40697-C80C-4DFD-AE76-DDC1E12E0909}" type="datetimeFigureOut">
              <a:rPr lang="en-US" smtClean="0"/>
              <a:t>3/17/2024</a:t>
            </a:fld>
            <a:endParaRPr lang="en-US"/>
          </a:p>
        </p:txBody>
      </p:sp>
      <p:sp>
        <p:nvSpPr>
          <p:cNvPr id="5" name="Footer Placeholder 4">
            <a:extLst>
              <a:ext uri="{FF2B5EF4-FFF2-40B4-BE49-F238E27FC236}">
                <a16:creationId xmlns:a16="http://schemas.microsoft.com/office/drawing/2014/main" id="{AD8A9303-18CA-4952-8806-0EA89F34C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21B3E-7730-4C93-86F5-808F20B416A2}"/>
              </a:ext>
            </a:extLst>
          </p:cNvPr>
          <p:cNvSpPr>
            <a:spLocks noGrp="1"/>
          </p:cNvSpPr>
          <p:nvPr>
            <p:ph type="sldNum" sz="quarter" idx="12"/>
          </p:nvPr>
        </p:nvSpPr>
        <p:spPr/>
        <p:txBody>
          <a:bodyPr/>
          <a:lstStyle/>
          <a:p>
            <a:fld id="{54CBE6A2-5732-47C5-8373-58A9FF50756F}" type="slidenum">
              <a:rPr lang="en-US" smtClean="0"/>
              <a:t>‹#›</a:t>
            </a:fld>
            <a:endParaRPr lang="en-US"/>
          </a:p>
        </p:txBody>
      </p:sp>
    </p:spTree>
    <p:extLst>
      <p:ext uri="{BB962C8B-B14F-4D97-AF65-F5344CB8AC3E}">
        <p14:creationId xmlns:p14="http://schemas.microsoft.com/office/powerpoint/2010/main" val="346998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0757-56B4-4827-B415-8C024F1266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1FD29D-06EB-4C3E-B678-C4321EF22A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13669-EEC6-4511-8572-AE4160E1F950}"/>
              </a:ext>
            </a:extLst>
          </p:cNvPr>
          <p:cNvSpPr>
            <a:spLocks noGrp="1"/>
          </p:cNvSpPr>
          <p:nvPr>
            <p:ph type="dt" sz="half" idx="10"/>
          </p:nvPr>
        </p:nvSpPr>
        <p:spPr/>
        <p:txBody>
          <a:bodyPr/>
          <a:lstStyle/>
          <a:p>
            <a:fld id="{B8B40697-C80C-4DFD-AE76-DDC1E12E0909}" type="datetimeFigureOut">
              <a:rPr lang="en-US" smtClean="0"/>
              <a:t>3/17/2024</a:t>
            </a:fld>
            <a:endParaRPr lang="en-US"/>
          </a:p>
        </p:txBody>
      </p:sp>
      <p:sp>
        <p:nvSpPr>
          <p:cNvPr id="5" name="Footer Placeholder 4">
            <a:extLst>
              <a:ext uri="{FF2B5EF4-FFF2-40B4-BE49-F238E27FC236}">
                <a16:creationId xmlns:a16="http://schemas.microsoft.com/office/drawing/2014/main" id="{1B0F8248-A8A6-422B-A402-100BBC33BA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00329-51A0-4E05-9CCE-B6A9E3A31884}"/>
              </a:ext>
            </a:extLst>
          </p:cNvPr>
          <p:cNvSpPr>
            <a:spLocks noGrp="1"/>
          </p:cNvSpPr>
          <p:nvPr>
            <p:ph type="sldNum" sz="quarter" idx="12"/>
          </p:nvPr>
        </p:nvSpPr>
        <p:spPr/>
        <p:txBody>
          <a:bodyPr/>
          <a:lstStyle/>
          <a:p>
            <a:fld id="{54CBE6A2-5732-47C5-8373-58A9FF50756F}" type="slidenum">
              <a:rPr lang="en-US" smtClean="0"/>
              <a:t>‹#›</a:t>
            </a:fld>
            <a:endParaRPr lang="en-US"/>
          </a:p>
        </p:txBody>
      </p:sp>
    </p:spTree>
    <p:extLst>
      <p:ext uri="{BB962C8B-B14F-4D97-AF65-F5344CB8AC3E}">
        <p14:creationId xmlns:p14="http://schemas.microsoft.com/office/powerpoint/2010/main" val="343723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10CDD6-B886-446C-9CC0-A5BEE69405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5536EF-DCEB-4E6C-BB92-8CC31A6E1C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E4CF6-E8FC-4C02-B377-9569332D9F6F}"/>
              </a:ext>
            </a:extLst>
          </p:cNvPr>
          <p:cNvSpPr>
            <a:spLocks noGrp="1"/>
          </p:cNvSpPr>
          <p:nvPr>
            <p:ph type="dt" sz="half" idx="10"/>
          </p:nvPr>
        </p:nvSpPr>
        <p:spPr/>
        <p:txBody>
          <a:bodyPr/>
          <a:lstStyle/>
          <a:p>
            <a:fld id="{B8B40697-C80C-4DFD-AE76-DDC1E12E0909}" type="datetimeFigureOut">
              <a:rPr lang="en-US" smtClean="0"/>
              <a:t>3/17/2024</a:t>
            </a:fld>
            <a:endParaRPr lang="en-US"/>
          </a:p>
        </p:txBody>
      </p:sp>
      <p:sp>
        <p:nvSpPr>
          <p:cNvPr id="5" name="Footer Placeholder 4">
            <a:extLst>
              <a:ext uri="{FF2B5EF4-FFF2-40B4-BE49-F238E27FC236}">
                <a16:creationId xmlns:a16="http://schemas.microsoft.com/office/drawing/2014/main" id="{8EF7AF32-D73E-4A0F-93BA-C428432D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10353-3E8D-424C-9FED-E1052D064BBE}"/>
              </a:ext>
            </a:extLst>
          </p:cNvPr>
          <p:cNvSpPr>
            <a:spLocks noGrp="1"/>
          </p:cNvSpPr>
          <p:nvPr>
            <p:ph type="sldNum" sz="quarter" idx="12"/>
          </p:nvPr>
        </p:nvSpPr>
        <p:spPr/>
        <p:txBody>
          <a:bodyPr/>
          <a:lstStyle/>
          <a:p>
            <a:fld id="{54CBE6A2-5732-47C5-8373-58A9FF50756F}" type="slidenum">
              <a:rPr lang="en-US" smtClean="0"/>
              <a:t>‹#›</a:t>
            </a:fld>
            <a:endParaRPr lang="en-US"/>
          </a:p>
        </p:txBody>
      </p:sp>
    </p:spTree>
    <p:extLst>
      <p:ext uri="{BB962C8B-B14F-4D97-AF65-F5344CB8AC3E}">
        <p14:creationId xmlns:p14="http://schemas.microsoft.com/office/powerpoint/2010/main" val="153932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CFF0-6FBB-49FE-BD82-374B3BCC41AB}"/>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4004627-3891-46E5-84CB-3151D900D60D}"/>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B326FDB-EF76-4FC3-A9CC-E77CE0E81D9E}"/>
              </a:ext>
            </a:extLst>
          </p:cNvPr>
          <p:cNvSpPr>
            <a:spLocks noGrp="1"/>
          </p:cNvSpPr>
          <p:nvPr>
            <p:ph type="dt" sz="half" idx="10"/>
          </p:nvPr>
        </p:nvSpPr>
        <p:spPr/>
        <p:txBody>
          <a:bodyPr/>
          <a:lstStyle/>
          <a:p>
            <a:fld id="{B326850F-6DC2-4D23-A590-410384613E48}" type="datetimeFigureOut">
              <a:rPr lang="en-US" smtClean="0"/>
              <a:t>3/17/2024</a:t>
            </a:fld>
            <a:endParaRPr lang="en-US"/>
          </a:p>
        </p:txBody>
      </p:sp>
      <p:sp>
        <p:nvSpPr>
          <p:cNvPr id="5" name="Footer Placeholder 4">
            <a:extLst>
              <a:ext uri="{FF2B5EF4-FFF2-40B4-BE49-F238E27FC236}">
                <a16:creationId xmlns:a16="http://schemas.microsoft.com/office/drawing/2014/main" id="{8466B423-2BFA-460A-B65E-C198E7302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28898-1E6C-4A00-9A8A-C8552F28F475}"/>
              </a:ext>
            </a:extLst>
          </p:cNvPr>
          <p:cNvSpPr>
            <a:spLocks noGrp="1"/>
          </p:cNvSpPr>
          <p:nvPr>
            <p:ph type="sldNum" sz="quarter" idx="12"/>
          </p:nvPr>
        </p:nvSpPr>
        <p:spPr/>
        <p:txBody>
          <a:bodyPr/>
          <a:lstStyle/>
          <a:p>
            <a:fld id="{A762D934-D36F-407D-8220-3906D79BB8D9}" type="slidenum">
              <a:rPr lang="en-US" smtClean="0"/>
              <a:t>‹#›</a:t>
            </a:fld>
            <a:endParaRPr lang="en-US"/>
          </a:p>
        </p:txBody>
      </p:sp>
    </p:spTree>
    <p:extLst>
      <p:ext uri="{BB962C8B-B14F-4D97-AF65-F5344CB8AC3E}">
        <p14:creationId xmlns:p14="http://schemas.microsoft.com/office/powerpoint/2010/main" val="933580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7E4B-AD47-4CC5-A4B5-F3CA97349A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3F686-EDBB-4CC1-9E28-863EA93A0F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68BFC-6DDF-442F-B39C-890BF29B4829}"/>
              </a:ext>
            </a:extLst>
          </p:cNvPr>
          <p:cNvSpPr>
            <a:spLocks noGrp="1"/>
          </p:cNvSpPr>
          <p:nvPr>
            <p:ph type="dt" sz="half" idx="10"/>
          </p:nvPr>
        </p:nvSpPr>
        <p:spPr/>
        <p:txBody>
          <a:bodyPr/>
          <a:lstStyle/>
          <a:p>
            <a:fld id="{B326850F-6DC2-4D23-A590-410384613E48}" type="datetimeFigureOut">
              <a:rPr lang="en-US" smtClean="0"/>
              <a:t>3/17/2024</a:t>
            </a:fld>
            <a:endParaRPr lang="en-US"/>
          </a:p>
        </p:txBody>
      </p:sp>
      <p:sp>
        <p:nvSpPr>
          <p:cNvPr id="5" name="Footer Placeholder 4">
            <a:extLst>
              <a:ext uri="{FF2B5EF4-FFF2-40B4-BE49-F238E27FC236}">
                <a16:creationId xmlns:a16="http://schemas.microsoft.com/office/drawing/2014/main" id="{76A115A4-397F-44F7-9063-59A585F5D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1211F-E301-41C8-BA4D-02DB336FC3EC}"/>
              </a:ext>
            </a:extLst>
          </p:cNvPr>
          <p:cNvSpPr>
            <a:spLocks noGrp="1"/>
          </p:cNvSpPr>
          <p:nvPr>
            <p:ph type="sldNum" sz="quarter" idx="12"/>
          </p:nvPr>
        </p:nvSpPr>
        <p:spPr/>
        <p:txBody>
          <a:bodyPr/>
          <a:lstStyle/>
          <a:p>
            <a:fld id="{A762D934-D36F-407D-8220-3906D79BB8D9}" type="slidenum">
              <a:rPr lang="en-US" smtClean="0"/>
              <a:t>‹#›</a:t>
            </a:fld>
            <a:endParaRPr lang="en-US"/>
          </a:p>
        </p:txBody>
      </p:sp>
    </p:spTree>
    <p:extLst>
      <p:ext uri="{BB962C8B-B14F-4D97-AF65-F5344CB8AC3E}">
        <p14:creationId xmlns:p14="http://schemas.microsoft.com/office/powerpoint/2010/main" val="1648298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A79E-2B2C-4A68-B497-A4553AA3EB7B}"/>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420F2AD-F233-4564-A9F2-EEE4D68B61F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D3D81-9C30-4EA3-8B98-CD64837A33FB}"/>
              </a:ext>
            </a:extLst>
          </p:cNvPr>
          <p:cNvSpPr>
            <a:spLocks noGrp="1"/>
          </p:cNvSpPr>
          <p:nvPr>
            <p:ph type="dt" sz="half" idx="10"/>
          </p:nvPr>
        </p:nvSpPr>
        <p:spPr/>
        <p:txBody>
          <a:bodyPr/>
          <a:lstStyle/>
          <a:p>
            <a:fld id="{B326850F-6DC2-4D23-A590-410384613E48}" type="datetimeFigureOut">
              <a:rPr lang="en-US" smtClean="0"/>
              <a:t>3/17/2024</a:t>
            </a:fld>
            <a:endParaRPr lang="en-US"/>
          </a:p>
        </p:txBody>
      </p:sp>
      <p:sp>
        <p:nvSpPr>
          <p:cNvPr id="5" name="Footer Placeholder 4">
            <a:extLst>
              <a:ext uri="{FF2B5EF4-FFF2-40B4-BE49-F238E27FC236}">
                <a16:creationId xmlns:a16="http://schemas.microsoft.com/office/drawing/2014/main" id="{B4B46DF5-A51D-4820-8049-25D8512F7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3DD14-42FA-4BD0-8A4C-D284614E4DF1}"/>
              </a:ext>
            </a:extLst>
          </p:cNvPr>
          <p:cNvSpPr>
            <a:spLocks noGrp="1"/>
          </p:cNvSpPr>
          <p:nvPr>
            <p:ph type="sldNum" sz="quarter" idx="12"/>
          </p:nvPr>
        </p:nvSpPr>
        <p:spPr/>
        <p:txBody>
          <a:bodyPr/>
          <a:lstStyle/>
          <a:p>
            <a:fld id="{A762D934-D36F-407D-8220-3906D79BB8D9}" type="slidenum">
              <a:rPr lang="en-US" smtClean="0"/>
              <a:t>‹#›</a:t>
            </a:fld>
            <a:endParaRPr lang="en-US"/>
          </a:p>
        </p:txBody>
      </p:sp>
    </p:spTree>
    <p:extLst>
      <p:ext uri="{BB962C8B-B14F-4D97-AF65-F5344CB8AC3E}">
        <p14:creationId xmlns:p14="http://schemas.microsoft.com/office/powerpoint/2010/main" val="1107522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59FF-BC1B-45E8-A48D-29824E8DE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2532FB-C0E1-46C7-B0C3-901D3B758C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7F350C-5D01-475D-9BE9-790B307CFF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A59AC8-F8FD-4C98-8A23-C3A14AC99064}"/>
              </a:ext>
            </a:extLst>
          </p:cNvPr>
          <p:cNvSpPr>
            <a:spLocks noGrp="1"/>
          </p:cNvSpPr>
          <p:nvPr>
            <p:ph type="dt" sz="half" idx="10"/>
          </p:nvPr>
        </p:nvSpPr>
        <p:spPr/>
        <p:txBody>
          <a:bodyPr/>
          <a:lstStyle/>
          <a:p>
            <a:fld id="{B326850F-6DC2-4D23-A590-410384613E48}" type="datetimeFigureOut">
              <a:rPr lang="en-US" smtClean="0"/>
              <a:t>3/17/2024</a:t>
            </a:fld>
            <a:endParaRPr lang="en-US"/>
          </a:p>
        </p:txBody>
      </p:sp>
      <p:sp>
        <p:nvSpPr>
          <p:cNvPr id="6" name="Footer Placeholder 5">
            <a:extLst>
              <a:ext uri="{FF2B5EF4-FFF2-40B4-BE49-F238E27FC236}">
                <a16:creationId xmlns:a16="http://schemas.microsoft.com/office/drawing/2014/main" id="{B60C44DC-995F-4F6C-82E7-3EBD5DF5E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2D23C-2AF8-4533-BC9C-69E91F9A20B7}"/>
              </a:ext>
            </a:extLst>
          </p:cNvPr>
          <p:cNvSpPr>
            <a:spLocks noGrp="1"/>
          </p:cNvSpPr>
          <p:nvPr>
            <p:ph type="sldNum" sz="quarter" idx="12"/>
          </p:nvPr>
        </p:nvSpPr>
        <p:spPr/>
        <p:txBody>
          <a:bodyPr/>
          <a:lstStyle/>
          <a:p>
            <a:fld id="{A762D934-D36F-407D-8220-3906D79BB8D9}" type="slidenum">
              <a:rPr lang="en-US" smtClean="0"/>
              <a:t>‹#›</a:t>
            </a:fld>
            <a:endParaRPr lang="en-US"/>
          </a:p>
        </p:txBody>
      </p:sp>
    </p:spTree>
    <p:extLst>
      <p:ext uri="{BB962C8B-B14F-4D97-AF65-F5344CB8AC3E}">
        <p14:creationId xmlns:p14="http://schemas.microsoft.com/office/powerpoint/2010/main" val="103369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3A6F-9420-4269-B80C-6DB38AEBBF67}"/>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D5A32A-F5DB-44D3-8A55-4ABDB5D71130}"/>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AE8FF7C-8D33-4E08-9C78-56478319CC7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095C30-AF20-40F8-83D6-1E3702B33F29}"/>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F34CF06-EBAB-4D07-9D09-4141EF2D8C90}"/>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AF40C5-CD24-4CCA-AD53-43BAE0EEBA9E}"/>
              </a:ext>
            </a:extLst>
          </p:cNvPr>
          <p:cNvSpPr>
            <a:spLocks noGrp="1"/>
          </p:cNvSpPr>
          <p:nvPr>
            <p:ph type="dt" sz="half" idx="10"/>
          </p:nvPr>
        </p:nvSpPr>
        <p:spPr/>
        <p:txBody>
          <a:bodyPr/>
          <a:lstStyle/>
          <a:p>
            <a:fld id="{B326850F-6DC2-4D23-A590-410384613E48}" type="datetimeFigureOut">
              <a:rPr lang="en-US" smtClean="0"/>
              <a:t>3/17/2024</a:t>
            </a:fld>
            <a:endParaRPr lang="en-US"/>
          </a:p>
        </p:txBody>
      </p:sp>
      <p:sp>
        <p:nvSpPr>
          <p:cNvPr id="8" name="Footer Placeholder 7">
            <a:extLst>
              <a:ext uri="{FF2B5EF4-FFF2-40B4-BE49-F238E27FC236}">
                <a16:creationId xmlns:a16="http://schemas.microsoft.com/office/drawing/2014/main" id="{B42B533C-66D0-421C-AB06-6B8A7082D5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9F1436-C95C-4C68-AAA5-D7850D729DD5}"/>
              </a:ext>
            </a:extLst>
          </p:cNvPr>
          <p:cNvSpPr>
            <a:spLocks noGrp="1"/>
          </p:cNvSpPr>
          <p:nvPr>
            <p:ph type="sldNum" sz="quarter" idx="12"/>
          </p:nvPr>
        </p:nvSpPr>
        <p:spPr/>
        <p:txBody>
          <a:bodyPr/>
          <a:lstStyle/>
          <a:p>
            <a:fld id="{A762D934-D36F-407D-8220-3906D79BB8D9}" type="slidenum">
              <a:rPr lang="en-US" smtClean="0"/>
              <a:t>‹#›</a:t>
            </a:fld>
            <a:endParaRPr lang="en-US"/>
          </a:p>
        </p:txBody>
      </p:sp>
    </p:spTree>
    <p:extLst>
      <p:ext uri="{BB962C8B-B14F-4D97-AF65-F5344CB8AC3E}">
        <p14:creationId xmlns:p14="http://schemas.microsoft.com/office/powerpoint/2010/main" val="1471908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476C-0FBF-44CF-BBB6-885B9B9166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0DD1E5-C60E-44D1-B2DD-4495AB34C4C6}"/>
              </a:ext>
            </a:extLst>
          </p:cNvPr>
          <p:cNvSpPr>
            <a:spLocks noGrp="1"/>
          </p:cNvSpPr>
          <p:nvPr>
            <p:ph type="dt" sz="half" idx="10"/>
          </p:nvPr>
        </p:nvSpPr>
        <p:spPr/>
        <p:txBody>
          <a:bodyPr/>
          <a:lstStyle/>
          <a:p>
            <a:fld id="{B326850F-6DC2-4D23-A590-410384613E48}" type="datetimeFigureOut">
              <a:rPr lang="en-US" smtClean="0"/>
              <a:t>3/17/2024</a:t>
            </a:fld>
            <a:endParaRPr lang="en-US"/>
          </a:p>
        </p:txBody>
      </p:sp>
      <p:sp>
        <p:nvSpPr>
          <p:cNvPr id="4" name="Footer Placeholder 3">
            <a:extLst>
              <a:ext uri="{FF2B5EF4-FFF2-40B4-BE49-F238E27FC236}">
                <a16:creationId xmlns:a16="http://schemas.microsoft.com/office/drawing/2014/main" id="{058CA13D-547D-44A2-93C2-0DDDF3E634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AB3721-4E44-44C9-809F-05B33AE6AA17}"/>
              </a:ext>
            </a:extLst>
          </p:cNvPr>
          <p:cNvSpPr>
            <a:spLocks noGrp="1"/>
          </p:cNvSpPr>
          <p:nvPr>
            <p:ph type="sldNum" sz="quarter" idx="12"/>
          </p:nvPr>
        </p:nvSpPr>
        <p:spPr/>
        <p:txBody>
          <a:bodyPr/>
          <a:lstStyle/>
          <a:p>
            <a:fld id="{A762D934-D36F-407D-8220-3906D79BB8D9}" type="slidenum">
              <a:rPr lang="en-US" smtClean="0"/>
              <a:t>‹#›</a:t>
            </a:fld>
            <a:endParaRPr lang="en-US"/>
          </a:p>
        </p:txBody>
      </p:sp>
    </p:spTree>
    <p:extLst>
      <p:ext uri="{BB962C8B-B14F-4D97-AF65-F5344CB8AC3E}">
        <p14:creationId xmlns:p14="http://schemas.microsoft.com/office/powerpoint/2010/main" val="2337290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11728-52A9-42B9-AC00-63E1BA950473}"/>
              </a:ext>
            </a:extLst>
          </p:cNvPr>
          <p:cNvSpPr>
            <a:spLocks noGrp="1"/>
          </p:cNvSpPr>
          <p:nvPr>
            <p:ph type="dt" sz="half" idx="10"/>
          </p:nvPr>
        </p:nvSpPr>
        <p:spPr/>
        <p:txBody>
          <a:bodyPr/>
          <a:lstStyle/>
          <a:p>
            <a:fld id="{B326850F-6DC2-4D23-A590-410384613E48}" type="datetimeFigureOut">
              <a:rPr lang="en-US" smtClean="0"/>
              <a:t>3/17/2024</a:t>
            </a:fld>
            <a:endParaRPr lang="en-US"/>
          </a:p>
        </p:txBody>
      </p:sp>
      <p:sp>
        <p:nvSpPr>
          <p:cNvPr id="3" name="Footer Placeholder 2">
            <a:extLst>
              <a:ext uri="{FF2B5EF4-FFF2-40B4-BE49-F238E27FC236}">
                <a16:creationId xmlns:a16="http://schemas.microsoft.com/office/drawing/2014/main" id="{F0D10451-D55D-433E-A861-D644F3FD6C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25B3C5-81D9-4928-A0F6-D201F2AEB5A4}"/>
              </a:ext>
            </a:extLst>
          </p:cNvPr>
          <p:cNvSpPr>
            <a:spLocks noGrp="1"/>
          </p:cNvSpPr>
          <p:nvPr>
            <p:ph type="sldNum" sz="quarter" idx="12"/>
          </p:nvPr>
        </p:nvSpPr>
        <p:spPr/>
        <p:txBody>
          <a:bodyPr/>
          <a:lstStyle/>
          <a:p>
            <a:fld id="{A762D934-D36F-407D-8220-3906D79BB8D9}" type="slidenum">
              <a:rPr lang="en-US" smtClean="0"/>
              <a:t>‹#›</a:t>
            </a:fld>
            <a:endParaRPr lang="en-US"/>
          </a:p>
        </p:txBody>
      </p:sp>
    </p:spTree>
    <p:extLst>
      <p:ext uri="{BB962C8B-B14F-4D97-AF65-F5344CB8AC3E}">
        <p14:creationId xmlns:p14="http://schemas.microsoft.com/office/powerpoint/2010/main" val="2131358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F611-2409-4AF6-ADFB-6B92AC43909E}"/>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5FB9F3-C627-44CD-9D39-69754ED2644F}"/>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B403A3-A0BA-4885-8995-D532A2C0EED7}"/>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554A520-268A-4432-BD54-7C5F8EFD5DE7}"/>
              </a:ext>
            </a:extLst>
          </p:cNvPr>
          <p:cNvSpPr>
            <a:spLocks noGrp="1"/>
          </p:cNvSpPr>
          <p:nvPr>
            <p:ph type="dt" sz="half" idx="10"/>
          </p:nvPr>
        </p:nvSpPr>
        <p:spPr/>
        <p:txBody>
          <a:bodyPr/>
          <a:lstStyle/>
          <a:p>
            <a:fld id="{B326850F-6DC2-4D23-A590-410384613E48}" type="datetimeFigureOut">
              <a:rPr lang="en-US" smtClean="0"/>
              <a:t>3/17/2024</a:t>
            </a:fld>
            <a:endParaRPr lang="en-US"/>
          </a:p>
        </p:txBody>
      </p:sp>
      <p:sp>
        <p:nvSpPr>
          <p:cNvPr id="6" name="Footer Placeholder 5">
            <a:extLst>
              <a:ext uri="{FF2B5EF4-FFF2-40B4-BE49-F238E27FC236}">
                <a16:creationId xmlns:a16="http://schemas.microsoft.com/office/drawing/2014/main" id="{78AB0E8F-E3D0-4474-A3CA-66C75BE28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77400-C3AB-428C-A50A-6F6AD6760A8E}"/>
              </a:ext>
            </a:extLst>
          </p:cNvPr>
          <p:cNvSpPr>
            <a:spLocks noGrp="1"/>
          </p:cNvSpPr>
          <p:nvPr>
            <p:ph type="sldNum" sz="quarter" idx="12"/>
          </p:nvPr>
        </p:nvSpPr>
        <p:spPr/>
        <p:txBody>
          <a:bodyPr/>
          <a:lstStyle/>
          <a:p>
            <a:fld id="{A762D934-D36F-407D-8220-3906D79BB8D9}" type="slidenum">
              <a:rPr lang="en-US" smtClean="0"/>
              <a:t>‹#›</a:t>
            </a:fld>
            <a:endParaRPr lang="en-US"/>
          </a:p>
        </p:txBody>
      </p:sp>
    </p:spTree>
    <p:extLst>
      <p:ext uri="{BB962C8B-B14F-4D97-AF65-F5344CB8AC3E}">
        <p14:creationId xmlns:p14="http://schemas.microsoft.com/office/powerpoint/2010/main" val="168584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E4CF-25AC-4295-AA72-C48252B83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BC44E-6252-4BCA-A316-993892F231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33402-37B3-455B-96C8-8EACEBCB5DFA}"/>
              </a:ext>
            </a:extLst>
          </p:cNvPr>
          <p:cNvSpPr>
            <a:spLocks noGrp="1"/>
          </p:cNvSpPr>
          <p:nvPr>
            <p:ph type="dt" sz="half" idx="10"/>
          </p:nvPr>
        </p:nvSpPr>
        <p:spPr/>
        <p:txBody>
          <a:bodyPr/>
          <a:lstStyle/>
          <a:p>
            <a:fld id="{B8B40697-C80C-4DFD-AE76-DDC1E12E0909}" type="datetimeFigureOut">
              <a:rPr lang="en-US" smtClean="0"/>
              <a:t>3/17/2024</a:t>
            </a:fld>
            <a:endParaRPr lang="en-US"/>
          </a:p>
        </p:txBody>
      </p:sp>
      <p:sp>
        <p:nvSpPr>
          <p:cNvPr id="5" name="Footer Placeholder 4">
            <a:extLst>
              <a:ext uri="{FF2B5EF4-FFF2-40B4-BE49-F238E27FC236}">
                <a16:creationId xmlns:a16="http://schemas.microsoft.com/office/drawing/2014/main" id="{A319B494-A781-4EBB-B0C3-5101D9EE2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24C3E-8ECF-4C4F-8AE9-94B04FF8748B}"/>
              </a:ext>
            </a:extLst>
          </p:cNvPr>
          <p:cNvSpPr>
            <a:spLocks noGrp="1"/>
          </p:cNvSpPr>
          <p:nvPr>
            <p:ph type="sldNum" sz="quarter" idx="12"/>
          </p:nvPr>
        </p:nvSpPr>
        <p:spPr/>
        <p:txBody>
          <a:bodyPr/>
          <a:lstStyle/>
          <a:p>
            <a:fld id="{54CBE6A2-5732-47C5-8373-58A9FF50756F}" type="slidenum">
              <a:rPr lang="en-US" smtClean="0"/>
              <a:t>‹#›</a:t>
            </a:fld>
            <a:endParaRPr lang="en-US"/>
          </a:p>
        </p:txBody>
      </p:sp>
    </p:spTree>
    <p:extLst>
      <p:ext uri="{BB962C8B-B14F-4D97-AF65-F5344CB8AC3E}">
        <p14:creationId xmlns:p14="http://schemas.microsoft.com/office/powerpoint/2010/main" val="255663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B973F-60BA-42D3-A946-599BC84A5E58}"/>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73D1E56-74E2-417E-9B88-96DDC4027291}"/>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D5540CC-1978-4287-9C8B-930B56459CAD}"/>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0A20E17-5F8B-4BB1-B182-E503C51A4C82}"/>
              </a:ext>
            </a:extLst>
          </p:cNvPr>
          <p:cNvSpPr>
            <a:spLocks noGrp="1"/>
          </p:cNvSpPr>
          <p:nvPr>
            <p:ph type="dt" sz="half" idx="10"/>
          </p:nvPr>
        </p:nvSpPr>
        <p:spPr/>
        <p:txBody>
          <a:bodyPr/>
          <a:lstStyle/>
          <a:p>
            <a:fld id="{B326850F-6DC2-4D23-A590-410384613E48}" type="datetimeFigureOut">
              <a:rPr lang="en-US" smtClean="0"/>
              <a:t>3/17/2024</a:t>
            </a:fld>
            <a:endParaRPr lang="en-US"/>
          </a:p>
        </p:txBody>
      </p:sp>
      <p:sp>
        <p:nvSpPr>
          <p:cNvPr id="6" name="Footer Placeholder 5">
            <a:extLst>
              <a:ext uri="{FF2B5EF4-FFF2-40B4-BE49-F238E27FC236}">
                <a16:creationId xmlns:a16="http://schemas.microsoft.com/office/drawing/2014/main" id="{09956550-B31B-491E-91DF-6B62C2C4F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B5AE6-4613-4DC7-A043-7B2B5CEA4C13}"/>
              </a:ext>
            </a:extLst>
          </p:cNvPr>
          <p:cNvSpPr>
            <a:spLocks noGrp="1"/>
          </p:cNvSpPr>
          <p:nvPr>
            <p:ph type="sldNum" sz="quarter" idx="12"/>
          </p:nvPr>
        </p:nvSpPr>
        <p:spPr/>
        <p:txBody>
          <a:bodyPr/>
          <a:lstStyle/>
          <a:p>
            <a:fld id="{A762D934-D36F-407D-8220-3906D79BB8D9}" type="slidenum">
              <a:rPr lang="en-US" smtClean="0"/>
              <a:t>‹#›</a:t>
            </a:fld>
            <a:endParaRPr lang="en-US"/>
          </a:p>
        </p:txBody>
      </p:sp>
    </p:spTree>
    <p:extLst>
      <p:ext uri="{BB962C8B-B14F-4D97-AF65-F5344CB8AC3E}">
        <p14:creationId xmlns:p14="http://schemas.microsoft.com/office/powerpoint/2010/main" val="4150442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939C-F320-4CBD-919A-1C400C9F05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C998F1-A307-4F70-8131-30180378CC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92727-31A2-4576-A825-E2144BEC2D50}"/>
              </a:ext>
            </a:extLst>
          </p:cNvPr>
          <p:cNvSpPr>
            <a:spLocks noGrp="1"/>
          </p:cNvSpPr>
          <p:nvPr>
            <p:ph type="dt" sz="half" idx="10"/>
          </p:nvPr>
        </p:nvSpPr>
        <p:spPr/>
        <p:txBody>
          <a:bodyPr/>
          <a:lstStyle/>
          <a:p>
            <a:fld id="{B326850F-6DC2-4D23-A590-410384613E48}" type="datetimeFigureOut">
              <a:rPr lang="en-US" smtClean="0"/>
              <a:t>3/17/2024</a:t>
            </a:fld>
            <a:endParaRPr lang="en-US"/>
          </a:p>
        </p:txBody>
      </p:sp>
      <p:sp>
        <p:nvSpPr>
          <p:cNvPr id="5" name="Footer Placeholder 4">
            <a:extLst>
              <a:ext uri="{FF2B5EF4-FFF2-40B4-BE49-F238E27FC236}">
                <a16:creationId xmlns:a16="http://schemas.microsoft.com/office/drawing/2014/main" id="{E06470B4-E02F-42C7-9A78-A441A4B51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6CDC4-6FDE-4DB9-9862-7C34B3E5B861}"/>
              </a:ext>
            </a:extLst>
          </p:cNvPr>
          <p:cNvSpPr>
            <a:spLocks noGrp="1"/>
          </p:cNvSpPr>
          <p:nvPr>
            <p:ph type="sldNum" sz="quarter" idx="12"/>
          </p:nvPr>
        </p:nvSpPr>
        <p:spPr/>
        <p:txBody>
          <a:bodyPr/>
          <a:lstStyle/>
          <a:p>
            <a:fld id="{A762D934-D36F-407D-8220-3906D79BB8D9}" type="slidenum">
              <a:rPr lang="en-US" smtClean="0"/>
              <a:t>‹#›</a:t>
            </a:fld>
            <a:endParaRPr lang="en-US"/>
          </a:p>
        </p:txBody>
      </p:sp>
    </p:spTree>
    <p:extLst>
      <p:ext uri="{BB962C8B-B14F-4D97-AF65-F5344CB8AC3E}">
        <p14:creationId xmlns:p14="http://schemas.microsoft.com/office/powerpoint/2010/main" val="4537948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5D544-D71C-432A-B1AE-3C1C0A31C572}"/>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3B3681-49C8-400D-8BF6-497A9B04AD8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5413B-84BD-4176-9489-DE40DF1AC9C9}"/>
              </a:ext>
            </a:extLst>
          </p:cNvPr>
          <p:cNvSpPr>
            <a:spLocks noGrp="1"/>
          </p:cNvSpPr>
          <p:nvPr>
            <p:ph type="dt" sz="half" idx="10"/>
          </p:nvPr>
        </p:nvSpPr>
        <p:spPr/>
        <p:txBody>
          <a:bodyPr/>
          <a:lstStyle/>
          <a:p>
            <a:fld id="{B326850F-6DC2-4D23-A590-410384613E48}" type="datetimeFigureOut">
              <a:rPr lang="en-US" smtClean="0"/>
              <a:t>3/17/2024</a:t>
            </a:fld>
            <a:endParaRPr lang="en-US"/>
          </a:p>
        </p:txBody>
      </p:sp>
      <p:sp>
        <p:nvSpPr>
          <p:cNvPr id="5" name="Footer Placeholder 4">
            <a:extLst>
              <a:ext uri="{FF2B5EF4-FFF2-40B4-BE49-F238E27FC236}">
                <a16:creationId xmlns:a16="http://schemas.microsoft.com/office/drawing/2014/main" id="{F9EB1B6E-53AA-4576-A165-B69CA9EC2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FEEA8-8C6C-4895-920C-766AD9468EC0}"/>
              </a:ext>
            </a:extLst>
          </p:cNvPr>
          <p:cNvSpPr>
            <a:spLocks noGrp="1"/>
          </p:cNvSpPr>
          <p:nvPr>
            <p:ph type="sldNum" sz="quarter" idx="12"/>
          </p:nvPr>
        </p:nvSpPr>
        <p:spPr/>
        <p:txBody>
          <a:bodyPr/>
          <a:lstStyle/>
          <a:p>
            <a:fld id="{A762D934-D36F-407D-8220-3906D79BB8D9}" type="slidenum">
              <a:rPr lang="en-US" smtClean="0"/>
              <a:t>‹#›</a:t>
            </a:fld>
            <a:endParaRPr lang="en-US"/>
          </a:p>
        </p:txBody>
      </p:sp>
    </p:spTree>
    <p:extLst>
      <p:ext uri="{BB962C8B-B14F-4D97-AF65-F5344CB8AC3E}">
        <p14:creationId xmlns:p14="http://schemas.microsoft.com/office/powerpoint/2010/main" val="249003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4810-3A51-4540-AD98-8AE1C3EC30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DACE57-B9B2-45F6-9BC5-618D9EAC9F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233FD2-28AC-4829-928D-F15A8B52DA01}"/>
              </a:ext>
            </a:extLst>
          </p:cNvPr>
          <p:cNvSpPr>
            <a:spLocks noGrp="1"/>
          </p:cNvSpPr>
          <p:nvPr>
            <p:ph type="dt" sz="half" idx="10"/>
          </p:nvPr>
        </p:nvSpPr>
        <p:spPr/>
        <p:txBody>
          <a:bodyPr/>
          <a:lstStyle/>
          <a:p>
            <a:fld id="{B8B40697-C80C-4DFD-AE76-DDC1E12E0909}" type="datetimeFigureOut">
              <a:rPr lang="en-US" smtClean="0"/>
              <a:t>3/17/2024</a:t>
            </a:fld>
            <a:endParaRPr lang="en-US"/>
          </a:p>
        </p:txBody>
      </p:sp>
      <p:sp>
        <p:nvSpPr>
          <p:cNvPr id="5" name="Footer Placeholder 4">
            <a:extLst>
              <a:ext uri="{FF2B5EF4-FFF2-40B4-BE49-F238E27FC236}">
                <a16:creationId xmlns:a16="http://schemas.microsoft.com/office/drawing/2014/main" id="{0CE6D034-643D-4AF7-A647-DC2F0A814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F2A9E-94AC-4F4F-85CB-132E3CC73E5B}"/>
              </a:ext>
            </a:extLst>
          </p:cNvPr>
          <p:cNvSpPr>
            <a:spLocks noGrp="1"/>
          </p:cNvSpPr>
          <p:nvPr>
            <p:ph type="sldNum" sz="quarter" idx="12"/>
          </p:nvPr>
        </p:nvSpPr>
        <p:spPr/>
        <p:txBody>
          <a:bodyPr/>
          <a:lstStyle/>
          <a:p>
            <a:fld id="{54CBE6A2-5732-47C5-8373-58A9FF50756F}" type="slidenum">
              <a:rPr lang="en-US" smtClean="0"/>
              <a:t>‹#›</a:t>
            </a:fld>
            <a:endParaRPr lang="en-US"/>
          </a:p>
        </p:txBody>
      </p:sp>
    </p:spTree>
    <p:extLst>
      <p:ext uri="{BB962C8B-B14F-4D97-AF65-F5344CB8AC3E}">
        <p14:creationId xmlns:p14="http://schemas.microsoft.com/office/powerpoint/2010/main" val="382202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EF8E-B578-48CD-9683-9A43E902C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43428-6450-41BE-B523-C70F19A398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4D4770-4885-4FB1-9D67-E4FB93C0AE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05EA6A-A17E-4DC9-A61C-E2DF0A9469DF}"/>
              </a:ext>
            </a:extLst>
          </p:cNvPr>
          <p:cNvSpPr>
            <a:spLocks noGrp="1"/>
          </p:cNvSpPr>
          <p:nvPr>
            <p:ph type="dt" sz="half" idx="10"/>
          </p:nvPr>
        </p:nvSpPr>
        <p:spPr/>
        <p:txBody>
          <a:bodyPr/>
          <a:lstStyle/>
          <a:p>
            <a:fld id="{B8B40697-C80C-4DFD-AE76-DDC1E12E0909}" type="datetimeFigureOut">
              <a:rPr lang="en-US" smtClean="0"/>
              <a:t>3/17/2024</a:t>
            </a:fld>
            <a:endParaRPr lang="en-US"/>
          </a:p>
        </p:txBody>
      </p:sp>
      <p:sp>
        <p:nvSpPr>
          <p:cNvPr id="6" name="Footer Placeholder 5">
            <a:extLst>
              <a:ext uri="{FF2B5EF4-FFF2-40B4-BE49-F238E27FC236}">
                <a16:creationId xmlns:a16="http://schemas.microsoft.com/office/drawing/2014/main" id="{66D1C5BF-27DF-4060-9FFA-93523C479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D8C15-94F2-49F3-AD02-495D90DB93F2}"/>
              </a:ext>
            </a:extLst>
          </p:cNvPr>
          <p:cNvSpPr>
            <a:spLocks noGrp="1"/>
          </p:cNvSpPr>
          <p:nvPr>
            <p:ph type="sldNum" sz="quarter" idx="12"/>
          </p:nvPr>
        </p:nvSpPr>
        <p:spPr/>
        <p:txBody>
          <a:bodyPr/>
          <a:lstStyle/>
          <a:p>
            <a:fld id="{54CBE6A2-5732-47C5-8373-58A9FF50756F}" type="slidenum">
              <a:rPr lang="en-US" smtClean="0"/>
              <a:t>‹#›</a:t>
            </a:fld>
            <a:endParaRPr lang="en-US"/>
          </a:p>
        </p:txBody>
      </p:sp>
    </p:spTree>
    <p:extLst>
      <p:ext uri="{BB962C8B-B14F-4D97-AF65-F5344CB8AC3E}">
        <p14:creationId xmlns:p14="http://schemas.microsoft.com/office/powerpoint/2010/main" val="261072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89E0-6FA4-4E34-9286-FA25738AFA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EC97F5-2F2B-4082-94D3-4E9AA7AB6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17F6E5-A130-4723-B385-5F3FD9E274B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513867-0582-47AB-B6ED-ECD45353A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F0C11D-7A16-4A4F-AC8C-B963F050C8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776682-CC32-4B93-9027-2EFA14296D58}"/>
              </a:ext>
            </a:extLst>
          </p:cNvPr>
          <p:cNvSpPr>
            <a:spLocks noGrp="1"/>
          </p:cNvSpPr>
          <p:nvPr>
            <p:ph type="dt" sz="half" idx="10"/>
          </p:nvPr>
        </p:nvSpPr>
        <p:spPr/>
        <p:txBody>
          <a:bodyPr/>
          <a:lstStyle/>
          <a:p>
            <a:fld id="{B8B40697-C80C-4DFD-AE76-DDC1E12E0909}" type="datetimeFigureOut">
              <a:rPr lang="en-US" smtClean="0"/>
              <a:t>3/17/2024</a:t>
            </a:fld>
            <a:endParaRPr lang="en-US"/>
          </a:p>
        </p:txBody>
      </p:sp>
      <p:sp>
        <p:nvSpPr>
          <p:cNvPr id="8" name="Footer Placeholder 7">
            <a:extLst>
              <a:ext uri="{FF2B5EF4-FFF2-40B4-BE49-F238E27FC236}">
                <a16:creationId xmlns:a16="http://schemas.microsoft.com/office/drawing/2014/main" id="{35A4A5F1-E7A9-46E9-B452-F410DDF242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605A87-9BF6-4546-AF55-6F84F683EC76}"/>
              </a:ext>
            </a:extLst>
          </p:cNvPr>
          <p:cNvSpPr>
            <a:spLocks noGrp="1"/>
          </p:cNvSpPr>
          <p:nvPr>
            <p:ph type="sldNum" sz="quarter" idx="12"/>
          </p:nvPr>
        </p:nvSpPr>
        <p:spPr/>
        <p:txBody>
          <a:bodyPr/>
          <a:lstStyle/>
          <a:p>
            <a:fld id="{54CBE6A2-5732-47C5-8373-58A9FF50756F}" type="slidenum">
              <a:rPr lang="en-US" smtClean="0"/>
              <a:t>‹#›</a:t>
            </a:fld>
            <a:endParaRPr lang="en-US"/>
          </a:p>
        </p:txBody>
      </p:sp>
    </p:spTree>
    <p:extLst>
      <p:ext uri="{BB962C8B-B14F-4D97-AF65-F5344CB8AC3E}">
        <p14:creationId xmlns:p14="http://schemas.microsoft.com/office/powerpoint/2010/main" val="301793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714E-0C34-4399-A079-2509648C8A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B7454C-6461-49A4-9AD5-C3CF6FA2A171}"/>
              </a:ext>
            </a:extLst>
          </p:cNvPr>
          <p:cNvSpPr>
            <a:spLocks noGrp="1"/>
          </p:cNvSpPr>
          <p:nvPr>
            <p:ph type="dt" sz="half" idx="10"/>
          </p:nvPr>
        </p:nvSpPr>
        <p:spPr/>
        <p:txBody>
          <a:bodyPr/>
          <a:lstStyle/>
          <a:p>
            <a:fld id="{B8B40697-C80C-4DFD-AE76-DDC1E12E0909}" type="datetimeFigureOut">
              <a:rPr lang="en-US" smtClean="0"/>
              <a:t>3/17/2024</a:t>
            </a:fld>
            <a:endParaRPr lang="en-US"/>
          </a:p>
        </p:txBody>
      </p:sp>
      <p:sp>
        <p:nvSpPr>
          <p:cNvPr id="4" name="Footer Placeholder 3">
            <a:extLst>
              <a:ext uri="{FF2B5EF4-FFF2-40B4-BE49-F238E27FC236}">
                <a16:creationId xmlns:a16="http://schemas.microsoft.com/office/drawing/2014/main" id="{FAC0892B-133E-4FA7-8410-D2CF77F28E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D3291-5F0B-47BE-B4E8-D916CDF9E135}"/>
              </a:ext>
            </a:extLst>
          </p:cNvPr>
          <p:cNvSpPr>
            <a:spLocks noGrp="1"/>
          </p:cNvSpPr>
          <p:nvPr>
            <p:ph type="sldNum" sz="quarter" idx="12"/>
          </p:nvPr>
        </p:nvSpPr>
        <p:spPr/>
        <p:txBody>
          <a:bodyPr/>
          <a:lstStyle/>
          <a:p>
            <a:fld id="{54CBE6A2-5732-47C5-8373-58A9FF50756F}" type="slidenum">
              <a:rPr lang="en-US" smtClean="0"/>
              <a:t>‹#›</a:t>
            </a:fld>
            <a:endParaRPr lang="en-US"/>
          </a:p>
        </p:txBody>
      </p:sp>
    </p:spTree>
    <p:extLst>
      <p:ext uri="{BB962C8B-B14F-4D97-AF65-F5344CB8AC3E}">
        <p14:creationId xmlns:p14="http://schemas.microsoft.com/office/powerpoint/2010/main" val="192387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F2524-A6A5-4990-94CD-F2A3913738AA}"/>
              </a:ext>
            </a:extLst>
          </p:cNvPr>
          <p:cNvSpPr>
            <a:spLocks noGrp="1"/>
          </p:cNvSpPr>
          <p:nvPr>
            <p:ph type="dt" sz="half" idx="10"/>
          </p:nvPr>
        </p:nvSpPr>
        <p:spPr/>
        <p:txBody>
          <a:bodyPr/>
          <a:lstStyle/>
          <a:p>
            <a:fld id="{B8B40697-C80C-4DFD-AE76-DDC1E12E0909}" type="datetimeFigureOut">
              <a:rPr lang="en-US" smtClean="0"/>
              <a:t>3/17/2024</a:t>
            </a:fld>
            <a:endParaRPr lang="en-US"/>
          </a:p>
        </p:txBody>
      </p:sp>
      <p:sp>
        <p:nvSpPr>
          <p:cNvPr id="3" name="Footer Placeholder 2">
            <a:extLst>
              <a:ext uri="{FF2B5EF4-FFF2-40B4-BE49-F238E27FC236}">
                <a16:creationId xmlns:a16="http://schemas.microsoft.com/office/drawing/2014/main" id="{E0DBCFC7-8164-412F-9A94-09E701570F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EAD826-2308-45E8-B025-C224001D54D9}"/>
              </a:ext>
            </a:extLst>
          </p:cNvPr>
          <p:cNvSpPr>
            <a:spLocks noGrp="1"/>
          </p:cNvSpPr>
          <p:nvPr>
            <p:ph type="sldNum" sz="quarter" idx="12"/>
          </p:nvPr>
        </p:nvSpPr>
        <p:spPr/>
        <p:txBody>
          <a:bodyPr/>
          <a:lstStyle/>
          <a:p>
            <a:fld id="{54CBE6A2-5732-47C5-8373-58A9FF50756F}" type="slidenum">
              <a:rPr lang="en-US" smtClean="0"/>
              <a:t>‹#›</a:t>
            </a:fld>
            <a:endParaRPr lang="en-US"/>
          </a:p>
        </p:txBody>
      </p:sp>
    </p:spTree>
    <p:extLst>
      <p:ext uri="{BB962C8B-B14F-4D97-AF65-F5344CB8AC3E}">
        <p14:creationId xmlns:p14="http://schemas.microsoft.com/office/powerpoint/2010/main" val="10456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9CCE-02AD-4A96-86B9-C8CB5EA4E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E684EB-F6E8-4D4A-B3AD-CA73B6CA1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1EC8B-5726-438B-B80C-9A1B93030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28EF49-0102-44C0-A0B6-F641464C4E20}"/>
              </a:ext>
            </a:extLst>
          </p:cNvPr>
          <p:cNvSpPr>
            <a:spLocks noGrp="1"/>
          </p:cNvSpPr>
          <p:nvPr>
            <p:ph type="dt" sz="half" idx="10"/>
          </p:nvPr>
        </p:nvSpPr>
        <p:spPr/>
        <p:txBody>
          <a:bodyPr/>
          <a:lstStyle/>
          <a:p>
            <a:fld id="{B8B40697-C80C-4DFD-AE76-DDC1E12E0909}" type="datetimeFigureOut">
              <a:rPr lang="en-US" smtClean="0"/>
              <a:t>3/17/2024</a:t>
            </a:fld>
            <a:endParaRPr lang="en-US"/>
          </a:p>
        </p:txBody>
      </p:sp>
      <p:sp>
        <p:nvSpPr>
          <p:cNvPr id="6" name="Footer Placeholder 5">
            <a:extLst>
              <a:ext uri="{FF2B5EF4-FFF2-40B4-BE49-F238E27FC236}">
                <a16:creationId xmlns:a16="http://schemas.microsoft.com/office/drawing/2014/main" id="{BA50D4EB-933D-40F6-98EF-8249CB51C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9498B-8AF2-4F54-8DD2-F8F20FC357E3}"/>
              </a:ext>
            </a:extLst>
          </p:cNvPr>
          <p:cNvSpPr>
            <a:spLocks noGrp="1"/>
          </p:cNvSpPr>
          <p:nvPr>
            <p:ph type="sldNum" sz="quarter" idx="12"/>
          </p:nvPr>
        </p:nvSpPr>
        <p:spPr/>
        <p:txBody>
          <a:bodyPr/>
          <a:lstStyle/>
          <a:p>
            <a:fld id="{54CBE6A2-5732-47C5-8373-58A9FF50756F}" type="slidenum">
              <a:rPr lang="en-US" smtClean="0"/>
              <a:t>‹#›</a:t>
            </a:fld>
            <a:endParaRPr lang="en-US"/>
          </a:p>
        </p:txBody>
      </p:sp>
    </p:spTree>
    <p:extLst>
      <p:ext uri="{BB962C8B-B14F-4D97-AF65-F5344CB8AC3E}">
        <p14:creationId xmlns:p14="http://schemas.microsoft.com/office/powerpoint/2010/main" val="133084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1394-365C-4449-B4C6-BD8B8A4FF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901904-C636-45DC-91C0-B6A46B32B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72BCD-E2E7-4787-ADF4-3D4C04F1A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D431D6-ACB6-4C24-9920-C170DE189521}"/>
              </a:ext>
            </a:extLst>
          </p:cNvPr>
          <p:cNvSpPr>
            <a:spLocks noGrp="1"/>
          </p:cNvSpPr>
          <p:nvPr>
            <p:ph type="dt" sz="half" idx="10"/>
          </p:nvPr>
        </p:nvSpPr>
        <p:spPr/>
        <p:txBody>
          <a:bodyPr/>
          <a:lstStyle/>
          <a:p>
            <a:fld id="{B8B40697-C80C-4DFD-AE76-DDC1E12E0909}" type="datetimeFigureOut">
              <a:rPr lang="en-US" smtClean="0"/>
              <a:t>3/17/2024</a:t>
            </a:fld>
            <a:endParaRPr lang="en-US"/>
          </a:p>
        </p:txBody>
      </p:sp>
      <p:sp>
        <p:nvSpPr>
          <p:cNvPr id="6" name="Footer Placeholder 5">
            <a:extLst>
              <a:ext uri="{FF2B5EF4-FFF2-40B4-BE49-F238E27FC236}">
                <a16:creationId xmlns:a16="http://schemas.microsoft.com/office/drawing/2014/main" id="{8D54D2B1-F08A-4C60-917A-666862BBC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5E439-A0DE-466F-B1D2-1FBBC340BFB0}"/>
              </a:ext>
            </a:extLst>
          </p:cNvPr>
          <p:cNvSpPr>
            <a:spLocks noGrp="1"/>
          </p:cNvSpPr>
          <p:nvPr>
            <p:ph type="sldNum" sz="quarter" idx="12"/>
          </p:nvPr>
        </p:nvSpPr>
        <p:spPr/>
        <p:txBody>
          <a:bodyPr/>
          <a:lstStyle/>
          <a:p>
            <a:fld id="{54CBE6A2-5732-47C5-8373-58A9FF50756F}" type="slidenum">
              <a:rPr lang="en-US" smtClean="0"/>
              <a:t>‹#›</a:t>
            </a:fld>
            <a:endParaRPr lang="en-US"/>
          </a:p>
        </p:txBody>
      </p:sp>
    </p:spTree>
    <p:extLst>
      <p:ext uri="{BB962C8B-B14F-4D97-AF65-F5344CB8AC3E}">
        <p14:creationId xmlns:p14="http://schemas.microsoft.com/office/powerpoint/2010/main" val="343503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A076F-F23B-4D7A-AF79-3F165239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E2285A-6B33-4CEB-B7DD-133FB439D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06CF7-CCF0-497B-ACFC-A77AE5303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40697-C80C-4DFD-AE76-DDC1E12E0909}" type="datetimeFigureOut">
              <a:rPr lang="en-US" smtClean="0"/>
              <a:t>3/17/2024</a:t>
            </a:fld>
            <a:endParaRPr lang="en-US"/>
          </a:p>
        </p:txBody>
      </p:sp>
      <p:sp>
        <p:nvSpPr>
          <p:cNvPr id="5" name="Footer Placeholder 4">
            <a:extLst>
              <a:ext uri="{FF2B5EF4-FFF2-40B4-BE49-F238E27FC236}">
                <a16:creationId xmlns:a16="http://schemas.microsoft.com/office/drawing/2014/main" id="{6E8F84C4-0C60-4B51-9A6F-FF18C0DA7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3D8347-6B76-4537-8B93-B6A91EB2D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BE6A2-5732-47C5-8373-58A9FF50756F}" type="slidenum">
              <a:rPr lang="en-US" smtClean="0"/>
              <a:t>‹#›</a:t>
            </a:fld>
            <a:endParaRPr lang="en-US"/>
          </a:p>
        </p:txBody>
      </p:sp>
    </p:spTree>
    <p:extLst>
      <p:ext uri="{BB962C8B-B14F-4D97-AF65-F5344CB8AC3E}">
        <p14:creationId xmlns:p14="http://schemas.microsoft.com/office/powerpoint/2010/main" val="2738159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F583A-F955-4D4F-ABA4-A4E9BEB4296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B45FFB-328C-4095-B8BC-80CFC1184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5FB0D-F1E8-45F3-94B9-12B6A006A75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326850F-6DC2-4D23-A590-410384613E48}" type="datetimeFigureOut">
              <a:rPr lang="en-US" smtClean="0"/>
              <a:t>3/17/2024</a:t>
            </a:fld>
            <a:endParaRPr lang="en-US"/>
          </a:p>
        </p:txBody>
      </p:sp>
      <p:sp>
        <p:nvSpPr>
          <p:cNvPr id="5" name="Footer Placeholder 4">
            <a:extLst>
              <a:ext uri="{FF2B5EF4-FFF2-40B4-BE49-F238E27FC236}">
                <a16:creationId xmlns:a16="http://schemas.microsoft.com/office/drawing/2014/main" id="{56C56387-67BF-4547-9D9B-831A645AA5C3}"/>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8DFC09-30EC-4753-98E2-52C3C1BE4B9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62D934-D36F-407D-8220-3906D79BB8D9}" type="slidenum">
              <a:rPr lang="en-US" smtClean="0"/>
              <a:t>‹#›</a:t>
            </a:fld>
            <a:endParaRPr lang="en-US"/>
          </a:p>
        </p:txBody>
      </p:sp>
    </p:spTree>
    <p:extLst>
      <p:ext uri="{BB962C8B-B14F-4D97-AF65-F5344CB8AC3E}">
        <p14:creationId xmlns:p14="http://schemas.microsoft.com/office/powerpoint/2010/main" val="5441096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s://eastsideprep.instructure.com/courses/923947"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courses19.eastsideprep.org/"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courses19.eastsideprep.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111/cts.13431"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www.khanacademy.org/science/ap-biology/natural-selection/phylogeny/a/building-an-evolutionary-tree#:~:text=A%20phylogenetic%20tree%20may%20be,those%20of%20the%20group's%20ancestor" TargetMode="External"/><Relationship Id="rId4" Type="http://schemas.openxmlformats.org/officeDocument/2006/relationships/hyperlink" Target="file:///C:\Users\akuttiyan\Downloads\practical-bioinformatics-9780815344568-2012017992.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111/cts.13431"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eastsidepreparatory-my.sharepoint.com/personal/mdelaney_eastsideprep_org/_layouts/15/guestaccess.aspx?guestaccesstoken=sdw86fNB1QxOx%2b%2f%2bBiPpWaAvGM%2f%2bycSGUqxF%2bZsN%2fA8%3d&amp;docid=0cde0a8fe1c5c4515b8eb1046b558a46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CB77-EB60-4EEA-9CA3-78655FE835B9}"/>
              </a:ext>
            </a:extLst>
          </p:cNvPr>
          <p:cNvSpPr>
            <a:spLocks noGrp="1"/>
          </p:cNvSpPr>
          <p:nvPr>
            <p:ph type="title"/>
          </p:nvPr>
        </p:nvSpPr>
        <p:spPr>
          <a:xfrm>
            <a:off x="838200" y="365125"/>
            <a:ext cx="10515600" cy="691515"/>
          </a:xfrm>
        </p:spPr>
        <p:txBody>
          <a:bodyPr>
            <a:normAutofit fontScale="90000"/>
          </a:bodyPr>
          <a:lstStyle/>
          <a:p>
            <a:pPr algn="ctr"/>
            <a:r>
              <a:rPr lang="en-US">
                <a:latin typeface="Gill Sans MT" panose="020B0502020104020203" pitchFamily="34" charset="0"/>
              </a:rPr>
              <a:t>EPS Independent Study Proposal</a:t>
            </a:r>
          </a:p>
        </p:txBody>
      </p:sp>
      <p:sp>
        <p:nvSpPr>
          <p:cNvPr id="3" name="Text Placeholder 2">
            <a:extLst>
              <a:ext uri="{FF2B5EF4-FFF2-40B4-BE49-F238E27FC236}">
                <a16:creationId xmlns:a16="http://schemas.microsoft.com/office/drawing/2014/main" id="{88031ECD-1153-41DF-B7FB-095D09C37DB7}"/>
              </a:ext>
            </a:extLst>
          </p:cNvPr>
          <p:cNvSpPr>
            <a:spLocks noGrp="1"/>
          </p:cNvSpPr>
          <p:nvPr>
            <p:ph type="body" idx="1"/>
          </p:nvPr>
        </p:nvSpPr>
        <p:spPr>
          <a:xfrm>
            <a:off x="3517107" y="1490663"/>
            <a:ext cx="5157787" cy="492443"/>
          </a:xfrm>
        </p:spPr>
        <p:txBody>
          <a:bodyPr>
            <a:normAutofit/>
          </a:bodyPr>
          <a:lstStyle/>
          <a:p>
            <a:pPr algn="ctr"/>
            <a:r>
              <a:rPr lang="en-US" sz="1800">
                <a:latin typeface="Gill Sans MT" panose="020B0502020104020203" pitchFamily="34" charset="0"/>
              </a:rPr>
              <a:t>STUDENT RESPONSIBILITY</a:t>
            </a:r>
          </a:p>
        </p:txBody>
      </p:sp>
      <p:sp>
        <p:nvSpPr>
          <p:cNvPr id="4" name="Content Placeholder 3">
            <a:extLst>
              <a:ext uri="{FF2B5EF4-FFF2-40B4-BE49-F238E27FC236}">
                <a16:creationId xmlns:a16="http://schemas.microsoft.com/office/drawing/2014/main" id="{5B6D34C0-6733-40BD-B78D-53FB10A65307}"/>
              </a:ext>
            </a:extLst>
          </p:cNvPr>
          <p:cNvSpPr>
            <a:spLocks noGrp="1"/>
          </p:cNvSpPr>
          <p:nvPr>
            <p:ph sz="half" idx="2"/>
          </p:nvPr>
        </p:nvSpPr>
        <p:spPr>
          <a:xfrm>
            <a:off x="842507" y="1989523"/>
            <a:ext cx="10521495" cy="1699016"/>
          </a:xfrm>
          <a:ln>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fontScale="62500" lnSpcReduction="20000"/>
          </a:bodyPr>
          <a:lstStyle/>
          <a:p>
            <a:pPr marL="0" indent="0">
              <a:lnSpc>
                <a:spcPct val="150000"/>
              </a:lnSpc>
              <a:buNone/>
            </a:pPr>
            <a:r>
              <a:rPr lang="en-US" sz="2000" dirty="0">
                <a:latin typeface="Gill Sans MT"/>
              </a:rPr>
              <a:t>Because of the importance of Independent Study in our curriculum, the process for reviewing proposals is rigorous and requires serious thought on the part of the student submitting the proposal.  The creation of the class is the responsibility of the student. Mentors are to perform in an advisory role, helping students identify resources that might best aid in both the development and implementation of the course. </a:t>
            </a:r>
            <a:endParaRPr lang="en-US" sz="1100" dirty="0"/>
          </a:p>
          <a:p>
            <a:pPr marL="0" indent="0">
              <a:lnSpc>
                <a:spcPct val="150000"/>
              </a:lnSpc>
              <a:buNone/>
            </a:pPr>
            <a:r>
              <a:rPr lang="en-US" sz="1900" i="1" dirty="0">
                <a:latin typeface="Gill Sans MT"/>
              </a:rPr>
              <a:t>I understand that taking an independent study class is a privilege. It is my responsibility to keep up with all work and to meet all deadlines agreed upon when my proposal is approved.  An independent study will not meet as often as standard EPS classes meet, and I am responsible for maintaining steady progress in the class, for keeping my mentor informed, and for completing the course as outlined in the proposal. Failure to meet these expectations will result in receiving no credit for the course.</a:t>
            </a:r>
            <a:r>
              <a:rPr lang="en-US" sz="1900" i="1" dirty="0">
                <a:latin typeface="Gill Sans MT"/>
                <a:ea typeface="+mn-lt"/>
                <a:cs typeface="+mn-lt"/>
              </a:rPr>
              <a:t> </a:t>
            </a:r>
            <a:endParaRPr lang="en-US" sz="1900" i="1" dirty="0">
              <a:latin typeface="Gill Sans MT"/>
              <a:cs typeface="Calibri"/>
            </a:endParaRPr>
          </a:p>
        </p:txBody>
      </p:sp>
      <p:pic>
        <p:nvPicPr>
          <p:cNvPr id="1026" name="Picture 2" descr="EPS logo 003">
            <a:extLst>
              <a:ext uri="{FF2B5EF4-FFF2-40B4-BE49-F238E27FC236}">
                <a16:creationId xmlns:a16="http://schemas.microsoft.com/office/drawing/2014/main" id="{3B10956C-BE93-4644-BBDD-C66587D0A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400" y="172720"/>
            <a:ext cx="1104163" cy="71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B05FD53-20B0-4349-9B47-773A70AF0720}"/>
              </a:ext>
            </a:extLst>
          </p:cNvPr>
          <p:cNvSpPr txBox="1"/>
          <p:nvPr/>
        </p:nvSpPr>
        <p:spPr>
          <a:xfrm>
            <a:off x="2164080" y="991106"/>
            <a:ext cx="7863840" cy="492443"/>
          </a:xfrm>
          <a:prstGeom prst="rect">
            <a:avLst/>
          </a:prstGeom>
          <a:noFill/>
        </p:spPr>
        <p:txBody>
          <a:bodyPr wrap="square" lIns="91440" tIns="45720" rIns="91440" bIns="45720" rtlCol="0" anchor="t">
            <a:spAutoFit/>
          </a:bodyPr>
          <a:lstStyle/>
          <a:p>
            <a:pPr algn="ctr"/>
            <a:r>
              <a:rPr lang="en-US" sz="1300">
                <a:latin typeface="Gill Sans MT"/>
              </a:rPr>
              <a:t>Independent Study Proposals and PPT Presentations are found and submitted via Canvas at the following link:</a:t>
            </a:r>
          </a:p>
          <a:p>
            <a:pPr algn="ctr"/>
            <a:r>
              <a:rPr lang="en-US" sz="1300">
                <a:ea typeface="+mn-lt"/>
                <a:cs typeface="+mn-lt"/>
                <a:hlinkClick r:id="rId4"/>
              </a:rPr>
              <a:t>https://eastsideprep.instructure.com/courses/923947</a:t>
            </a:r>
            <a:endParaRPr lang="en-US">
              <a:ea typeface="+mn-lt"/>
              <a:cs typeface="+mn-lt"/>
            </a:endParaRPr>
          </a:p>
        </p:txBody>
      </p:sp>
      <p:graphicFrame>
        <p:nvGraphicFramePr>
          <p:cNvPr id="6" name="Table 7">
            <a:extLst>
              <a:ext uri="{FF2B5EF4-FFF2-40B4-BE49-F238E27FC236}">
                <a16:creationId xmlns:a16="http://schemas.microsoft.com/office/drawing/2014/main" id="{0EED4994-477D-431B-A6E8-61EB215163E6}"/>
              </a:ext>
            </a:extLst>
          </p:cNvPr>
          <p:cNvGraphicFramePr>
            <a:graphicFrameLocks noGrp="1"/>
          </p:cNvGraphicFramePr>
          <p:nvPr>
            <p:extLst>
              <p:ext uri="{D42A27DB-BD31-4B8C-83A1-F6EECF244321}">
                <p14:modId xmlns:p14="http://schemas.microsoft.com/office/powerpoint/2010/main" val="123958247"/>
              </p:ext>
            </p:extLst>
          </p:nvPr>
        </p:nvGraphicFramePr>
        <p:xfrm>
          <a:off x="855211" y="3808746"/>
          <a:ext cx="10499715" cy="2445456"/>
        </p:xfrm>
        <a:graphic>
          <a:graphicData uri="http://schemas.openxmlformats.org/drawingml/2006/table">
            <a:tbl>
              <a:tblPr firstRow="1" bandRow="1">
                <a:tableStyleId>{5940675A-B579-460E-94D1-54222C63F5DA}</a:tableStyleId>
              </a:tblPr>
              <a:tblGrid>
                <a:gridCol w="1814285">
                  <a:extLst>
                    <a:ext uri="{9D8B030D-6E8A-4147-A177-3AD203B41FA5}">
                      <a16:colId xmlns:a16="http://schemas.microsoft.com/office/drawing/2014/main" val="2509002765"/>
                    </a:ext>
                  </a:extLst>
                </a:gridCol>
                <a:gridCol w="3348485">
                  <a:extLst>
                    <a:ext uri="{9D8B030D-6E8A-4147-A177-3AD203B41FA5}">
                      <a16:colId xmlns:a16="http://schemas.microsoft.com/office/drawing/2014/main" val="3958268097"/>
                    </a:ext>
                  </a:extLst>
                </a:gridCol>
                <a:gridCol w="2195285">
                  <a:extLst>
                    <a:ext uri="{9D8B030D-6E8A-4147-A177-3AD203B41FA5}">
                      <a16:colId xmlns:a16="http://schemas.microsoft.com/office/drawing/2014/main" val="537685001"/>
                    </a:ext>
                  </a:extLst>
                </a:gridCol>
                <a:gridCol w="3141660">
                  <a:extLst>
                    <a:ext uri="{9D8B030D-6E8A-4147-A177-3AD203B41FA5}">
                      <a16:colId xmlns:a16="http://schemas.microsoft.com/office/drawing/2014/main" val="4149204501"/>
                    </a:ext>
                  </a:extLst>
                </a:gridCol>
              </a:tblGrid>
              <a:tr h="466584">
                <a:tc>
                  <a:txBody>
                    <a:bodyPr/>
                    <a:lstStyle/>
                    <a:p>
                      <a:pPr algn="ctr"/>
                      <a:r>
                        <a:rPr lang="en-US" b="1" dirty="0"/>
                        <a:t>Course Title</a:t>
                      </a:r>
                    </a:p>
                  </a:txBody>
                  <a:tcPr/>
                </a:tc>
                <a:tc gridSpan="3">
                  <a:txBody>
                    <a:bodyPr/>
                    <a:lstStyle/>
                    <a:p>
                      <a:pPr algn="ctr"/>
                      <a:r>
                        <a:rPr lang="en-US" dirty="0"/>
                        <a:t>Computer Science in Healthcare</a:t>
                      </a:r>
                    </a:p>
                  </a:txBody>
                  <a:tcPr/>
                </a:tc>
                <a:tc hMerge="1">
                  <a:txBody>
                    <a:bodyPr/>
                    <a:lstStyle/>
                    <a:p>
                      <a:pPr algn="ctr"/>
                      <a:endParaRPr lang="en-US" b="1"/>
                    </a:p>
                  </a:txBody>
                  <a:tcPr/>
                </a:tc>
                <a:tc hMerge="1">
                  <a:txBody>
                    <a:bodyPr/>
                    <a:lstStyle/>
                    <a:p>
                      <a:endParaRPr lang="en-US"/>
                    </a:p>
                  </a:txBody>
                  <a:tcPr/>
                </a:tc>
                <a:extLst>
                  <a:ext uri="{0D108BD9-81ED-4DB2-BD59-A6C34878D82A}">
                    <a16:rowId xmlns:a16="http://schemas.microsoft.com/office/drawing/2014/main" val="620336364"/>
                  </a:ext>
                </a:extLst>
              </a:tr>
              <a:tr h="0">
                <a:tc>
                  <a:txBody>
                    <a:bodyPr/>
                    <a:lstStyle/>
                    <a:p>
                      <a:pPr algn="ctr"/>
                      <a:r>
                        <a:rPr lang="en-US" b="1" dirty="0"/>
                        <a:t>Trimester &amp; Year</a:t>
                      </a:r>
                    </a:p>
                  </a:txBody>
                  <a:tcPr/>
                </a:tc>
                <a:tc>
                  <a:txBody>
                    <a:bodyPr/>
                    <a:lstStyle/>
                    <a:p>
                      <a:pPr algn="ctr"/>
                      <a:r>
                        <a:rPr lang="en-US" dirty="0"/>
                        <a:t>Winter 2024</a:t>
                      </a:r>
                    </a:p>
                  </a:txBody>
                  <a:tcPr/>
                </a:tc>
                <a:tc>
                  <a:txBody>
                    <a:bodyPr/>
                    <a:lstStyle/>
                    <a:p>
                      <a:pPr algn="ctr"/>
                      <a:r>
                        <a:rPr lang="en-US" sz="1600" b="1" dirty="0"/>
                        <a:t>Student &amp; Mentor matching free periods</a:t>
                      </a:r>
                    </a:p>
                  </a:txBody>
                  <a:tcPr/>
                </a:tc>
                <a:tc>
                  <a:txBody>
                    <a:bodyPr/>
                    <a:lstStyle/>
                    <a:p>
                      <a:r>
                        <a:rPr lang="en-US" dirty="0"/>
                        <a:t>C</a:t>
                      </a:r>
                    </a:p>
                  </a:txBody>
                  <a:tcPr/>
                </a:tc>
                <a:extLst>
                  <a:ext uri="{0D108BD9-81ED-4DB2-BD59-A6C34878D82A}">
                    <a16:rowId xmlns:a16="http://schemas.microsoft.com/office/drawing/2014/main" val="917111304"/>
                  </a:ext>
                </a:extLst>
              </a:tr>
              <a:tr h="466584">
                <a:tc>
                  <a:txBody>
                    <a:bodyPr/>
                    <a:lstStyle/>
                    <a:p>
                      <a:pPr algn="ctr"/>
                      <a:r>
                        <a:rPr lang="en-US" b="1" dirty="0"/>
                        <a:t>Student Name</a:t>
                      </a:r>
                    </a:p>
                  </a:txBody>
                  <a:tcPr/>
                </a:tc>
                <a:tc>
                  <a:txBody>
                    <a:bodyPr/>
                    <a:lstStyle/>
                    <a:p>
                      <a:pPr algn="ctr"/>
                      <a:r>
                        <a:rPr lang="en-US" dirty="0"/>
                        <a:t>Arya Kuttiyan</a:t>
                      </a:r>
                    </a:p>
                  </a:txBody>
                  <a:tcPr/>
                </a:tc>
                <a:tc>
                  <a:txBody>
                    <a:bodyPr/>
                    <a:lstStyle/>
                    <a:p>
                      <a:pPr algn="ctr"/>
                      <a:r>
                        <a:rPr lang="en-US" b="1" dirty="0"/>
                        <a:t>Student Signature</a:t>
                      </a:r>
                    </a:p>
                  </a:txBody>
                  <a:tcPr/>
                </a:tc>
                <a:tc>
                  <a:txBody>
                    <a:bodyPr/>
                    <a:lstStyle/>
                    <a:p>
                      <a:r>
                        <a:rPr lang="en-US" dirty="0"/>
                        <a:t>Arya Kuttiyan</a:t>
                      </a:r>
                    </a:p>
                  </a:txBody>
                  <a:tcPr/>
                </a:tc>
                <a:extLst>
                  <a:ext uri="{0D108BD9-81ED-4DB2-BD59-A6C34878D82A}">
                    <a16:rowId xmlns:a16="http://schemas.microsoft.com/office/drawing/2014/main" val="2143526121"/>
                  </a:ext>
                </a:extLst>
              </a:tr>
              <a:tr h="466584">
                <a:tc>
                  <a:txBody>
                    <a:bodyPr/>
                    <a:lstStyle/>
                    <a:p>
                      <a:pPr algn="ctr"/>
                      <a:r>
                        <a:rPr lang="en-US" b="1" dirty="0"/>
                        <a:t>Parent Name</a:t>
                      </a:r>
                    </a:p>
                  </a:txBody>
                  <a:tcPr/>
                </a:tc>
                <a:tc>
                  <a:txBody>
                    <a:bodyPr/>
                    <a:lstStyle/>
                    <a:p>
                      <a:pPr algn="ctr"/>
                      <a:r>
                        <a:rPr lang="en-US" dirty="0"/>
                        <a:t>Rinku Sreedhar</a:t>
                      </a:r>
                    </a:p>
                  </a:txBody>
                  <a:tcPr/>
                </a:tc>
                <a:tc>
                  <a:txBody>
                    <a:bodyPr/>
                    <a:lstStyle/>
                    <a:p>
                      <a:pPr algn="ctr"/>
                      <a:r>
                        <a:rPr lang="en-US" b="1" dirty="0"/>
                        <a:t>Parent Signature</a:t>
                      </a:r>
                    </a:p>
                  </a:txBody>
                  <a:tcPr/>
                </a:tc>
                <a:tc>
                  <a:txBody>
                    <a:bodyPr/>
                    <a:lstStyle/>
                    <a:p>
                      <a:r>
                        <a:rPr lang="en-US" dirty="0"/>
                        <a:t>Rinku Sreedhar</a:t>
                      </a:r>
                    </a:p>
                  </a:txBody>
                  <a:tcPr/>
                </a:tc>
                <a:extLst>
                  <a:ext uri="{0D108BD9-81ED-4DB2-BD59-A6C34878D82A}">
                    <a16:rowId xmlns:a16="http://schemas.microsoft.com/office/drawing/2014/main" val="1345983489"/>
                  </a:ext>
                </a:extLst>
              </a:tr>
              <a:tr h="466584">
                <a:tc>
                  <a:txBody>
                    <a:bodyPr/>
                    <a:lstStyle/>
                    <a:p>
                      <a:pPr algn="ctr"/>
                      <a:r>
                        <a:rPr lang="en-US" b="1" dirty="0"/>
                        <a:t>Mentor Name</a:t>
                      </a:r>
                    </a:p>
                  </a:txBody>
                  <a:tcPr/>
                </a:tc>
                <a:tc>
                  <a:txBody>
                    <a:bodyPr/>
                    <a:lstStyle/>
                    <a:p>
                      <a:pPr algn="ctr"/>
                      <a:r>
                        <a:rPr lang="en-US" dirty="0"/>
                        <a:t>Kate Lewellen</a:t>
                      </a:r>
                    </a:p>
                  </a:txBody>
                  <a:tcPr/>
                </a:tc>
                <a:tc>
                  <a:txBody>
                    <a:bodyPr/>
                    <a:lstStyle/>
                    <a:p>
                      <a:pPr algn="ctr"/>
                      <a:r>
                        <a:rPr lang="en-US" b="1" dirty="0"/>
                        <a:t>Mentor Signature</a:t>
                      </a:r>
                    </a:p>
                  </a:txBody>
                  <a:tcPr/>
                </a:tc>
                <a:tc>
                  <a:txBody>
                    <a:bodyPr/>
                    <a:lstStyle/>
                    <a:p>
                      <a:r>
                        <a:rPr lang="en-US" dirty="0"/>
                        <a:t>Kate Lewellen</a:t>
                      </a:r>
                    </a:p>
                  </a:txBody>
                  <a:tcPr/>
                </a:tc>
                <a:extLst>
                  <a:ext uri="{0D108BD9-81ED-4DB2-BD59-A6C34878D82A}">
                    <a16:rowId xmlns:a16="http://schemas.microsoft.com/office/drawing/2014/main" val="3533271154"/>
                  </a:ext>
                </a:extLst>
              </a:tr>
            </a:tbl>
          </a:graphicData>
        </a:graphic>
      </p:graphicFrame>
      <p:sp>
        <p:nvSpPr>
          <p:cNvPr id="10" name="TextBox 1">
            <a:extLst>
              <a:ext uri="{FF2B5EF4-FFF2-40B4-BE49-F238E27FC236}">
                <a16:creationId xmlns:a16="http://schemas.microsoft.com/office/drawing/2014/main" id="{386CD719-15E6-4228-A1D3-374BA5F7D55D}"/>
              </a:ext>
            </a:extLst>
          </p:cNvPr>
          <p:cNvSpPr txBox="1"/>
          <p:nvPr/>
        </p:nvSpPr>
        <p:spPr>
          <a:xfrm>
            <a:off x="6235608" y="6492875"/>
            <a:ext cx="4878572"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i="1">
                <a:cs typeface="Calibri"/>
              </a:rPr>
              <a:t>Typed, electronic signatures are the equivalent of handwritten signatures.</a:t>
            </a:r>
            <a:endParaRPr lang="en-US" sz="1200">
              <a:cs typeface="Calibri"/>
            </a:endParaRPr>
          </a:p>
        </p:txBody>
      </p:sp>
    </p:spTree>
    <p:extLst>
      <p:ext uri="{BB962C8B-B14F-4D97-AF65-F5344CB8AC3E}">
        <p14:creationId xmlns:p14="http://schemas.microsoft.com/office/powerpoint/2010/main" val="350835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145E6343-E72D-4418-9C4F-D25F9E9E03A9}"/>
              </a:ext>
            </a:extLst>
          </p:cNvPr>
          <p:cNvGraphicFramePr>
            <a:graphicFrameLocks noGrp="1"/>
          </p:cNvGraphicFramePr>
          <p:nvPr>
            <p:extLst>
              <p:ext uri="{D42A27DB-BD31-4B8C-83A1-F6EECF244321}">
                <p14:modId xmlns:p14="http://schemas.microsoft.com/office/powerpoint/2010/main" val="3256644706"/>
              </p:ext>
            </p:extLst>
          </p:nvPr>
        </p:nvGraphicFramePr>
        <p:xfrm>
          <a:off x="124288" y="116114"/>
          <a:ext cx="11839111" cy="6560842"/>
        </p:xfrm>
        <a:graphic>
          <a:graphicData uri="http://schemas.openxmlformats.org/drawingml/2006/table">
            <a:tbl>
              <a:tblPr/>
              <a:tblGrid>
                <a:gridCol w="2180976">
                  <a:extLst>
                    <a:ext uri="{9D8B030D-6E8A-4147-A177-3AD203B41FA5}">
                      <a16:colId xmlns:a16="http://schemas.microsoft.com/office/drawing/2014/main" val="4187040072"/>
                    </a:ext>
                  </a:extLst>
                </a:gridCol>
                <a:gridCol w="733211">
                  <a:extLst>
                    <a:ext uri="{9D8B030D-6E8A-4147-A177-3AD203B41FA5}">
                      <a16:colId xmlns:a16="http://schemas.microsoft.com/office/drawing/2014/main" val="3194876264"/>
                    </a:ext>
                  </a:extLst>
                </a:gridCol>
                <a:gridCol w="3171825">
                  <a:extLst>
                    <a:ext uri="{9D8B030D-6E8A-4147-A177-3AD203B41FA5}">
                      <a16:colId xmlns:a16="http://schemas.microsoft.com/office/drawing/2014/main" val="1018487733"/>
                    </a:ext>
                  </a:extLst>
                </a:gridCol>
                <a:gridCol w="2793321">
                  <a:extLst>
                    <a:ext uri="{9D8B030D-6E8A-4147-A177-3AD203B41FA5}">
                      <a16:colId xmlns:a16="http://schemas.microsoft.com/office/drawing/2014/main" val="363421749"/>
                    </a:ext>
                  </a:extLst>
                </a:gridCol>
                <a:gridCol w="2959778">
                  <a:extLst>
                    <a:ext uri="{9D8B030D-6E8A-4147-A177-3AD203B41FA5}">
                      <a16:colId xmlns:a16="http://schemas.microsoft.com/office/drawing/2014/main" val="2240145417"/>
                    </a:ext>
                  </a:extLst>
                </a:gridCol>
              </a:tblGrid>
              <a:tr h="451680">
                <a:tc gridSpan="5">
                  <a:txBody>
                    <a:bodyPr/>
                    <a:lstStyle/>
                    <a:p>
                      <a:pPr algn="ctr"/>
                      <a:r>
                        <a:rPr lang="en-US" sz="1500" b="1" dirty="0">
                          <a:latin typeface="Gill Sans MT"/>
                        </a:rPr>
                        <a:t>COURSE PROGRESSION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mpd="sng">
                      <a:solidFill>
                        <a:schemeClr val="tx1"/>
                      </a:solidFill>
                      <a:prstDash val="soli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lnL w="635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mpd="sng">
                      <a:solidFill>
                        <a:schemeClr val="tx1"/>
                      </a:solidFill>
                      <a:prstDash val="soli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7380845"/>
                  </a:ext>
                </a:extLst>
              </a:tr>
              <a:tr h="636892">
                <a:tc gridSpan="2">
                  <a:txBody>
                    <a:bodyPr/>
                    <a:lstStyle/>
                    <a:p>
                      <a:pPr algn="ctr"/>
                      <a:r>
                        <a:rPr lang="en-US" sz="1400" b="1" dirty="0">
                          <a:latin typeface="Gill Sans MT"/>
                        </a:rPr>
                        <a:t>Week 1</a:t>
                      </a:r>
                    </a:p>
                    <a:p>
                      <a:pPr algn="ctr"/>
                      <a:r>
                        <a:rPr lang="en-US" sz="1400" b="0" dirty="0">
                          <a:latin typeface="Gill Sans MT"/>
                        </a:rPr>
                        <a:t>Canvas Page Published</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tcPr>
                </a:tc>
                <a:tc>
                  <a:txBody>
                    <a:bodyPr/>
                    <a:lstStyle/>
                    <a:p>
                      <a:pPr algn="ctr"/>
                      <a:r>
                        <a:rPr lang="en-US" sz="1400" b="1" dirty="0">
                          <a:latin typeface="Gill Sans MT"/>
                        </a:rPr>
                        <a:t>Week 3</a:t>
                      </a:r>
                    </a:p>
                    <a:p>
                      <a:pPr algn="ctr"/>
                      <a:r>
                        <a:rPr lang="en-US" sz="1400" b="0" dirty="0">
                          <a:latin typeface="Gill Sans MT"/>
                        </a:rPr>
                        <a:t>Mentor Check-in Survey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400" b="1" dirty="0">
                          <a:latin typeface="Gill Sans MT"/>
                        </a:rPr>
                        <a:t>Mid-Term Progress Report</a:t>
                      </a:r>
                    </a:p>
                    <a:p>
                      <a:pPr algn="ctr"/>
                      <a:r>
                        <a:rPr lang="en-US" sz="1400" b="0" dirty="0">
                          <a:latin typeface="Gill Sans MT"/>
                        </a:rPr>
                        <a:t>Grade and Comment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400" b="1" dirty="0">
                          <a:latin typeface="Gill Sans MT"/>
                        </a:rPr>
                        <a:t>Final Grade</a:t>
                      </a:r>
                    </a:p>
                    <a:p>
                      <a:pPr algn="ctr"/>
                      <a:r>
                        <a:rPr lang="en-US" sz="1400" b="0" dirty="0">
                          <a:latin typeface="Gill Sans MT"/>
                        </a:rPr>
                        <a:t>By Mentor</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3134137"/>
                  </a:ext>
                </a:extLst>
              </a:tr>
              <a:tr h="451680">
                <a:tc gridSpan="5">
                  <a:txBody>
                    <a:bodyPr/>
                    <a:lstStyle/>
                    <a:p>
                      <a:pPr algn="ctr"/>
                      <a:r>
                        <a:rPr lang="en-US" sz="1500" b="1" dirty="0">
                          <a:latin typeface="Gill Sans MT"/>
                        </a:rPr>
                        <a:t>COURSE REQUIREMENTS</a:t>
                      </a:r>
                      <a:endParaRPr lang="en-US" sz="1500" b="1" dirty="0">
                        <a:latin typeface="Gill Sans MT" panose="020B0502020104020203"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0CECE"/>
                    </a:solidFill>
                  </a:tcPr>
                </a:tc>
                <a:tc hMerge="1">
                  <a:txBody>
                    <a:bodyPr/>
                    <a:lstStyle/>
                    <a:p>
                      <a:endParaRPr lang="en-US"/>
                    </a:p>
                  </a:txBody>
                  <a:tcPr>
                    <a:lnL w="635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9194739"/>
                  </a:ext>
                </a:extLst>
              </a:tr>
              <a:tr h="887517">
                <a:tc>
                  <a:txBody>
                    <a:bodyPr/>
                    <a:lstStyle/>
                    <a:p>
                      <a:pPr algn="ctr"/>
                      <a:r>
                        <a:rPr lang="en-US" sz="1300" b="1" dirty="0">
                          <a:latin typeface="Gill Sans MT"/>
                        </a:rPr>
                        <a:t>Course Text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4">
                  <a:txBody>
                    <a:bodyPr/>
                    <a:lstStyle/>
                    <a:p>
                      <a:pPr marL="285750" indent="-285750" algn="l">
                        <a:buFont typeface="Arial" panose="020B0604020202020204" pitchFamily="34" charset="0"/>
                        <a:buChar char="•"/>
                      </a:pPr>
                      <a:r>
                        <a:rPr lang="en-US" sz="1250" b="0" dirty="0">
                          <a:latin typeface="Gill Sans MT" panose="020B0502020104020203" pitchFamily="34" charset="0"/>
                        </a:rPr>
                        <a:t>At least one text or significant resource from which the student will work is required.</a:t>
                      </a:r>
                    </a:p>
                    <a:p>
                      <a:pPr marL="285750" indent="-285750" algn="l">
                        <a:buFont typeface="Arial" panose="020B0604020202020204" pitchFamily="34" charset="0"/>
                        <a:buChar char="•"/>
                      </a:pPr>
                      <a:r>
                        <a:rPr lang="en-US" sz="1250" b="0" dirty="0">
                          <a:latin typeface="Gill Sans MT" panose="020B0502020104020203" pitchFamily="34" charset="0"/>
                        </a:rPr>
                        <a:t>Note that while the content of online courses/courseware as may be used as a resource for independent studies, students must construct their own unique course of study, outcomes, and work product.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latin typeface="Gill Sans MT" panose="020B0502020104020203"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752981"/>
                  </a:ext>
                </a:extLst>
              </a:tr>
              <a:tr h="687421">
                <a:tc>
                  <a:txBody>
                    <a:bodyPr/>
                    <a:lstStyle/>
                    <a:p>
                      <a:pPr algn="ctr"/>
                      <a:r>
                        <a:rPr lang="en-US" sz="1300" b="1" dirty="0">
                          <a:latin typeface="Gill Sans MT"/>
                        </a:rPr>
                        <a:t>Proposal &amp; Presentation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4">
                  <a:txBody>
                    <a:bodyPr/>
                    <a:lstStyle/>
                    <a:p>
                      <a:pPr marL="285750" indent="-285750" algn="l">
                        <a:buFont typeface="Arial" panose="020B0604020202020204" pitchFamily="34" charset="0"/>
                        <a:buChar char="•"/>
                      </a:pPr>
                      <a:r>
                        <a:rPr lang="en-US" sz="1250" b="0" dirty="0">
                          <a:solidFill>
                            <a:srgbClr val="FF0000"/>
                          </a:solidFill>
                          <a:latin typeface="Gill Sans MT" panose="020B0502020104020203" pitchFamily="34" charset="0"/>
                        </a:rPr>
                        <a:t>A 30 to 45-minute planning meeting between student and mentor is required before a written proposal can be submitted. </a:t>
                      </a:r>
                    </a:p>
                    <a:p>
                      <a:pPr marL="285750" indent="-285750" algn="l">
                        <a:buFont typeface="Arial" panose="020B0604020202020204" pitchFamily="34" charset="0"/>
                        <a:buChar char="•"/>
                      </a:pPr>
                      <a:r>
                        <a:rPr lang="en-US" sz="1250" b="0" dirty="0">
                          <a:latin typeface="Gill Sans MT" panose="020B0502020104020203" pitchFamily="34" charset="0"/>
                        </a:rPr>
                        <a:t>A proposal presentation in a small group and a final presentation open to the Upper School student body, and all EPS faculty and staff.</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latin typeface="Gill Sans MT" panose="020B0502020104020203"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5132644"/>
                  </a:ext>
                </a:extLst>
              </a:tr>
              <a:tr h="790320">
                <a:tc>
                  <a:txBody>
                    <a:bodyPr/>
                    <a:lstStyle/>
                    <a:p>
                      <a:pPr algn="ctr"/>
                      <a:r>
                        <a:rPr lang="en-US" sz="1300" b="1" dirty="0">
                          <a:latin typeface="Gill Sans MT"/>
                        </a:rPr>
                        <a:t>Weekly Mentor Meeting</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4">
                  <a:txBody>
                    <a:bodyPr/>
                    <a:lstStyle/>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50" b="0" dirty="0">
                          <a:latin typeface="Gill Sans MT"/>
                        </a:rPr>
                        <a:t>A weekly meeting of at least </a:t>
                      </a:r>
                      <a:r>
                        <a:rPr lang="en-US" sz="1250" b="0" strike="noStrike" dirty="0">
                          <a:solidFill>
                            <a:srgbClr val="FF0000"/>
                          </a:solidFill>
                          <a:latin typeface="Gill Sans MT"/>
                        </a:rPr>
                        <a:t>30 - 45 minutes </a:t>
                      </a:r>
                      <a:r>
                        <a:rPr lang="en-US" sz="1250" b="0" dirty="0">
                          <a:latin typeface="Gill Sans MT"/>
                        </a:rPr>
                        <a:t>between student and mentor must be scheduled in a shared open period. </a:t>
                      </a:r>
                      <a:endParaRPr lang="en-US" sz="1250" b="0" dirty="0">
                        <a:latin typeface="Gill Sans MT" panose="020B05020201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50" b="0" dirty="0">
                          <a:latin typeface="Gill Sans MT" panose="020B0502020104020203" pitchFamily="34" charset="0"/>
                        </a:rPr>
                        <a:t>Students need to be prepared to forgo other elective options to ensure that both they and their mentor share a free period during the term(s) in which the independent study is being completed. </a:t>
                      </a:r>
                      <a:endParaRPr lang="en-US" sz="1800" kern="1200" dirty="0">
                        <a:solidFill>
                          <a:schemeClr val="tx1"/>
                        </a:solidFill>
                        <a:effectLst/>
                        <a:latin typeface="+mn-lt"/>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latin typeface="Gill Sans MT" panose="020B0502020104020203"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749008"/>
                  </a:ext>
                </a:extLst>
              </a:tr>
              <a:tr h="509548">
                <a:tc>
                  <a:txBody>
                    <a:bodyPr/>
                    <a:lstStyle/>
                    <a:p>
                      <a:pPr algn="ctr"/>
                      <a:r>
                        <a:rPr lang="en-US" sz="1300" b="1" dirty="0">
                          <a:latin typeface="Gill Sans MT"/>
                        </a:rPr>
                        <a:t>Course Topic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4">
                  <a:txBody>
                    <a:bodyPr/>
                    <a:lstStyle/>
                    <a:p>
                      <a:pPr marL="285750" indent="-285750" algn="l">
                        <a:buFont typeface="Arial" panose="020B0604020202020204" pitchFamily="34" charset="0"/>
                        <a:buChar char="•"/>
                      </a:pPr>
                      <a:r>
                        <a:rPr lang="en-US" sz="1250" b="0" dirty="0">
                          <a:latin typeface="Gill Sans MT" panose="020B0502020104020203" pitchFamily="34" charset="0"/>
                        </a:rPr>
                        <a:t>Independent Studies must be focused on a topic that is not offered in the </a:t>
                      </a:r>
                      <a:r>
                        <a:rPr lang="en-US" sz="1250" b="0" dirty="0">
                          <a:latin typeface="Gill Sans MT" panose="020B0502020104020203" pitchFamily="34" charset="0"/>
                          <a:hlinkClick r:id="rId2"/>
                        </a:rPr>
                        <a:t>EPS Course Catalogue</a:t>
                      </a:r>
                      <a:r>
                        <a:rPr lang="en-US" sz="1250" b="0" dirty="0">
                          <a:latin typeface="Gill Sans MT" panose="020B0502020104020203" pitchFamily="34" charset="0"/>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latin typeface="Gill Sans MT" panose="020B0502020104020203"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8122455"/>
                  </a:ext>
                </a:extLst>
              </a:tr>
              <a:tr h="1053924">
                <a:tc>
                  <a:txBody>
                    <a:bodyPr/>
                    <a:lstStyle/>
                    <a:p>
                      <a:pPr algn="ctr"/>
                      <a:r>
                        <a:rPr lang="en-US" sz="1300" b="1" dirty="0">
                          <a:latin typeface="Gill Sans MT"/>
                        </a:rPr>
                        <a:t>Culminating Product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4">
                  <a:txBody>
                    <a:bodyPr/>
                    <a:lstStyle/>
                    <a:p>
                      <a:pPr marL="285750" indent="-285750" algn="l">
                        <a:buFont typeface="Arial" panose="020B0604020202020204" pitchFamily="34" charset="0"/>
                        <a:buChar char="•"/>
                      </a:pPr>
                      <a:r>
                        <a:rPr lang="en-US" sz="1250" b="0" dirty="0">
                          <a:latin typeface="Gill Sans MT" panose="020B0502020104020203" pitchFamily="34" charset="0"/>
                        </a:rPr>
                        <a:t>Each course has a culminating product (assignment, project, paper) that represents a synthesis of the material engaged throughout the 10 weeks of the course. </a:t>
                      </a:r>
                    </a:p>
                    <a:p>
                      <a:pPr marL="285750" indent="-285750" algn="l">
                        <a:buFont typeface="Arial" panose="020B0604020202020204" pitchFamily="34" charset="0"/>
                        <a:buChar char="•"/>
                      </a:pPr>
                      <a:r>
                        <a:rPr lang="en-US" sz="1250" b="0" dirty="0">
                          <a:latin typeface="Gill Sans MT" panose="020B0502020104020203" pitchFamily="34" charset="0"/>
                        </a:rPr>
                        <a:t>Culminating products are the most substantial evidence that students have engaged course content and should be built incrementally during the term and/or be able to be completed in a reasonable manner leading up to the final presentation.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latin typeface="Gill Sans MT" panose="020B0502020104020203"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012046"/>
                  </a:ext>
                </a:extLst>
              </a:tr>
              <a:tr h="1091860">
                <a:tc>
                  <a:txBody>
                    <a:bodyPr/>
                    <a:lstStyle/>
                    <a:p>
                      <a:pPr algn="ctr"/>
                      <a:r>
                        <a:rPr lang="en-US" sz="1300" b="1" dirty="0">
                          <a:latin typeface="Gill Sans MT"/>
                        </a:rPr>
                        <a:t>Grading Policy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4">
                  <a:txBody>
                    <a:bodyPr/>
                    <a:lstStyle/>
                    <a:p>
                      <a:pPr algn="l"/>
                      <a:endParaRPr lang="en-US" sz="600" b="1" dirty="0">
                        <a:latin typeface="Gill Sans MT" panose="020B0502020104020203" pitchFamily="34" charset="0"/>
                      </a:endParaRPr>
                    </a:p>
                    <a:p>
                      <a:pPr marL="285750" indent="-285750" algn="l">
                        <a:buFont typeface="Arial" panose="020B0604020202020204" pitchFamily="34" charset="0"/>
                        <a:buChar char="•"/>
                      </a:pPr>
                      <a:r>
                        <a:rPr lang="en-US" sz="1250" b="0" dirty="0">
                          <a:latin typeface="Gill Sans MT" panose="020B0502020104020203" pitchFamily="34" charset="0"/>
                        </a:rPr>
                        <a:t>Courses are graded on an A-F scale. </a:t>
                      </a:r>
                    </a:p>
                    <a:p>
                      <a:pPr marL="285750" indent="-285750" algn="l">
                        <a:buFont typeface="Arial" panose="020B0604020202020204" pitchFamily="34" charset="0"/>
                        <a:buChar char="•"/>
                      </a:pPr>
                      <a:r>
                        <a:rPr lang="en-US" sz="1250" b="0" dirty="0">
                          <a:latin typeface="Gill Sans MT" panose="020B0502020104020203" pitchFamily="34" charset="0"/>
                        </a:rPr>
                        <a:t>Midterm and final grades are determined by the mentor based on the categories below. </a:t>
                      </a:r>
                    </a:p>
                    <a:p>
                      <a:pPr marL="285750" indent="-285750" algn="l">
                        <a:buFont typeface="Arial" panose="020B0604020202020204" pitchFamily="34" charset="0"/>
                        <a:buChar char="•"/>
                      </a:pPr>
                      <a:r>
                        <a:rPr lang="en-US" sz="1250" b="0" dirty="0">
                          <a:latin typeface="Gill Sans MT" panose="020B0502020104020203" pitchFamily="34" charset="0"/>
                        </a:rPr>
                        <a:t>Percentages are determined by student and mentor and listed on the proposal form.</a:t>
                      </a:r>
                    </a:p>
                    <a:p>
                      <a:pPr marL="285750" indent="-285750" algn="l">
                        <a:buFont typeface="Arial" panose="020B0604020202020204" pitchFamily="34" charset="0"/>
                        <a:buChar char="•"/>
                      </a:pPr>
                      <a:r>
                        <a:rPr lang="en-US" sz="1250" b="1" dirty="0">
                          <a:latin typeface="Gill Sans MT" panose="020B0502020104020203" pitchFamily="34" charset="0"/>
                        </a:rPr>
                        <a:t>Quality of Weekly Conversations with Mentor (max 20%)</a:t>
                      </a:r>
                      <a:r>
                        <a:rPr lang="en-US" sz="1400" b="1" dirty="0">
                          <a:latin typeface="Gill Sans MT" panose="020B0502020104020203" pitchFamily="34" charset="0"/>
                        </a:rPr>
                        <a:t> | </a:t>
                      </a:r>
                      <a:r>
                        <a:rPr lang="en-US" sz="1250" b="1" dirty="0">
                          <a:latin typeface="Gill Sans MT" panose="020B0502020104020203" pitchFamily="34" charset="0"/>
                        </a:rPr>
                        <a:t>Weekly Product </a:t>
                      </a:r>
                      <a:r>
                        <a:rPr lang="en-US" sz="1400" b="1" dirty="0">
                          <a:latin typeface="Gill Sans MT" panose="020B0502020104020203" pitchFamily="34" charset="0"/>
                        </a:rPr>
                        <a:t>|</a:t>
                      </a:r>
                      <a:r>
                        <a:rPr lang="en-US" sz="1250" b="1" dirty="0">
                          <a:latin typeface="Gill Sans MT" panose="020B0502020104020203" pitchFamily="34" charset="0"/>
                        </a:rPr>
                        <a:t> Culminating Product (max 50%)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2847910"/>
                  </a:ext>
                </a:extLst>
              </a:tr>
            </a:tbl>
          </a:graphicData>
        </a:graphic>
      </p:graphicFrame>
    </p:spTree>
    <p:extLst>
      <p:ext uri="{BB962C8B-B14F-4D97-AF65-F5344CB8AC3E}">
        <p14:creationId xmlns:p14="http://schemas.microsoft.com/office/powerpoint/2010/main" val="98464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2BAF6D8-9C12-4C11-9760-A42A8D5CBC13}"/>
              </a:ext>
            </a:extLst>
          </p:cNvPr>
          <p:cNvGraphicFramePr>
            <a:graphicFrameLocks noGrp="1"/>
          </p:cNvGraphicFramePr>
          <p:nvPr>
            <p:extLst>
              <p:ext uri="{D42A27DB-BD31-4B8C-83A1-F6EECF244321}">
                <p14:modId xmlns:p14="http://schemas.microsoft.com/office/powerpoint/2010/main" val="110283346"/>
              </p:ext>
            </p:extLst>
          </p:nvPr>
        </p:nvGraphicFramePr>
        <p:xfrm>
          <a:off x="138023" y="572091"/>
          <a:ext cx="11929517" cy="6213133"/>
        </p:xfrm>
        <a:graphic>
          <a:graphicData uri="http://schemas.openxmlformats.org/drawingml/2006/table">
            <a:tbl>
              <a:tblPr/>
              <a:tblGrid>
                <a:gridCol w="1100650">
                  <a:extLst>
                    <a:ext uri="{9D8B030D-6E8A-4147-A177-3AD203B41FA5}">
                      <a16:colId xmlns:a16="http://schemas.microsoft.com/office/drawing/2014/main" val="2525298251"/>
                    </a:ext>
                  </a:extLst>
                </a:gridCol>
                <a:gridCol w="863600">
                  <a:extLst>
                    <a:ext uri="{9D8B030D-6E8A-4147-A177-3AD203B41FA5}">
                      <a16:colId xmlns:a16="http://schemas.microsoft.com/office/drawing/2014/main" val="4232578552"/>
                    </a:ext>
                  </a:extLst>
                </a:gridCol>
                <a:gridCol w="324880">
                  <a:extLst>
                    <a:ext uri="{9D8B030D-6E8A-4147-A177-3AD203B41FA5}">
                      <a16:colId xmlns:a16="http://schemas.microsoft.com/office/drawing/2014/main" val="3473970375"/>
                    </a:ext>
                  </a:extLst>
                </a:gridCol>
                <a:gridCol w="3654333">
                  <a:extLst>
                    <a:ext uri="{9D8B030D-6E8A-4147-A177-3AD203B41FA5}">
                      <a16:colId xmlns:a16="http://schemas.microsoft.com/office/drawing/2014/main" val="1406266439"/>
                    </a:ext>
                  </a:extLst>
                </a:gridCol>
                <a:gridCol w="2453884">
                  <a:extLst>
                    <a:ext uri="{9D8B030D-6E8A-4147-A177-3AD203B41FA5}">
                      <a16:colId xmlns:a16="http://schemas.microsoft.com/office/drawing/2014/main" val="1348558947"/>
                    </a:ext>
                  </a:extLst>
                </a:gridCol>
                <a:gridCol w="3532170">
                  <a:extLst>
                    <a:ext uri="{9D8B030D-6E8A-4147-A177-3AD203B41FA5}">
                      <a16:colId xmlns:a16="http://schemas.microsoft.com/office/drawing/2014/main" val="853466101"/>
                    </a:ext>
                  </a:extLst>
                </a:gridCol>
              </a:tblGrid>
              <a:tr h="315667">
                <a:tc gridSpan="3">
                  <a:txBody>
                    <a:bodyPr/>
                    <a:lstStyle/>
                    <a:p>
                      <a:pPr algn="ctr"/>
                      <a:r>
                        <a:rPr lang="en-US" sz="1400" b="1" dirty="0">
                          <a:latin typeface="Gill Sans MT"/>
                        </a:rPr>
                        <a:t>STUDENT NAME</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140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140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100" dirty="0">
                          <a:latin typeface="Gill Sans MT" panose="020B0502020104020203" pitchFamily="34" charset="0"/>
                        </a:rPr>
                        <a:t>Arya Kuttiyan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latin typeface="Gill Sans MT"/>
                        </a:rPr>
                        <a:t>FACULTY MENTOR</a:t>
                      </a:r>
                      <a:endParaRPr lang="en-US" sz="1400" b="1" i="0" dirty="0">
                        <a:latin typeface="Gill Sans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100" dirty="0">
                          <a:latin typeface="Gill Sans MT" panose="020B0502020104020203" pitchFamily="34" charset="0"/>
                        </a:rPr>
                        <a:t>Ms. Lewellen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9640762"/>
                  </a:ext>
                </a:extLst>
              </a:tr>
              <a:tr h="472442">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Gill Sans MT"/>
                        </a:rPr>
                        <a:t>COURSE TITLE</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Gill Sans MT" panose="020B0502020104020203" pitchFamily="34" charset="0"/>
                        </a:rPr>
                        <a:t>Computer Science in Healthcare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Gill Sans MT"/>
                        </a:rPr>
                        <a:t>AREA OF STUDY / ACADEMIC DISCIPLINE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t>Technology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690201"/>
                  </a:ext>
                </a:extLst>
              </a:tr>
              <a:tr h="437704">
                <a:tc gridSpan="6">
                  <a:txBody>
                    <a:bodyPr/>
                    <a:lstStyle/>
                    <a:p>
                      <a:pPr algn="ctr"/>
                      <a:r>
                        <a:rPr lang="en-US" sz="1400" b="1" dirty="0">
                          <a:latin typeface="Gill Sans MT"/>
                        </a:rPr>
                        <a:t>COURSE DESCRIPTION </a:t>
                      </a:r>
                      <a:r>
                        <a:rPr lang="en-US" sz="1400" dirty="0">
                          <a:latin typeface="Gill Sans MT"/>
                        </a:rPr>
                        <a:t>(</a:t>
                      </a:r>
                      <a:r>
                        <a:rPr lang="en-US" sz="1400" b="0" dirty="0">
                          <a:latin typeface="Gill Sans MT"/>
                          <a:hlinkClick r:id="rId3"/>
                        </a:rPr>
                        <a:t>EPS Course Catalogue</a:t>
                      </a:r>
                      <a:r>
                        <a:rPr lang="en-US" sz="1400" b="0" dirty="0">
                          <a:latin typeface="Gill Sans MT"/>
                        </a:rPr>
                        <a:t>)</a:t>
                      </a:r>
                      <a:endParaRPr lang="en-US" sz="1400" dirty="0">
                        <a:latin typeface="Gill Sans MT"/>
                      </a:endParaRPr>
                    </a:p>
                    <a:p>
                      <a:pPr algn="ctr"/>
                      <a:r>
                        <a:rPr lang="en-US" sz="1150" dirty="0">
                          <a:latin typeface="Gill Sans MT"/>
                        </a:rPr>
                        <a:t>What language would be included in the course catalogue and course syllabus?</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50" b="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13953131"/>
                  </a:ext>
                </a:extLst>
              </a:tr>
              <a:tr h="1305955">
                <a:tc gridSpan="6">
                  <a:txBody>
                    <a:bodyPr/>
                    <a:lstStyle/>
                    <a:p>
                      <a:r>
                        <a:rPr lang="en-US" sz="1000" dirty="0">
                          <a:latin typeface="Gill Sans MT" panose="020B0502020104020203" pitchFamily="34" charset="0"/>
                        </a:rPr>
                        <a:t>The course explains different ways that computer science is applied in healthcare. It ranges a variety of topics, like pharmacology, psychology, genomics, and patient data. General topics like bioinformatics and AI are covered, </a:t>
                      </a:r>
                      <a:r>
                        <a:rPr lang="en-US" sz="1000" kern="1200" dirty="0">
                          <a:solidFill>
                            <a:schemeClr val="tx1"/>
                          </a:solidFill>
                          <a:latin typeface="Gill Sans MT" panose="020B0502020104020203" pitchFamily="34" charset="0"/>
                          <a:ea typeface="+mn-ea"/>
                          <a:cs typeface="+mn-cs"/>
                        </a:rPr>
                        <a:t>along with the limitations of these technologies in healthcare. There are coding assignments to model the real world solutions, and weekly research to build knowledge over time. The culminating project will be creating a website showcasing all the research done</a:t>
                      </a:r>
                      <a:r>
                        <a:rPr lang="en-US" sz="1000" dirty="0">
                          <a:latin typeface="Gill Sans MT" panose="020B0502020104020203" pitchFamily="34" charset="0"/>
                        </a:rPr>
                        <a:t>, as well as a coding project of one’s choice based on a healthcare topic of interest.  </a:t>
                      </a:r>
                    </a:p>
                    <a:p>
                      <a:endParaRPr lang="en-US" sz="1000" dirty="0">
                        <a:latin typeface="Gill Sans MT" panose="020B0502020104020203" pitchFamily="34" charset="0"/>
                      </a:endParaRPr>
                    </a:p>
                    <a:p>
                      <a:endParaRPr lang="en-US" sz="1000"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10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21813178"/>
                  </a:ext>
                </a:extLst>
              </a:tr>
              <a:tr h="861513">
                <a:tc gridSpan="6">
                  <a:txBody>
                    <a:bodyPr/>
                    <a:lstStyle/>
                    <a:p>
                      <a:pPr algn="ctr"/>
                      <a:r>
                        <a:rPr lang="en-US" sz="1400" b="1" i="0" dirty="0">
                          <a:latin typeface="Gill Sans MT"/>
                        </a:rPr>
                        <a:t>COURSE RATIONALE</a:t>
                      </a:r>
                    </a:p>
                    <a:p>
                      <a:pPr algn="ctr"/>
                      <a:r>
                        <a:rPr lang="en-US" sz="1050" i="0" dirty="0">
                          <a:latin typeface="Gill Sans MT"/>
                        </a:rPr>
                        <a:t>Explain in 150 words or fewer your idea for the class. At minimum, you should address the following questions:</a:t>
                      </a:r>
                    </a:p>
                    <a:p>
                      <a:pPr marL="228600" indent="-228600" algn="ctr">
                        <a:buAutoNum type="arabicPeriod"/>
                      </a:pPr>
                      <a:r>
                        <a:rPr lang="en-US" sz="1050" i="0" dirty="0">
                          <a:latin typeface="Gill Sans MT"/>
                        </a:rPr>
                        <a:t>How will this course fit into your overall academic plan at EPS and college?</a:t>
                      </a:r>
                    </a:p>
                    <a:p>
                      <a:pPr marL="228600" indent="-228600" algn="ctr">
                        <a:buAutoNum type="arabicPeriod"/>
                      </a:pPr>
                      <a:r>
                        <a:rPr lang="en-US" sz="1050" i="0" dirty="0">
                          <a:latin typeface="Gill Sans MT"/>
                        </a:rPr>
                        <a:t>Why do you need to work in an independent study setting rather than one of our standard courses?</a:t>
                      </a:r>
                    </a:p>
                    <a:p>
                      <a:pPr marL="228600" indent="-228600" algn="ctr">
                        <a:buAutoNum type="arabicPeriod"/>
                      </a:pPr>
                      <a:r>
                        <a:rPr lang="en-US" sz="1050" i="0" dirty="0">
                          <a:latin typeface="Gill Sans MT"/>
                        </a:rPr>
                        <a:t>What content and skills do you plan to learn in this course?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150" i="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21770639"/>
                  </a:ext>
                </a:extLst>
              </a:tr>
              <a:tr h="1425787">
                <a:tc gridSpan="6">
                  <a:txBody>
                    <a:bodyPr/>
                    <a:lstStyle/>
                    <a:p>
                      <a:pPr marL="0" algn="l" defTabSz="914400" rtl="0" eaLnBrk="1" latinLnBrk="0" hangingPunct="1"/>
                      <a:r>
                        <a:rPr lang="en-US" sz="1000" kern="1200" dirty="0">
                          <a:solidFill>
                            <a:schemeClr val="tx1"/>
                          </a:solidFill>
                          <a:latin typeface="Gill Sans MT" panose="020B0502020104020203" pitchFamily="34" charset="0"/>
                          <a:ea typeface="+mn-ea"/>
                          <a:cs typeface="+mn-cs"/>
                        </a:rPr>
                        <a:t>This will fit into my academic plan because I have really enjoyed the tech classes I have taken at EPS and am very interested in computer science. I am also very passionate about healthcare and am interested in learning about how computer science is applied in real world situations. I am considering majoring in computer science when I go to college, so I think this experience will help me learn more about the field and different paths I may want to take if I pursue it. I want to propose an independent study rather than enrolling in a class at EPS because I think that by doing this I can learn specifically how computer science is applied in healthcare, which is not offered at EPS. In this course I plan to learn more about algorithms used in healthcare, applications of AI, data privacy and security challenges. I also plan to learn more about biology such as phylogenetic trees and genomics.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15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51571833"/>
                  </a:ext>
                </a:extLst>
              </a:tr>
              <a:tr h="277907">
                <a:tc gridSpan="6">
                  <a:txBody>
                    <a:bodyPr/>
                    <a:lstStyle/>
                    <a:p>
                      <a:pPr algn="ctr"/>
                      <a:r>
                        <a:rPr lang="en-US" sz="1400" b="1" dirty="0">
                          <a:latin typeface="Gill Sans MT"/>
                        </a:rPr>
                        <a:t>GRADING POLICY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43987043"/>
                  </a:ext>
                </a:extLst>
              </a:tr>
              <a:tr h="279913">
                <a:tc>
                  <a:txBody>
                    <a:bodyPr/>
                    <a:lstStyle/>
                    <a:p>
                      <a:pPr algn="ctr"/>
                      <a:r>
                        <a:rPr lang="en-US" sz="1000" dirty="0">
                          <a:latin typeface="Gill Sans MT" panose="020B0502020104020203"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l"/>
                      <a:r>
                        <a:rPr lang="en-US" sz="1100" dirty="0">
                          <a:latin typeface="Gill Sans MT"/>
                        </a:rPr>
                        <a:t>Quality of Weekly Conversations with Mentor (max 20%)</a:t>
                      </a:r>
                      <a:endParaRPr lang="en-US" dirty="0">
                        <a:latin typeface="Gill Sans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48112609"/>
                  </a:ext>
                </a:extLst>
              </a:tr>
              <a:tr h="308224">
                <a:tc>
                  <a:txBody>
                    <a:bodyPr/>
                    <a:lstStyle/>
                    <a:p>
                      <a:pPr algn="ctr"/>
                      <a:r>
                        <a:rPr lang="en-US" sz="1000" dirty="0">
                          <a:latin typeface="Gill Sans MT" panose="020B0502020104020203" pitchFamily="34"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l"/>
                      <a:r>
                        <a:rPr lang="en-US" sz="1100" dirty="0">
                          <a:latin typeface="Gill Sans MT"/>
                        </a:rPr>
                        <a:t>Quality of Weekly Product</a:t>
                      </a:r>
                      <a:endParaRPr lang="en-US" dirty="0">
                        <a:latin typeface="Gill Sans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56011871"/>
                  </a:ext>
                </a:extLst>
              </a:tr>
              <a:tr h="0">
                <a:tc>
                  <a:txBody>
                    <a:bodyPr/>
                    <a:lstStyle/>
                    <a:p>
                      <a:pPr algn="ctr"/>
                      <a:r>
                        <a:rPr lang="en-US" sz="1000" dirty="0">
                          <a:latin typeface="Gill Sans MT" panose="020B0502020104020203" pitchFamily="34"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Gill Sans MT"/>
                        </a:rPr>
                        <a:t>Quality of Culminating Product (max 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36427597"/>
                  </a:ext>
                </a:extLst>
              </a:tr>
            </a:tbl>
          </a:graphicData>
        </a:graphic>
      </p:graphicFrame>
      <p:sp>
        <p:nvSpPr>
          <p:cNvPr id="6" name="Rectangle 5">
            <a:extLst>
              <a:ext uri="{FF2B5EF4-FFF2-40B4-BE49-F238E27FC236}">
                <a16:creationId xmlns:a16="http://schemas.microsoft.com/office/drawing/2014/main" id="{1AF13FE7-2BA6-46A3-8C3F-40C9C3DBB3C8}"/>
              </a:ext>
            </a:extLst>
          </p:cNvPr>
          <p:cNvSpPr/>
          <p:nvPr/>
        </p:nvSpPr>
        <p:spPr>
          <a:xfrm>
            <a:off x="9573208" y="190110"/>
            <a:ext cx="2258112" cy="27642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Gill Sans MT" panose="020B0502020104020203" pitchFamily="34" charset="0"/>
              </a:rPr>
              <a:t>COURSE CARD</a:t>
            </a:r>
          </a:p>
        </p:txBody>
      </p:sp>
    </p:spTree>
    <p:extLst>
      <p:ext uri="{BB962C8B-B14F-4D97-AF65-F5344CB8AC3E}">
        <p14:creationId xmlns:p14="http://schemas.microsoft.com/office/powerpoint/2010/main" val="6353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AD4F7E-8F88-4CDC-9DBD-B68F98B2EF1F}"/>
              </a:ext>
            </a:extLst>
          </p:cNvPr>
          <p:cNvGraphicFramePr>
            <a:graphicFrameLocks noGrp="1"/>
          </p:cNvGraphicFramePr>
          <p:nvPr>
            <p:extLst>
              <p:ext uri="{D42A27DB-BD31-4B8C-83A1-F6EECF244321}">
                <p14:modId xmlns:p14="http://schemas.microsoft.com/office/powerpoint/2010/main" val="4190921228"/>
              </p:ext>
            </p:extLst>
          </p:nvPr>
        </p:nvGraphicFramePr>
        <p:xfrm>
          <a:off x="1" y="52217"/>
          <a:ext cx="12109140" cy="8755380"/>
        </p:xfrm>
        <a:graphic>
          <a:graphicData uri="http://schemas.openxmlformats.org/drawingml/2006/table">
            <a:tbl>
              <a:tblPr/>
              <a:tblGrid>
                <a:gridCol w="592832">
                  <a:extLst>
                    <a:ext uri="{9D8B030D-6E8A-4147-A177-3AD203B41FA5}">
                      <a16:colId xmlns:a16="http://schemas.microsoft.com/office/drawing/2014/main" val="1546743456"/>
                    </a:ext>
                  </a:extLst>
                </a:gridCol>
                <a:gridCol w="2295832">
                  <a:extLst>
                    <a:ext uri="{9D8B030D-6E8A-4147-A177-3AD203B41FA5}">
                      <a16:colId xmlns:a16="http://schemas.microsoft.com/office/drawing/2014/main" val="3248729670"/>
                    </a:ext>
                  </a:extLst>
                </a:gridCol>
                <a:gridCol w="994375">
                  <a:extLst>
                    <a:ext uri="{9D8B030D-6E8A-4147-A177-3AD203B41FA5}">
                      <a16:colId xmlns:a16="http://schemas.microsoft.com/office/drawing/2014/main" val="3755731654"/>
                    </a:ext>
                  </a:extLst>
                </a:gridCol>
                <a:gridCol w="4826460">
                  <a:extLst>
                    <a:ext uri="{9D8B030D-6E8A-4147-A177-3AD203B41FA5}">
                      <a16:colId xmlns:a16="http://schemas.microsoft.com/office/drawing/2014/main" val="1303677194"/>
                    </a:ext>
                  </a:extLst>
                </a:gridCol>
                <a:gridCol w="3399641">
                  <a:extLst>
                    <a:ext uri="{9D8B030D-6E8A-4147-A177-3AD203B41FA5}">
                      <a16:colId xmlns:a16="http://schemas.microsoft.com/office/drawing/2014/main" val="1776391346"/>
                    </a:ext>
                  </a:extLst>
                </a:gridCol>
              </a:tblGrid>
              <a:tr h="383359">
                <a:tc gridSpan="5">
                  <a:txBody>
                    <a:bodyPr/>
                    <a:lstStyle/>
                    <a:p>
                      <a:pPr algn="ctr"/>
                      <a:r>
                        <a:rPr lang="en-US" sz="1250" b="1" dirty="0">
                          <a:latin typeface="Gill Sans MT" panose="020B0502020104020203" pitchFamily="34" charset="0"/>
                        </a:rPr>
                        <a:t>COURSE PROGRESSION</a:t>
                      </a:r>
                    </a:p>
                    <a:p>
                      <a:pPr algn="ctr"/>
                      <a:r>
                        <a:rPr lang="en-US" sz="1000" i="1" dirty="0">
                          <a:latin typeface="Gill Sans MT" panose="020B0502020104020203" pitchFamily="34" charset="0"/>
                        </a:rPr>
                        <a:t>In the space below, map out how your class will progress week to week.  This does not need to be an exact blueprint, but should a well-considered, highly-developed plan.  Failure to complete this section with adequate thought and detail will be detrimental to acceptance for Independent Study.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140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1100" b="1">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0119316"/>
                  </a:ext>
                </a:extLst>
              </a:tr>
              <a:tr h="318636">
                <a:tc gridSpan="2">
                  <a:txBody>
                    <a:bodyPr/>
                    <a:lstStyle/>
                    <a:p>
                      <a:pPr algn="ctr"/>
                      <a:r>
                        <a:rPr lang="en-US" sz="1000" b="1">
                          <a:latin typeface="Gill Sans MT" panose="020B0502020104020203" pitchFamily="34" charset="0"/>
                        </a:rPr>
                        <a:t>ESSENTIAL/GUIDING QUESTION</a:t>
                      </a:r>
                    </a:p>
                    <a:p>
                      <a:pPr algn="ctr"/>
                      <a:r>
                        <a:rPr lang="en-US" sz="800">
                          <a:latin typeface="Gill Sans MT" panose="020B0502020104020203" pitchFamily="34" charset="0"/>
                        </a:rPr>
                        <a:t>What is the question you are trying to answer and that is guiding your work through this course? </a:t>
                      </a:r>
                      <a:endParaRPr lang="en-US" sz="800" b="1">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140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How is computer science used to improve healthcare practices and solve its challenges?</a:t>
                      </a:r>
                      <a:endParaRPr lang="en-US" sz="8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5952532"/>
                  </a:ext>
                </a:extLst>
              </a:tr>
              <a:tr h="1045524">
                <a:tc gridSpan="2">
                  <a:txBody>
                    <a:bodyPr/>
                    <a:lstStyle/>
                    <a:p>
                      <a:pPr algn="ctr"/>
                      <a:r>
                        <a:rPr lang="en-US" sz="1000" b="1">
                          <a:latin typeface="Gill Sans MT" panose="020B0502020104020203" pitchFamily="34" charset="0"/>
                        </a:rPr>
                        <a:t>REQUIRED TEXT(s)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latin typeface="Gill Sans MT" panose="020B0502020104020203" pitchFamily="34" charset="0"/>
                        </a:rPr>
                        <a:t>While portions of online open courseware can be used as a course text, students must write their own curriculum and assignments.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gridSpan="3">
                  <a:txBody>
                    <a:bodyPr/>
                    <a:lstStyle/>
                    <a:p>
                      <a:r>
                        <a:rPr lang="en-US" sz="1100" kern="1200" dirty="0">
                          <a:solidFill>
                            <a:schemeClr val="tx1"/>
                          </a:solidFill>
                          <a:effectLst/>
                          <a:latin typeface="+mn-lt"/>
                          <a:ea typeface="+mn-ea"/>
                          <a:cs typeface="+mn-cs"/>
                          <a:hlinkClick r:id="rId3"/>
                        </a:rPr>
                        <a:t>https://doi.org/10.1111/cts.13431</a:t>
                      </a:r>
                      <a:endParaRPr lang="en-US" sz="1100" kern="1200" dirty="0">
                        <a:solidFill>
                          <a:schemeClr val="tx1"/>
                        </a:solidFill>
                        <a:effectLst/>
                        <a:latin typeface="+mn-lt"/>
                        <a:ea typeface="+mn-ea"/>
                        <a:cs typeface="+mn-cs"/>
                      </a:endParaRPr>
                    </a:p>
                    <a:p>
                      <a:r>
                        <a:rPr lang="en-US" sz="1100" dirty="0">
                          <a:latin typeface="Gill Sans MT" panose="020B0502020104020203" pitchFamily="34" charset="0"/>
                        </a:rPr>
                        <a:t>Deep Medicine—By Eric </a:t>
                      </a:r>
                      <a:r>
                        <a:rPr lang="en-US" sz="1100" dirty="0" err="1">
                          <a:latin typeface="Gill Sans MT" panose="020B0502020104020203" pitchFamily="34" charset="0"/>
                        </a:rPr>
                        <a:t>Topol</a:t>
                      </a:r>
                      <a:endParaRPr lang="en-US" sz="1100" dirty="0">
                        <a:latin typeface="Gill Sans MT" panose="020B0502020104020203" pitchFamily="34" charset="0"/>
                      </a:endParaRPr>
                    </a:p>
                    <a:p>
                      <a:r>
                        <a:rPr lang="en-US" sz="1100" dirty="0">
                          <a:latin typeface="Gill Sans MT" panose="020B0502020104020203" pitchFamily="34" charset="0"/>
                        </a:rPr>
                        <a:t>Practical Bioinformatics—By Michael Agostino </a:t>
                      </a:r>
                      <a:r>
                        <a:rPr lang="en-US" sz="1100" dirty="0">
                          <a:latin typeface="Gill Sans MT" panose="020B0502020104020203" pitchFamily="34" charset="0"/>
                          <a:hlinkClick r:id="rId4" action="ppaction://hlinkfile"/>
                        </a:rPr>
                        <a:t>file:///C:/Users/akuttiyan/Downloads/practical-bioinformatics-9780815344568-2012017992.pdf</a:t>
                      </a:r>
                      <a:endParaRPr lang="en-US" sz="1100" dirty="0">
                        <a:latin typeface="Gill Sans MT" panose="020B0502020104020203" pitchFamily="34" charset="0"/>
                      </a:endParaRPr>
                    </a:p>
                    <a:p>
                      <a:r>
                        <a:rPr lang="en-US" sz="1100" dirty="0">
                          <a:latin typeface="Gill Sans MT" panose="020B0502020104020203" pitchFamily="34" charset="0"/>
                        </a:rPr>
                        <a:t>The Power of Prediction in Healthcare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Gill Sans MT" panose="020B0502020104020203" pitchFamily="34" charset="0"/>
                          <a:hlinkClick r:id="rId5"/>
                        </a:rPr>
                        <a:t>https://www.khanacademy.org/science/ap-biology/natural-selection/phylogeny/a/building-an-evolutionary-tree#:~:text=A%20phylogenetic%20tree%20may%20be,those%20of%20the%20group's%20ancestor</a:t>
                      </a:r>
                      <a:r>
                        <a:rPr lang="en-US" sz="1100" dirty="0">
                          <a:latin typeface="Gill Sans MT" panose="020B0502020104020203" pitchFamily="34" charset="0"/>
                        </a:rPr>
                        <a:t>).</a:t>
                      </a:r>
                    </a:p>
                    <a:p>
                      <a:endParaRPr lang="en-US" sz="11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0599942"/>
                  </a:ext>
                </a:extLst>
              </a:tr>
              <a:tr h="179233">
                <a:tc>
                  <a:txBody>
                    <a:bodyPr/>
                    <a:lstStyle/>
                    <a:p>
                      <a:pPr algn="l"/>
                      <a:endParaRPr lang="en-US" sz="110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r>
                        <a:rPr lang="en-US" sz="1200" b="1">
                          <a:latin typeface="Gill Sans MT" panose="020B0502020104020203" pitchFamily="34" charset="0"/>
                        </a:rPr>
                        <a:t>Weekly Essential Questions</a:t>
                      </a:r>
                      <a:endParaRPr lang="en-US"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algn="ctr"/>
                      <a:r>
                        <a:rPr lang="en-US" sz="1200" b="1" dirty="0">
                          <a:latin typeface="Gill Sans MT" panose="020B0502020104020203" pitchFamily="34" charset="0"/>
                        </a:rPr>
                        <a:t>Weekly Assignment/Product</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latin typeface="Gill Sans MT" panose="020B0502020104020203" pitchFamily="34" charset="0"/>
                        </a:rPr>
                        <a:t>Notes</a:t>
                      </a:r>
                      <a:endParaRPr lang="en-US" sz="12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46796145"/>
                  </a:ext>
                </a:extLst>
              </a:tr>
              <a:tr h="328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a:latin typeface="Gill Sans MT" panose="020B0502020104020203" pitchFamily="34" charset="0"/>
                        </a:rPr>
                        <a:t>EXAMPLE</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latin typeface="Gill Sans MT" panose="020B0502020104020203" pitchFamily="34" charset="0"/>
                        </a:rPr>
                        <a:t>What will you learn this week?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hMerge="1">
                  <a:txBody>
                    <a:bodyPr/>
                    <a:lstStyle/>
                    <a:p>
                      <a:endParaRPr lang="en-US"/>
                    </a:p>
                  </a:txBody>
                  <a:tcPr/>
                </a:tc>
                <a:tc>
                  <a:txBody>
                    <a:bodyPr/>
                    <a:lstStyle/>
                    <a:p>
                      <a:pPr algn="ctr"/>
                      <a:r>
                        <a:rPr lang="en-US" sz="900" dirty="0">
                          <a:latin typeface="Gill Sans MT" panose="020B0502020104020203" pitchFamily="34" charset="0"/>
                        </a:rPr>
                        <a:t>Your course should include a weekly piece of work that captures and provides evidence of what you have learned. Weekly assignments can be smaller written assignments or completed components of larger assignments or the required culminating project/paper.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a:r>
                        <a:rPr lang="en-US" sz="900">
                          <a:latin typeface="Gill Sans MT" panose="020B0502020104020203" pitchFamily="34" charset="0"/>
                        </a:rPr>
                        <a:t>This meeting should be approximately 40 minutes in 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1408706449"/>
                  </a:ext>
                </a:extLst>
              </a:tr>
              <a:tr h="5576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a:latin typeface="Gill Sans MT" panose="020B0502020104020203" pitchFamily="34" charset="0"/>
                        </a:rPr>
                        <a:t>WEEK 1</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latin typeface="Gill Sans MT" panose="020B0502020104020203" pitchFamily="34" charset="0"/>
                        </a:rPr>
                        <a:t>What is the importance of computer science in healthcare?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b="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latin typeface="Gill Sans MT" panose="020B0502020104020203" pitchFamily="34" charset="0"/>
                        </a:rPr>
                        <a:t> Spend 45 minutes researching recent developments in healthcare technologies and compile notes and the resources that were used. Create a simple website and upload the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latin typeface="Gill Sans MT" panose="020B0502020104020203" pitchFamily="34" charset="0"/>
                        </a:rPr>
                        <a:t>Chapter Title and page number: n/a</a:t>
                      </a:r>
                    </a:p>
                    <a:p>
                      <a:pPr algn="l"/>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General concepts in cs and healthcare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Current challenges in healthcare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Benefits to using technologies to solve these problems</a:t>
                      </a:r>
                    </a:p>
                    <a:p>
                      <a:pPr algn="l"/>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2636624"/>
                  </a:ext>
                </a:extLst>
              </a:tr>
              <a:tr h="557613">
                <a:tc>
                  <a:txBody>
                    <a:bodyPr/>
                    <a:lstStyle/>
                    <a:p>
                      <a:pPr algn="ctr"/>
                      <a:r>
                        <a:rPr lang="en-US" sz="1100" b="1">
                          <a:latin typeface="Gill Sans MT" panose="020B0502020104020203" pitchFamily="34" charset="0"/>
                        </a:rPr>
                        <a:t>WEEK 2</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latin typeface="Gill Sans MT" panose="020B0502020104020203" pitchFamily="34" charset="0"/>
                          <a:ea typeface="+mn-ea"/>
                          <a:cs typeface="+mn-cs"/>
                        </a:rPr>
                        <a:t>How is computer science used to store and secure patient data?</a:t>
                      </a:r>
                    </a:p>
                    <a:p>
                      <a:pPr algn="l"/>
                      <a:endParaRPr lang="en-US" sz="1000" b="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hMerge="1">
                  <a:txBody>
                    <a:bodyPr/>
                    <a:lstStyle/>
                    <a:p>
                      <a:pPr algn="ctr"/>
                      <a:endParaRPr lang="en-US" sz="1100" b="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a:latin typeface="Gill Sans MT" panose="020B0502020104020203" pitchFamily="34" charset="0"/>
                        </a:rPr>
                        <a:t>Research how patient data is stored and take notes. Upload the notes to the webpage. Then do a coding project where patient data from Kaggle is parsed in and encrypted.</a:t>
                      </a:r>
                    </a:p>
                    <a:p>
                      <a:pPr algn="l"/>
                      <a:r>
                        <a:rPr lang="en-US" sz="1000" dirty="0">
                          <a:latin typeface="Gill Sans MT" panose="020B0502020104020203" pitchFamily="34" charset="0"/>
                        </a:rPr>
                        <a:t>The Power of Prediction in Healthcare—Chapter 2: Fundamentals of Data Science in Healthcare pg. 32-43 and 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Health information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Different types of data and how they are used and stored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Privacy and security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HIPAA laws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659740348"/>
                  </a:ext>
                </a:extLst>
              </a:tr>
              <a:tr h="856334">
                <a:tc>
                  <a:txBody>
                    <a:bodyPr/>
                    <a:lstStyle/>
                    <a:p>
                      <a:pPr algn="ctr"/>
                      <a:r>
                        <a:rPr lang="en-US" sz="1100" b="1">
                          <a:latin typeface="Gill Sans MT" panose="020B0502020104020203" pitchFamily="34" charset="0"/>
                        </a:rPr>
                        <a:t>WEEK 3</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tx1"/>
                          </a:solidFill>
                          <a:latin typeface="Gill Sans MT" panose="020B0502020104020203" pitchFamily="34" charset="0"/>
                          <a:ea typeface="+mn-ea"/>
                          <a:cs typeface="+mn-cs"/>
                        </a:rPr>
                        <a:t>How can stored data be used to improve wellbeing and practices?</a:t>
                      </a:r>
                    </a:p>
                    <a:p>
                      <a:pPr algn="l"/>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10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Gill Sans MT" panose="020B0502020104020203" pitchFamily="34" charset="0"/>
                        </a:rPr>
                        <a:t>Research different ways healthcare data analysis is used in practice and take notes. Upload notes to a webpage. Then do a coding assignment with the same data from the previous week. Visualize the data, get statistics on the data and explore the data to find possible patterns and trends.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latin typeface="Gill Sans MT" panose="020B05020201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Gill Sans MT" panose="020B0502020104020203" pitchFamily="34" charset="0"/>
                        </a:rPr>
                        <a:t>The Power of Prediction in Healthcare—Chapter 2: Fundamentals of Data Science in Healthcare pg. 47-50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Healthcare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Process of analyzing healthcare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Usefulness of this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Technologies and algorithms that are used to analyze the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2635933"/>
                  </a:ext>
                </a:extLst>
              </a:tr>
              <a:tr h="856334">
                <a:tc>
                  <a:txBody>
                    <a:bodyPr/>
                    <a:lstStyle/>
                    <a:p>
                      <a:pPr algn="ctr"/>
                      <a:r>
                        <a:rPr lang="en-US" sz="1100" b="1">
                          <a:latin typeface="Gill Sans MT" panose="020B0502020104020203" pitchFamily="34" charset="0"/>
                        </a:rPr>
                        <a:t>WEEK 4</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l"/>
                      <a:r>
                        <a:rPr lang="en-US" sz="1000" dirty="0">
                          <a:latin typeface="Gill Sans MT" panose="020B0502020104020203" pitchFamily="34" charset="0"/>
                        </a:rPr>
                        <a:t>How is technology used in processing DNA and proteins?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pPr algn="ctr"/>
                      <a:endParaRPr lang="en-US" sz="110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a:solidFill>
                            <a:schemeClr val="tx1"/>
                          </a:solidFill>
                          <a:latin typeface="Gill Sans MT" panose="020B0502020104020203" pitchFamily="34" charset="0"/>
                        </a:rPr>
                        <a:t>Do research on genomics, proteomics, and how these are combined with computer science. Take notes and add the notes to the website. Do a coding assignment with a dataset of DNA. Break the DNA into smaller pieces, make multiple copies and shuffle them. Attempt to reassemble the DNA.</a:t>
                      </a:r>
                    </a:p>
                    <a:p>
                      <a:pPr algn="l"/>
                      <a:endParaRPr lang="en-US" sz="1000" dirty="0">
                        <a:solidFill>
                          <a:schemeClr val="tx1"/>
                        </a:solidFill>
                        <a:latin typeface="Gill Sans MT" panose="020B0502020104020203" pitchFamily="34" charset="0"/>
                      </a:endParaRPr>
                    </a:p>
                    <a:p>
                      <a:pPr algn="l"/>
                      <a:r>
                        <a:rPr lang="en-US" sz="1000" dirty="0">
                          <a:solidFill>
                            <a:schemeClr val="tx1"/>
                          </a:solidFill>
                          <a:latin typeface="Gill Sans MT" panose="020B0502020104020203" pitchFamily="34" charset="0"/>
                        </a:rPr>
                        <a:t>Practical Bioinformatics—Chapter 1: Introduction to Bioinformatics and Sequence Analysis pages 1-23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Genomic Data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What is Genomics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How is technology used in DNA sequencing, comparing genomes, and variant detection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What is Proteomics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How is technology used in protein identification and finding biomarkers associated with disease</a:t>
                      </a:r>
                    </a:p>
                    <a:p>
                      <a:pPr algn="l"/>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676991756"/>
                  </a:ext>
                </a:extLst>
              </a:tr>
              <a:tr h="901555">
                <a:tc>
                  <a:txBody>
                    <a:bodyPr/>
                    <a:lstStyle/>
                    <a:p>
                      <a:pPr algn="ctr"/>
                      <a:r>
                        <a:rPr lang="en-US" sz="1100" b="1">
                          <a:latin typeface="Gill Sans MT" panose="020B0502020104020203" pitchFamily="34" charset="0"/>
                        </a:rPr>
                        <a:t>WEEK 5</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latin typeface="Gill Sans MT" panose="020B0502020104020203" pitchFamily="34" charset="0"/>
                        </a:rPr>
                        <a:t>How can technology be used to solve bigger picture questions such as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10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a:solidFill>
                            <a:schemeClr val="tx1"/>
                          </a:solidFill>
                          <a:latin typeface="Gill Sans MT" panose="020B0502020104020203" pitchFamily="34" charset="0"/>
                        </a:rPr>
                        <a:t>Research Phylogenetics and how scientists make evolutionary connections. Take notes on this and upload the notes to the website. Do a coding project where you have DNA sequences on 5 different species and compare the DNA between those species to make your own model of a phylogenetic tree.</a:t>
                      </a:r>
                    </a:p>
                    <a:p>
                      <a:pPr algn="l"/>
                      <a:endParaRPr lang="en-US" sz="1000" dirty="0">
                        <a:solidFill>
                          <a:schemeClr val="tx1"/>
                        </a:solidFill>
                        <a:latin typeface="Gill Sans MT" panose="020B05020201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Gill Sans MT" panose="020B0502020104020203" pitchFamily="34" charset="0"/>
                        </a:rPr>
                        <a:t>Article </a:t>
                      </a:r>
                      <a:r>
                        <a:rPr lang="en-US" sz="1000" dirty="0">
                          <a:latin typeface="Gill Sans MT" panose="020B0502020104020203" pitchFamily="34" charset="0"/>
                          <a:hlinkClick r:id="rId5"/>
                        </a:rPr>
                        <a:t>https://www.khanacademy.org/science/ap-biology/natural-selection/phylogeny/a/building-an-evolutionary-tree#:~:text=A%20phylogenetic%20tree%20may%20be,those%20of%20the%20group's%20ancestor</a:t>
                      </a:r>
                      <a:r>
                        <a:rPr lang="en-US" sz="1000" dirty="0">
                          <a:latin typeface="Gill Sans MT" panose="020B0502020104020203"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Phylogenetics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Phylogenetic trees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How is DNA and proteins used in understanding evolutionary relationships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How is technology used to create phylogenetic trees</a:t>
                      </a:r>
                    </a:p>
                    <a:p>
                      <a:pPr algn="l"/>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492842"/>
                  </a:ext>
                </a:extLst>
              </a:tr>
            </a:tbl>
          </a:graphicData>
        </a:graphic>
      </p:graphicFrame>
    </p:spTree>
    <p:extLst>
      <p:ext uri="{BB962C8B-B14F-4D97-AF65-F5344CB8AC3E}">
        <p14:creationId xmlns:p14="http://schemas.microsoft.com/office/powerpoint/2010/main" val="297114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AD4F7E-8F88-4CDC-9DBD-B68F98B2EF1F}"/>
              </a:ext>
            </a:extLst>
          </p:cNvPr>
          <p:cNvGraphicFramePr>
            <a:graphicFrameLocks noGrp="1"/>
          </p:cNvGraphicFramePr>
          <p:nvPr>
            <p:extLst>
              <p:ext uri="{D42A27DB-BD31-4B8C-83A1-F6EECF244321}">
                <p14:modId xmlns:p14="http://schemas.microsoft.com/office/powerpoint/2010/main" val="4075517760"/>
              </p:ext>
            </p:extLst>
          </p:nvPr>
        </p:nvGraphicFramePr>
        <p:xfrm>
          <a:off x="200661" y="0"/>
          <a:ext cx="11991339" cy="6709292"/>
        </p:xfrm>
        <a:graphic>
          <a:graphicData uri="http://schemas.openxmlformats.org/drawingml/2006/table">
            <a:tbl>
              <a:tblPr/>
              <a:tblGrid>
                <a:gridCol w="645458">
                  <a:extLst>
                    <a:ext uri="{9D8B030D-6E8A-4147-A177-3AD203B41FA5}">
                      <a16:colId xmlns:a16="http://schemas.microsoft.com/office/drawing/2014/main" val="1546743456"/>
                    </a:ext>
                  </a:extLst>
                </a:gridCol>
                <a:gridCol w="3530937">
                  <a:extLst>
                    <a:ext uri="{9D8B030D-6E8A-4147-A177-3AD203B41FA5}">
                      <a16:colId xmlns:a16="http://schemas.microsoft.com/office/drawing/2014/main" val="3248729670"/>
                    </a:ext>
                  </a:extLst>
                </a:gridCol>
                <a:gridCol w="4391025">
                  <a:extLst>
                    <a:ext uri="{9D8B030D-6E8A-4147-A177-3AD203B41FA5}">
                      <a16:colId xmlns:a16="http://schemas.microsoft.com/office/drawing/2014/main" val="1303677194"/>
                    </a:ext>
                  </a:extLst>
                </a:gridCol>
                <a:gridCol w="3423919">
                  <a:extLst>
                    <a:ext uri="{9D8B030D-6E8A-4147-A177-3AD203B41FA5}">
                      <a16:colId xmlns:a16="http://schemas.microsoft.com/office/drawing/2014/main" val="1776391346"/>
                    </a:ext>
                  </a:extLst>
                </a:gridCol>
              </a:tblGrid>
              <a:tr h="361082">
                <a:tc>
                  <a:txBody>
                    <a:bodyPr/>
                    <a:lstStyle/>
                    <a:p>
                      <a:pPr algn="l"/>
                      <a:endParaRPr lang="en-US" sz="110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200" b="1" dirty="0">
                          <a:latin typeface="Gill Sans MT"/>
                        </a:rPr>
                        <a:t>Weekly Essential Questions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200" b="1" dirty="0">
                          <a:latin typeface="Gill Sans MT"/>
                        </a:rPr>
                        <a:t>Weekly Assignment/Product</a:t>
                      </a:r>
                      <a:endParaRPr lang="en-US" b="1" dirty="0">
                        <a:latin typeface="Gill Sans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Gill Sans MT"/>
                        </a:rPr>
                        <a:t>Notes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46796145"/>
                  </a:ext>
                </a:extLst>
              </a:tr>
              <a:tr h="1007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latin typeface="Gill Sans MT"/>
                        </a:rPr>
                        <a:t>WEEK 6</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latin typeface="Gill Sans MT" panose="020B0502020104020203" pitchFamily="34" charset="0"/>
                        </a:rPr>
                        <a:t>How is AI used in Pharmacology and what are the limitations of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a:latin typeface="Gill Sans MT" panose="020B0502020104020203" pitchFamily="34" charset="0"/>
                        </a:rPr>
                        <a:t>Do research on how AI is used in pharmacology and take notes. Upload the notes to the website. Then, using data on a clinical trial, cluster the data on a graph to </a:t>
                      </a:r>
                      <a:r>
                        <a:rPr lang="en-US" sz="1000" dirty="0" err="1">
                          <a:latin typeface="Gill Sans MT" panose="020B0502020104020203" pitchFamily="34" charset="0"/>
                        </a:rPr>
                        <a:t>seperate</a:t>
                      </a:r>
                      <a:r>
                        <a:rPr lang="en-US" sz="1000" dirty="0">
                          <a:latin typeface="Gill Sans MT" panose="020B0502020104020203" pitchFamily="34" charset="0"/>
                        </a:rPr>
                        <a:t> the patients whose saw improvement in the trial and those who did not to find relationships.</a:t>
                      </a:r>
                    </a:p>
                    <a:p>
                      <a:pPr algn="l"/>
                      <a:endParaRPr lang="en-US" sz="1000" dirty="0">
                        <a:latin typeface="Gill Sans MT" panose="020B0502020104020203" pitchFamily="34" charset="0"/>
                      </a:endParaRPr>
                    </a:p>
                    <a:p>
                      <a:pPr algn="l"/>
                      <a:r>
                        <a:rPr lang="en-US" sz="1000" dirty="0">
                          <a:latin typeface="Gill Sans MT" panose="020B0502020104020203" pitchFamily="34" charset="0"/>
                        </a:rPr>
                        <a:t>Article </a:t>
                      </a:r>
                      <a:r>
                        <a:rPr lang="en-US" sz="1000" kern="1200" dirty="0">
                          <a:solidFill>
                            <a:schemeClr val="tx1"/>
                          </a:solidFill>
                          <a:effectLst/>
                          <a:latin typeface="+mn-lt"/>
                          <a:ea typeface="+mn-ea"/>
                          <a:cs typeface="+mn-cs"/>
                          <a:hlinkClick r:id="rId3"/>
                        </a:rPr>
                        <a:t>https://doi.org/10.1111/cts.13431</a:t>
                      </a:r>
                      <a:endParaRPr lang="en-US" sz="1000" kern="1200" dirty="0">
                        <a:solidFill>
                          <a:schemeClr val="tx1"/>
                        </a:solidFill>
                        <a:effectLst/>
                        <a:latin typeface="+mn-lt"/>
                        <a:ea typeface="+mn-ea"/>
                        <a:cs typeface="+mn-cs"/>
                      </a:endParaRPr>
                    </a:p>
                    <a:p>
                      <a:pPr algn="l"/>
                      <a:r>
                        <a:rPr lang="en-US" sz="1000" kern="1200" dirty="0">
                          <a:solidFill>
                            <a:schemeClr val="tx1"/>
                          </a:solidFill>
                          <a:effectLst/>
                          <a:latin typeface="+mn-lt"/>
                          <a:ea typeface="+mn-ea"/>
                          <a:cs typeface="+mn-cs"/>
                        </a:rPr>
                        <a:t>Page numbers and title n/a</a:t>
                      </a:r>
                    </a:p>
                    <a:p>
                      <a:pPr algn="l"/>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AI in Pharmacology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chemeClr val="tx1"/>
                          </a:solidFill>
                          <a:latin typeface="Gill Sans MT" panose="020B0502020104020203" pitchFamily="34" charset="0"/>
                          <a:ea typeface="+mn-ea"/>
                          <a:cs typeface="+mn-cs"/>
                        </a:rPr>
                        <a:t>Drug discovery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chemeClr val="tx1"/>
                          </a:solidFill>
                          <a:latin typeface="Gill Sans MT" panose="020B0502020104020203" pitchFamily="34" charset="0"/>
                          <a:ea typeface="+mn-ea"/>
                          <a:cs typeface="+mn-cs"/>
                        </a:rPr>
                        <a:t>Recruiting patients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chemeClr val="tx1"/>
                          </a:solidFill>
                          <a:latin typeface="Gill Sans MT" panose="020B0502020104020203" pitchFamily="34" charset="0"/>
                          <a:ea typeface="+mn-ea"/>
                          <a:cs typeface="+mn-cs"/>
                        </a:rPr>
                        <a:t>Monitoring of patients during the clinical trials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chemeClr val="tx1"/>
                          </a:solidFill>
                          <a:latin typeface="Gill Sans MT" panose="020B0502020104020203" pitchFamily="34" charset="0"/>
                          <a:ea typeface="+mn-ea"/>
                          <a:cs typeface="+mn-cs"/>
                        </a:rPr>
                        <a:t>Predicting an individual’s response to the drug administered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chemeClr val="tx1"/>
                          </a:solidFill>
                          <a:latin typeface="Gill Sans MT" panose="020B0502020104020203" pitchFamily="34" charset="0"/>
                          <a:ea typeface="+mn-ea"/>
                          <a:cs typeface="+mn-cs"/>
                        </a:rPr>
                        <a:t>The limitations of AI</a:t>
                      </a:r>
                    </a:p>
                    <a:p>
                      <a:pPr algn="l"/>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2636624"/>
                  </a:ext>
                </a:extLst>
              </a:tr>
              <a:tr h="1007514">
                <a:tc>
                  <a:txBody>
                    <a:bodyPr/>
                    <a:lstStyle/>
                    <a:p>
                      <a:pPr algn="ctr"/>
                      <a:r>
                        <a:rPr lang="en-US" sz="1100" b="1" dirty="0">
                          <a:latin typeface="Gill Sans MT"/>
                        </a:rPr>
                        <a:t>WEEK 7</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latin typeface="Gill Sans MT" panose="020B0502020104020203" pitchFamily="34" charset="0"/>
                        </a:rPr>
                        <a:t>How have clinical decision support systems revolutionized healthcare?</a:t>
                      </a:r>
                    </a:p>
                    <a:p>
                      <a:pPr algn="l"/>
                      <a:endParaRPr lang="en-US" sz="1000" b="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1000" dirty="0">
                          <a:latin typeface="Gill Sans MT" panose="020B0502020104020203" pitchFamily="34" charset="0"/>
                        </a:rPr>
                        <a:t>Do research on how clinical decision support systems work. Take notes and upload the notes to the website. Do a coding assignment where you look at data on tumors and classify which tumors are benign and which are malignant.</a:t>
                      </a:r>
                    </a:p>
                    <a:p>
                      <a:pPr algn="l"/>
                      <a:endParaRPr lang="en-US" sz="1000" dirty="0">
                        <a:latin typeface="Gill Sans MT" panose="020B0502020104020203" pitchFamily="34" charset="0"/>
                      </a:endParaRPr>
                    </a:p>
                    <a:p>
                      <a:pPr algn="l"/>
                      <a:r>
                        <a:rPr lang="en-US" sz="1000" dirty="0">
                          <a:latin typeface="Gill Sans MT" panose="020B0502020104020203" pitchFamily="34" charset="0"/>
                        </a:rPr>
                        <a:t>Deep Medicine—Chapter 9: AI in Health Systems pg. 186-192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Different applications of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What kinds of algorithms and programming languages are used?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What are the limitations of this?</a:t>
                      </a:r>
                    </a:p>
                    <a:p>
                      <a:pPr algn="l"/>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659740348"/>
                  </a:ext>
                </a:extLst>
              </a:tr>
              <a:tr h="1007514">
                <a:tc>
                  <a:txBody>
                    <a:bodyPr/>
                    <a:lstStyle/>
                    <a:p>
                      <a:pPr algn="ctr"/>
                      <a:r>
                        <a:rPr lang="en-US" sz="1100" b="1" dirty="0">
                          <a:latin typeface="Gill Sans MT"/>
                        </a:rPr>
                        <a:t>WEEK 8</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latin typeface="Gill Sans MT" panose="020B0502020104020203" pitchFamily="34" charset="0"/>
                        </a:rPr>
                        <a:t> Is it desirable to use AI to replace human therapists?</a:t>
                      </a:r>
                    </a:p>
                    <a:p>
                      <a:pPr algn="l"/>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Gill Sans MT" panose="020B0502020104020203" pitchFamily="34" charset="0"/>
                        </a:rPr>
                        <a:t>Do research on how AI is used in psychology and the benefits and limitations. Take notes and upload the notes to the website. Investigate a mental health study and parse the data to find trends between people’s mental health and their lifestyle.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latin typeface="Gill Sans MT" panose="020B05020201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Gill Sans MT" panose="020B0502020104020203" pitchFamily="34" charset="0"/>
                        </a:rPr>
                        <a:t>Deep Medicine: Chapter 8—Mental Health pg. 165-183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Can chat bots be used in psychotherapy?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What are the risks and benefits?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How does AI help human psychology and wellbeing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latin typeface="Gill Sans MT" panose="020B0502020104020203" pitchFamily="34" charset="0"/>
                        </a:rPr>
                        <a:t>What algorithms are used to achieve this?</a:t>
                      </a:r>
                    </a:p>
                    <a:p>
                      <a:pPr algn="l"/>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2635933"/>
                  </a:ext>
                </a:extLst>
              </a:tr>
              <a:tr h="1007514">
                <a:tc>
                  <a:txBody>
                    <a:bodyPr/>
                    <a:lstStyle/>
                    <a:p>
                      <a:pPr algn="ctr"/>
                      <a:r>
                        <a:rPr lang="en-US" sz="1100" b="1" dirty="0">
                          <a:latin typeface="Gill Sans MT"/>
                        </a:rPr>
                        <a:t>WEEK 9</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000" dirty="0">
                          <a:latin typeface="Gill Sans MT" panose="020B0502020104020203" pitchFamily="34" charset="0"/>
                        </a:rPr>
                        <a:t>Which aspect of healthcare and computer science am I interested in diving deeper into?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1000" dirty="0">
                          <a:solidFill>
                            <a:schemeClr val="tx1"/>
                          </a:solidFill>
                          <a:latin typeface="Gill Sans MT" panose="020B0502020104020203" pitchFamily="34" charset="0"/>
                        </a:rPr>
                        <a:t>Do deeper research into the topic I am interested in, and brainstorm ideas for a final coding project.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l">
                        <a:buFont typeface="Arial" panose="020B0604020202020204" pitchFamily="34" charset="0"/>
                        <a:buNone/>
                      </a:pPr>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676991756"/>
                  </a:ext>
                </a:extLst>
              </a:tr>
              <a:tr h="1007514">
                <a:tc>
                  <a:txBody>
                    <a:bodyPr/>
                    <a:lstStyle/>
                    <a:p>
                      <a:pPr algn="ctr"/>
                      <a:r>
                        <a:rPr lang="en-US" sz="1100" b="1" dirty="0">
                          <a:latin typeface="Gill Sans MT"/>
                        </a:rPr>
                        <a:t>WEEK 10</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indent="0" algn="l">
                        <a:buFont typeface="Arial" panose="020B0604020202020204" pitchFamily="34" charset="0"/>
                        <a:buNone/>
                      </a:pPr>
                      <a:r>
                        <a:rPr lang="en-US" sz="1000" dirty="0">
                          <a:latin typeface="Gill Sans MT"/>
                        </a:rPr>
                        <a:t>Your work each week should be toward a culminating product that has a relevant application or a performance component that is part of your final presentation. </a:t>
                      </a:r>
                    </a:p>
                    <a:p>
                      <a:pPr marL="0" indent="0" algn="l">
                        <a:buFont typeface="Arial" panose="020B0604020202020204" pitchFamily="34" charset="0"/>
                        <a:buNone/>
                      </a:pPr>
                      <a:endParaRPr lang="en-US" sz="1000" dirty="0">
                        <a:latin typeface="Gill Sans MT"/>
                      </a:endParaRPr>
                    </a:p>
                    <a:p>
                      <a:pPr marL="0" indent="0" algn="l">
                        <a:buFont typeface="Arial" panose="020B0604020202020204" pitchFamily="34" charset="0"/>
                        <a:buNone/>
                      </a:pPr>
                      <a:r>
                        <a:rPr lang="en-US" sz="1000" dirty="0">
                          <a:latin typeface="Gill Sans MT"/>
                        </a:rPr>
                        <a:t>Can I produce code that models a real world application of computer science in healthcare?</a:t>
                      </a:r>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000" dirty="0">
                          <a:solidFill>
                            <a:schemeClr val="tx1"/>
                          </a:solidFill>
                          <a:latin typeface="Gill Sans MT"/>
                        </a:rPr>
                        <a:t>Explanation of Culminating Product: The culminating product will be a website showcasing all the information I have gained on these topics. I will also choose a topic to dive deeper into and will do a final coding project surrounding that.</a:t>
                      </a:r>
                    </a:p>
                    <a:p>
                      <a:pPr algn="l"/>
                      <a:endParaRPr lang="en-US" sz="1000" dirty="0">
                        <a:solidFill>
                          <a:schemeClr val="tx1"/>
                        </a:solidFill>
                        <a:latin typeface="Gill Sans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5699336"/>
                  </a:ext>
                </a:extLst>
              </a:tr>
              <a:tr h="1007514">
                <a:tc>
                  <a:txBody>
                    <a:bodyPr/>
                    <a:lstStyle/>
                    <a:p>
                      <a:pPr algn="ctr"/>
                      <a:r>
                        <a:rPr lang="en-US" sz="1100" b="1" dirty="0">
                          <a:latin typeface="Gill Sans MT"/>
                        </a:rPr>
                        <a:t>WEEK 11</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000" dirty="0">
                          <a:latin typeface="Gill Sans MT"/>
                        </a:rPr>
                        <a:t>Presentation to School Community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1000" dirty="0">
                          <a:solidFill>
                            <a:schemeClr val="tx1"/>
                          </a:solidFill>
                          <a:latin typeface="Gill Sans MT"/>
                        </a:rPr>
                        <a:t>See overview here:</a:t>
                      </a:r>
                    </a:p>
                    <a:p>
                      <a:pPr algn="l"/>
                      <a:r>
                        <a:rPr lang="en-US" sz="1000" u="sng" kern="1200" dirty="0">
                          <a:solidFill>
                            <a:schemeClr val="tx1"/>
                          </a:solidFill>
                          <a:effectLst/>
                          <a:latin typeface="Gill Sans MT"/>
                          <a:ea typeface="+mn-ea"/>
                          <a:cs typeface="+mn-cs"/>
                          <a:hlinkClick r:id="rId4"/>
                        </a:rPr>
                        <a:t>(Guidelines) IS Final Presentations</a:t>
                      </a:r>
                      <a:endParaRPr lang="en-US" sz="1000" dirty="0">
                        <a:solidFill>
                          <a:schemeClr val="tx1"/>
                        </a:solidFill>
                        <a:latin typeface="Gill Sans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endParaRPr lang="en-US" sz="1000" dirty="0">
                        <a:latin typeface="Gill Sans MT" panose="020B05020201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509496772"/>
                  </a:ext>
                </a:extLst>
              </a:tr>
            </a:tbl>
          </a:graphicData>
        </a:graphic>
      </p:graphicFrame>
    </p:spTree>
    <p:extLst>
      <p:ext uri="{BB962C8B-B14F-4D97-AF65-F5344CB8AC3E}">
        <p14:creationId xmlns:p14="http://schemas.microsoft.com/office/powerpoint/2010/main" val="242126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13339" y="223520"/>
            <a:ext cx="7765322" cy="970450"/>
          </a:xfrm>
        </p:spPr>
        <p:txBody>
          <a:bodyPr>
            <a:noAutofit/>
          </a:bodyPr>
          <a:lstStyle/>
          <a:p>
            <a:r>
              <a:rPr lang="en-US" sz="3200" dirty="0">
                <a:latin typeface="Gill Sans MT" panose="020B0502020104020203" pitchFamily="34" charset="0"/>
              </a:rPr>
              <a:t>Independent Study</a:t>
            </a:r>
            <a:br>
              <a:rPr lang="en-US" sz="3200" dirty="0">
                <a:latin typeface="Gill Sans MT" panose="020B0502020104020203" pitchFamily="34" charset="0"/>
              </a:rPr>
            </a:br>
            <a:r>
              <a:rPr lang="en-US" sz="3200" dirty="0">
                <a:latin typeface="Gill Sans MT" panose="020B0502020104020203" pitchFamily="34" charset="0"/>
              </a:rPr>
              <a:t>Proposal Presentations</a:t>
            </a:r>
          </a:p>
        </p:txBody>
      </p:sp>
      <p:sp>
        <p:nvSpPr>
          <p:cNvPr id="5" name="Content Placeholder 4"/>
          <p:cNvSpPr>
            <a:spLocks noGrp="1"/>
          </p:cNvSpPr>
          <p:nvPr>
            <p:ph idx="1"/>
          </p:nvPr>
        </p:nvSpPr>
        <p:spPr>
          <a:xfrm>
            <a:off x="1793240" y="1295570"/>
            <a:ext cx="8605520" cy="5491310"/>
          </a:xfrm>
        </p:spPr>
        <p:txBody>
          <a:bodyPr vert="horz" lIns="91440" tIns="45720" rIns="91440" bIns="45720" rtlCol="0" anchor="t">
            <a:noAutofit/>
          </a:bodyPr>
          <a:lstStyle/>
          <a:p>
            <a:r>
              <a:rPr lang="en-US" sz="1650" dirty="0">
                <a:latin typeface="Gill Sans MT" panose="020B0502020104020203" pitchFamily="34" charset="0"/>
              </a:rPr>
              <a:t>Seniors planning on pursuing an Independent Study are required to present their proposals to the EPS Curriculum Committee for vetting and approval.  Mentors are asked to attend this meeting.</a:t>
            </a:r>
          </a:p>
          <a:p>
            <a:r>
              <a:rPr lang="en-US" sz="1650" dirty="0">
                <a:latin typeface="Gill Sans MT"/>
              </a:rPr>
              <a:t>Presentations should be 6 minutes in length and are followed by 3-4 minutes for Committee questions.</a:t>
            </a:r>
            <a:r>
              <a:rPr lang="en-US" sz="1600" dirty="0">
                <a:latin typeface="Gill Sans MT"/>
              </a:rPr>
              <a:t> </a:t>
            </a:r>
          </a:p>
          <a:p>
            <a:pPr marL="0" indent="0">
              <a:buNone/>
            </a:pPr>
            <a:endParaRPr lang="en-US" sz="300" dirty="0">
              <a:latin typeface="Gill Sans MT" panose="020B0502020104020203" pitchFamily="34" charset="0"/>
            </a:endParaRPr>
          </a:p>
          <a:p>
            <a:pPr marL="0" indent="0">
              <a:buNone/>
            </a:pPr>
            <a:r>
              <a:rPr lang="en-US" sz="1700" b="1" dirty="0">
                <a:latin typeface="Gill Sans MT" panose="020B0502020104020203" pitchFamily="34" charset="0"/>
              </a:rPr>
              <a:t>While sharing an overview of your proposal, please work to address the following questions:</a:t>
            </a:r>
          </a:p>
          <a:p>
            <a:pPr marL="0" indent="0">
              <a:buNone/>
            </a:pPr>
            <a:endParaRPr lang="en-US" sz="300" dirty="0">
              <a:latin typeface="Gill Sans MT" panose="020B0502020104020203" pitchFamily="34" charset="0"/>
            </a:endParaRPr>
          </a:p>
          <a:p>
            <a:pPr lvl="0"/>
            <a:r>
              <a:rPr lang="en-US" sz="1650" dirty="0">
                <a:latin typeface="Gill Sans MT" panose="020B0502020104020203" pitchFamily="34" charset="0"/>
              </a:rPr>
              <a:t>What were some of the questions you and your mentor wrestled with as you put your course proposal together?</a:t>
            </a:r>
          </a:p>
          <a:p>
            <a:pPr lvl="0"/>
            <a:endParaRPr lang="en-US" sz="300" dirty="0">
              <a:latin typeface="Gill Sans MT" panose="020B0502020104020203" pitchFamily="34" charset="0"/>
            </a:endParaRPr>
          </a:p>
          <a:p>
            <a:r>
              <a:rPr lang="en-US" sz="1650" dirty="0">
                <a:latin typeface="Gill Sans MT" panose="020B0502020104020203" pitchFamily="34" charset="0"/>
              </a:rPr>
              <a:t>Why is your proposed course of study worthwhile, and why is the topic/area relevant to you and an outside audience?</a:t>
            </a:r>
          </a:p>
          <a:p>
            <a:endParaRPr lang="en-US" sz="300" dirty="0">
              <a:latin typeface="Gill Sans MT" panose="020B0502020104020203" pitchFamily="34" charset="0"/>
            </a:endParaRPr>
          </a:p>
          <a:p>
            <a:pPr lvl="0"/>
            <a:r>
              <a:rPr lang="en-US" sz="1650" dirty="0">
                <a:latin typeface="Gill Sans MT" panose="020B0502020104020203" pitchFamily="34" charset="0"/>
              </a:rPr>
              <a:t>What is the culminating product of your study and how does it help you answer your essential/guiding question?</a:t>
            </a:r>
          </a:p>
          <a:p>
            <a:pPr lvl="0"/>
            <a:endParaRPr lang="en-US" sz="300" dirty="0">
              <a:latin typeface="Gill Sans MT" panose="020B0502020104020203" pitchFamily="34" charset="0"/>
            </a:endParaRPr>
          </a:p>
          <a:p>
            <a:pPr lvl="0"/>
            <a:r>
              <a:rPr lang="en-US" sz="1650" dirty="0">
                <a:latin typeface="Gill Sans MT"/>
              </a:rPr>
              <a:t>How does your proposed course of study connect to previous coursework you’ve done at EPS and/or coursework you are hoping to do in college?</a:t>
            </a:r>
          </a:p>
        </p:txBody>
      </p:sp>
    </p:spTree>
    <p:extLst>
      <p:ext uri="{BB962C8B-B14F-4D97-AF65-F5344CB8AC3E}">
        <p14:creationId xmlns:p14="http://schemas.microsoft.com/office/powerpoint/2010/main" val="1320101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38c6089-2803-4af5-9d07-9a30c1721718" xsi:nil="true"/>
    <lcf76f155ced4ddcb4097134ff3c332f xmlns="fd1fdec1-f9b1-4e9a-945d-afe437e40f99">
      <Terms xmlns="http://schemas.microsoft.com/office/infopath/2007/PartnerControls"/>
    </lcf76f155ced4ddcb4097134ff3c332f>
    <SharedWithUsers xmlns="438c6089-2803-4af5-9d07-9a30c1721718">
      <UserInfo>
        <DisplayName>Krista Henningsen</DisplayName>
        <AccountId>1569</AccountId>
        <AccountType/>
      </UserInfo>
      <UserInfo>
        <DisplayName>Anvika Singhal</DisplayName>
        <AccountId>1582</AccountId>
        <AccountType/>
      </UserInfo>
      <UserInfo>
        <DisplayName>Anne Duffy</DisplayName>
        <AccountId>508</AccountId>
        <AccountType/>
      </UserInfo>
      <UserInfo>
        <DisplayName>Sydney Hawkins</DisplayName>
        <AccountId>1559</AccountId>
        <AccountType/>
      </UserInfo>
      <UserInfo>
        <DisplayName>David Lao</DisplayName>
        <AccountId>1029</AccountId>
        <AccountType/>
      </UserInfo>
      <UserInfo>
        <DisplayName>Garrett Ensing</DisplayName>
        <AccountId>1920</AccountId>
        <AccountType/>
      </UserInfo>
      <UserInfo>
        <DisplayName>Jamie Andrus</DisplayName>
        <AccountId>105</AccountId>
        <AccountType/>
      </UserInfo>
      <UserInfo>
        <DisplayName>Adeline Sui</DisplayName>
        <AccountId>1590</AccountId>
        <AccountType/>
      </UserInfo>
      <UserInfo>
        <DisplayName>Ian Corey-Boulet</DisplayName>
        <AccountId>1058</AccountId>
        <AccountType/>
      </UserInfo>
      <UserInfo>
        <DisplayName>Maya Park-Weber</DisplayName>
        <AccountId>1926</AccountId>
        <AccountType/>
      </UserInfo>
      <UserInfo>
        <DisplayName>Wen Yu Ho</DisplayName>
        <AccountId>526</AccountId>
        <AccountType/>
      </UserInfo>
      <UserInfo>
        <DisplayName>Liam Zemach</DisplayName>
        <AccountId>1567</AccountId>
        <AccountType/>
      </UserInfo>
      <UserInfo>
        <DisplayName>Adam Waltzer</DisplayName>
        <AccountId>150</AccountId>
        <AccountType/>
      </UserInfo>
      <UserInfo>
        <DisplayName>Ella Hinson</DisplayName>
        <AccountId>1604</AccountId>
        <AccountType/>
      </UserInfo>
      <UserInfo>
        <DisplayName>Samuel Shaw</DisplayName>
        <AccountId>1025</AccountId>
        <AccountType/>
      </UserInfo>
      <UserInfo>
        <DisplayName>Bohan Zhang</DisplayName>
        <AccountId>1929</AccountId>
        <AccountType/>
      </UserInfo>
      <UserInfo>
        <DisplayName>Arya Nair</DisplayName>
        <AccountId>1927</AccountId>
        <AccountType/>
      </UserInfo>
      <UserInfo>
        <DisplayName>John Kaminsky</DisplayName>
        <AccountId>651</AccountId>
        <AccountType/>
      </UserInfo>
      <UserInfo>
        <DisplayName>Kate Lewellen</DisplayName>
        <AccountId>1368</AccountId>
        <AccountType/>
      </UserInfo>
      <UserInfo>
        <DisplayName>Arya Kuttiyan</DisplayName>
        <AccountId>1614</AccountId>
        <AccountType/>
      </UserInfo>
      <UserInfo>
        <DisplayName>Ryan Li</DisplayName>
        <AccountId>1605</AccountId>
        <AccountType/>
      </UserInfo>
      <UserInfo>
        <DisplayName>Cadence Ching</DisplayName>
        <AccountId>1707</AccountId>
        <AccountType/>
      </UserInfo>
      <UserInfo>
        <DisplayName>Caitlin McLane</DisplayName>
        <AccountId>471</AccountId>
        <AccountType/>
      </UserInfo>
      <UserInfo>
        <DisplayName>Maggie Fitzgerald</DisplayName>
        <AccountId>1400</AccountId>
        <AccountType/>
      </UserInfo>
      <UserInfo>
        <DisplayName>Maritza Tavarez-Brown</DisplayName>
        <AccountId>1820</AccountId>
        <AccountType/>
      </UserInfo>
      <UserInfo>
        <DisplayName>Tara Nalliah</DisplayName>
        <AccountId>1919</AccountId>
        <AccountType/>
      </UserInfo>
      <UserInfo>
        <DisplayName>David Kelly-Hedrick</DisplayName>
        <AccountId>17</AccountId>
        <AccountType/>
      </UserInfo>
      <UserInfo>
        <DisplayName>Max Horwitz</DisplayName>
        <AccountId>1459</AccountId>
        <AccountType/>
      </UserInfo>
      <UserInfo>
        <DisplayName>Matt Delaney</DisplayName>
        <AccountId>10</AccountId>
        <AccountType/>
      </UserInfo>
      <UserInfo>
        <DisplayName>Jonathan Briggs</DisplayName>
        <AccountId>33</AccountId>
        <AccountType/>
      </UserInfo>
      <UserInfo>
        <DisplayName>Arushi Munshi</DisplayName>
        <AccountId>1566</AccountId>
        <AccountType/>
      </UserInfo>
      <UserInfo>
        <DisplayName>Ansuya Somashekar</DisplayName>
        <AccountId>1589</AccountId>
        <AccountType/>
      </UserInfo>
      <UserInfo>
        <DisplayName>Abby Miller</DisplayName>
        <AccountId>1537</AccountId>
        <AccountType/>
      </UserInfo>
      <UserInfo>
        <DisplayName>Iselin Crosby</DisplayName>
        <AccountId>1581</AccountId>
        <AccountType/>
      </UserInfo>
      <UserInfo>
        <DisplayName>Soren Ghorai</DisplayName>
        <AccountId>1621</AccountId>
        <AccountType/>
      </UserInfo>
      <UserInfo>
        <DisplayName>Sofia Mansour</DisplayName>
        <AccountId>1925</AccountId>
        <AccountType/>
      </UserInfo>
      <UserInfo>
        <DisplayName>Emily Shi</DisplayName>
        <AccountId>1608</AccountId>
        <AccountType/>
      </UserInfo>
      <UserInfo>
        <DisplayName>Bijan Gulamani</DisplayName>
        <AccountId>1397</AccountId>
        <AccountType/>
      </UserInfo>
      <UserInfo>
        <DisplayName>Sam Allen</DisplayName>
        <AccountId>1751</AccountId>
        <AccountType/>
      </UserInfo>
      <UserInfo>
        <DisplayName>Alexis Kelley</DisplayName>
        <AccountId>1852</AccountId>
        <AccountType/>
      </UserInfo>
      <UserInfo>
        <DisplayName>Audrey Yang</DisplayName>
        <AccountId>1558</AccountId>
        <AccountType/>
      </UserInfo>
      <UserInfo>
        <DisplayName>Anatoly Guz</DisplayName>
        <AccountId>1928</AccountId>
        <AccountType/>
      </UserInfo>
      <UserInfo>
        <DisplayName>Abby Wang</DisplayName>
        <AccountId>1670</AccountId>
        <AccountType/>
      </UserInfo>
      <UserInfo>
        <DisplayName>Rohan Balakrishnan</DisplayName>
        <AccountId>1685</AccountId>
        <AccountType/>
      </UserInfo>
      <UserInfo>
        <DisplayName>Alicia Iannucci</DisplayName>
        <AccountId>1893</AccountId>
        <AccountType/>
      </UserInfo>
      <UserInfo>
        <DisplayName>Angad Josan</DisplayName>
        <AccountId>1613</AccountId>
        <AccountType/>
      </UserInfo>
      <UserInfo>
        <DisplayName>Tanmay Kulkarni</DisplayName>
        <AccountId>1599</AccountId>
        <AccountType/>
      </UserInfo>
      <UserInfo>
        <DisplayName>Jesse Li</DisplayName>
        <AccountId>1606</AccountId>
        <AccountType/>
      </UserInfo>
      <UserInfo>
        <DisplayName>Zarak Tareen</DisplayName>
        <AccountId>1703</AccountId>
        <AccountType/>
      </UserInfo>
      <UserInfo>
        <DisplayName>Tyler Zhang</DisplayName>
        <AccountId>1766</AccountId>
        <AccountType/>
      </UserInfo>
      <UserInfo>
        <DisplayName>Mahdy Karam</DisplayName>
        <AccountId>1299</AccountId>
        <AccountType/>
      </UserInfo>
      <UserInfo>
        <DisplayName>Sasha Smolyanskiy</DisplayName>
        <AccountId>1607</AccountId>
        <AccountType/>
      </UserInfo>
      <UserInfo>
        <DisplayName>Sophie Yu</DisplayName>
        <AccountId>1591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D0C8ED77D03524C942B37AC1C0AFDA2" ma:contentTypeVersion="18" ma:contentTypeDescription="Create a new document." ma:contentTypeScope="" ma:versionID="d3465afa3490a52521a2ccb0137d1b70">
  <xsd:schema xmlns:xsd="http://www.w3.org/2001/XMLSchema" xmlns:xs="http://www.w3.org/2001/XMLSchema" xmlns:p="http://schemas.microsoft.com/office/2006/metadata/properties" xmlns:ns2="fd1fdec1-f9b1-4e9a-945d-afe437e40f99" xmlns:ns3="438c6089-2803-4af5-9d07-9a30c1721718" targetNamespace="http://schemas.microsoft.com/office/2006/metadata/properties" ma:root="true" ma:fieldsID="1b536e7f39e97df6e7e270343d10c080" ns2:_="" ns3:_="">
    <xsd:import namespace="fd1fdec1-f9b1-4e9a-945d-afe437e40f99"/>
    <xsd:import namespace="438c6089-2803-4af5-9d07-9a30c172171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1fdec1-f9b1-4e9a-945d-afe437e40f9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c0b2512-a6b6-4e76-9cfb-26a18aa7025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38c6089-2803-4af5-9d07-9a30c1721718"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TaxCatchAll" ma:index="23" nillable="true" ma:displayName="Taxonomy Catch All Column" ma:hidden="true" ma:list="{c7e7032e-9a75-4779-b545-305de1bb53d2}" ma:internalName="TaxCatchAll" ma:showField="CatchAllData" ma:web="438c6089-2803-4af5-9d07-9a30c172171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6BC3FA-A51F-4481-9FFF-410BB533DE50}">
  <ds:schemaRefs>
    <ds:schemaRef ds:uri="http://schemas.microsoft.com/office/2006/metadata/properties"/>
    <ds:schemaRef ds:uri="http://purl.org/dc/elements/1.1/"/>
    <ds:schemaRef ds:uri="http://schemas.microsoft.com/office/infopath/2007/PartnerControls"/>
    <ds:schemaRef ds:uri="438c6089-2803-4af5-9d07-9a30c1721718"/>
    <ds:schemaRef ds:uri="http://schemas.microsoft.com/office/2006/documentManagement/types"/>
    <ds:schemaRef ds:uri="http://purl.org/dc/dcmitype/"/>
    <ds:schemaRef ds:uri="http://schemas.openxmlformats.org/package/2006/metadata/core-properties"/>
    <ds:schemaRef ds:uri="fd1fdec1-f9b1-4e9a-945d-afe437e40f99"/>
    <ds:schemaRef ds:uri="http://www.w3.org/XML/1998/namespace"/>
    <ds:schemaRef ds:uri="http://purl.org/dc/terms/"/>
  </ds:schemaRefs>
</ds:datastoreItem>
</file>

<file path=customXml/itemProps2.xml><?xml version="1.0" encoding="utf-8"?>
<ds:datastoreItem xmlns:ds="http://schemas.openxmlformats.org/officeDocument/2006/customXml" ds:itemID="{04270E46-3ABD-4AF1-8A89-4C84A72D1709}">
  <ds:schemaRefs>
    <ds:schemaRef ds:uri="http://schemas.microsoft.com/sharepoint/v3/contenttype/forms"/>
  </ds:schemaRefs>
</ds:datastoreItem>
</file>

<file path=customXml/itemProps3.xml><?xml version="1.0" encoding="utf-8"?>
<ds:datastoreItem xmlns:ds="http://schemas.openxmlformats.org/officeDocument/2006/customXml" ds:itemID="{C4CA8787-C0BE-476C-9BE4-22DC4F8DF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1fdec1-f9b1-4e9a-945d-afe437e40f99"/>
    <ds:schemaRef ds:uri="438c6089-2803-4af5-9d07-9a30c17217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4784</TotalTime>
  <Words>2465</Words>
  <Application>Microsoft Office PowerPoint</Application>
  <PresentationFormat>Widescreen</PresentationFormat>
  <Paragraphs>221</Paragraphs>
  <Slides>6</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Calibri Light</vt:lpstr>
      <vt:lpstr>Gill Sans MT</vt:lpstr>
      <vt:lpstr>Office Theme</vt:lpstr>
      <vt:lpstr>Office Theme</vt:lpstr>
      <vt:lpstr>EPS Independent Study Proposal</vt:lpstr>
      <vt:lpstr>PowerPoint Presentation</vt:lpstr>
      <vt:lpstr>PowerPoint Presentation</vt:lpstr>
      <vt:lpstr>PowerPoint Presentation</vt:lpstr>
      <vt:lpstr>PowerPoint Presentation</vt:lpstr>
      <vt:lpstr>Independent Study Proposal 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Delaney</dc:creator>
  <cp:lastModifiedBy>Arya Kuttiyan</cp:lastModifiedBy>
  <cp:revision>35</cp:revision>
  <dcterms:created xsi:type="dcterms:W3CDTF">2019-02-28T21:33:10Z</dcterms:created>
  <dcterms:modified xsi:type="dcterms:W3CDTF">2024-03-17T19:49:32Z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0x0101009D0C8ED77D03524C942B37AC1C0AFDA2</vt:lpwstr>
  </property>
  <property fmtid="{D5CDD505-2E9C-101B-9397-08002B2CF9AE}" pid="3" name="MSIP_Label_f2145c00-f4d6-4f27-874c-dea6154370e3_Enabled">
    <vt:lpwstr>true</vt:lpwstr>
  </property>
  <property fmtid="{D5CDD505-2E9C-101B-9397-08002B2CF9AE}" pid="4" name="MSIP_Label_f2145c00-f4d6-4f27-874c-dea6154370e3_SetDate">
    <vt:lpwstr>2023-01-09T21:21:41Z</vt:lpwstr>
  </property>
  <property fmtid="{D5CDD505-2E9C-101B-9397-08002B2CF9AE}" pid="5" name="MSIP_Label_f2145c00-f4d6-4f27-874c-dea6154370e3_Method">
    <vt:lpwstr>Standard</vt:lpwstr>
  </property>
  <property fmtid="{D5CDD505-2E9C-101B-9397-08002B2CF9AE}" pid="6" name="MSIP_Label_f2145c00-f4d6-4f27-874c-dea6154370e3_Name">
    <vt:lpwstr>defa4170-0d19-0005-0004-bc88714345d2</vt:lpwstr>
  </property>
  <property fmtid="{D5CDD505-2E9C-101B-9397-08002B2CF9AE}" pid="7" name="MSIP_Label_f2145c00-f4d6-4f27-874c-dea6154370e3_SiteId">
    <vt:lpwstr>b2681e8b-dd20-46cf-b163-371a2d7c6014</vt:lpwstr>
  </property>
  <property fmtid="{D5CDD505-2E9C-101B-9397-08002B2CF9AE}" pid="8" name="MSIP_Label_f2145c00-f4d6-4f27-874c-dea6154370e3_ActionId">
    <vt:lpwstr>68f10a3e-8d59-4574-8539-01843375da88</vt:lpwstr>
  </property>
  <property fmtid="{D5CDD505-2E9C-101B-9397-08002B2CF9AE}" pid="9" name="MSIP_Label_f2145c00-f4d6-4f27-874c-dea6154370e3_ContentBits">
    <vt:lpwstr>0</vt:lpwstr>
  </property>
  <property fmtid="{D5CDD505-2E9C-101B-9397-08002B2CF9AE}" pid="10" name="MediaServiceImageTags">
    <vt:lpwstr/>
  </property>
</Properties>
</file>