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26101B-B757-4511-90C0-CEB70CA8537A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pos="279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FFD42E"/>
    <a:srgbClr val="F9F8FA"/>
    <a:srgbClr val="F19B38"/>
    <a:srgbClr val="FF8700"/>
    <a:srgbClr val="F8B152"/>
    <a:srgbClr val="FFCF90"/>
    <a:srgbClr val="DB0A5B"/>
    <a:srgbClr val="FF9501"/>
    <a:srgbClr val="FFA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7C716-DF5D-4E58-860B-B53C966FB7FC}" v="1" dt="2022-03-03T14:49:09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32"/>
      </p:cViewPr>
      <p:guideLst>
        <p:guide orient="horz" pos="2160"/>
        <p:guide pos="3840"/>
        <p:guide orient="horz" pos="4156"/>
        <p:guide pos="279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Neeraj" userId="S::neeraj.co.kumar@accenture.com::d4f8f2f0-a1a0-48ef-b3ea-e8534e4e2b16" providerId="AD" clId="Web-{F3C7C716-DF5D-4E58-860B-B53C966FB7FC}"/>
    <pc:docChg chg="modSld">
      <pc:chgData name="Kumar, Neeraj" userId="S::neeraj.co.kumar@accenture.com::d4f8f2f0-a1a0-48ef-b3ea-e8534e4e2b16" providerId="AD" clId="Web-{F3C7C716-DF5D-4E58-860B-B53C966FB7FC}" dt="2022-03-03T14:49:09.094" v="0" actId="14100"/>
      <pc:docMkLst>
        <pc:docMk/>
      </pc:docMkLst>
      <pc:sldChg chg="modSp">
        <pc:chgData name="Kumar, Neeraj" userId="S::neeraj.co.kumar@accenture.com::d4f8f2f0-a1a0-48ef-b3ea-e8534e4e2b16" providerId="AD" clId="Web-{F3C7C716-DF5D-4E58-860B-B53C966FB7FC}" dt="2022-03-03T14:49:09.094" v="0" actId="14100"/>
        <pc:sldMkLst>
          <pc:docMk/>
          <pc:sldMk cId="87393541" sldId="302"/>
        </pc:sldMkLst>
        <pc:spChg chg="mod">
          <ac:chgData name="Kumar, Neeraj" userId="S::neeraj.co.kumar@accenture.com::d4f8f2f0-a1a0-48ef-b3ea-e8534e4e2b16" providerId="AD" clId="Web-{F3C7C716-DF5D-4E58-860B-B53C966FB7FC}" dt="2022-03-03T14:49:09.094" v="0" actId="14100"/>
          <ac:spMkLst>
            <pc:docMk/>
            <pc:sldMk cId="87393541" sldId="302"/>
            <ac:spMk id="2" creationId="{77DD2F7C-7C0C-1448-9FC6-B4B1F4EF1B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9E144-8D0F-4BCE-8068-3EF79AE10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72A85-5BEA-41E6-8D78-F7228CF8A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BB8-286D-4D90-8BF9-D7817F8A854A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894B-9608-4F18-AF9E-17BECA12A0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E820-63F9-46E0-B088-AB84416BB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BBB1-71A0-49C1-B11B-825F0333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ABCBB-5519-49CF-8D07-1EE7377B9A8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C53D-6BB5-4FE9-AA29-9FB7CEFB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1"/>
            <a:ext cx="2695172" cy="312940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 2 years experience in telecommunications, customer and marketing space, 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5 years experience in the public service</a:t>
            </a:r>
          </a:p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6 months experience in Defense in the national security and intelligence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" y="1997351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4AAEC-34CD-4966-9F0F-1EB22B764190}"/>
              </a:ext>
            </a:extLst>
          </p:cNvPr>
          <p:cNvSpPr/>
          <p:nvPr userDrawn="1"/>
        </p:nvSpPr>
        <p:spPr>
          <a:xfrm>
            <a:off x="3035556" y="5113325"/>
            <a:ext cx="404884" cy="377423"/>
          </a:xfrm>
          <a:prstGeom prst="rect">
            <a:avLst/>
          </a:prstGeom>
          <a:solidFill>
            <a:srgbClr val="FF9500"/>
          </a:solidFill>
          <a:ln>
            <a:solidFill>
              <a:srgbClr val="FF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F17F9-9E84-4238-9D6C-6EF07D040D09}"/>
              </a:ext>
            </a:extLst>
          </p:cNvPr>
          <p:cNvSpPr txBox="1"/>
          <p:nvPr userDrawn="1"/>
        </p:nvSpPr>
        <p:spPr>
          <a:xfrm>
            <a:off x="3447230" y="5058321"/>
            <a:ext cx="1979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i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604020202020204" pitchFamily="34" charset="0"/>
              </a:rPr>
              <a:t>PROFESSIONAL CERTIFICATION</a:t>
            </a:r>
          </a:p>
        </p:txBody>
      </p:sp>
      <p:grpSp>
        <p:nvGrpSpPr>
          <p:cNvPr id="34" name="Group 154">
            <a:extLst>
              <a:ext uri="{FF2B5EF4-FFF2-40B4-BE49-F238E27FC236}">
                <a16:creationId xmlns:a16="http://schemas.microsoft.com/office/drawing/2014/main" id="{8A27821B-738A-4276-8AB1-C491895FB5C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099019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36" name="Freeform 155">
              <a:extLst>
                <a:ext uri="{FF2B5EF4-FFF2-40B4-BE49-F238E27FC236}">
                  <a16:creationId xmlns:a16="http://schemas.microsoft.com/office/drawing/2014/main" id="{BFA56272-6101-4288-A461-4AE8DE59E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56">
              <a:extLst>
                <a:ext uri="{FF2B5EF4-FFF2-40B4-BE49-F238E27FC236}">
                  <a16:creationId xmlns:a16="http://schemas.microsoft.com/office/drawing/2014/main" id="{66DE5662-35CB-41FB-8CDD-3223F0FA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57">
              <a:extLst>
                <a:ext uri="{FF2B5EF4-FFF2-40B4-BE49-F238E27FC236}">
                  <a16:creationId xmlns:a16="http://schemas.microsoft.com/office/drawing/2014/main" id="{187933AC-352B-42E3-8730-7B9758D7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158">
              <a:extLst>
                <a:ext uri="{FF2B5EF4-FFF2-40B4-BE49-F238E27FC236}">
                  <a16:creationId xmlns:a16="http://schemas.microsoft.com/office/drawing/2014/main" id="{F3BF358D-8F9F-43FE-96FD-576091A9B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159">
              <a:extLst>
                <a:ext uri="{FF2B5EF4-FFF2-40B4-BE49-F238E27FC236}">
                  <a16:creationId xmlns:a16="http://schemas.microsoft.com/office/drawing/2014/main" id="{DEA6D009-055A-4D51-84D3-5DFFDF78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37D61D11-4395-4006-A0BC-DA1CED2F5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CC241F-3415-4163-B8D4-A23DB6C75926}"/>
              </a:ext>
            </a:extLst>
          </p:cNvPr>
          <p:cNvCxnSpPr>
            <a:cxnSpLocks/>
          </p:cNvCxnSpPr>
          <p:nvPr userDrawn="1"/>
        </p:nvCxnSpPr>
        <p:spPr>
          <a:xfrm>
            <a:off x="3466071" y="5454437"/>
            <a:ext cx="2023699" cy="0"/>
          </a:xfrm>
          <a:prstGeom prst="line">
            <a:avLst/>
          </a:prstGeom>
          <a:ln w="12700"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0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V template -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/>
          <p:cNvSpPr/>
          <p:nvPr userDrawn="1"/>
        </p:nvSpPr>
        <p:spPr>
          <a:xfrm>
            <a:off x="0" y="1816908"/>
            <a:ext cx="2880000" cy="5041092"/>
          </a:xfrm>
          <a:prstGeom prst="rect">
            <a:avLst/>
          </a:prstGeom>
          <a:solidFill>
            <a:srgbClr val="FFD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AU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0" y="6350"/>
            <a:ext cx="2880000" cy="179070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picture</a:t>
            </a:r>
          </a:p>
        </p:txBody>
      </p:sp>
      <p:sp>
        <p:nvSpPr>
          <p:cNvPr id="354" name="Text Placeholder 1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0" y="1816908"/>
            <a:ext cx="2880000" cy="418907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b="1" i="0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 Black" panose="020B0A040201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Your name</a:t>
            </a:r>
          </a:p>
        </p:txBody>
      </p:sp>
      <p:sp>
        <p:nvSpPr>
          <p:cNvPr id="355" name="Text Placeholder 1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0" y="223639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D9DA5EB-0109-4A48-85C5-088FA6BF0CE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0" y="2462345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Email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BF4D64CF-A5B6-4E69-84EC-663557072993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0" y="2687142"/>
            <a:ext cx="2880000" cy="219009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Mobile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B649-2A72-4680-A172-FEAF7B905F35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3036888" y="3557622"/>
            <a:ext cx="2695172" cy="147157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some key points about your industry experience e.g.   2 years experience in telecommunications, customer and marketing space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8B553-B843-46AB-8773-0CD359A721D7}"/>
              </a:ext>
            </a:extLst>
          </p:cNvPr>
          <p:cNvCxnSpPr>
            <a:cxnSpLocks/>
          </p:cNvCxnSpPr>
          <p:nvPr userDrawn="1"/>
        </p:nvCxnSpPr>
        <p:spPr>
          <a:xfrm>
            <a:off x="5873087" y="181970"/>
            <a:ext cx="0" cy="6266455"/>
          </a:xfrm>
          <a:prstGeom prst="line">
            <a:avLst/>
          </a:prstGeom>
          <a:ln>
            <a:solidFill>
              <a:srgbClr val="FF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1C166-51AE-400B-B3F9-1D7B66AA5AC5}"/>
              </a:ext>
            </a:extLst>
          </p:cNvPr>
          <p:cNvGrpSpPr/>
          <p:nvPr userDrawn="1"/>
        </p:nvGrpSpPr>
        <p:grpSpPr>
          <a:xfrm>
            <a:off x="3038591" y="170971"/>
            <a:ext cx="2226141" cy="377423"/>
            <a:chOff x="3038591" y="170971"/>
            <a:chExt cx="2226141" cy="377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EF7606-9E33-48F6-B3C5-DB142D68EE7D}"/>
                </a:ext>
              </a:extLst>
            </p:cNvPr>
            <p:cNvSpPr/>
            <p:nvPr userDrawn="1"/>
          </p:nvSpPr>
          <p:spPr>
            <a:xfrm>
              <a:off x="3038591" y="17097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BCDB0C-3036-476D-B5C0-B4275DCF449D}"/>
                </a:ext>
              </a:extLst>
            </p:cNvPr>
            <p:cNvCxnSpPr>
              <a:cxnSpLocks/>
              <a:stCxn id="18" idx="2"/>
            </p:cNvCxnSpPr>
            <p:nvPr userDrawn="1"/>
          </p:nvCxnSpPr>
          <p:spPr>
            <a:xfrm>
              <a:off x="3241033" y="548394"/>
              <a:ext cx="2023699" cy="0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CB3287-D861-4D84-AB1F-FA3ECC64DEC6}"/>
                </a:ext>
              </a:extLst>
            </p:cNvPr>
            <p:cNvSpPr txBox="1"/>
            <p:nvPr userDrawn="1"/>
          </p:nvSpPr>
          <p:spPr>
            <a:xfrm>
              <a:off x="3450265" y="223130"/>
              <a:ext cx="144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TOP SKILLS</a:t>
              </a:r>
            </a:p>
          </p:txBody>
        </p:sp>
      </p:grp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75440FF-57FD-45D5-98A5-75DF3CA0049D}"/>
              </a:ext>
            </a:extLst>
          </p:cNvPr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036888" y="635296"/>
            <a:ext cx="2695172" cy="236915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List your skills and strengths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93AC9-ED93-A249-9C60-CE89686A9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815" y="6560521"/>
            <a:ext cx="2870535" cy="208810"/>
          </a:xfrm>
          <a:prstGeom prst="rect">
            <a:avLst/>
          </a:prstGeom>
        </p:spPr>
      </p:pic>
      <p:pic>
        <p:nvPicPr>
          <p:cNvPr id="48" name="Picture 99">
            <a:extLst>
              <a:ext uri="{FF2B5EF4-FFF2-40B4-BE49-F238E27FC236}">
                <a16:creationId xmlns:a16="http://schemas.microsoft.com/office/drawing/2014/main" id="{FE5D204B-99B3-E641-A973-33646B409F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67" y="217942"/>
            <a:ext cx="286486" cy="2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27128-137B-FE4A-8BDE-D3723684AE13}"/>
              </a:ext>
            </a:extLst>
          </p:cNvPr>
          <p:cNvGrpSpPr/>
          <p:nvPr userDrawn="1"/>
        </p:nvGrpSpPr>
        <p:grpSpPr>
          <a:xfrm>
            <a:off x="6009565" y="163991"/>
            <a:ext cx="2256600" cy="430887"/>
            <a:chOff x="6009565" y="163991"/>
            <a:chExt cx="2256600" cy="4308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1E3DD62-C67D-459E-AEEF-883518F619B3}"/>
                </a:ext>
              </a:extLst>
            </p:cNvPr>
            <p:cNvSpPr txBox="1"/>
            <p:nvPr userDrawn="1"/>
          </p:nvSpPr>
          <p:spPr>
            <a:xfrm>
              <a:off x="6421239" y="163991"/>
              <a:ext cx="14489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RELEVANT EXPERIENCE</a:t>
              </a:r>
            </a:p>
          </p:txBody>
        </p:sp>
        <p:pic>
          <p:nvPicPr>
            <p:cNvPr id="79" name="Picture 4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221" y="232470"/>
              <a:ext cx="293572" cy="296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694867-D74E-4F5A-BB8D-F2F6E490A985}"/>
                </a:ext>
              </a:extLst>
            </p:cNvPr>
            <p:cNvCxnSpPr>
              <a:cxnSpLocks/>
              <a:stCxn id="51" idx="2"/>
            </p:cNvCxnSpPr>
            <p:nvPr userDrawn="1"/>
          </p:nvCxnSpPr>
          <p:spPr>
            <a:xfrm flipV="1">
              <a:off x="6212007" y="564158"/>
              <a:ext cx="2054158" cy="1116"/>
            </a:xfrm>
            <a:prstGeom prst="line">
              <a:avLst/>
            </a:prstGeom>
            <a:solidFill>
              <a:srgbClr val="DB0A5B"/>
            </a:solidFill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2BFD90-D4C6-A948-BB07-D5423578C07B}"/>
                </a:ext>
              </a:extLst>
            </p:cNvPr>
            <p:cNvSpPr/>
            <p:nvPr userDrawn="1"/>
          </p:nvSpPr>
          <p:spPr>
            <a:xfrm>
              <a:off x="6009565" y="187851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9D25BE7-1EC5-F642-A849-5E7B14F57A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343" y="224407"/>
              <a:ext cx="301328" cy="304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35CC-3E75-3C4D-B710-B59769FBDE67}"/>
              </a:ext>
            </a:extLst>
          </p:cNvPr>
          <p:cNvGrpSpPr/>
          <p:nvPr userDrawn="1"/>
        </p:nvGrpSpPr>
        <p:grpSpPr>
          <a:xfrm>
            <a:off x="3036888" y="3051947"/>
            <a:ext cx="2391213" cy="430887"/>
            <a:chOff x="3038591" y="3769461"/>
            <a:chExt cx="2391213" cy="43088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790B15-09B3-4BB7-BC1E-26DE4ED1453A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A567B0-DFC3-4D26-AABA-FFB7BE31CC7B}"/>
                </a:ext>
              </a:extLst>
            </p:cNvPr>
            <p:cNvCxnSpPr>
              <a:cxnSpLocks/>
              <a:stCxn id="70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A03AF-BEB3-40AC-BA3B-25E138DB7ECE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INDUSTRY &amp; DOMAIN KNOWLEDGE</a:t>
              </a:r>
            </a:p>
          </p:txBody>
        </p:sp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C7E86FD-5FC1-B84E-95F6-2F79C30C6C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499" y="3817027"/>
              <a:ext cx="355068" cy="35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A0208BF-E39F-C94A-B91F-926094E948E5}"/>
              </a:ext>
            </a:extLst>
          </p:cNvPr>
          <p:cNvSpPr/>
          <p:nvPr userDrawn="1"/>
        </p:nvSpPr>
        <p:spPr>
          <a:xfrm flipH="1">
            <a:off x="0" y="5709815"/>
            <a:ext cx="2880000" cy="1148185"/>
          </a:xfrm>
          <a:prstGeom prst="rtTriangle">
            <a:avLst/>
          </a:prstGeom>
          <a:gradFill flip="none" rotWithShape="1">
            <a:gsLst>
              <a:gs pos="0">
                <a:srgbClr val="FFD42E"/>
              </a:gs>
              <a:gs pos="100000">
                <a:srgbClr val="FBA03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871A784-8C72-F744-9FEA-C1F4F98A438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3004457"/>
            <a:ext cx="2881313" cy="3853544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short summary of your experience (years + key roles) and your career objectives</a:t>
            </a: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2934D877-EA01-8E4C-9068-3D099F25CB70}"/>
              </a:ext>
            </a:extLst>
          </p:cNvPr>
          <p:cNvSpPr/>
          <p:nvPr userDrawn="1"/>
        </p:nvSpPr>
        <p:spPr>
          <a:xfrm flipH="1">
            <a:off x="-1332" y="1938115"/>
            <a:ext cx="12192001" cy="4860650"/>
          </a:xfrm>
          <a:prstGeom prst="rtTriangle">
            <a:avLst/>
          </a:prstGeom>
          <a:gradFill flip="none" rotWithShape="1">
            <a:gsLst>
              <a:gs pos="0">
                <a:srgbClr val="FFD42E">
                  <a:alpha val="5000"/>
                </a:srgbClr>
              </a:gs>
              <a:gs pos="100000">
                <a:srgbClr val="FBA030">
                  <a:alpha val="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EFDA288-4858-4772-997C-89541F3D1082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6009565" y="635296"/>
            <a:ext cx="6182436" cy="5813130"/>
          </a:xfrm>
        </p:spPr>
        <p:txBody>
          <a:bodyPr>
            <a:norm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288000" indent="-144000"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Client | Role | Date (May ‘18)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Enter detail of your role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What you achieved</a:t>
            </a:r>
          </a:p>
          <a:p>
            <a:pPr marL="288000" lvl="1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And how it helped the client. What was the end result?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71513-8245-40E2-9B25-6F014AC2C89C}"/>
              </a:ext>
            </a:extLst>
          </p:cNvPr>
          <p:cNvGrpSpPr/>
          <p:nvPr userDrawn="1"/>
        </p:nvGrpSpPr>
        <p:grpSpPr>
          <a:xfrm>
            <a:off x="3035556" y="5210726"/>
            <a:ext cx="2391213" cy="430887"/>
            <a:chOff x="3038591" y="3769461"/>
            <a:chExt cx="2391213" cy="4308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685DDE-0C0A-453C-ACB9-4C065087552E}"/>
                </a:ext>
              </a:extLst>
            </p:cNvPr>
            <p:cNvSpPr/>
            <p:nvPr userDrawn="1"/>
          </p:nvSpPr>
          <p:spPr>
            <a:xfrm>
              <a:off x="3038591" y="3796755"/>
              <a:ext cx="404884" cy="377423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2F53B7-F67F-43CE-A3C2-CC1C661E7CC5}"/>
                </a:ext>
              </a:extLst>
            </p:cNvPr>
            <p:cNvCxnSpPr>
              <a:cxnSpLocks/>
              <a:stCxn id="33" idx="2"/>
            </p:cNvCxnSpPr>
            <p:nvPr userDrawn="1"/>
          </p:nvCxnSpPr>
          <p:spPr>
            <a:xfrm>
              <a:off x="3241033" y="4174178"/>
              <a:ext cx="2023699" cy="0"/>
            </a:xfrm>
            <a:prstGeom prst="line">
              <a:avLst/>
            </a:prstGeom>
            <a:ln w="12700">
              <a:solidFill>
                <a:srgbClr val="FF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96F939-9EFB-4AB0-998D-62B53ECFF1A1}"/>
                </a:ext>
              </a:extLst>
            </p:cNvPr>
            <p:cNvSpPr txBox="1"/>
            <p:nvPr userDrawn="1"/>
          </p:nvSpPr>
          <p:spPr>
            <a:xfrm>
              <a:off x="3450265" y="3769461"/>
              <a:ext cx="1979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100" b="1" i="0" kern="120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Arial Black" panose="020B0604020202020204" pitchFamily="34" charset="0"/>
                </a:rPr>
                <a:t>PROFESSIONAL CERTIFICATION</a:t>
              </a:r>
            </a:p>
          </p:txBody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8E2808CF-7FDF-47B1-9B73-0AEDC5C9995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16476" y="5663625"/>
            <a:ext cx="2633451" cy="107612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000">
                <a:latin typeface="Franklin Gothic Book" panose="020B0503020102020204" pitchFamily="34" charset="0"/>
              </a:defRPr>
            </a:lvl2pPr>
            <a:lvl3pPr>
              <a:defRPr sz="1000">
                <a:latin typeface="Franklin Gothic Book" panose="020B0503020102020204" pitchFamily="34" charset="0"/>
              </a:defRPr>
            </a:lvl3pPr>
            <a:lvl4pPr>
              <a:defRPr sz="1000">
                <a:latin typeface="Franklin Gothic Book" panose="020B0503020102020204" pitchFamily="34" charset="0"/>
              </a:defRPr>
            </a:lvl4pPr>
            <a:lvl5pPr>
              <a:defRPr sz="1000">
                <a:latin typeface="Franklin Gothic Book" panose="020B05030201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Enter Certification Details.</a:t>
            </a:r>
          </a:p>
        </p:txBody>
      </p:sp>
      <p:grpSp>
        <p:nvGrpSpPr>
          <p:cNvPr id="42" name="Group 154">
            <a:extLst>
              <a:ext uri="{FF2B5EF4-FFF2-40B4-BE49-F238E27FC236}">
                <a16:creationId xmlns:a16="http://schemas.microsoft.com/office/drawing/2014/main" id="{A3DCE2C7-B5A8-442F-AE70-A08627B7821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48411" y="5248767"/>
            <a:ext cx="368453" cy="368452"/>
            <a:chOff x="6539" y="3000"/>
            <a:chExt cx="421" cy="421"/>
          </a:xfrm>
          <a:solidFill>
            <a:schemeClr val="bg1"/>
          </a:solidFill>
        </p:grpSpPr>
        <p:sp>
          <p:nvSpPr>
            <p:cNvPr id="43" name="Freeform 155">
              <a:extLst>
                <a:ext uri="{FF2B5EF4-FFF2-40B4-BE49-F238E27FC236}">
                  <a16:creationId xmlns:a16="http://schemas.microsoft.com/office/drawing/2014/main" id="{F036349C-1471-4451-8330-6C6800D58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3148"/>
              <a:ext cx="125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5"/>
                    <a:pt x="12" y="42"/>
                  </a:cubicBezTo>
                  <a:cubicBezTo>
                    <a:pt x="12" y="58"/>
                    <a:pt x="25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56">
              <a:extLst>
                <a:ext uri="{FF2B5EF4-FFF2-40B4-BE49-F238E27FC236}">
                  <a16:creationId xmlns:a16="http://schemas.microsoft.com/office/drawing/2014/main" id="{7C66FF90-3D19-4F80-859F-1D3BFD04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" y="3000"/>
              <a:ext cx="224" cy="222"/>
            </a:xfrm>
            <a:custGeom>
              <a:avLst/>
              <a:gdLst>
                <a:gd name="T0" fmla="*/ 45 w 151"/>
                <a:gd name="T1" fmla="*/ 150 h 150"/>
                <a:gd name="T2" fmla="*/ 40 w 151"/>
                <a:gd name="T3" fmla="*/ 147 h 150"/>
                <a:gd name="T4" fmla="*/ 42 w 151"/>
                <a:gd name="T5" fmla="*/ 139 h 150"/>
                <a:gd name="T6" fmla="*/ 138 w 151"/>
                <a:gd name="T7" fmla="*/ 71 h 150"/>
                <a:gd name="T8" fmla="*/ 80 w 151"/>
                <a:gd name="T9" fmla="*/ 12 h 150"/>
                <a:gd name="T10" fmla="*/ 12 w 151"/>
                <a:gd name="T11" fmla="*/ 109 h 150"/>
                <a:gd name="T12" fmla="*/ 4 w 151"/>
                <a:gd name="T13" fmla="*/ 111 h 150"/>
                <a:gd name="T14" fmla="*/ 2 w 151"/>
                <a:gd name="T15" fmla="*/ 102 h 150"/>
                <a:gd name="T16" fmla="*/ 72 w 151"/>
                <a:gd name="T17" fmla="*/ 3 h 150"/>
                <a:gd name="T18" fmla="*/ 77 w 151"/>
                <a:gd name="T19" fmla="*/ 0 h 150"/>
                <a:gd name="T20" fmla="*/ 151 w 151"/>
                <a:gd name="T21" fmla="*/ 74 h 150"/>
                <a:gd name="T22" fmla="*/ 148 w 151"/>
                <a:gd name="T23" fmla="*/ 79 h 150"/>
                <a:gd name="T24" fmla="*/ 48 w 151"/>
                <a:gd name="T25" fmla="*/ 149 h 150"/>
                <a:gd name="T26" fmla="*/ 45 w 151"/>
                <a:gd name="T2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50">
                  <a:moveTo>
                    <a:pt x="45" y="150"/>
                  </a:moveTo>
                  <a:cubicBezTo>
                    <a:pt x="43" y="150"/>
                    <a:pt x="41" y="149"/>
                    <a:pt x="40" y="147"/>
                  </a:cubicBezTo>
                  <a:cubicBezTo>
                    <a:pt x="38" y="145"/>
                    <a:pt x="39" y="141"/>
                    <a:pt x="42" y="139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5" y="53"/>
                    <a:pt x="98" y="16"/>
                    <a:pt x="80" y="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12"/>
                    <a:pt x="6" y="113"/>
                    <a:pt x="4" y="111"/>
                  </a:cubicBezTo>
                  <a:cubicBezTo>
                    <a:pt x="1" y="109"/>
                    <a:pt x="0" y="105"/>
                    <a:pt x="2" y="10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1"/>
                    <a:pt x="75" y="0"/>
                    <a:pt x="77" y="0"/>
                  </a:cubicBezTo>
                  <a:cubicBezTo>
                    <a:pt x="102" y="0"/>
                    <a:pt x="151" y="49"/>
                    <a:pt x="151" y="74"/>
                  </a:cubicBezTo>
                  <a:cubicBezTo>
                    <a:pt x="151" y="76"/>
                    <a:pt x="150" y="78"/>
                    <a:pt x="148" y="7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7" y="150"/>
                    <a:pt x="46" y="150"/>
                    <a:pt x="4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157">
              <a:extLst>
                <a:ext uri="{FF2B5EF4-FFF2-40B4-BE49-F238E27FC236}">
                  <a16:creationId xmlns:a16="http://schemas.microsoft.com/office/drawing/2014/main" id="{88C11F0B-41C0-452C-A469-BC4DD7F65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197"/>
              <a:ext cx="224" cy="224"/>
            </a:xfrm>
            <a:custGeom>
              <a:avLst/>
              <a:gdLst>
                <a:gd name="T0" fmla="*/ 74 w 151"/>
                <a:gd name="T1" fmla="*/ 151 h 151"/>
                <a:gd name="T2" fmla="*/ 0 w 151"/>
                <a:gd name="T3" fmla="*/ 77 h 151"/>
                <a:gd name="T4" fmla="*/ 3 w 151"/>
                <a:gd name="T5" fmla="*/ 72 h 151"/>
                <a:gd name="T6" fmla="*/ 103 w 151"/>
                <a:gd name="T7" fmla="*/ 2 h 151"/>
                <a:gd name="T8" fmla="*/ 111 w 151"/>
                <a:gd name="T9" fmla="*/ 3 h 151"/>
                <a:gd name="T10" fmla="*/ 110 w 151"/>
                <a:gd name="T11" fmla="*/ 12 h 151"/>
                <a:gd name="T12" fmla="*/ 13 w 151"/>
                <a:gd name="T13" fmla="*/ 80 h 151"/>
                <a:gd name="T14" fmla="*/ 71 w 151"/>
                <a:gd name="T15" fmla="*/ 138 h 151"/>
                <a:gd name="T16" fmla="*/ 139 w 151"/>
                <a:gd name="T17" fmla="*/ 41 h 151"/>
                <a:gd name="T18" fmla="*/ 147 w 151"/>
                <a:gd name="T19" fmla="*/ 40 h 151"/>
                <a:gd name="T20" fmla="*/ 149 w 151"/>
                <a:gd name="T21" fmla="*/ 48 h 151"/>
                <a:gd name="T22" fmla="*/ 79 w 151"/>
                <a:gd name="T23" fmla="*/ 148 h 151"/>
                <a:gd name="T24" fmla="*/ 74 w 151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151">
                  <a:moveTo>
                    <a:pt x="74" y="151"/>
                  </a:moveTo>
                  <a:cubicBezTo>
                    <a:pt x="49" y="151"/>
                    <a:pt x="0" y="102"/>
                    <a:pt x="0" y="77"/>
                  </a:cubicBezTo>
                  <a:cubicBezTo>
                    <a:pt x="0" y="75"/>
                    <a:pt x="1" y="73"/>
                    <a:pt x="3" y="7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5" y="0"/>
                    <a:pt x="109" y="1"/>
                    <a:pt x="111" y="3"/>
                  </a:cubicBezTo>
                  <a:cubicBezTo>
                    <a:pt x="113" y="6"/>
                    <a:pt x="112" y="10"/>
                    <a:pt x="110" y="12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6" y="98"/>
                    <a:pt x="53" y="134"/>
                    <a:pt x="71" y="138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39"/>
                    <a:pt x="145" y="38"/>
                    <a:pt x="147" y="40"/>
                  </a:cubicBezTo>
                  <a:cubicBezTo>
                    <a:pt x="150" y="42"/>
                    <a:pt x="151" y="45"/>
                    <a:pt x="149" y="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8" y="150"/>
                    <a:pt x="76" y="151"/>
                    <a:pt x="7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58">
              <a:extLst>
                <a:ext uri="{FF2B5EF4-FFF2-40B4-BE49-F238E27FC236}">
                  <a16:creationId xmlns:a16="http://schemas.microsoft.com/office/drawing/2014/main" id="{CD9C0109-82C2-4D29-9664-EAE954CA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" y="3203"/>
              <a:ext cx="181" cy="179"/>
            </a:xfrm>
            <a:custGeom>
              <a:avLst/>
              <a:gdLst>
                <a:gd name="T0" fmla="*/ 81 w 122"/>
                <a:gd name="T1" fmla="*/ 121 h 121"/>
                <a:gd name="T2" fmla="*/ 77 w 122"/>
                <a:gd name="T3" fmla="*/ 119 h 121"/>
                <a:gd name="T4" fmla="*/ 3 w 122"/>
                <a:gd name="T5" fmla="*/ 45 h 121"/>
                <a:gd name="T6" fmla="*/ 3 w 122"/>
                <a:gd name="T7" fmla="*/ 37 h 121"/>
                <a:gd name="T8" fmla="*/ 11 w 122"/>
                <a:gd name="T9" fmla="*/ 37 h 121"/>
                <a:gd name="T10" fmla="*/ 75 w 122"/>
                <a:gd name="T11" fmla="*/ 101 h 121"/>
                <a:gd name="T12" fmla="*/ 75 w 122"/>
                <a:gd name="T13" fmla="*/ 81 h 121"/>
                <a:gd name="T14" fmla="*/ 81 w 122"/>
                <a:gd name="T15" fmla="*/ 75 h 121"/>
                <a:gd name="T16" fmla="*/ 101 w 122"/>
                <a:gd name="T17" fmla="*/ 75 h 121"/>
                <a:gd name="T18" fmla="*/ 37 w 122"/>
                <a:gd name="T19" fmla="*/ 11 h 121"/>
                <a:gd name="T20" fmla="*/ 37 w 122"/>
                <a:gd name="T21" fmla="*/ 3 h 121"/>
                <a:gd name="T22" fmla="*/ 45 w 122"/>
                <a:gd name="T23" fmla="*/ 3 h 121"/>
                <a:gd name="T24" fmla="*/ 120 w 122"/>
                <a:gd name="T25" fmla="*/ 77 h 121"/>
                <a:gd name="T26" fmla="*/ 121 w 122"/>
                <a:gd name="T27" fmla="*/ 84 h 121"/>
                <a:gd name="T28" fmla="*/ 115 w 122"/>
                <a:gd name="T29" fmla="*/ 87 h 121"/>
                <a:gd name="T30" fmla="*/ 87 w 122"/>
                <a:gd name="T31" fmla="*/ 87 h 121"/>
                <a:gd name="T32" fmla="*/ 87 w 122"/>
                <a:gd name="T33" fmla="*/ 115 h 121"/>
                <a:gd name="T34" fmla="*/ 84 w 122"/>
                <a:gd name="T35" fmla="*/ 121 h 121"/>
                <a:gd name="T36" fmla="*/ 81 w 122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121">
                  <a:moveTo>
                    <a:pt x="81" y="121"/>
                  </a:moveTo>
                  <a:cubicBezTo>
                    <a:pt x="80" y="121"/>
                    <a:pt x="78" y="121"/>
                    <a:pt x="77" y="119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0" y="43"/>
                    <a:pt x="0" y="39"/>
                    <a:pt x="3" y="37"/>
                  </a:cubicBezTo>
                  <a:cubicBezTo>
                    <a:pt x="5" y="34"/>
                    <a:pt x="9" y="34"/>
                    <a:pt x="11" y="37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8"/>
                    <a:pt x="78" y="75"/>
                    <a:pt x="8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9"/>
                    <a:pt x="34" y="5"/>
                    <a:pt x="37" y="3"/>
                  </a:cubicBezTo>
                  <a:cubicBezTo>
                    <a:pt x="39" y="0"/>
                    <a:pt x="43" y="0"/>
                    <a:pt x="45" y="3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121" y="79"/>
                    <a:pt x="122" y="81"/>
                    <a:pt x="121" y="84"/>
                  </a:cubicBezTo>
                  <a:cubicBezTo>
                    <a:pt x="120" y="86"/>
                    <a:pt x="118" y="87"/>
                    <a:pt x="115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18"/>
                    <a:pt x="86" y="120"/>
                    <a:pt x="84" y="121"/>
                  </a:cubicBezTo>
                  <a:cubicBezTo>
                    <a:pt x="83" y="121"/>
                    <a:pt x="82" y="121"/>
                    <a:pt x="8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59">
              <a:extLst>
                <a:ext uri="{FF2B5EF4-FFF2-40B4-BE49-F238E27FC236}">
                  <a16:creationId xmlns:a16="http://schemas.microsoft.com/office/drawing/2014/main" id="{E310E6CB-985E-4D13-ABB6-9DEC29E0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" y="3239"/>
              <a:ext cx="44" cy="42"/>
            </a:xfrm>
            <a:custGeom>
              <a:avLst/>
              <a:gdLst>
                <a:gd name="T0" fmla="*/ 7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7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7" y="29"/>
                  </a:moveTo>
                  <a:cubicBezTo>
                    <a:pt x="5" y="29"/>
                    <a:pt x="4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4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60">
              <a:extLst>
                <a:ext uri="{FF2B5EF4-FFF2-40B4-BE49-F238E27FC236}">
                  <a16:creationId xmlns:a16="http://schemas.microsoft.com/office/drawing/2014/main" id="{1E36451B-7148-4564-9214-86FD2D861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" y="3138"/>
              <a:ext cx="44" cy="43"/>
            </a:xfrm>
            <a:custGeom>
              <a:avLst/>
              <a:gdLst>
                <a:gd name="T0" fmla="*/ 6 w 30"/>
                <a:gd name="T1" fmla="*/ 29 h 29"/>
                <a:gd name="T2" fmla="*/ 2 w 30"/>
                <a:gd name="T3" fmla="*/ 28 h 29"/>
                <a:gd name="T4" fmla="*/ 2 w 30"/>
                <a:gd name="T5" fmla="*/ 19 h 29"/>
                <a:gd name="T6" fmla="*/ 19 w 30"/>
                <a:gd name="T7" fmla="*/ 2 h 29"/>
                <a:gd name="T8" fmla="*/ 28 w 30"/>
                <a:gd name="T9" fmla="*/ 2 h 29"/>
                <a:gd name="T10" fmla="*/ 28 w 30"/>
                <a:gd name="T11" fmla="*/ 11 h 29"/>
                <a:gd name="T12" fmla="*/ 11 w 30"/>
                <a:gd name="T13" fmla="*/ 28 h 29"/>
                <a:gd name="T14" fmla="*/ 6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6" y="29"/>
                  </a:moveTo>
                  <a:cubicBezTo>
                    <a:pt x="5" y="29"/>
                    <a:pt x="3" y="29"/>
                    <a:pt x="2" y="28"/>
                  </a:cubicBezTo>
                  <a:cubicBezTo>
                    <a:pt x="0" y="25"/>
                    <a:pt x="0" y="21"/>
                    <a:pt x="2" y="19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0"/>
                    <a:pt x="28" y="2"/>
                  </a:cubicBezTo>
                  <a:cubicBezTo>
                    <a:pt x="30" y="5"/>
                    <a:pt x="30" y="8"/>
                    <a:pt x="28" y="1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8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0783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5C4E-C2A2-4185-A406-5DDF4F806FF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A855-C9EE-492D-B7FB-9C79C0BD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D2F7C-7C0C-1448-9FC6-B4B1F4EF1BF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87635" y="569643"/>
            <a:ext cx="6304365" cy="6288356"/>
          </a:xfrm>
        </p:spPr>
        <p:txBody>
          <a:bodyPr>
            <a:no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DevOps Projects</a:t>
            </a:r>
            <a:endParaRPr lang="en-US" sz="1000" u="sng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 DevOps CI/CD practice as part of SDLC for end-to-end software delivery which included CICD Workflow for a Continuous Delivery Pipeline for a Lambda Application </a:t>
            </a:r>
            <a:r>
              <a: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AWS Code Pipeline, AWS SAM, AWS Code Deploy &amp; AWS CloudFormation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building the Serverless Architecture which includes all the components.</a:t>
            </a:r>
          </a:p>
          <a:p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Integrating Jenkins to deploy AWS Code Build artifacts with functioning CI/CD Pipeline triggered by code changes pushed to GitHub repository, deployed on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CodeDeploy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b="0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 </a:t>
            </a:r>
            <a:r>
              <a:rPr lang="en-US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DevSecOps 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Governance integrations &amp; automating Feedbacks, Logging &amp; Monitoring, Approval Gates as part of Continuous Delivery practices.</a:t>
            </a:r>
          </a:p>
          <a:p>
            <a:pPr algn="l"/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Worked on creating an architecture using Terraform resources in AWS,</a:t>
            </a:r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worked on creating re-usable Terraform resources to improve agility when coding infrastructure.</a:t>
            </a:r>
          </a:p>
          <a:p>
            <a:pPr algn="l"/>
            <a:r>
              <a:rPr lang="en-US" sz="1000" b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sz="1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Practicing &amp; Developing skills into MLOPS ecosystem &amp; integration with DevOps core model scope using CI/CD, Infra-as-code along with services like AWS Glue, Sagemaker &amp; Databricks.</a:t>
            </a:r>
          </a:p>
          <a:p>
            <a:pPr>
              <a:defRPr/>
            </a:pPr>
            <a:r>
              <a:rPr lang="en-US" sz="1000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2.Rapid Data labs(Project Under Accenture)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0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Worked on </a:t>
            </a:r>
            <a:r>
              <a:rPr lang="en-US" sz="100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 tools </a:t>
            </a:r>
            <a:r>
              <a:rPr lang="en-US" sz="10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creating and Quality Check of Dashboards..</a:t>
            </a:r>
          </a:p>
          <a:p>
            <a:pPr marL="171450" lvl="0" indent="-1714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 </a:t>
            </a:r>
            <a:r>
              <a:rPr lang="en-US" sz="1000" b="0" i="0" dirty="0">
                <a:solidFill>
                  <a:srgbClr val="4A4A4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SQL and Python scripts for finding remedies to client data shortcoming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600"/>
              </a:spcBef>
              <a:defRPr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Case Studies &amp; Training’s in AWS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Developing core skills with multiple AWS DevOps case studies &amp; integrating open-source platforms like Terraform, Jenkins, Kubernetes concepts.</a:t>
            </a: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Adopting S3 Lifecycle configurations with permissions, replications, backups </a:t>
            </a:r>
            <a:r>
              <a:rPr lang="en-US" sz="1000" b="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1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  <a:cs typeface="Calibri" panose="020F0502020204030204" pitchFamily="34" charset="0"/>
              </a:rPr>
              <a:t>Preparation &amp; Training into AWS Solution Architect concepts &amp; hands on with AWS Services like EC2, IAM,S3 and Lambda</a:t>
            </a:r>
          </a:p>
          <a:p>
            <a:pPr algn="l" rtl="0" fontAlgn="base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en-US" sz="1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SNOWFLAKE –Training under Accenture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Learned about Snowflake UI ,different roles and warehouse</a:t>
            </a:r>
            <a:r>
              <a:rPr lang="en-US" sz="1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Implementing Loading of data into Snowflake.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Working on Query running, data result and data  cache in computer clusters.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Implemented live data share with different reader accounts in Snowflake.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Hands on experience with Snowflake utilities like data marketplace, database, shares etc.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600"/>
              </a:spcBef>
              <a:defRPr/>
            </a:pPr>
            <a:endParaRPr lang="en-US" sz="9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3A4E-D6C0-784B-97D4-E66028300A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93" y="1846690"/>
            <a:ext cx="2880000" cy="4189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NEERAJ KUMAR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99E80-726A-DF44-BFF5-E5367ECE6B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59931" y="2456680"/>
            <a:ext cx="2880000" cy="219009"/>
          </a:xfrm>
        </p:spPr>
        <p:txBody>
          <a:bodyPr/>
          <a:lstStyle/>
          <a:p>
            <a:r>
              <a:rPr lang="en-US"/>
              <a:t>+91 - 8920344651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9B7E5E-D620-DB4A-A5C2-A0E09667A3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36888" y="3625981"/>
            <a:ext cx="2695172" cy="1518895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3400" dirty="0"/>
              <a:t>Data Structures &amp; algorithms, Database management</a:t>
            </a:r>
          </a:p>
          <a:p>
            <a:pPr algn="l"/>
            <a:r>
              <a:rPr lang="en-US" sz="3400" dirty="0"/>
              <a:t>DevOps Serverless Framework automation, RestAPI's</a:t>
            </a:r>
          </a:p>
          <a:p>
            <a:pPr algn="l"/>
            <a:r>
              <a:rPr lang="en-US" sz="3400" dirty="0"/>
              <a:t>MLOps with AWS glue, Sagemaker, </a:t>
            </a:r>
            <a:r>
              <a:rPr lang="en-US" sz="3400" dirty="0" err="1"/>
              <a:t>StepFunctions</a:t>
            </a:r>
            <a:endParaRPr lang="en-US" sz="3400" dirty="0"/>
          </a:p>
          <a:p>
            <a:pPr algn="l"/>
            <a:r>
              <a:rPr lang="en-US" sz="3400" dirty="0"/>
              <a:t>Databricks with ETL, Snowflake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B30244-34BD-BB4F-9BEE-85CF84C1F31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36888" y="694062"/>
            <a:ext cx="2695172" cy="233405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DevOps – IAC practices (AWS CloudFormation, Terraform)</a:t>
            </a:r>
          </a:p>
          <a:p>
            <a:pPr>
              <a:spcBef>
                <a:spcPts val="0"/>
              </a:spcBef>
            </a:pPr>
            <a:r>
              <a:rPr lang="en-US" dirty="0"/>
              <a:t>DevOps - CI/CD (AWS Code Pipeline, Jenkins)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 :- Power BI</a:t>
            </a:r>
          </a:p>
          <a:p>
            <a:pPr>
              <a:spcBef>
                <a:spcPts val="0"/>
              </a:spcBef>
            </a:pPr>
            <a:r>
              <a:rPr lang="en-US" dirty="0"/>
              <a:t>Source Version with GitHub, AWS CodeCommit</a:t>
            </a:r>
          </a:p>
          <a:p>
            <a:pPr>
              <a:spcBef>
                <a:spcPts val="0"/>
              </a:spcBef>
            </a:pPr>
            <a:r>
              <a:rPr lang="en-US" dirty="0"/>
              <a:t>Languages : Python ,SQL</a:t>
            </a:r>
          </a:p>
          <a:p>
            <a:pPr>
              <a:spcBef>
                <a:spcPts val="0"/>
              </a:spcBef>
            </a:pPr>
            <a:r>
              <a:rPr lang="en-US" dirty="0"/>
              <a:t>Database – Oracle, MySQL, DynamoDB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/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03A24E-2C80-614A-9138-0F97CC91F12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493" y="2803078"/>
            <a:ext cx="2837820" cy="422812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dirty="0"/>
              <a:t>Experience into AWS DevOps/MLOPS practices in implementing Infra-as-code, Serverless framework, Containerization &amp; automating, optimizing the software development lifecycle using CI/CD tools for ML/AI platforms with AWS.</a:t>
            </a:r>
            <a:endParaRPr lang="en-AU" sz="11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AU" sz="11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AU" sz="1100" dirty="0"/>
              <a:t>Also covering </a:t>
            </a:r>
            <a:r>
              <a:rPr lang="en-US" sz="1100" dirty="0"/>
              <a:t>knowledge of Data Structures &amp; algorithms, Operating system, Database management in AWS</a:t>
            </a:r>
            <a:r>
              <a:rPr lang="en-AU" sz="1100" dirty="0"/>
              <a:t>, SQL/Python programming &amp; Snowflake.</a:t>
            </a:r>
            <a:endParaRPr lang="en-US" sz="1100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11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1100" b="1" u="sng" dirty="0"/>
              <a:t> Education </a:t>
            </a:r>
            <a:r>
              <a:rPr lang="en-US" sz="1100" b="1" dirty="0"/>
              <a:t>:</a:t>
            </a:r>
            <a:endParaRPr lang="en-AU" sz="1100" b="1" dirty="0"/>
          </a:p>
          <a:p>
            <a:r>
              <a:rPr lang="en-US" sz="1100" dirty="0"/>
              <a:t>Bachelors in Electronics and Communication Engineering from </a:t>
            </a:r>
            <a:r>
              <a:rPr lang="en-US" dirty="0"/>
              <a:t>Delhi Technological University(D.T.U.)</a:t>
            </a:r>
          </a:p>
          <a:p>
            <a:br>
              <a:rPr lang="en-US" sz="1100" b="1" dirty="0"/>
            </a:br>
            <a:endParaRPr lang="en-US" sz="1100" dirty="0"/>
          </a:p>
          <a:p>
            <a:pPr fontAlgn="base"/>
            <a:endParaRPr lang="en-US" sz="1100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DBA4223-916C-4B1E-A333-57537B4C45B9}"/>
              </a:ext>
            </a:extLst>
          </p:cNvPr>
          <p:cNvSpPr txBox="1">
            <a:spLocks/>
          </p:cNvSpPr>
          <p:nvPr/>
        </p:nvSpPr>
        <p:spPr>
          <a:xfrm>
            <a:off x="3036888" y="5742743"/>
            <a:ext cx="2695172" cy="95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Preparing for AWS certification for Devops and solution architect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707F4-DDF0-42C6-B2E3-74076BC0BC6E}"/>
              </a:ext>
            </a:extLst>
          </p:cNvPr>
          <p:cNvSpPr txBox="1">
            <a:spLocks/>
          </p:cNvSpPr>
          <p:nvPr/>
        </p:nvSpPr>
        <p:spPr>
          <a:xfrm>
            <a:off x="-29447" y="2110282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Data Engineering Analyst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50F5CE5-C025-40B7-8852-4DF1674F2109}"/>
              </a:ext>
            </a:extLst>
          </p:cNvPr>
          <p:cNvSpPr txBox="1">
            <a:spLocks/>
          </p:cNvSpPr>
          <p:nvPr/>
        </p:nvSpPr>
        <p:spPr>
          <a:xfrm>
            <a:off x="-29447" y="2283481"/>
            <a:ext cx="2880000" cy="21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neeraj.co.kumar@accenture.com</a:t>
            </a:r>
          </a:p>
        </p:txBody>
      </p:sp>
      <p:pic>
        <p:nvPicPr>
          <p:cNvPr id="15" name="Picture Placeholder 1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787FD766-C9BA-464F-B9A3-FA25B5D5002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15413" b="37594"/>
          <a:stretch/>
        </p:blipFill>
        <p:spPr>
          <a:xfrm>
            <a:off x="0" y="-14234"/>
            <a:ext cx="2880000" cy="1804317"/>
          </a:xfrm>
        </p:spPr>
      </p:pic>
    </p:spTree>
    <p:extLst>
      <p:ext uri="{BB962C8B-B14F-4D97-AF65-F5344CB8AC3E}">
        <p14:creationId xmlns:p14="http://schemas.microsoft.com/office/powerpoint/2010/main" val="87393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17335A70D0443AA8F292002850C0E" ma:contentTypeVersion="2" ma:contentTypeDescription="Create a new document." ma:contentTypeScope="" ma:versionID="70443441435e21da311721039173e318">
  <xsd:schema xmlns:xsd="http://www.w3.org/2001/XMLSchema" xmlns:xs="http://www.w3.org/2001/XMLSchema" xmlns:p="http://schemas.microsoft.com/office/2006/metadata/properties" xmlns:ns2="892097d3-d572-463f-a02e-29446fed41f5" targetNamespace="http://schemas.microsoft.com/office/2006/metadata/properties" ma:root="true" ma:fieldsID="2e0a1a69a4767d43c681483c443b9d1f" ns2:_="">
    <xsd:import namespace="892097d3-d572-463f-a02e-29446fed4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097d3-d572-463f-a02e-29446fed4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DE5196-573C-42EB-9783-270020D04809}">
  <ds:schemaRefs>
    <ds:schemaRef ds:uri="892097d3-d572-463f-a02e-29446fed41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B7EB7A-8C0A-4C66-8161-19D6E7A52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F22B3-D1D5-49F3-995C-E65A89BCF49C}">
  <ds:schemaRefs>
    <ds:schemaRef ds:uri="9ed91f51-487d-44c9-8f55-5be78556a4f7"/>
    <ds:schemaRef ds:uri="dcef50b1-4934-4c9c-80ab-c09782b8a3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Courier New</vt:lpstr>
      <vt:lpstr>Franklin Gothic Book</vt:lpstr>
      <vt:lpstr>Segoe UI</vt:lpstr>
      <vt:lpstr>Custom Design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Bhadwal, Mallvika</dc:creator>
  <cp:lastModifiedBy>Kumar, Neeraj</cp:lastModifiedBy>
  <cp:revision>14</cp:revision>
  <dcterms:created xsi:type="dcterms:W3CDTF">2017-07-24T09:46:40Z</dcterms:created>
  <dcterms:modified xsi:type="dcterms:W3CDTF">2022-03-08T19:02:00Z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0x010100C5917335A70D0443AA8F292002850C0E</vt:lpwstr>
  </property>
</Properties>
</file>