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458200" cy="1470025"/>
          </a:xfrm>
        </p:spPr>
        <p:txBody>
          <a:bodyPr/>
          <a:lstStyle/>
          <a:p>
            <a:r>
              <a:rPr lang="ru-RU" i="1" dirty="0" smtClean="0">
                <a:latin typeface="Century Gothic" pitchFamily="34" charset="0"/>
              </a:rPr>
              <a:t>Рифма</a:t>
            </a:r>
            <a:r>
              <a:rPr lang="ru-RU" dirty="0" smtClean="0">
                <a:latin typeface="Century Gothic" pitchFamily="34" charset="0"/>
              </a:rPr>
              <a:t> в латинской поэзии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4293096"/>
            <a:ext cx="3779912" cy="1752600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Копецкий Артем</a:t>
            </a:r>
          </a:p>
          <a:p>
            <a:r>
              <a:rPr lang="ru-RU" dirty="0" smtClean="0">
                <a:latin typeface="Century Gothic" pitchFamily="34" charset="0"/>
              </a:rPr>
              <a:t>БКЛ-152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4096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Century Gothic" pitchFamily="34" charset="0"/>
              </a:rPr>
              <a:t>Результат и некоторые факты: </a:t>
            </a:r>
            <a:endParaRPr lang="ru-RU" sz="3200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7260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Иногда латинские поэты все же </a:t>
            </a:r>
            <a:r>
              <a:rPr lang="ru-RU" sz="2000" i="1" dirty="0" smtClean="0">
                <a:latin typeface="Century Gothic" pitchFamily="34" charset="0"/>
              </a:rPr>
              <a:t>рифмовали</a:t>
            </a:r>
            <a:r>
              <a:rPr lang="ru-RU" sz="2000" dirty="0" smtClean="0">
                <a:latin typeface="Century Gothic" pitchFamily="34" charset="0"/>
              </a:rPr>
              <a:t> привычным для нас образом 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Однако никакой стабильной тенденции не существовало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Все поэты показали очень схожий </a:t>
            </a:r>
            <a:r>
              <a:rPr lang="en-US" sz="2000" i="1" dirty="0" smtClean="0">
                <a:latin typeface="Century Gothic" pitchFamily="34" charset="0"/>
              </a:rPr>
              <a:t>rhyme</a:t>
            </a:r>
            <a:r>
              <a:rPr lang="en-US" sz="2000" i="1" dirty="0" smtClean="0">
                <a:latin typeface="Century Gothic" pitchFamily="34" charset="0"/>
              </a:rPr>
              <a:t>s</a:t>
            </a:r>
            <a:r>
              <a:rPr lang="en-US" sz="2000" i="1" dirty="0" smtClean="0">
                <a:latin typeface="Century Gothic" pitchFamily="34" charset="0"/>
              </a:rPr>
              <a:t> per lines ratio</a:t>
            </a:r>
            <a:r>
              <a:rPr lang="ru-RU" sz="2000" i="1" dirty="0" smtClean="0">
                <a:latin typeface="Century Gothic" pitchFamily="34" charset="0"/>
              </a:rPr>
              <a:t> в диапазоне 3 – 5% </a:t>
            </a:r>
            <a:r>
              <a:rPr lang="ru-RU" sz="1600" i="1" dirty="0" smtClean="0">
                <a:latin typeface="Century Gothic" pitchFamily="34" charset="0"/>
              </a:rPr>
              <a:t>(отсюда вопрос: не были ли рифмы случайными)</a:t>
            </a:r>
            <a:r>
              <a:rPr lang="ru-RU" sz="2000" i="1" dirty="0" smtClean="0">
                <a:latin typeface="Century Gothic" pitchFamily="34" charset="0"/>
              </a:rPr>
              <a:t> 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Кажется, нет, т.к.  частой оказывается тенденция серийности </a:t>
            </a:r>
            <a:r>
              <a:rPr lang="ru-RU" sz="2000" i="1" dirty="0" smtClean="0">
                <a:latin typeface="Century Gothic" pitchFamily="34" charset="0"/>
              </a:rPr>
              <a:t>рифм (</a:t>
            </a:r>
            <a:r>
              <a:rPr lang="en-US" sz="2000" i="1" dirty="0" smtClean="0">
                <a:latin typeface="Century Gothic" pitchFamily="34" charset="0"/>
              </a:rPr>
              <a:t>X-</a:t>
            </a:r>
            <a:r>
              <a:rPr lang="en-US" sz="2000" i="1" dirty="0" smtClean="0">
                <a:latin typeface="Century Gothic" pitchFamily="34" charset="0"/>
              </a:rPr>
              <a:t>&gt;</a:t>
            </a:r>
            <a:r>
              <a:rPr lang="en-US" sz="2000" i="1" dirty="0" smtClean="0">
                <a:latin typeface="Century Gothic" pitchFamily="34" charset="0"/>
              </a:rPr>
              <a:t>X* </a:t>
            </a:r>
            <a:r>
              <a:rPr lang="ru-RU" sz="2000" i="1" dirty="0" smtClean="0">
                <a:latin typeface="Century Gothic" pitchFamily="34" charset="0"/>
              </a:rPr>
              <a:t>ИЛИ </a:t>
            </a:r>
            <a:r>
              <a:rPr lang="en-US" sz="2000" i="1" dirty="0" smtClean="0">
                <a:latin typeface="Century Gothic" pitchFamily="34" charset="0"/>
              </a:rPr>
              <a:t>X-&gt;X*-&gt;Y-&gt;Y*)[</a:t>
            </a:r>
            <a:r>
              <a:rPr lang="en-US" sz="2000" i="1" dirty="0" err="1" smtClean="0">
                <a:latin typeface="Century Gothic" pitchFamily="34" charset="0"/>
              </a:rPr>
              <a:t>Calp</a:t>
            </a:r>
            <a:r>
              <a:rPr lang="en-US" sz="2000" i="1" dirty="0" smtClean="0">
                <a:latin typeface="Century Gothic" pitchFamily="34" charset="0"/>
              </a:rPr>
              <a:t>./Germ.]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Наибольшее кол-во </a:t>
            </a:r>
            <a:r>
              <a:rPr lang="ru-RU" sz="2000" i="1" dirty="0" smtClean="0">
                <a:latin typeface="Century Gothic" pitchFamily="34" charset="0"/>
              </a:rPr>
              <a:t>рифм</a:t>
            </a:r>
            <a:r>
              <a:rPr lang="ru-RU" sz="2000" dirty="0" smtClean="0">
                <a:latin typeface="Century Gothic" pitchFamily="34" charset="0"/>
              </a:rPr>
              <a:t>  – </a:t>
            </a:r>
            <a:r>
              <a:rPr lang="en-US" sz="2000" dirty="0" smtClean="0">
                <a:latin typeface="Century Gothic" pitchFamily="34" charset="0"/>
              </a:rPr>
              <a:t>Vergil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ru-RU" sz="2000" i="1" dirty="0" smtClean="0">
                <a:latin typeface="Century Gothic" pitchFamily="34" charset="0"/>
              </a:rPr>
              <a:t>(605 р./12908 стр.)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Наименьшее кол-во </a:t>
            </a:r>
            <a:r>
              <a:rPr lang="ru-RU" sz="2000" i="1" dirty="0" smtClean="0">
                <a:latin typeface="Century Gothic" pitchFamily="34" charset="0"/>
              </a:rPr>
              <a:t>рифм </a:t>
            </a:r>
            <a:r>
              <a:rPr lang="ru-RU" sz="2000" dirty="0" smtClean="0">
                <a:latin typeface="Century Gothic" pitchFamily="34" charset="0"/>
              </a:rPr>
              <a:t> – </a:t>
            </a:r>
            <a:r>
              <a:rPr lang="en-US" sz="2000" dirty="0" err="1" smtClean="0">
                <a:latin typeface="Century Gothic" pitchFamily="34" charset="0"/>
              </a:rPr>
              <a:t>Grattius</a:t>
            </a:r>
            <a:r>
              <a:rPr lang="ru-RU" sz="2000" i="1" dirty="0" smtClean="0">
                <a:latin typeface="Century Gothic" pitchFamily="34" charset="0"/>
              </a:rPr>
              <a:t>  (22 р./541стр.)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Самый </a:t>
            </a:r>
            <a:r>
              <a:rPr lang="ru-RU" sz="2000" i="1" dirty="0" smtClean="0">
                <a:latin typeface="Century Gothic" pitchFamily="34" charset="0"/>
              </a:rPr>
              <a:t>рифмующий</a:t>
            </a:r>
            <a:r>
              <a:rPr lang="ru-RU" sz="2000" dirty="0" smtClean="0">
                <a:latin typeface="Century Gothic" pitchFamily="34" charset="0"/>
              </a:rPr>
              <a:t> поэт – </a:t>
            </a:r>
            <a:r>
              <a:rPr lang="en-US" sz="2000" dirty="0" smtClean="0">
                <a:latin typeface="Century Gothic" pitchFamily="34" charset="0"/>
              </a:rPr>
              <a:t>Lucretius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(5.11</a:t>
            </a:r>
            <a:r>
              <a:rPr lang="en-US" sz="2000" dirty="0" smtClean="0">
                <a:latin typeface="Century Gothic" pitchFamily="34" charset="0"/>
              </a:rPr>
              <a:t>% </a:t>
            </a:r>
            <a:r>
              <a:rPr lang="en-US" sz="2000" i="1" dirty="0" err="1" smtClean="0">
                <a:latin typeface="Century Gothic" pitchFamily="34" charset="0"/>
              </a:rPr>
              <a:t>rhms</a:t>
            </a:r>
            <a:r>
              <a:rPr lang="en-US" sz="2000" i="1" dirty="0" smtClean="0">
                <a:latin typeface="Century Gothic" pitchFamily="34" charset="0"/>
              </a:rPr>
              <a:t> per </a:t>
            </a:r>
            <a:r>
              <a:rPr lang="en-US" sz="2000" i="1" dirty="0" err="1" smtClean="0">
                <a:latin typeface="Century Gothic" pitchFamily="34" charset="0"/>
              </a:rPr>
              <a:t>lns</a:t>
            </a:r>
            <a:r>
              <a:rPr lang="en-US" sz="2000" dirty="0" smtClean="0">
                <a:latin typeface="Century Gothic" pitchFamily="34" charset="0"/>
              </a:rPr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Наименее </a:t>
            </a:r>
            <a:r>
              <a:rPr lang="ru-RU" sz="2000" i="1" dirty="0" smtClean="0">
                <a:latin typeface="Century Gothic" pitchFamily="34" charset="0"/>
              </a:rPr>
              <a:t>рифмующий</a:t>
            </a:r>
            <a:r>
              <a:rPr lang="ru-RU" sz="2000" dirty="0" smtClean="0">
                <a:latin typeface="Century Gothic" pitchFamily="34" charset="0"/>
              </a:rPr>
              <a:t> поэт – 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Juvenal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(</a:t>
            </a:r>
            <a:r>
              <a:rPr lang="en-US" sz="2000" dirty="0" smtClean="0">
                <a:latin typeface="Century Gothic" pitchFamily="34" charset="0"/>
              </a:rPr>
              <a:t>3.34% </a:t>
            </a:r>
            <a:r>
              <a:rPr lang="en-US" sz="2000" i="1" dirty="0" err="1" smtClean="0">
                <a:latin typeface="Century Gothic" pitchFamily="34" charset="0"/>
              </a:rPr>
              <a:t>rhms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i="1" dirty="0" smtClean="0">
                <a:latin typeface="Century Gothic" pitchFamily="34" charset="0"/>
              </a:rPr>
              <a:t>per </a:t>
            </a:r>
            <a:r>
              <a:rPr lang="en-US" sz="2000" i="1" dirty="0" err="1" smtClean="0">
                <a:latin typeface="Century Gothic" pitchFamily="34" charset="0"/>
              </a:rPr>
              <a:t>lns</a:t>
            </a:r>
            <a:r>
              <a:rPr lang="en-US" sz="2000" dirty="0" smtClean="0">
                <a:latin typeface="Century Gothic" pitchFamily="34" charset="0"/>
              </a:rPr>
              <a:t>)</a:t>
            </a:r>
            <a:endParaRPr lang="ru-RU" sz="2000" dirty="0" smtClean="0">
              <a:latin typeface="Century Gothic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Самая частая </a:t>
            </a:r>
            <a:r>
              <a:rPr lang="ru-RU" sz="2000" i="1" dirty="0" smtClean="0">
                <a:latin typeface="Century Gothic" pitchFamily="34" charset="0"/>
              </a:rPr>
              <a:t>4+ рифма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ru-RU" sz="2000" dirty="0" smtClean="0">
                <a:latin typeface="Century Gothic" pitchFamily="34" charset="0"/>
              </a:rPr>
              <a:t>– </a:t>
            </a:r>
            <a:r>
              <a:rPr lang="en-US" sz="2000" i="1" dirty="0" err="1" smtClean="0">
                <a:latin typeface="Century Gothic" pitchFamily="34" charset="0"/>
              </a:rPr>
              <a:t>ebat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000" i="1" dirty="0" smtClean="0">
                <a:latin typeface="Century Gothic" pitchFamily="34" charset="0"/>
              </a:rPr>
              <a:t>(16)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Самая </a:t>
            </a:r>
            <a:r>
              <a:rPr lang="ru-RU" sz="2000" dirty="0" smtClean="0">
                <a:latin typeface="Century Gothic" pitchFamily="34" charset="0"/>
              </a:rPr>
              <a:t>длинная </a:t>
            </a:r>
            <a:r>
              <a:rPr lang="ru-RU" sz="2000" i="1" dirty="0" smtClean="0">
                <a:latin typeface="Century Gothic" pitchFamily="34" charset="0"/>
              </a:rPr>
              <a:t>4+ рифма</a:t>
            </a:r>
            <a:r>
              <a:rPr lang="ru-RU" sz="2000" dirty="0" smtClean="0">
                <a:latin typeface="Century Gothic" pitchFamily="34" charset="0"/>
              </a:rPr>
              <a:t> – </a:t>
            </a:r>
            <a:r>
              <a:rPr lang="en-US" sz="2000" i="1" dirty="0" err="1" smtClean="0">
                <a:latin typeface="Century Gothic" pitchFamily="34" charset="0"/>
              </a:rPr>
              <a:t>ventis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endParaRPr lang="ru-RU" sz="2000" i="1" dirty="0" smtClean="0">
              <a:latin typeface="Century Gothic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Самая частая </a:t>
            </a:r>
            <a:r>
              <a:rPr lang="ru-RU" sz="2000" dirty="0" err="1" smtClean="0">
                <a:latin typeface="Century Gothic" pitchFamily="34" charset="0"/>
              </a:rPr>
              <a:t>та</a:t>
            </a:r>
            <a:r>
              <a:rPr lang="ru-RU" sz="2000" dirty="0" err="1" smtClean="0">
                <a:latin typeface="Century Gothic" pitchFamily="34" charset="0"/>
              </a:rPr>
              <a:t>в</a:t>
            </a:r>
            <a:r>
              <a:rPr lang="ru-RU" sz="2000" dirty="0" err="1" smtClean="0">
                <a:latin typeface="Century Gothic" pitchFamily="34" charset="0"/>
              </a:rPr>
              <a:t>толог</a:t>
            </a:r>
            <a:r>
              <a:rPr lang="ru-RU" sz="2000" dirty="0" smtClean="0">
                <a:latin typeface="Century Gothic" pitchFamily="34" charset="0"/>
              </a:rPr>
              <a:t>. </a:t>
            </a:r>
            <a:r>
              <a:rPr lang="ru-RU" sz="2000" i="1" dirty="0" smtClean="0">
                <a:latin typeface="Century Gothic" pitchFamily="34" charset="0"/>
              </a:rPr>
              <a:t>р</a:t>
            </a:r>
            <a:r>
              <a:rPr lang="ru-RU" sz="2000" i="1" dirty="0" smtClean="0">
                <a:latin typeface="Century Gothic" pitchFamily="34" charset="0"/>
              </a:rPr>
              <a:t>ифма</a:t>
            </a:r>
            <a:r>
              <a:rPr lang="ru-RU" sz="2000" dirty="0" smtClean="0">
                <a:latin typeface="Century Gothic" pitchFamily="34" charset="0"/>
              </a:rPr>
              <a:t> – </a:t>
            </a:r>
            <a:r>
              <a:rPr lang="en-US" sz="2000" i="1" dirty="0" err="1" smtClean="0">
                <a:latin typeface="Century Gothic" pitchFamily="34" charset="0"/>
              </a:rPr>
              <a:t>qve</a:t>
            </a:r>
            <a:r>
              <a:rPr lang="en-US" sz="2000" i="1" dirty="0" smtClean="0">
                <a:latin typeface="Century Gothic" pitchFamily="34" charset="0"/>
              </a:rPr>
              <a:t> (31)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>
                <a:latin typeface="Century Gothic" pitchFamily="34" charset="0"/>
              </a:rPr>
              <a:t>Самая длинная </a:t>
            </a:r>
            <a:r>
              <a:rPr lang="ru-RU" sz="2000" dirty="0" err="1" smtClean="0">
                <a:latin typeface="Century Gothic" pitchFamily="34" charset="0"/>
              </a:rPr>
              <a:t>тавтолог</a:t>
            </a:r>
            <a:r>
              <a:rPr lang="ru-RU" sz="2000" dirty="0" smtClean="0">
                <a:latin typeface="Century Gothic" pitchFamily="34" charset="0"/>
              </a:rPr>
              <a:t>. </a:t>
            </a:r>
            <a:r>
              <a:rPr lang="ru-RU" sz="2000" i="1" dirty="0" smtClean="0">
                <a:latin typeface="Century Gothic" pitchFamily="34" charset="0"/>
              </a:rPr>
              <a:t>р</a:t>
            </a:r>
            <a:r>
              <a:rPr lang="ru-RU" sz="2000" i="1" dirty="0" smtClean="0">
                <a:latin typeface="Century Gothic" pitchFamily="34" charset="0"/>
              </a:rPr>
              <a:t>ифма</a:t>
            </a:r>
            <a:r>
              <a:rPr lang="ru-RU" sz="2000" dirty="0" smtClean="0">
                <a:latin typeface="Century Gothic" pitchFamily="34" charset="0"/>
              </a:rPr>
              <a:t> – </a:t>
            </a:r>
            <a:r>
              <a:rPr lang="en-US" sz="2000" i="1" dirty="0" err="1" smtClean="0">
                <a:latin typeface="Century Gothic" pitchFamily="34" charset="0"/>
              </a:rPr>
              <a:t>pvtabant</a:t>
            </a:r>
            <a:r>
              <a:rPr lang="ru-RU" sz="2000" dirty="0" smtClean="0">
                <a:latin typeface="Century Gothic" pitchFamily="34" charset="0"/>
              </a:rPr>
              <a:t> </a:t>
            </a:r>
          </a:p>
          <a:p>
            <a:pPr>
              <a:buNone/>
            </a:pPr>
            <a:endParaRPr lang="ru-RU" sz="2000" dirty="0" smtClean="0">
              <a:latin typeface="Century Gothic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ru-RU" sz="2000" i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rhm_t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295232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04056"/>
          </a:xfrm>
        </p:spPr>
        <p:txBody>
          <a:bodyPr/>
          <a:lstStyle/>
          <a:p>
            <a:r>
              <a:rPr lang="ru-RU" sz="2400" dirty="0" smtClean="0">
                <a:latin typeface="Century Gothic" pitchFamily="34" charset="0"/>
              </a:rPr>
              <a:t>Результат:</a:t>
            </a:r>
            <a:endParaRPr lang="ru-RU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tem\Desktop\py_proj\latin\plot_data\rhms_tot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11610"/>
            <a:ext cx="4104456" cy="282181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entury Gothic" pitchFamily="34" charset="0"/>
              </a:rPr>
              <a:t>Результаты:</a:t>
            </a:r>
            <a:endParaRPr lang="ru-RU" sz="2400" dirty="0">
              <a:latin typeface="Century Gothic" pitchFamily="34" charset="0"/>
            </a:endParaRPr>
          </a:p>
        </p:txBody>
      </p:sp>
      <p:pic>
        <p:nvPicPr>
          <p:cNvPr id="1027" name="Picture 3" descr="C:\Users\Artem\Desktop\py_proj\latin\plot_data\rhms_rat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728700"/>
            <a:ext cx="4320480" cy="2970330"/>
          </a:xfrm>
          <a:prstGeom prst="rect">
            <a:avLst/>
          </a:prstGeom>
          <a:noFill/>
        </p:spPr>
      </p:pic>
      <p:pic>
        <p:nvPicPr>
          <p:cNvPr id="1028" name="Picture 4" descr="C:\Users\Artem\Desktop\py_proj\latin\plot_data\rhm_ty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4568682" cy="3140968"/>
          </a:xfrm>
          <a:prstGeom prst="rect">
            <a:avLst/>
          </a:prstGeom>
          <a:noFill/>
        </p:spPr>
      </p:pic>
      <p:pic>
        <p:nvPicPr>
          <p:cNvPr id="1029" name="Picture 5" descr="C:\Users\Artem\Desktop\py_proj\latin\plot_data\rat_rhm_intersec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8976" y="3664546"/>
            <a:ext cx="4645024" cy="319345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259632" y="836712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Rhymes  Overall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96136" y="764704"/>
            <a:ext cx="1861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Rhymes Per </a:t>
            </a:r>
            <a:r>
              <a:rPr lang="en-US" sz="1200" dirty="0" smtClean="0">
                <a:latin typeface="Century Gothic" pitchFamily="34" charset="0"/>
              </a:rPr>
              <a:t>L</a:t>
            </a:r>
            <a:r>
              <a:rPr lang="en-US" sz="1200" dirty="0" smtClean="0">
                <a:latin typeface="Century Gothic" pitchFamily="34" charset="0"/>
              </a:rPr>
              <a:t>ines </a:t>
            </a:r>
            <a:r>
              <a:rPr lang="en-US" sz="1200" dirty="0" smtClean="0">
                <a:latin typeface="Century Gothic" pitchFamily="34" charset="0"/>
              </a:rPr>
              <a:t>R</a:t>
            </a:r>
            <a:r>
              <a:rPr lang="en-US" sz="1200" dirty="0" smtClean="0">
                <a:latin typeface="Century Gothic" pitchFamily="34" charset="0"/>
              </a:rPr>
              <a:t>atio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3717032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Rhyme Types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68144" y="3645024"/>
            <a:ext cx="1614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Frequency To </a:t>
            </a:r>
            <a:r>
              <a:rPr lang="en-US" sz="1200" dirty="0" smtClean="0">
                <a:latin typeface="Century Gothic" pitchFamily="34" charset="0"/>
              </a:rPr>
              <a:t>R</a:t>
            </a:r>
            <a:r>
              <a:rPr lang="en-US" sz="1200" dirty="0" smtClean="0">
                <a:latin typeface="Century Gothic" pitchFamily="34" charset="0"/>
              </a:rPr>
              <a:t>atio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rtem\Desktop\py_proj\latin\plot_data\3x_rh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764704"/>
            <a:ext cx="4248473" cy="2920825"/>
          </a:xfrm>
          <a:prstGeom prst="rect">
            <a:avLst/>
          </a:prstGeom>
          <a:noFill/>
        </p:spPr>
      </p:pic>
      <p:pic>
        <p:nvPicPr>
          <p:cNvPr id="2050" name="Picture 2" descr="C:\Users\Artem\Desktop\py_proj\latin\plot_data\2x_rh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836710"/>
            <a:ext cx="4176465" cy="2871321"/>
          </a:xfrm>
          <a:prstGeom prst="rect">
            <a:avLst/>
          </a:prstGeom>
          <a:noFill/>
        </p:spPr>
      </p:pic>
      <p:pic>
        <p:nvPicPr>
          <p:cNvPr id="2053" name="Picture 5" descr="C:\Users\Artem\Desktop\py_proj\latin\plot_data\full_rhm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1" y="3573016"/>
            <a:ext cx="4487249" cy="3084983"/>
          </a:xfrm>
          <a:prstGeom prst="rect">
            <a:avLst/>
          </a:prstGeom>
          <a:noFill/>
        </p:spPr>
      </p:pic>
      <p:pic>
        <p:nvPicPr>
          <p:cNvPr id="2052" name="Picture 4" descr="C:\Users\Artem\Desktop\py_proj\latin\plot_data\4+_rhm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671647"/>
            <a:ext cx="4320480" cy="297032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entury Gothic" pitchFamily="34" charset="0"/>
              </a:rPr>
              <a:t>Результаты:</a:t>
            </a:r>
            <a:endParaRPr lang="ru-RU" sz="2400" dirty="0">
              <a:latin typeface="Century Gothic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836712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2x Rhymes Overall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96136" y="764704"/>
            <a:ext cx="1532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3x Rhymes Overall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3717032"/>
            <a:ext cx="15520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4+ Rhymes </a:t>
            </a:r>
            <a:r>
              <a:rPr lang="en-US" sz="1200" dirty="0" smtClean="0">
                <a:latin typeface="Century Gothic" pitchFamily="34" charset="0"/>
              </a:rPr>
              <a:t>Overall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68144" y="3645024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Full Rhymes </a:t>
            </a:r>
            <a:r>
              <a:rPr lang="en-US" sz="1200" dirty="0" smtClean="0">
                <a:latin typeface="Century Gothic" pitchFamily="34" charset="0"/>
              </a:rPr>
              <a:t>Overall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8229600" cy="1069848"/>
          </a:xfrm>
        </p:spPr>
        <p:txBody>
          <a:bodyPr/>
          <a:lstStyle/>
          <a:p>
            <a:r>
              <a:rPr lang="ru-RU" sz="3600" dirty="0" smtClean="0">
                <a:latin typeface="Century Gothic" pitchFamily="34" charset="0"/>
              </a:rPr>
              <a:t>Спасибо за внимание!</a:t>
            </a:r>
            <a:endParaRPr lang="ru-RU" sz="36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197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Рифма в латинской поэзии</vt:lpstr>
      <vt:lpstr>Результат и некоторые факты: </vt:lpstr>
      <vt:lpstr>Результат:</vt:lpstr>
      <vt:lpstr>Результаты:</vt:lpstr>
      <vt:lpstr>Результаты: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Рифма в латинской поэзии</dc:title>
  <dc:creator>Artem Kopetsky</dc:creator>
  <cp:lastModifiedBy>Artem Kopetsky</cp:lastModifiedBy>
  <cp:revision>15</cp:revision>
  <dcterms:created xsi:type="dcterms:W3CDTF">2016-12-26T13:50:02Z</dcterms:created>
  <dcterms:modified xsi:type="dcterms:W3CDTF">2016-12-26T15:11:54Z</dcterms:modified>
</cp:coreProperties>
</file>