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" charset="1" panose="00000500000000000000"/>
      <p:regular r:id="rId10"/>
    </p:embeddedFont>
    <p:embeddedFont>
      <p:font typeface="Anton Italics" charset="1" panose="00000500000000000000"/>
      <p:regular r:id="rId11"/>
    </p:embeddedFont>
    <p:embeddedFont>
      <p:font typeface="Open Sans Light" charset="1" panose="020B0306030504020204"/>
      <p:regular r:id="rId12"/>
    </p:embeddedFont>
    <p:embeddedFont>
      <p:font typeface="Open Sans Light Bold" charset="1" panose="020B0806030504020204"/>
      <p:regular r:id="rId13"/>
    </p:embeddedFont>
    <p:embeddedFont>
      <p:font typeface="Open Sans Light Italics" charset="1" panose="020B0306030504020204"/>
      <p:regular r:id="rId14"/>
    </p:embeddedFont>
    <p:embeddedFont>
      <p:font typeface="Open Sans Light Bold Italics" charset="1" panose="020B0806030504020204"/>
      <p:regular r:id="rId15"/>
    </p:embeddedFont>
    <p:embeddedFont>
      <p:font typeface="ITC Avant Garde Gothic" charset="1" panose="020B0502020202020204"/>
      <p:regular r:id="rId16"/>
    </p:embeddedFont>
    <p:embeddedFont>
      <p:font typeface="ITC Avant Garde Gothic Bold" charset="1" panose="020B0802020202020204"/>
      <p:regular r:id="rId17"/>
    </p:embeddedFont>
    <p:embeddedFont>
      <p:font typeface="ITC Avant Garde Gothic Italics" charset="1" panose="020B0502020202090204"/>
      <p:regular r:id="rId18"/>
    </p:embeddedFont>
    <p:embeddedFont>
      <p:font typeface="ITC Avant Garde Gothic Bold Italics" charset="1" panose="020B080202020209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191" t="11851" r="2033" b="157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2435" y="3372628"/>
            <a:ext cx="9670982" cy="113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3"/>
              </a:lnSpc>
            </a:pPr>
            <a:r>
              <a:rPr lang="en-US" sz="2238">
                <a:solidFill>
                  <a:srgbClr val="DFE2E5"/>
                </a:solidFill>
                <a:latin typeface="ITC Avant Garde Gothic Bold"/>
              </a:rPr>
              <a:t>MISM 6213 - Business Information Design, Quality, and Strategy</a:t>
            </a:r>
          </a:p>
          <a:p>
            <a:pPr>
              <a:lnSpc>
                <a:spcPts val="3133"/>
              </a:lnSpc>
            </a:pPr>
          </a:p>
          <a:p>
            <a:pPr>
              <a:lnSpc>
                <a:spcPts val="24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2435" y="4175760"/>
            <a:ext cx="10423334" cy="168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40"/>
              </a:lnSpc>
            </a:pPr>
            <a:r>
              <a:rPr lang="en-US" sz="4600">
                <a:solidFill>
                  <a:srgbClr val="DFE2E5"/>
                </a:solidFill>
                <a:latin typeface="ITC Avant Garde Gothic Bold"/>
              </a:rPr>
              <a:t>New Quality Information Product </a:t>
            </a:r>
          </a:p>
          <a:p>
            <a:pPr>
              <a:lnSpc>
                <a:spcPts val="64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22435" y="5108293"/>
            <a:ext cx="9670982" cy="256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>
                <a:solidFill>
                  <a:srgbClr val="DFE2E5"/>
                </a:solidFill>
                <a:latin typeface="ITC Avant Garde Gothic Bold"/>
              </a:rPr>
              <a:t>Final Project Presentation</a:t>
            </a:r>
          </a:p>
          <a:p>
            <a:pPr>
              <a:lnSpc>
                <a:spcPts val="6719"/>
              </a:lnSpc>
            </a:pPr>
          </a:p>
          <a:p>
            <a:pPr>
              <a:lnSpc>
                <a:spcPts val="67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2435" y="6246173"/>
            <a:ext cx="9670982" cy="22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3"/>
              </a:lnSpc>
            </a:pPr>
            <a:r>
              <a:rPr lang="en-US" sz="2238">
                <a:solidFill>
                  <a:srgbClr val="DFE2E5"/>
                </a:solidFill>
                <a:latin typeface="ITC Avant Garde Gothic Bold"/>
              </a:rPr>
              <a:t>Presented by: </a:t>
            </a:r>
          </a:p>
          <a:p>
            <a:pPr>
              <a:lnSpc>
                <a:spcPts val="3133"/>
              </a:lnSpc>
            </a:pPr>
            <a:r>
              <a:rPr lang="en-US" sz="2238">
                <a:solidFill>
                  <a:srgbClr val="DFE2E5"/>
                </a:solidFill>
                <a:latin typeface="ITC Avant Garde Gothic"/>
              </a:rPr>
              <a:t>Group 7</a:t>
            </a:r>
          </a:p>
          <a:p>
            <a:pPr>
              <a:lnSpc>
                <a:spcPts val="3133"/>
              </a:lnSpc>
            </a:pPr>
            <a:r>
              <a:rPr lang="en-US" sz="2238">
                <a:solidFill>
                  <a:srgbClr val="DFE2E5"/>
                </a:solidFill>
                <a:latin typeface="ITC Avant Garde Gothic Bold"/>
              </a:rPr>
              <a:t>Akash Valathappan, Riha Sindhe, Tarunya Daga, </a:t>
            </a:r>
          </a:p>
          <a:p>
            <a:pPr>
              <a:lnSpc>
                <a:spcPts val="3133"/>
              </a:lnSpc>
            </a:pPr>
          </a:p>
          <a:p>
            <a:pPr>
              <a:lnSpc>
                <a:spcPts val="2400"/>
              </a:lnSpc>
            </a:pPr>
          </a:p>
          <a:p>
            <a:pPr>
              <a:lnSpc>
                <a:spcPts val="24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-4729887" y="5141374"/>
            <a:ext cx="9832864" cy="47625"/>
            <a:chOff x="0" y="0"/>
            <a:chExt cx="2589725" cy="12543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2589725" cy="12543"/>
            </a:xfrm>
            <a:custGeom>
              <a:avLst/>
              <a:gdLst/>
              <a:ahLst/>
              <a:cxnLst/>
              <a:rect r="r" b="b" t="t" l="l"/>
              <a:pathLst>
                <a:path h="12543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3176025" y="5129660"/>
            <a:ext cx="9947358" cy="71053"/>
            <a:chOff x="0" y="0"/>
            <a:chExt cx="2619880" cy="18714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2619880" cy="18714"/>
            </a:xfrm>
            <a:custGeom>
              <a:avLst/>
              <a:gdLst/>
              <a:ahLst/>
              <a:cxnLst/>
              <a:rect r="r" b="b" t="t" l="l"/>
              <a:pathLst>
                <a:path h="18714" w="2619880">
                  <a:moveTo>
                    <a:pt x="0" y="0"/>
                  </a:moveTo>
                  <a:lnTo>
                    <a:pt x="2619880" y="0"/>
                  </a:lnTo>
                  <a:lnTo>
                    <a:pt x="2619880" y="18714"/>
                  </a:lnTo>
                  <a:lnTo>
                    <a:pt x="0" y="18714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2732" y="10081619"/>
            <a:ext cx="17999070" cy="57247"/>
            <a:chOff x="0" y="0"/>
            <a:chExt cx="4740496" cy="15077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4740496" cy="15077"/>
            </a:xfrm>
            <a:custGeom>
              <a:avLst/>
              <a:gdLst/>
              <a:ahLst/>
              <a:cxnLst/>
              <a:rect r="r" b="b" t="t" l="l"/>
              <a:pathLst>
                <a:path h="1507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15077"/>
                  </a:lnTo>
                  <a:lnTo>
                    <a:pt x="0" y="1507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162732" y="191508"/>
            <a:ext cx="17999070" cy="57247"/>
            <a:chOff x="0" y="0"/>
            <a:chExt cx="4740496" cy="15077"/>
          </a:xfrm>
        </p:grpSpPr>
        <p:sp>
          <p:nvSpPr>
            <p:cNvPr name="Freeform 17" id="17"/>
            <p:cNvSpPr/>
            <p:nvPr/>
          </p:nvSpPr>
          <p:spPr>
            <a:xfrm flipH="false" flipV="false">
              <a:off x="0" y="0"/>
              <a:ext cx="4740496" cy="15077"/>
            </a:xfrm>
            <a:custGeom>
              <a:avLst/>
              <a:gdLst/>
              <a:ahLst/>
              <a:cxnLst/>
              <a:rect r="r" b="b" t="t" l="l"/>
              <a:pathLst>
                <a:path h="1507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15077"/>
                  </a:lnTo>
                  <a:lnTo>
                    <a:pt x="0" y="1507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327732" y="3465661"/>
            <a:ext cx="6770203" cy="532174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719" t="0" r="1719" b="0"/>
          <a:stretch>
            <a:fillRect/>
          </a:stretch>
        </p:blipFill>
        <p:spPr>
          <a:xfrm flipH="false" flipV="false" rot="0">
            <a:off x="2026698" y="3465661"/>
            <a:ext cx="6537390" cy="532174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90065" y="790575"/>
            <a:ext cx="13907870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Total Units Sold, Total Operating Margin by All Three Sales Methods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46967" y="4076700"/>
            <a:ext cx="16230600" cy="36637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149944" y="790575"/>
            <a:ext cx="9988111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Total Sales Of The Products By Retailers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4745" t="0" r="24214" b="0"/>
          <a:stretch>
            <a:fillRect/>
          </a:stretch>
        </p:blipFill>
        <p:spPr>
          <a:xfrm flipH="false" flipV="false" rot="0">
            <a:off x="3378886" y="4330232"/>
            <a:ext cx="11530229" cy="316894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040235" y="1091732"/>
            <a:ext cx="10207529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Identifying Products With Zero Total Sales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410725"/>
            <a:ext cx="16230600" cy="482251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382340" y="961630"/>
            <a:ext cx="9523319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Correlation Matrix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91823" y="8233969"/>
            <a:ext cx="7700137" cy="129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8803" indent="-244401" lvl="1">
              <a:lnSpc>
                <a:spcPts val="3169"/>
              </a:lnSpc>
              <a:buFont typeface="Arial"/>
              <a:buChar char="•"/>
            </a:pPr>
            <a:r>
              <a:rPr lang="en-US" sz="2264">
                <a:solidFill>
                  <a:srgbClr val="DFE2E5"/>
                </a:solidFill>
                <a:latin typeface="ITC Avant Garde Gothic Bold"/>
              </a:rPr>
              <a:t>Operating Profit and Units Sold have Positive  Correlation with Total Sales </a:t>
            </a:r>
          </a:p>
          <a:p>
            <a:pPr algn="ctr">
              <a:lnSpc>
                <a:spcPts val="3735"/>
              </a:lnSpc>
            </a:pPr>
            <a:r>
              <a:rPr lang="en-US" sz="2668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42876" y="1217251"/>
            <a:ext cx="11266593" cy="906974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10859" y="-11473"/>
            <a:ext cx="9523319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INFORMATION PRODUCT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1011" y="509088"/>
            <a:ext cx="14845977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Conclusion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575" y="1764215"/>
            <a:ext cx="17044851" cy="662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Effective inventory management Information Product can assist Adidas' supply chain to be optimized while also reducing waste and increasing revenues.</a:t>
            </a:r>
          </a:p>
          <a:p>
            <a:pPr>
              <a:lnSpc>
                <a:spcPts val="5179"/>
              </a:lnSpc>
            </a:pPr>
          </a:p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The information product can counteract Porter's Five Forces such as the threat of new entrants and the bargaining power of buyers.</a:t>
            </a:r>
          </a:p>
          <a:p>
            <a:pPr>
              <a:lnSpc>
                <a:spcPts val="5179"/>
              </a:lnSpc>
            </a:pPr>
          </a:p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The new information product of inventory management is strategic for Adidas as it can help them fulfill customer demand, save money, and spot trends and patterns.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1011" y="509088"/>
            <a:ext cx="148459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Recommendations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1575" y="2071292"/>
            <a:ext cx="17044851" cy="662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Adidas should use the information product to aid in data-driven inventory management choices</a:t>
            </a:r>
          </a:p>
          <a:p>
            <a:pPr>
              <a:lnSpc>
                <a:spcPts val="5179"/>
              </a:lnSpc>
            </a:pPr>
          </a:p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The sales teams may benefit from the product to ensure that in-demand goods are always available, lowering the possibility of stockouts.</a:t>
            </a:r>
          </a:p>
          <a:p>
            <a:pPr>
              <a:lnSpc>
                <a:spcPts val="5179"/>
              </a:lnSpc>
            </a:pPr>
          </a:p>
          <a:p>
            <a:pPr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DFE2E5"/>
                </a:solidFill>
                <a:latin typeface="ITC Avant Garde Gothic"/>
              </a:rPr>
              <a:t>Adidas should continue to gather and analyze data to refine its inventory management strategy and stay competitive in the market.</a:t>
            </a:r>
          </a:p>
          <a:p>
            <a:pPr>
              <a:lnSpc>
                <a:spcPts val="517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2565" y="4005630"/>
            <a:ext cx="9442871" cy="270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089"/>
              </a:lnSpc>
              <a:spcBef>
                <a:spcPct val="0"/>
              </a:spcBef>
            </a:pPr>
            <a:r>
              <a:rPr lang="en-US" sz="15778" spc="2319">
                <a:solidFill>
                  <a:srgbClr val="FFFFFF"/>
                </a:solidFill>
                <a:latin typeface="Anton"/>
              </a:rPr>
              <a:t>FOR YOUR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64013" y="2021525"/>
            <a:ext cx="8083775" cy="201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451"/>
              </a:lnSpc>
              <a:spcBef>
                <a:spcPct val="0"/>
              </a:spcBef>
            </a:pPr>
            <a:r>
              <a:rPr lang="en-US" sz="11751" spc="1727">
                <a:solidFill>
                  <a:srgbClr val="FFFFFF"/>
                </a:solidFill>
                <a:latin typeface="Anton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0227" y="6797369"/>
            <a:ext cx="6427546" cy="166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05"/>
              </a:lnSpc>
              <a:spcBef>
                <a:spcPct val="0"/>
              </a:spcBef>
            </a:pPr>
            <a:r>
              <a:rPr lang="en-US" sz="9718" spc="1428">
                <a:solidFill>
                  <a:srgbClr val="FFFFFF"/>
                </a:solidFill>
                <a:latin typeface="Anton"/>
              </a:rPr>
              <a:t>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119899" y="1702592"/>
            <a:ext cx="977170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"/>
              </a:rPr>
              <a:t>Information Product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2393" y="4213606"/>
            <a:ext cx="14063215" cy="264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7"/>
              </a:lnSpc>
            </a:pPr>
            <a:r>
              <a:rPr lang="en-US" sz="7190">
                <a:solidFill>
                  <a:srgbClr val="DFE2E5"/>
                </a:solidFill>
                <a:latin typeface="ITC Avant Garde Gothic Bold"/>
              </a:rPr>
              <a:t>Inventory Management Review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28130" y="745740"/>
            <a:ext cx="7031740" cy="113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6"/>
              </a:lnSpc>
            </a:pPr>
            <a:r>
              <a:rPr lang="en-US" sz="5997">
                <a:solidFill>
                  <a:srgbClr val="DFE2E5"/>
                </a:solidFill>
                <a:latin typeface="ITC Avant Garde Gothic Bold"/>
              </a:rPr>
              <a:t>How is it Useful?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074035"/>
            <a:ext cx="16655437" cy="724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Optimise Inventory Levels 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Cut Waste, Boost Profits 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Make Data-Driven Decisions 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Control Over Inventory Cost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I</a:t>
            </a:r>
            <a:r>
              <a:rPr lang="en-US" sz="3399">
                <a:solidFill>
                  <a:srgbClr val="DFE2E5"/>
                </a:solidFill>
                <a:latin typeface="ITC Avant Garde Gothic"/>
              </a:rPr>
              <a:t>ncrease overall efficiency and profitability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FE2E5"/>
                </a:solidFill>
                <a:latin typeface="ITC Avant Garde Gothic"/>
              </a:rPr>
              <a:t> Provides insights into inventory levels, sales data, trends and patterns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262552" y="800100"/>
            <a:ext cx="7799431" cy="113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6"/>
              </a:lnSpc>
            </a:pPr>
            <a:r>
              <a:rPr lang="en-US" sz="5997">
                <a:solidFill>
                  <a:srgbClr val="DFE2E5"/>
                </a:solidFill>
                <a:latin typeface="ITC Avant Garde Gothic Bold"/>
              </a:rPr>
              <a:t>Who is it Useful For?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845939"/>
            <a:ext cx="9924435" cy="669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4724" indent="-507362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DFE2E5"/>
                </a:solidFill>
                <a:latin typeface="ITC Avant Garde Gothic"/>
              </a:rPr>
              <a:t>Inventory Managers</a:t>
            </a:r>
          </a:p>
          <a:p>
            <a:pPr>
              <a:lnSpc>
                <a:spcPts val="6579"/>
              </a:lnSpc>
            </a:pPr>
          </a:p>
          <a:p>
            <a:pPr marL="1014724" indent="-507362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DFE2E5"/>
                </a:solidFill>
                <a:latin typeface="ITC Avant Garde Gothic"/>
              </a:rPr>
              <a:t>Stakeholders</a:t>
            </a:r>
          </a:p>
          <a:p>
            <a:pPr>
              <a:lnSpc>
                <a:spcPts val="6579"/>
              </a:lnSpc>
            </a:pPr>
          </a:p>
          <a:p>
            <a:pPr marL="1014724" indent="-507362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DFE2E5"/>
                </a:solidFill>
                <a:latin typeface="ITC Avant Garde Gothic"/>
              </a:rPr>
              <a:t>Marketing Team</a:t>
            </a:r>
          </a:p>
          <a:p>
            <a:pPr>
              <a:lnSpc>
                <a:spcPts val="6579"/>
              </a:lnSpc>
            </a:pPr>
          </a:p>
          <a:p>
            <a:pPr marL="1014724" indent="-507362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DFE2E5"/>
                </a:solidFill>
                <a:latin typeface="ITC Avant Garde Gothic"/>
              </a:rPr>
              <a:t>Operations Team</a:t>
            </a:r>
          </a:p>
          <a:p>
            <a:pPr>
              <a:lnSpc>
                <a:spcPts val="65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363565" y="2845939"/>
            <a:ext cx="9924435" cy="751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DFE2E5"/>
                </a:solidFill>
                <a:latin typeface="ITC Avant Garde Gothic"/>
              </a:rPr>
              <a:t>Supply chain management Team</a:t>
            </a:r>
          </a:p>
          <a:p>
            <a:pPr>
              <a:lnSpc>
                <a:spcPts val="6580"/>
              </a:lnSpc>
            </a:pPr>
          </a:p>
          <a:p>
            <a:pPr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DFE2E5"/>
                </a:solidFill>
                <a:latin typeface="ITC Avant Garde Gothic"/>
              </a:rPr>
              <a:t>Finance and Sales Team</a:t>
            </a:r>
          </a:p>
          <a:p>
            <a:pPr>
              <a:lnSpc>
                <a:spcPts val="6580"/>
              </a:lnSpc>
            </a:pPr>
          </a:p>
          <a:p>
            <a:pPr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>
                <a:solidFill>
                  <a:srgbClr val="DFE2E5"/>
                </a:solidFill>
                <a:latin typeface="ITC Avant Garde Gothic"/>
              </a:rPr>
              <a:t>Senior Management</a:t>
            </a:r>
          </a:p>
          <a:p>
            <a:pPr>
              <a:lnSpc>
                <a:spcPts val="6580"/>
              </a:lnSpc>
            </a:pPr>
          </a:p>
          <a:p>
            <a:pPr>
              <a:lnSpc>
                <a:spcPts val="6580"/>
              </a:lnSpc>
            </a:pPr>
          </a:p>
          <a:p>
            <a:pPr>
              <a:lnSpc>
                <a:spcPts val="65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484496" y="800100"/>
            <a:ext cx="7319007" cy="113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6"/>
              </a:lnSpc>
            </a:pPr>
            <a:r>
              <a:rPr lang="en-US" sz="5997">
                <a:solidFill>
                  <a:srgbClr val="DFE2E5"/>
                </a:solidFill>
                <a:latin typeface="ITC Avant Garde Gothic Bold"/>
              </a:rPr>
              <a:t>Data Methodology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379133"/>
            <a:ext cx="18517149" cy="693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43533" indent="-521767" lvl="1">
              <a:lnSpc>
                <a:spcPts val="6766"/>
              </a:lnSpc>
              <a:buFont typeface="Arial"/>
              <a:buChar char="•"/>
            </a:pPr>
            <a:r>
              <a:rPr lang="en-US" sz="4833">
                <a:solidFill>
                  <a:srgbClr val="DFE2E5"/>
                </a:solidFill>
                <a:latin typeface="ITC Avant Garde Gothic"/>
              </a:rPr>
              <a:t>9648 Rows, 13 Columns </a:t>
            </a:r>
          </a:p>
          <a:p>
            <a:pPr>
              <a:lnSpc>
                <a:spcPts val="6766"/>
              </a:lnSpc>
            </a:pPr>
          </a:p>
          <a:p>
            <a:pPr marL="1043533" indent="-521767" lvl="1">
              <a:lnSpc>
                <a:spcPts val="6766"/>
              </a:lnSpc>
              <a:buFont typeface="Arial"/>
              <a:buChar char="•"/>
            </a:pPr>
            <a:r>
              <a:rPr lang="en-US" sz="4833">
                <a:solidFill>
                  <a:srgbClr val="DFE2E5"/>
                </a:solidFill>
                <a:latin typeface="ITC Avant Garde Gothic"/>
              </a:rPr>
              <a:t>No Null Values</a:t>
            </a:r>
          </a:p>
          <a:p>
            <a:pPr>
              <a:lnSpc>
                <a:spcPts val="6766"/>
              </a:lnSpc>
            </a:pPr>
          </a:p>
          <a:p>
            <a:pPr marL="1043533" indent="-521767" lvl="1">
              <a:lnSpc>
                <a:spcPts val="6766"/>
              </a:lnSpc>
              <a:buFont typeface="Arial"/>
              <a:buChar char="•"/>
            </a:pPr>
            <a:r>
              <a:rPr lang="en-US" sz="4833">
                <a:solidFill>
                  <a:srgbClr val="DFE2E5"/>
                </a:solidFill>
                <a:latin typeface="ITC Avant Garde Gothic"/>
              </a:rPr>
              <a:t>Dropped Retailer ID column </a:t>
            </a:r>
          </a:p>
          <a:p>
            <a:pPr>
              <a:lnSpc>
                <a:spcPts val="6766"/>
              </a:lnSpc>
            </a:pPr>
          </a:p>
          <a:p>
            <a:pPr marL="1043533" indent="-521767" lvl="1">
              <a:lnSpc>
                <a:spcPts val="6766"/>
              </a:lnSpc>
              <a:buFont typeface="Arial"/>
              <a:buChar char="•"/>
            </a:pPr>
            <a:r>
              <a:rPr lang="en-US" sz="4833">
                <a:solidFill>
                  <a:srgbClr val="DFE2E5"/>
                </a:solidFill>
                <a:latin typeface="ITC Avant Garde Gothic"/>
              </a:rPr>
              <a:t>No Duplicates</a:t>
            </a:r>
          </a:p>
          <a:p>
            <a:pPr>
              <a:lnSpc>
                <a:spcPts val="676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06721" y="1487420"/>
            <a:ext cx="6328630" cy="810647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709377" y="389822"/>
            <a:ext cx="9523319" cy="199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DFE2E5"/>
                </a:solidFill>
                <a:latin typeface="ITC Avant Garde Gothic Bold"/>
              </a:rPr>
              <a:t>Top Performaning Products </a:t>
            </a:r>
          </a:p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07631" y="2171361"/>
            <a:ext cx="6554727" cy="669418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400608" y="470219"/>
            <a:ext cx="9523319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Total Sales by Retailers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6" id="6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9" id="9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3305" r="0" b="0"/>
          <a:stretch>
            <a:fillRect/>
          </a:stretch>
        </p:blipFill>
        <p:spPr>
          <a:xfrm flipH="false" flipV="false" rot="0">
            <a:off x="4801178" y="2430302"/>
            <a:ext cx="8685645" cy="682799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036527" y="790575"/>
            <a:ext cx="14251481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Units Sold By Retailer And Product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57071" y="3278963"/>
            <a:ext cx="6602679" cy="51900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022625" y="3278963"/>
            <a:ext cx="6602679" cy="519006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10800000">
            <a:off x="162732" y="118408"/>
            <a:ext cx="17999070" cy="187594"/>
            <a:chOff x="0" y="0"/>
            <a:chExt cx="4740496" cy="49407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-4672084" y="4953225"/>
            <a:ext cx="9832864" cy="163230"/>
            <a:chOff x="0" y="0"/>
            <a:chExt cx="2589725" cy="42991"/>
          </a:xfrm>
        </p:grpSpPr>
        <p:sp>
          <p:nvSpPr>
            <p:cNvPr name="Freeform 8" id="8"/>
            <p:cNvSpPr/>
            <p:nvPr/>
          </p:nvSpPr>
          <p:spPr>
            <a:xfrm flipH="false" flipV="false">
              <a:off x="0" y="0"/>
              <a:ext cx="2589725" cy="42991"/>
            </a:xfrm>
            <a:custGeom>
              <a:avLst/>
              <a:gdLst/>
              <a:ahLst/>
              <a:cxnLst/>
              <a:rect r="r" b="b" t="t" l="l"/>
              <a:pathLst>
                <a:path h="42991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2991"/>
                  </a:lnTo>
                  <a:lnTo>
                    <a:pt x="0" y="42991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162732" y="9951272"/>
            <a:ext cx="17999070" cy="187594"/>
            <a:chOff x="0" y="0"/>
            <a:chExt cx="4740496" cy="49407"/>
          </a:xfrm>
        </p:grpSpPr>
        <p:sp>
          <p:nvSpPr>
            <p:cNvPr name="Freeform 11" id="11"/>
            <p:cNvSpPr/>
            <p:nvPr/>
          </p:nvSpPr>
          <p:spPr>
            <a:xfrm flipH="false" flipV="false">
              <a:off x="0" y="0"/>
              <a:ext cx="4740496" cy="49407"/>
            </a:xfrm>
            <a:custGeom>
              <a:avLst/>
              <a:gdLst/>
              <a:ahLst/>
              <a:cxnLst/>
              <a:rect r="r" b="b" t="t" l="l"/>
              <a:pathLst>
                <a:path h="49407" w="4740496">
                  <a:moveTo>
                    <a:pt x="0" y="0"/>
                  </a:moveTo>
                  <a:lnTo>
                    <a:pt x="4740496" y="0"/>
                  </a:lnTo>
                  <a:lnTo>
                    <a:pt x="4740496" y="49407"/>
                  </a:lnTo>
                  <a:lnTo>
                    <a:pt x="0" y="49407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3151765" y="5014335"/>
            <a:ext cx="9832864" cy="187210"/>
            <a:chOff x="0" y="0"/>
            <a:chExt cx="2589725" cy="49306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2589725" cy="49306"/>
            </a:xfrm>
            <a:custGeom>
              <a:avLst/>
              <a:gdLst/>
              <a:ahLst/>
              <a:cxnLst/>
              <a:rect r="r" b="b" t="t" l="l"/>
              <a:pathLst>
                <a:path h="49306" w="2589725">
                  <a:moveTo>
                    <a:pt x="0" y="0"/>
                  </a:moveTo>
                  <a:lnTo>
                    <a:pt x="2589725" y="0"/>
                  </a:lnTo>
                  <a:lnTo>
                    <a:pt x="2589725" y="49306"/>
                  </a:lnTo>
                  <a:lnTo>
                    <a:pt x="0" y="49306"/>
                  </a:lnTo>
                  <a:close/>
                </a:path>
              </a:pathLst>
            </a:custGeom>
            <a:solidFill>
              <a:srgbClr val="DFE2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33163" y="790575"/>
            <a:ext cx="11621675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Total Profits, Total Sales by All Three Sales Methods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DFE2E5"/>
                </a:solidFill>
                <a:latin typeface="ITC Avant Garde Gothic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DAFgkt9f67E</dc:identifier>
  <dcterms:modified xsi:type="dcterms:W3CDTF">2011-08-01T06:04:30Z</dcterms:modified>
  <cp:revision>1</cp:revision>
  <dc:title>New</dc:title>
</cp:coreProperties>
</file>