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56BC62-BEC4-465C-95E8-4EF304DD5DF5}">
  <a:tblStyle styleId="{3A56BC62-BEC4-465C-95E8-4EF304DD5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979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1.378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kusner.github.io/publications/WMD.pdf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b36c95a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5db36c95a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26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b36c95a5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db36c95a5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036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b36c95a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db36c95a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73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52df6d69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52df6d69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52df6d69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52df6d69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41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b36c95a5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db36c95a5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48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b36c95a5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db36c95a5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18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b36c95a5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5db36c95a5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19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b36c95a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5db36c95a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04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b36c95a5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db36c95a5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65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b36c95a5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ru">
                <a:solidFill>
                  <a:schemeClr val="accent1"/>
                </a:solidFill>
              </a:rPr>
              <a:t>Tomas Mikolov, Kai Chen, Greg Corrado, Jeffrey Dean Efficient Estimation of Word Representations in Vector Space </a:t>
            </a:r>
            <a:r>
              <a:rPr lang="ru" u="sng">
                <a:solidFill>
                  <a:schemeClr val="accent1"/>
                </a:solidFill>
                <a:hlinkClick r:id="rId3"/>
              </a:rPr>
              <a:t>https://arxiv.org/abs/1301.3781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ru">
                <a:solidFill>
                  <a:schemeClr val="accent1"/>
                </a:solidFill>
              </a:rPr>
              <a:t>Matt Kusner M, Yu Sun, Nicholas Kolkin, Kilian Weinberger "From Word Embeddings To Document Distances"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http://mkusner.github.io/publications/WMD.pdf</a:t>
            </a:r>
            <a:endParaRPr/>
          </a:p>
        </p:txBody>
      </p:sp>
      <p:sp>
        <p:nvSpPr>
          <p:cNvPr id="84" name="Google Shape;84;g5db36c95a5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08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b36c95a5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5db36c95a5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68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4e3a9a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4e3a9a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8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4e3a9a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4e3a9a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54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b36c95a5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5db36c95a5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86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b36c95a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db36c95a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60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Синий">
  <p:cSld name="1 Синий">
    <p:bg>
      <p:bgPr>
        <a:solidFill>
          <a:srgbClr val="505AE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Заголовок">
  <p:cSld name="2 Заголовок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Зелёный">
  <p:cSld name="3 Зелёный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Градиент">
  <p:cSld name="4 Градиент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Градиентный фон">
  <p:cSld name="5 Градиентный фон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0"/>
            <a:ext cx="8324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.asi.ru/damir.rakhimov/classification-appeals-ada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asi.ru/tasks/classification-appe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/>
        </p:nvSpPr>
        <p:spPr>
          <a:xfrm>
            <a:off x="1281113" y="2257550"/>
            <a:ext cx="7862888" cy="104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ru" sz="3000" b="1" dirty="0">
                <a:solidFill>
                  <a:schemeClr val="lt1"/>
                </a:solidFill>
              </a:rPr>
              <a:t>Классификатор обращений граждан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Кварацхелия А.Г</a:t>
            </a:r>
            <a:r>
              <a:rPr lang="ru" sz="1500" b="1" dirty="0">
                <a:solidFill>
                  <a:schemeClr val="lt1"/>
                </a:solidFill>
              </a:rPr>
              <a:t>.</a:t>
            </a:r>
            <a:endParaRPr sz="15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Рахимов Д.Ф.</a:t>
            </a:r>
            <a:endParaRPr sz="15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Мангушева А.Р. 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242" y="206878"/>
            <a:ext cx="914122" cy="42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867" y="152143"/>
            <a:ext cx="1142504" cy="4775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/>
        </p:nvSpPr>
        <p:spPr>
          <a:xfrm>
            <a:off x="1281113" y="4473008"/>
            <a:ext cx="7862888" cy="447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 sz="2000" dirty="0">
                <a:solidFill>
                  <a:schemeClr val="tx1"/>
                </a:solidFill>
                <a:hlinkClick r:id="rId5"/>
              </a:rPr>
              <a:t>https://git.asi.ru/damir.rakhimov/classification-appeals-ada</a:t>
            </a:r>
            <a:endParaRPr sz="2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1358504" y="573881"/>
            <a:ext cx="70449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Данное программн</a:t>
            </a:r>
            <a:r>
              <a:rPr lang="ru" sz="2400">
                <a:solidFill>
                  <a:schemeClr val="accent1"/>
                </a:solidFill>
              </a:rPr>
              <a:t>ое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решени</a:t>
            </a:r>
            <a:r>
              <a:rPr lang="ru" sz="2400">
                <a:solidFill>
                  <a:schemeClr val="accent1"/>
                </a:solidFill>
              </a:rPr>
              <a:t>е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готово для использования в действующих системах и решения реальных задач субъектов РФ, в том числе</a:t>
            </a:r>
            <a:r>
              <a:rPr lang="ru" sz="2400">
                <a:solidFill>
                  <a:schemeClr val="accent1"/>
                </a:solidFill>
              </a:rPr>
              <a:t>, имеет 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открыт</a:t>
            </a:r>
            <a:r>
              <a:rPr lang="ru" sz="2400">
                <a:solidFill>
                  <a:schemeClr val="accent1"/>
                </a:solidFill>
              </a:rPr>
              <a:t>ый 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исходн</a:t>
            </a:r>
            <a:r>
              <a:rPr lang="ru" sz="2400">
                <a:solidFill>
                  <a:schemeClr val="accent1"/>
                </a:solidFill>
              </a:rPr>
              <a:t>ый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код</a:t>
            </a:r>
            <a:r>
              <a:rPr lang="ru" sz="2400">
                <a:solidFill>
                  <a:schemeClr val="accent1"/>
                </a:solidFill>
              </a:rPr>
              <a:t>.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Программное решение  м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асштабируемое, </a:t>
            </a:r>
            <a:r>
              <a:rPr lang="ru" sz="2400">
                <a:solidFill>
                  <a:schemeClr val="accent1"/>
                </a:solidFill>
              </a:rPr>
              <a:t>имеет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UI и программн</a:t>
            </a:r>
            <a:r>
              <a:rPr lang="ru" sz="2400">
                <a:solidFill>
                  <a:schemeClr val="accent1"/>
                </a:solidFill>
              </a:rPr>
              <a:t>ый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интерфейс</a:t>
            </a:r>
            <a:r>
              <a:rPr lang="ru" sz="2400">
                <a:solidFill>
                  <a:schemeClr val="accent1"/>
                </a:solidFill>
              </a:rPr>
              <a:t> (API)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для приема данных и передачи результатов обработки.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1114300" y="207750"/>
            <a:ext cx="77616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472C4"/>
                </a:solidFill>
              </a:rPr>
              <a:t>Визуальное оформление пользовательского интерфейса </a:t>
            </a:r>
            <a:endParaRPr sz="2200"/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t="641" b="641"/>
          <a:stretch/>
        </p:blipFill>
        <p:spPr>
          <a:xfrm>
            <a:off x="1300475" y="766350"/>
            <a:ext cx="7485125" cy="40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1332300" y="88825"/>
            <a:ext cx="70896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Программный интерфейс (API)</a:t>
            </a:r>
            <a:endParaRPr/>
          </a:p>
        </p:txBody>
      </p:sp>
      <p:sp>
        <p:nvSpPr>
          <p:cNvPr id="137" name="Google Shape;137;p30"/>
          <p:cNvSpPr txBox="1"/>
          <p:nvPr/>
        </p:nvSpPr>
        <p:spPr>
          <a:xfrm>
            <a:off x="1332300" y="589500"/>
            <a:ext cx="7549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accent1"/>
                </a:solidFill>
              </a:rPr>
              <a:t>Запрос</a:t>
            </a:r>
            <a:r>
              <a:rPr lang="ru" b="1">
                <a:solidFill>
                  <a:srgbClr val="24292E"/>
                </a:solidFill>
              </a:rPr>
              <a:t>: </a:t>
            </a:r>
            <a:r>
              <a:rPr lang="ru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POST /classify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accent1"/>
                </a:solidFill>
              </a:rPr>
              <a:t>Заголовки</a:t>
            </a:r>
            <a:r>
              <a:rPr lang="ru" b="1">
                <a:solidFill>
                  <a:srgbClr val="24292E"/>
                </a:solidFill>
              </a:rPr>
              <a:t>: </a:t>
            </a:r>
            <a:r>
              <a:rPr lang="ru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accent1"/>
                </a:solidFill>
              </a:rPr>
              <a:t>Пример запроса: 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curl --request POST \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--header "Content-Type: application/json" \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--data '{"appeal_text":"Сегодня, выйдя из дома, обнаружила следующую картину. Около подъезда очень много неубранного снега, наледь около входной двери."}' 127.0.0.1/classify	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POST /classify HTTP/1.1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Accept: application/json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Accept-Encoding: gzip, deflate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252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 application/json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Host: localhost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HTTPie/0.9.4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"appeal_text": "Сегодня, выйдя из дома, обнаружила следующую картину. Около подъезда очень много неубранного снега, наледь около входной двери."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1332300" y="72675"/>
            <a:ext cx="49416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Программный интерфейс (API)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 txBox="1"/>
          <p:nvPr/>
        </p:nvSpPr>
        <p:spPr>
          <a:xfrm>
            <a:off x="1332300" y="589500"/>
            <a:ext cx="7549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accent1"/>
                </a:solidFill>
              </a:rPr>
              <a:t>Пример ответа: 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728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Date: Wed, 31 Jul 2019 11:10:42 GMT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Server: nginx/1.17.0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"top3_categories": [[ "Дворовая территория", 0.5], ["Многоквартирные дома",  0.4  ],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["Дороги", 0.1 ]],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"top3_executors": [ ["Администрация/префектура района/города/округа", 0.6 ],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["Управление благоустройства города", 0.2 ],  ["Госжилинспекция", 0.2] ],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"top3_themes": [[ "Неубранная дворовая территория (мусор/снег)", 0.4],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[ "Прочие нарушения правил пользования жилыми помещениями", 0.2],  [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"Проблемы свободного проезда и прохода для транспорта и пешеходов", 0.1]]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1285854" y="937231"/>
            <a:ext cx="72570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Команда готова 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участвовать в реализации пилотных проектов в субъектах РФ в период с сентября 2019 по январь 2020.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>
            <a:off x="875500" y="351950"/>
            <a:ext cx="7701300" cy="4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Состав Команды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Кварацхелия А.Г. - к.ф.-м.н., архитектор программного обеспечения АО </a:t>
            </a:r>
            <a:r>
              <a:rPr lang="ru" sz="2000">
                <a:solidFill>
                  <a:schemeClr val="accent1"/>
                </a:solidFill>
              </a:rPr>
              <a:t>“БАРС</a:t>
            </a: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Груп</a:t>
            </a:r>
            <a:r>
              <a:rPr lang="ru" sz="2000">
                <a:solidFill>
                  <a:schemeClr val="accent1"/>
                </a:solidFill>
              </a:rPr>
              <a:t>”</a:t>
            </a:r>
            <a:endParaRPr sz="2000">
              <a:solidFill>
                <a:schemeClr val="accen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Рахимов Д.Ф. - ведущий разработчик А</a:t>
            </a:r>
            <a:r>
              <a:rPr lang="ru" sz="2000">
                <a:solidFill>
                  <a:schemeClr val="accent1"/>
                </a:solidFill>
              </a:rPr>
              <a:t>О “БАРС</a:t>
            </a: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Груп</a:t>
            </a:r>
            <a:r>
              <a:rPr lang="ru" sz="2000">
                <a:solidFill>
                  <a:schemeClr val="accent1"/>
                </a:solidFill>
              </a:rPr>
              <a:t>”, член жюри регионального этапа Всероссийского конкурса «Цифровой прорыв» для специалистов в сфере цифровой экономики (2019 г., хакатон 36ч, г. Казань)</a:t>
            </a:r>
            <a:endParaRPr sz="2000">
              <a:solidFill>
                <a:schemeClr val="accen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Мангушева А.Р. - к</a:t>
            </a:r>
            <a:r>
              <a:rPr lang="ru" sz="2000">
                <a:solidFill>
                  <a:schemeClr val="accent1"/>
                </a:solidFill>
              </a:rPr>
              <a:t>.ф.-м.н., доцент кафедры “Интеллектуальных систем и управления информационными ресурсами” Казанского национального исследовательского технологического университета (ФГБОУ ВО «КНИТУ»)</a:t>
            </a:r>
            <a:endParaRPr sz="2000">
              <a:solidFill>
                <a:schemeClr val="accen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 rotWithShape="1">
          <a:blip r:embed="rId3">
            <a:alphaModFix/>
          </a:blip>
          <a:srcRect l="13981" t="20765" r="14845" b="17814"/>
          <a:stretch/>
        </p:blipFill>
        <p:spPr>
          <a:xfrm>
            <a:off x="1120514" y="460948"/>
            <a:ext cx="7566684" cy="408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1358504" y="591265"/>
            <a:ext cx="6941127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Автоматическая классификация обращений граждан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Рязанская область – автор задачи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1358504" y="3103484"/>
            <a:ext cx="6941127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Источники данных:</a:t>
            </a:r>
            <a:endParaRPr sz="1100" dirty="0"/>
          </a:p>
          <a:p>
            <a:pPr marL="4318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-"/>
            </a:pPr>
            <a:r>
              <a:rPr lang="ru" sz="27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https://git.asi.ru/tasks/classification-appeals</a:t>
            </a:r>
            <a:endParaRPr sz="27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1358504" y="573881"/>
            <a:ext cx="6941127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Описание решения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/>
        </p:nvSpPr>
        <p:spPr>
          <a:xfrm>
            <a:off x="1358500" y="1097275"/>
            <a:ext cx="7414200" cy="3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вводит текст обращения. По введенным данным  автоматически определяется поле theme, которое содержит ключевые факты из обращения. Затем, на основании данных фактов, генерируется поле category  - предложение по отнесению обращения к определенной категории из справочника. После этого последним этапом работы системы является генерация  поля executor - предполагаемый исполнитель, которому должно быть адресовано обращение. В данной системе выводятся Топ 3 возможных варианта тема, кате</a:t>
            </a:r>
            <a:r>
              <a:rPr lang="ru" sz="1800">
                <a:solidFill>
                  <a:schemeClr val="accent1"/>
                </a:solidFill>
              </a:rPr>
              <a:t>гории и </a:t>
            </a:r>
            <a:r>
              <a:rPr lang="ru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исполнителей с сортировкой в порядке убывания вероятности совпадения.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1358504" y="573881"/>
            <a:ext cx="694112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2400">
                <a:solidFill>
                  <a:schemeClr val="accent1"/>
                </a:solidFill>
              </a:rPr>
              <a:t>Общая схема функционирования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/>
        </p:nvSpPr>
        <p:spPr>
          <a:xfrm>
            <a:off x="888550" y="1156350"/>
            <a:ext cx="3564000" cy="108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На основе документов тестового набора строится матрица расстояний с использованием word2vec [1] и Word Mover's Distance [2]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2558725" y="2571750"/>
            <a:ext cx="3459300" cy="108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Для каждого нового документа рассчитывается вектор расстояний от данного документа до каждого документа из обучающего набора</a:t>
            </a:r>
            <a:endParaRPr/>
          </a:p>
        </p:txBody>
      </p:sp>
      <p:sp>
        <p:nvSpPr>
          <p:cNvPr id="89" name="Google Shape;89;p22"/>
          <p:cNvSpPr txBox="1"/>
          <p:nvPr/>
        </p:nvSpPr>
        <p:spPr>
          <a:xfrm>
            <a:off x="5570025" y="3897800"/>
            <a:ext cx="3459300" cy="94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1"/>
                </a:solidFill>
              </a:rPr>
              <a:t>Применяется классификатор K-ближайших соседей с параметром количества соседей, равным 10-и.</a:t>
            </a:r>
            <a:endParaRPr/>
          </a:p>
        </p:txBody>
      </p:sp>
      <p:sp>
        <p:nvSpPr>
          <p:cNvPr id="90" name="Google Shape;90;p22"/>
          <p:cNvSpPr/>
          <p:nvPr/>
        </p:nvSpPr>
        <p:spPr>
          <a:xfrm rot="5400000">
            <a:off x="4606000" y="1851600"/>
            <a:ext cx="566700" cy="87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/>
          <p:nvPr/>
        </p:nvSpPr>
        <p:spPr>
          <a:xfrm rot="5400000">
            <a:off x="6171475" y="3177650"/>
            <a:ext cx="566700" cy="87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1332400" y="430275"/>
            <a:ext cx="747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Оценка эффективности модели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1396900" y="1012475"/>
            <a:ext cx="7545300" cy="4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</a:rPr>
              <a:t>Методика тестирования</a:t>
            </a:r>
            <a:endParaRPr sz="18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accent1"/>
                </a:solidFill>
              </a:rPr>
              <a:t>Для каждого документа из обучающего корпуса (1788 раз):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ru" sz="1800">
                <a:solidFill>
                  <a:schemeClr val="accent1"/>
                </a:solidFill>
              </a:rPr>
              <a:t>исключается документ из корпуса;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ru" sz="1800">
                <a:solidFill>
                  <a:schemeClr val="accent1"/>
                </a:solidFill>
              </a:rPr>
              <a:t>исключаются данные документа из модели (убираем из матрицы дистанций строку и столбец, соответствующий документу);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ru" sz="1800">
                <a:solidFill>
                  <a:schemeClr val="accent1"/>
                </a:solidFill>
              </a:rPr>
              <a:t>выполняется предсказание для исключенного из корпуса документа;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ru" sz="1800">
                <a:solidFill>
                  <a:schemeClr val="accent1"/>
                </a:solidFill>
              </a:rPr>
              <a:t>если категория (исполнитель, тема) с наибольшей предсказанной вероятностью совпадает с истинной, то документ помечается как "успех";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ru" sz="1800">
                <a:solidFill>
                  <a:schemeClr val="accent1"/>
                </a:solidFill>
              </a:rPr>
              <a:t>если истинное значение входит в тройку наиболее вероятных предсказанных значений, то документ помечается как "топ-3". Иначе - "ошибка".</a:t>
            </a:r>
            <a:endParaRPr sz="18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1332400" y="430275"/>
            <a:ext cx="747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Оценка эффективности модели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1396900" y="1012475"/>
            <a:ext cx="7545300" cy="4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accent1"/>
                </a:solidFill>
              </a:rPr>
              <a:t>Особенности данных:</a:t>
            </a:r>
            <a:endParaRPr sz="18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</a:rPr>
              <a:t>В исполнителях тестового набора было много однотипных записей "Администрация Александро-Невского муниципального района Рязанской области", "Администрация Захаровского муниципального района Рязанской области", "Администрация Кадомского муниципального района Рязанской области". </a:t>
            </a:r>
            <a:endParaRPr sz="1800">
              <a:solidFill>
                <a:schemeClr val="accent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</a:rPr>
              <a:t>Подобные записи были объединены в единого исполнителя "Администрация/префектура района/округа". Иначе, объема предоставленных для обучения данных недостаточно, чтобы научить модель различать различные районы Рязанской области и города Рязани.</a:t>
            </a:r>
            <a:endParaRPr sz="18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1332400" y="430275"/>
            <a:ext cx="747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Оценка эффективности модели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1332400" y="1012475"/>
            <a:ext cx="747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</a:rPr>
              <a:t>Результаты:</a:t>
            </a:r>
            <a:endParaRPr sz="24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10" name="Google Shape;110;p25"/>
          <p:cNvGraphicFramePr/>
          <p:nvPr/>
        </p:nvGraphicFramePr>
        <p:xfrm>
          <a:off x="1332400" y="2013300"/>
          <a:ext cx="7239000" cy="1828680"/>
        </p:xfrm>
        <a:graphic>
          <a:graphicData uri="http://schemas.openxmlformats.org/drawingml/2006/table">
            <a:tbl>
              <a:tblPr>
                <a:noFill/>
                <a:tableStyleId>{3A56BC62-BEC4-465C-95E8-4EF304DD5DF5}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Категории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Исполнители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Темы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Успех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1076 (60.2%)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1127 (63.0%)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792 (44.3%)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Топ-3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411 (23.0%)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357 (20.0%)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80 (15.7%)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Ошибка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301 (16.8%)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304 (17.0%)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</a:rPr>
                        <a:t>716 (40.0%)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>
            <a:off x="1358500" y="302175"/>
            <a:ext cx="7545300" cy="45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Использованные технологии: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accent1"/>
              </a:solidFill>
            </a:endParaRPr>
          </a:p>
          <a:p>
            <a:pPr marL="4318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</a:pP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программирования: Python 3.6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318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</a:pP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Библиотеки и компоненты: </a:t>
            </a:r>
            <a:r>
              <a:rPr lang="ru" sz="2400">
                <a:solidFill>
                  <a:schemeClr val="accent1"/>
                </a:solidFill>
              </a:rPr>
              <a:t>NTLK, Gensim, RNNmorph (TensorFlow), Scikit-learn, семантические модели русского языка с https://rusvectores.org/ru/models/ (ruscorpora_upos_cbow_300_20_2019)</a:t>
            </a:r>
            <a:endParaRPr sz="2400">
              <a:solidFill>
                <a:schemeClr val="accen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318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</a:pPr>
            <a:r>
              <a:rPr lang="ru" sz="2400">
                <a:solidFill>
                  <a:schemeClr val="accent1"/>
                </a:solidFill>
              </a:rPr>
              <a:t>К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россплатформенное решение</a:t>
            </a:r>
            <a:r>
              <a:rPr lang="ru" sz="2400">
                <a:solidFill>
                  <a:schemeClr val="accent1"/>
                </a:solidFill>
              </a:rPr>
              <a:t>:</a:t>
            </a: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Linux, Windows, macOS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1345450" y="357999"/>
            <a:ext cx="6959400" cy="4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Итоги решения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Результативность: данное программное решение генерирует необходимые поля и решает задачу автоматической классификации обращений граждан.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Выводы: </a:t>
            </a:r>
            <a:r>
              <a:rPr lang="ru" sz="2000">
                <a:solidFill>
                  <a:schemeClr val="accent1"/>
                </a:solidFill>
              </a:rPr>
              <a:t>данная программа решает поставленную задачу в рамках начального набора данных. Модель, лежащая в основе системы, способна к обучению и повышению точности классификации.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Эффекты: </a:t>
            </a:r>
            <a:r>
              <a:rPr lang="ru" sz="2000">
                <a:solidFill>
                  <a:schemeClr val="accent1"/>
                </a:solidFill>
              </a:rPr>
              <a:t>д</a:t>
            </a: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анное программное решение позволит сократить количество фактов потери заявок от населения.  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MASTERS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820</Words>
  <Application>Microsoft Office PowerPoint</Application>
  <PresentationFormat>Экран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Simple Light</vt:lpstr>
      <vt:lpstr>DATAMASTERS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Автор Документа</cp:lastModifiedBy>
  <cp:revision>2</cp:revision>
  <dcterms:modified xsi:type="dcterms:W3CDTF">2019-07-31T14:29:51Z</dcterms:modified>
</cp:coreProperties>
</file>