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Default Extension="jpg" ContentType="image/jpg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9144000" cy="5143500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14110D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14110D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14110D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4110D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FFAF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415946"/>
            <a:ext cx="1738292" cy="172755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14110D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FFAF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415946"/>
            <a:ext cx="1738292" cy="172755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00322" y="3413509"/>
            <a:ext cx="1743677" cy="172999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7575" y="1342166"/>
            <a:ext cx="8546401" cy="309628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14110D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FFAF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80401" y="0"/>
            <a:ext cx="3209860" cy="167224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21398" y="200825"/>
            <a:ext cx="950124" cy="7377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FFA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93024" y="587704"/>
            <a:ext cx="34036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14110D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59625" y="1451548"/>
            <a:ext cx="4011929" cy="3492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14110D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5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22877"/>
              <a:ext cx="4095597" cy="4520622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0453" y="0"/>
              <a:ext cx="7343546" cy="51435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9925" y="285435"/>
            <a:ext cx="4663440" cy="13163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6040"/>
              </a:lnSpc>
              <a:spcBef>
                <a:spcPts val="100"/>
              </a:spcBef>
            </a:pPr>
            <a:r>
              <a:rPr dirty="0" sz="5200" spc="60"/>
              <a:t>Chat</a:t>
            </a:r>
            <a:r>
              <a:rPr dirty="0" sz="5200" spc="-425"/>
              <a:t> </a:t>
            </a:r>
            <a:r>
              <a:rPr dirty="0" sz="5200" spc="-10"/>
              <a:t>Analyzer</a:t>
            </a:r>
            <a:endParaRPr sz="5200"/>
          </a:p>
          <a:p>
            <a:pPr marL="12700">
              <a:lnSpc>
                <a:spcPts val="4120"/>
              </a:lnSpc>
            </a:pPr>
            <a:r>
              <a:rPr dirty="0" sz="3600"/>
              <a:t>Using</a:t>
            </a:r>
            <a:r>
              <a:rPr dirty="0" sz="3600" spc="-95"/>
              <a:t> </a:t>
            </a:r>
            <a:r>
              <a:rPr dirty="0" sz="3600" spc="70"/>
              <a:t>Python</a:t>
            </a:r>
            <a:endParaRPr sz="3600"/>
          </a:p>
        </p:txBody>
      </p:sp>
      <p:sp>
        <p:nvSpPr>
          <p:cNvPr id="6" name="object 6" descr=""/>
          <p:cNvSpPr txBox="1"/>
          <p:nvPr/>
        </p:nvSpPr>
        <p:spPr>
          <a:xfrm>
            <a:off x="6580799" y="3165783"/>
            <a:ext cx="2388235" cy="8756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dirty="0" sz="2700">
                <a:solidFill>
                  <a:srgbClr val="14110D"/>
                </a:solidFill>
                <a:latin typeface="Verdana"/>
                <a:cs typeface="Verdana"/>
              </a:rPr>
              <a:t>Project</a:t>
            </a:r>
            <a:r>
              <a:rPr dirty="0" sz="2700" spc="-40">
                <a:solidFill>
                  <a:srgbClr val="14110D"/>
                </a:solidFill>
                <a:latin typeface="Verdana"/>
                <a:cs typeface="Verdana"/>
              </a:rPr>
              <a:t> </a:t>
            </a:r>
            <a:r>
              <a:rPr dirty="0" sz="2700" spc="-10">
                <a:solidFill>
                  <a:srgbClr val="14110D"/>
                </a:solidFill>
                <a:latin typeface="Verdana"/>
                <a:cs typeface="Verdana"/>
              </a:rPr>
              <a:t>Guide</a:t>
            </a:r>
            <a:endParaRPr sz="2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30"/>
              </a:spcBef>
              <a:tabLst>
                <a:tab pos="447040" algn="l"/>
              </a:tabLst>
            </a:pPr>
            <a:r>
              <a:rPr dirty="0" sz="1600" spc="-50">
                <a:solidFill>
                  <a:srgbClr val="14110D"/>
                </a:solidFill>
                <a:latin typeface="MS PGothic"/>
                <a:cs typeface="MS PGothic"/>
              </a:rPr>
              <a:t>❏</a:t>
            </a:r>
            <a:r>
              <a:rPr dirty="0" sz="1600">
                <a:solidFill>
                  <a:srgbClr val="14110D"/>
                </a:solidFill>
                <a:latin typeface="MS PGothic"/>
                <a:cs typeface="MS PGothic"/>
              </a:rPr>
              <a:t>	</a:t>
            </a:r>
            <a:r>
              <a:rPr dirty="0" sz="1600" b="1">
                <a:solidFill>
                  <a:srgbClr val="14110D"/>
                </a:solidFill>
                <a:latin typeface="Trebuchet MS"/>
                <a:cs typeface="Trebuchet MS"/>
              </a:rPr>
              <a:t>Mr.</a:t>
            </a:r>
            <a:r>
              <a:rPr dirty="0" sz="1600" spc="-75" b="1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600" b="1">
                <a:solidFill>
                  <a:srgbClr val="14110D"/>
                </a:solidFill>
                <a:latin typeface="Trebuchet MS"/>
                <a:cs typeface="Trebuchet MS"/>
              </a:rPr>
              <a:t>Sunil</a:t>
            </a:r>
            <a:r>
              <a:rPr dirty="0" sz="1600" spc="-70" b="1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600" spc="-20" b="1">
                <a:solidFill>
                  <a:srgbClr val="14110D"/>
                </a:solidFill>
                <a:latin typeface="Trebuchet MS"/>
                <a:cs typeface="Trebuchet MS"/>
              </a:rPr>
              <a:t>Kumar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54499" y="3217892"/>
            <a:ext cx="3719829" cy="1311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40">
                <a:solidFill>
                  <a:srgbClr val="14110D"/>
                </a:solidFill>
                <a:latin typeface="Verdana"/>
                <a:cs typeface="Verdana"/>
              </a:rPr>
              <a:t>Team</a:t>
            </a:r>
            <a:r>
              <a:rPr dirty="0" sz="2600" spc="-210">
                <a:solidFill>
                  <a:srgbClr val="14110D"/>
                </a:solidFill>
                <a:latin typeface="Verdana"/>
                <a:cs typeface="Verdana"/>
              </a:rPr>
              <a:t> </a:t>
            </a:r>
            <a:r>
              <a:rPr dirty="0" sz="2600" spc="40">
                <a:solidFill>
                  <a:srgbClr val="14110D"/>
                </a:solidFill>
                <a:latin typeface="Verdana"/>
                <a:cs typeface="Verdana"/>
              </a:rPr>
              <a:t>Members</a:t>
            </a:r>
            <a:endParaRPr sz="2600">
              <a:latin typeface="Verdana"/>
              <a:cs typeface="Verdana"/>
            </a:endParaRPr>
          </a:p>
          <a:p>
            <a:pPr marL="34925">
              <a:lnSpc>
                <a:spcPct val="100000"/>
              </a:lnSpc>
              <a:spcBef>
                <a:spcPts val="1240"/>
              </a:spcBef>
              <a:tabLst>
                <a:tab pos="469265" algn="l"/>
              </a:tabLst>
            </a:pPr>
            <a:r>
              <a:rPr dirty="0" sz="1600" spc="-50">
                <a:solidFill>
                  <a:srgbClr val="14110D"/>
                </a:solidFill>
                <a:latin typeface="MS PGothic"/>
                <a:cs typeface="MS PGothic"/>
              </a:rPr>
              <a:t>❏</a:t>
            </a:r>
            <a:r>
              <a:rPr dirty="0" sz="1600">
                <a:solidFill>
                  <a:srgbClr val="14110D"/>
                </a:solidFill>
                <a:latin typeface="MS PGothic"/>
                <a:cs typeface="MS PGothic"/>
              </a:rPr>
              <a:t>	</a:t>
            </a:r>
            <a:r>
              <a:rPr dirty="0" sz="1600" b="1">
                <a:solidFill>
                  <a:srgbClr val="14110D"/>
                </a:solidFill>
                <a:latin typeface="Trebuchet MS"/>
                <a:cs typeface="Trebuchet MS"/>
              </a:rPr>
              <a:t>Anant</a:t>
            </a:r>
            <a:r>
              <a:rPr dirty="0" sz="1600" spc="-55" b="1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600" b="1">
                <a:solidFill>
                  <a:srgbClr val="14110D"/>
                </a:solidFill>
                <a:latin typeface="Trebuchet MS"/>
                <a:cs typeface="Trebuchet MS"/>
              </a:rPr>
              <a:t>Kansal</a:t>
            </a:r>
            <a:r>
              <a:rPr dirty="0" sz="1600" spc="-50" b="1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600" spc="-10" b="1">
                <a:solidFill>
                  <a:srgbClr val="14110D"/>
                </a:solidFill>
                <a:latin typeface="Trebuchet MS"/>
                <a:cs typeface="Trebuchet MS"/>
              </a:rPr>
              <a:t>(240810125006)</a:t>
            </a:r>
            <a:endParaRPr sz="1600">
              <a:latin typeface="Trebuchet MS"/>
              <a:cs typeface="Trebuchet MS"/>
            </a:endParaRPr>
          </a:p>
          <a:p>
            <a:pPr marL="34925">
              <a:lnSpc>
                <a:spcPct val="100000"/>
              </a:lnSpc>
              <a:tabLst>
                <a:tab pos="469265" algn="l"/>
              </a:tabLst>
            </a:pPr>
            <a:r>
              <a:rPr dirty="0" sz="1600" spc="-50">
                <a:solidFill>
                  <a:srgbClr val="14110D"/>
                </a:solidFill>
                <a:latin typeface="MS PGothic"/>
                <a:cs typeface="MS PGothic"/>
              </a:rPr>
              <a:t>❏</a:t>
            </a:r>
            <a:r>
              <a:rPr dirty="0" sz="1600">
                <a:solidFill>
                  <a:srgbClr val="14110D"/>
                </a:solidFill>
                <a:latin typeface="MS PGothic"/>
                <a:cs typeface="MS PGothic"/>
              </a:rPr>
              <a:t>	</a:t>
            </a:r>
            <a:r>
              <a:rPr dirty="0" sz="1600" b="1">
                <a:solidFill>
                  <a:srgbClr val="14110D"/>
                </a:solidFill>
                <a:latin typeface="Trebuchet MS"/>
                <a:cs typeface="Trebuchet MS"/>
              </a:rPr>
              <a:t>Kamesh</a:t>
            </a:r>
            <a:r>
              <a:rPr dirty="0" sz="1600" spc="-5" b="1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600" b="1">
                <a:solidFill>
                  <a:srgbClr val="14110D"/>
                </a:solidFill>
                <a:latin typeface="Trebuchet MS"/>
                <a:cs typeface="Trebuchet MS"/>
              </a:rPr>
              <a:t>Kushwah </a:t>
            </a:r>
            <a:r>
              <a:rPr dirty="0" sz="1600" spc="-25" b="1">
                <a:solidFill>
                  <a:srgbClr val="14110D"/>
                </a:solidFill>
                <a:latin typeface="Trebuchet MS"/>
                <a:cs typeface="Trebuchet MS"/>
              </a:rPr>
              <a:t>(240810125001)</a:t>
            </a:r>
            <a:endParaRPr sz="1600">
              <a:latin typeface="Trebuchet MS"/>
              <a:cs typeface="Trebuchet MS"/>
            </a:endParaRPr>
          </a:p>
          <a:p>
            <a:pPr marL="34925">
              <a:lnSpc>
                <a:spcPct val="100000"/>
              </a:lnSpc>
              <a:tabLst>
                <a:tab pos="469265" algn="l"/>
              </a:tabLst>
            </a:pPr>
            <a:r>
              <a:rPr dirty="0" sz="1600" spc="-50">
                <a:solidFill>
                  <a:srgbClr val="14110D"/>
                </a:solidFill>
                <a:latin typeface="MS PGothic"/>
                <a:cs typeface="MS PGothic"/>
              </a:rPr>
              <a:t>❏</a:t>
            </a:r>
            <a:r>
              <a:rPr dirty="0" sz="1600">
                <a:solidFill>
                  <a:srgbClr val="14110D"/>
                </a:solidFill>
                <a:latin typeface="MS PGothic"/>
                <a:cs typeface="MS PGothic"/>
              </a:rPr>
              <a:t>	</a:t>
            </a:r>
            <a:r>
              <a:rPr dirty="0" sz="1600" b="1">
                <a:solidFill>
                  <a:srgbClr val="14110D"/>
                </a:solidFill>
                <a:latin typeface="Trebuchet MS"/>
                <a:cs typeface="Trebuchet MS"/>
              </a:rPr>
              <a:t>Vivek</a:t>
            </a:r>
            <a:r>
              <a:rPr dirty="0" sz="1600" spc="10" b="1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600" b="1">
                <a:solidFill>
                  <a:srgbClr val="14110D"/>
                </a:solidFill>
                <a:latin typeface="Trebuchet MS"/>
                <a:cs typeface="Trebuchet MS"/>
              </a:rPr>
              <a:t>Kumar</a:t>
            </a:r>
            <a:r>
              <a:rPr dirty="0" sz="1600" spc="10" b="1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600" spc="-10" b="1">
                <a:solidFill>
                  <a:srgbClr val="14110D"/>
                </a:solidFill>
                <a:latin typeface="Trebuchet MS"/>
                <a:cs typeface="Trebuchet MS"/>
              </a:rPr>
              <a:t>(240810125011)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21398" y="200825"/>
            <a:ext cx="950124" cy="737749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4226150" y="4741688"/>
            <a:ext cx="1017269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14110D"/>
                </a:solidFill>
                <a:latin typeface="Trebuchet MS"/>
                <a:cs typeface="Trebuchet MS"/>
              </a:rPr>
              <a:t>Group</a:t>
            </a:r>
            <a:r>
              <a:rPr dirty="0" sz="1400" spc="-45" b="1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10" b="1">
                <a:solidFill>
                  <a:srgbClr val="14110D"/>
                </a:solidFill>
                <a:latin typeface="Trebuchet MS"/>
                <a:cs typeface="Trebuchet MS"/>
              </a:rPr>
              <a:t>No.</a:t>
            </a:r>
            <a:r>
              <a:rPr dirty="0" sz="1400" spc="-40" b="1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50" b="1">
                <a:solidFill>
                  <a:srgbClr val="14110D"/>
                </a:solidFill>
                <a:latin typeface="Trebuchet MS"/>
                <a:cs typeface="Trebuchet MS"/>
              </a:rPr>
              <a:t>2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14249" y="1291264"/>
            <a:ext cx="3608070" cy="257619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379095" marR="687070" indent="-367030">
              <a:lnSpc>
                <a:spcPct val="100699"/>
              </a:lnSpc>
              <a:spcBef>
                <a:spcPts val="85"/>
              </a:spcBef>
              <a:buChar char="●"/>
              <a:tabLst>
                <a:tab pos="379095" algn="l"/>
                <a:tab pos="440690" algn="l"/>
              </a:tabLst>
            </a:pPr>
            <a:r>
              <a:rPr dirty="0" sz="1800">
                <a:solidFill>
                  <a:srgbClr val="14110D"/>
                </a:solidFill>
                <a:latin typeface="Microsoft Sans Serif"/>
                <a:cs typeface="Microsoft Sans Serif"/>
              </a:rPr>
              <a:t>	</a:t>
            </a:r>
            <a:r>
              <a:rPr dirty="0" sz="1800">
                <a:solidFill>
                  <a:srgbClr val="14110D"/>
                </a:solidFill>
                <a:latin typeface="Verdana"/>
                <a:cs typeface="Verdana"/>
              </a:rPr>
              <a:t>Most</a:t>
            </a:r>
            <a:r>
              <a:rPr dirty="0" sz="1800" spc="15">
                <a:solidFill>
                  <a:srgbClr val="14110D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14110D"/>
                </a:solidFill>
                <a:latin typeface="Verdana"/>
                <a:cs typeface="Verdana"/>
              </a:rPr>
              <a:t>Frequent</a:t>
            </a:r>
            <a:r>
              <a:rPr dirty="0" sz="1800" spc="15">
                <a:solidFill>
                  <a:srgbClr val="14110D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14110D"/>
                </a:solidFill>
                <a:latin typeface="Verdana"/>
                <a:cs typeface="Verdana"/>
              </a:rPr>
              <a:t>Words </a:t>
            </a:r>
            <a:r>
              <a:rPr dirty="0" sz="1800">
                <a:solidFill>
                  <a:srgbClr val="14110D"/>
                </a:solidFill>
                <a:latin typeface="Verdana"/>
                <a:cs typeface="Verdana"/>
              </a:rPr>
              <a:t>Using</a:t>
            </a:r>
            <a:r>
              <a:rPr dirty="0" sz="1800" spc="-55">
                <a:solidFill>
                  <a:srgbClr val="14110D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14110D"/>
                </a:solidFill>
                <a:latin typeface="Verdana"/>
                <a:cs typeface="Verdana"/>
              </a:rPr>
              <a:t>Word</a:t>
            </a:r>
            <a:r>
              <a:rPr dirty="0" sz="1800" spc="-50">
                <a:solidFill>
                  <a:srgbClr val="14110D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14110D"/>
                </a:solidFill>
                <a:latin typeface="Verdana"/>
                <a:cs typeface="Verdana"/>
              </a:rPr>
              <a:t>Cloud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800">
              <a:latin typeface="Verdana"/>
              <a:cs typeface="Verdana"/>
            </a:endParaRPr>
          </a:p>
          <a:p>
            <a:pPr marL="323215" marR="5080">
              <a:lnSpc>
                <a:spcPct val="100000"/>
              </a:lnSpc>
            </a:pP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This</a:t>
            </a:r>
            <a:r>
              <a:rPr dirty="0" sz="1400" spc="6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word</a:t>
            </a:r>
            <a:r>
              <a:rPr dirty="0" sz="1400" spc="6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cloud</a:t>
            </a:r>
            <a:r>
              <a:rPr dirty="0" sz="1400" spc="6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visualizes</a:t>
            </a:r>
            <a:r>
              <a:rPr dirty="0" sz="1400" spc="6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frequent</a:t>
            </a:r>
            <a:r>
              <a:rPr dirty="0" sz="1400" spc="6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14110D"/>
                </a:solidFill>
                <a:latin typeface="Trebuchet MS"/>
                <a:cs typeface="Trebuchet MS"/>
              </a:rPr>
              <a:t>chat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terms,</a:t>
            </a:r>
            <a:r>
              <a:rPr dirty="0" sz="1400" spc="1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with</a:t>
            </a:r>
            <a:r>
              <a:rPr dirty="0" sz="1400" spc="1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size</a:t>
            </a:r>
            <a:r>
              <a:rPr dirty="0" sz="1400" spc="1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indicating</a:t>
            </a:r>
            <a:r>
              <a:rPr dirty="0" sz="1400" spc="1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14110D"/>
                </a:solidFill>
                <a:latin typeface="Trebuchet MS"/>
                <a:cs typeface="Trebuchet MS"/>
              </a:rPr>
              <a:t>importance.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Larger</a:t>
            </a:r>
            <a:r>
              <a:rPr dirty="0" sz="1400" spc="-1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words</a:t>
            </a:r>
            <a:r>
              <a:rPr dirty="0" sz="1400" spc="-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14110D"/>
                </a:solidFill>
                <a:latin typeface="Trebuchet MS"/>
                <a:cs typeface="Trebuchet MS"/>
              </a:rPr>
              <a:t>like</a:t>
            </a:r>
            <a:r>
              <a:rPr dirty="0" sz="1400" spc="-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"done,"</a:t>
            </a:r>
            <a:r>
              <a:rPr dirty="0" sz="1400" spc="-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14110D"/>
                </a:solidFill>
                <a:latin typeface="Trebuchet MS"/>
                <a:cs typeface="Trebuchet MS"/>
              </a:rPr>
              <a:t>"map,"</a:t>
            </a:r>
            <a:r>
              <a:rPr dirty="0" sz="1400" spc="-2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14110D"/>
                </a:solidFill>
                <a:latin typeface="Trebuchet MS"/>
                <a:cs typeface="Trebuchet MS"/>
              </a:rPr>
              <a:t>"power,"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and</a:t>
            </a:r>
            <a:r>
              <a:rPr dirty="0" sz="1400" spc="4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"residents"</a:t>
            </a:r>
            <a:r>
              <a:rPr dirty="0" sz="1400" spc="5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65">
                <a:solidFill>
                  <a:srgbClr val="14110D"/>
                </a:solidFill>
                <a:latin typeface="Trebuchet MS"/>
                <a:cs typeface="Trebuchet MS"/>
              </a:rPr>
              <a:t>suggest</a:t>
            </a:r>
            <a:r>
              <a:rPr dirty="0" sz="1400" spc="4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14110D"/>
                </a:solidFill>
                <a:latin typeface="Trebuchet MS"/>
                <a:cs typeface="Trebuchet MS"/>
              </a:rPr>
              <a:t>recurring</a:t>
            </a:r>
            <a:r>
              <a:rPr dirty="0" sz="1400" spc="50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topics.</a:t>
            </a:r>
            <a:r>
              <a:rPr dirty="0" sz="1400" spc="5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14110D"/>
                </a:solidFill>
                <a:latin typeface="Trebuchet MS"/>
                <a:cs typeface="Trebuchet MS"/>
              </a:rPr>
              <a:t>It</a:t>
            </a:r>
            <a:r>
              <a:rPr dirty="0" sz="1400" spc="5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provides</a:t>
            </a:r>
            <a:r>
              <a:rPr dirty="0" sz="1400" spc="5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a</a:t>
            </a:r>
            <a:r>
              <a:rPr dirty="0" sz="1400" spc="5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quick</a:t>
            </a:r>
            <a:r>
              <a:rPr dirty="0" sz="1400" spc="6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overview</a:t>
            </a:r>
            <a:r>
              <a:rPr dirty="0" sz="1400" spc="5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14110D"/>
                </a:solidFill>
                <a:latin typeface="Trebuchet MS"/>
                <a:cs typeface="Trebuchet MS"/>
              </a:rPr>
              <a:t>of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prevalent</a:t>
            </a:r>
            <a:r>
              <a:rPr dirty="0" sz="1400" spc="3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themes</a:t>
            </a:r>
            <a:r>
              <a:rPr dirty="0" sz="1400" spc="3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and</a:t>
            </a:r>
            <a:r>
              <a:rPr dirty="0" sz="1400" spc="3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keywords.</a:t>
            </a:r>
            <a:r>
              <a:rPr dirty="0" sz="1400" spc="3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14110D"/>
                </a:solidFill>
                <a:latin typeface="Trebuchet MS"/>
                <a:cs typeface="Trebuchet MS"/>
              </a:rPr>
              <a:t>The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visualization</a:t>
            </a:r>
            <a:r>
              <a:rPr dirty="0" sz="1400" spc="-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helps identify</a:t>
            </a:r>
            <a:r>
              <a:rPr dirty="0" sz="1400" spc="-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14110D"/>
                </a:solidFill>
                <a:latin typeface="Trebuchet MS"/>
                <a:cs typeface="Trebuchet MS"/>
              </a:rPr>
              <a:t>core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vocabulary</a:t>
            </a:r>
            <a:r>
              <a:rPr dirty="0" sz="1400" spc="11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and</a:t>
            </a:r>
            <a:r>
              <a:rPr dirty="0" sz="1400" spc="11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dominant</a:t>
            </a:r>
            <a:r>
              <a:rPr dirty="0" sz="1400" spc="11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14110D"/>
                </a:solidFill>
                <a:latin typeface="Trebuchet MS"/>
                <a:cs typeface="Trebuchet MS"/>
              </a:rPr>
              <a:t>subjects.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9800" y="1473780"/>
            <a:ext cx="3448199" cy="32046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14249" y="1291264"/>
            <a:ext cx="3598545" cy="321627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379095" marR="448309" indent="-367030">
              <a:lnSpc>
                <a:spcPct val="100699"/>
              </a:lnSpc>
              <a:spcBef>
                <a:spcPts val="85"/>
              </a:spcBef>
              <a:buChar char="●"/>
              <a:tabLst>
                <a:tab pos="379095" algn="l"/>
                <a:tab pos="502284" algn="l"/>
              </a:tabLst>
            </a:pPr>
            <a:r>
              <a:rPr dirty="0" sz="1800">
                <a:solidFill>
                  <a:srgbClr val="14110D"/>
                </a:solidFill>
                <a:latin typeface="Microsoft Sans Serif"/>
                <a:cs typeface="Microsoft Sans Serif"/>
              </a:rPr>
              <a:t>	</a:t>
            </a:r>
            <a:r>
              <a:rPr dirty="0" sz="1800">
                <a:solidFill>
                  <a:srgbClr val="14110D"/>
                </a:solidFill>
                <a:latin typeface="Verdana"/>
                <a:cs typeface="Verdana"/>
              </a:rPr>
              <a:t>Sentiments</a:t>
            </a:r>
            <a:r>
              <a:rPr dirty="0" sz="1800" spc="-95">
                <a:solidFill>
                  <a:srgbClr val="14110D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14110D"/>
                </a:solidFill>
                <a:latin typeface="Verdana"/>
                <a:cs typeface="Verdana"/>
              </a:rPr>
              <a:t>Trend</a:t>
            </a:r>
            <a:r>
              <a:rPr dirty="0" sz="1800" spc="-90">
                <a:solidFill>
                  <a:srgbClr val="14110D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14110D"/>
                </a:solidFill>
                <a:latin typeface="Verdana"/>
                <a:cs typeface="Verdana"/>
              </a:rPr>
              <a:t>Over </a:t>
            </a:r>
            <a:r>
              <a:rPr dirty="0" sz="1800">
                <a:solidFill>
                  <a:srgbClr val="14110D"/>
                </a:solidFill>
                <a:latin typeface="Verdana"/>
                <a:cs typeface="Verdana"/>
              </a:rPr>
              <a:t>Time</a:t>
            </a:r>
            <a:r>
              <a:rPr dirty="0" sz="1800" spc="-105">
                <a:solidFill>
                  <a:srgbClr val="14110D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14110D"/>
                </a:solidFill>
                <a:latin typeface="Verdana"/>
                <a:cs typeface="Verdana"/>
              </a:rPr>
              <a:t>Using</a:t>
            </a:r>
            <a:r>
              <a:rPr dirty="0" sz="1800" spc="-105">
                <a:solidFill>
                  <a:srgbClr val="14110D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14110D"/>
                </a:solidFill>
                <a:latin typeface="Verdana"/>
                <a:cs typeface="Verdana"/>
              </a:rPr>
              <a:t>Time</a:t>
            </a:r>
            <a:r>
              <a:rPr dirty="0" sz="1800" spc="-105">
                <a:solidFill>
                  <a:srgbClr val="14110D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14110D"/>
                </a:solidFill>
                <a:latin typeface="Verdana"/>
                <a:cs typeface="Verdana"/>
              </a:rPr>
              <a:t>Series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800">
              <a:latin typeface="Verdana"/>
              <a:cs typeface="Verdana"/>
            </a:endParaRPr>
          </a:p>
          <a:p>
            <a:pPr marL="323215" marR="5080">
              <a:lnSpc>
                <a:spcPct val="100000"/>
              </a:lnSpc>
            </a:pP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This</a:t>
            </a:r>
            <a:r>
              <a:rPr dirty="0" sz="1400" spc="3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time</a:t>
            </a:r>
            <a:r>
              <a:rPr dirty="0" sz="1400" spc="4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series</a:t>
            </a:r>
            <a:r>
              <a:rPr dirty="0" sz="1400" spc="3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chart</a:t>
            </a:r>
            <a:r>
              <a:rPr dirty="0" sz="1400" spc="4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14110D"/>
                </a:solidFill>
                <a:latin typeface="Trebuchet MS"/>
                <a:cs typeface="Trebuchet MS"/>
              </a:rPr>
              <a:t>visualizes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sentiment</a:t>
            </a:r>
            <a:r>
              <a:rPr dirty="0" sz="1400" spc="3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trends</a:t>
            </a:r>
            <a:r>
              <a:rPr dirty="0" sz="1400" spc="4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(positive,</a:t>
            </a:r>
            <a:r>
              <a:rPr dirty="0" sz="1400" spc="4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14110D"/>
                </a:solidFill>
                <a:latin typeface="Trebuchet MS"/>
                <a:cs typeface="Trebuchet MS"/>
              </a:rPr>
              <a:t>negative, neutral)</a:t>
            </a:r>
            <a:r>
              <a:rPr dirty="0" sz="1400" spc="6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over</a:t>
            </a:r>
            <a:r>
              <a:rPr dirty="0" sz="1400" spc="6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time</a:t>
            </a:r>
            <a:r>
              <a:rPr dirty="0" sz="1400" spc="6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(September</a:t>
            </a:r>
            <a:r>
              <a:rPr dirty="0" sz="1400" spc="6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14110D"/>
                </a:solidFill>
                <a:latin typeface="Trebuchet MS"/>
                <a:cs typeface="Trebuchet MS"/>
              </a:rPr>
              <a:t>to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December).</a:t>
            </a:r>
            <a:r>
              <a:rPr dirty="0" sz="1400" spc="5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The</a:t>
            </a:r>
            <a:r>
              <a:rPr dirty="0" sz="1400" spc="6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horizontal</a:t>
            </a:r>
            <a:r>
              <a:rPr dirty="0" sz="1400" spc="6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axis</a:t>
            </a:r>
            <a:r>
              <a:rPr dirty="0" sz="1400" spc="6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40">
                <a:solidFill>
                  <a:srgbClr val="14110D"/>
                </a:solidFill>
                <a:latin typeface="Trebuchet MS"/>
                <a:cs typeface="Trebuchet MS"/>
              </a:rPr>
              <a:t>shows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the</a:t>
            </a:r>
            <a:r>
              <a:rPr dirty="0" sz="1400" spc="-2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14110D"/>
                </a:solidFill>
                <a:latin typeface="Trebuchet MS"/>
                <a:cs typeface="Trebuchet MS"/>
              </a:rPr>
              <a:t>date,</a:t>
            </a:r>
            <a:r>
              <a:rPr dirty="0" sz="1400" spc="-2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and</a:t>
            </a:r>
            <a:r>
              <a:rPr dirty="0" sz="1400" spc="-1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the</a:t>
            </a:r>
            <a:r>
              <a:rPr dirty="0" sz="1400" spc="-2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14110D"/>
                </a:solidFill>
                <a:latin typeface="Trebuchet MS"/>
                <a:cs typeface="Trebuchet MS"/>
              </a:rPr>
              <a:t>vertical</a:t>
            </a:r>
            <a:r>
              <a:rPr dirty="0" sz="1400" spc="-1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axis</a:t>
            </a:r>
            <a:r>
              <a:rPr dirty="0" sz="1400" spc="-2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60">
                <a:solidFill>
                  <a:srgbClr val="14110D"/>
                </a:solidFill>
                <a:latin typeface="Trebuchet MS"/>
                <a:cs typeface="Trebuchet MS"/>
              </a:rPr>
              <a:t>shows</a:t>
            </a:r>
            <a:r>
              <a:rPr dirty="0" sz="1400" spc="-1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14110D"/>
                </a:solidFill>
                <a:latin typeface="Trebuchet MS"/>
                <a:cs typeface="Trebuchet MS"/>
              </a:rPr>
              <a:t>the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sentiment</a:t>
            </a:r>
            <a:r>
              <a:rPr dirty="0" sz="1400" spc="1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score.</a:t>
            </a:r>
            <a:r>
              <a:rPr dirty="0" sz="1400" spc="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Three</a:t>
            </a:r>
            <a:r>
              <a:rPr dirty="0" sz="1400" spc="1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lines</a:t>
            </a:r>
            <a:r>
              <a:rPr dirty="0" sz="1400" spc="1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14110D"/>
                </a:solidFill>
                <a:latin typeface="Trebuchet MS"/>
                <a:cs typeface="Trebuchet MS"/>
              </a:rPr>
              <a:t>represent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each</a:t>
            </a:r>
            <a:r>
              <a:rPr dirty="0" sz="1400" spc="8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sentiment</a:t>
            </a:r>
            <a:r>
              <a:rPr dirty="0" sz="1400" spc="8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category,</a:t>
            </a:r>
            <a:r>
              <a:rPr dirty="0" sz="1400" spc="8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14110D"/>
                </a:solidFill>
                <a:latin typeface="Trebuchet MS"/>
                <a:cs typeface="Trebuchet MS"/>
              </a:rPr>
              <a:t>revealing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fluctuations</a:t>
            </a:r>
            <a:r>
              <a:rPr dirty="0" sz="1400" spc="-1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and</a:t>
            </a:r>
            <a:r>
              <a:rPr dirty="0" sz="1400" spc="-1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temporal</a:t>
            </a:r>
            <a:r>
              <a:rPr dirty="0" sz="1400" spc="-10">
                <a:solidFill>
                  <a:srgbClr val="14110D"/>
                </a:solidFill>
                <a:latin typeface="Trebuchet MS"/>
                <a:cs typeface="Trebuchet MS"/>
              </a:rPr>
              <a:t> patterns.</a:t>
            </a:r>
            <a:r>
              <a:rPr dirty="0" sz="1400" spc="-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14110D"/>
                </a:solidFill>
                <a:latin typeface="Trebuchet MS"/>
                <a:cs typeface="Trebuchet MS"/>
              </a:rPr>
              <a:t>It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highlights</a:t>
            </a:r>
            <a:r>
              <a:rPr dirty="0" sz="1400" spc="5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shifts</a:t>
            </a:r>
            <a:r>
              <a:rPr dirty="0" sz="1400" spc="5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in</a:t>
            </a:r>
            <a:r>
              <a:rPr dirty="0" sz="1400" spc="5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emotional</a:t>
            </a:r>
            <a:r>
              <a:rPr dirty="0" sz="1400" spc="5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14110D"/>
                </a:solidFill>
                <a:latin typeface="Trebuchet MS"/>
                <a:cs typeface="Trebuchet MS"/>
              </a:rPr>
              <a:t>tone, </a:t>
            </a:r>
            <a:r>
              <a:rPr dirty="0" sz="1400" spc="45">
                <a:solidFill>
                  <a:srgbClr val="14110D"/>
                </a:solidFill>
                <a:latin typeface="Trebuchet MS"/>
                <a:cs typeface="Trebuchet MS"/>
              </a:rPr>
              <a:t>showing</a:t>
            </a:r>
            <a:r>
              <a:rPr dirty="0" sz="1400" spc="12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the</a:t>
            </a:r>
            <a:r>
              <a:rPr dirty="0" sz="1400" spc="12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consistent</a:t>
            </a:r>
            <a:r>
              <a:rPr dirty="0" sz="1400" spc="12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dominance</a:t>
            </a:r>
            <a:r>
              <a:rPr dirty="0" sz="1400" spc="12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14110D"/>
                </a:solidFill>
                <a:latin typeface="Trebuchet MS"/>
                <a:cs typeface="Trebuchet MS"/>
              </a:rPr>
              <a:t>of </a:t>
            </a:r>
            <a:r>
              <a:rPr dirty="0" sz="1400" spc="-10">
                <a:solidFill>
                  <a:srgbClr val="14110D"/>
                </a:solidFill>
                <a:latin typeface="Trebuchet MS"/>
                <a:cs typeface="Trebuchet MS"/>
              </a:rPr>
              <a:t>neutral</a:t>
            </a:r>
            <a:r>
              <a:rPr dirty="0" sz="1400" spc="-10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14110D"/>
                </a:solidFill>
                <a:latin typeface="Trebuchet MS"/>
                <a:cs typeface="Trebuchet MS"/>
              </a:rPr>
              <a:t>sentiment.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3300" y="1883800"/>
            <a:ext cx="3508599" cy="25449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14249" y="1063579"/>
            <a:ext cx="33223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2284" indent="-489584">
              <a:lnSpc>
                <a:spcPct val="100000"/>
              </a:lnSpc>
              <a:spcBef>
                <a:spcPts val="100"/>
              </a:spcBef>
              <a:buFont typeface="Microsoft Sans Serif"/>
              <a:buChar char="●"/>
              <a:tabLst>
                <a:tab pos="502284" algn="l"/>
              </a:tabLst>
            </a:pPr>
            <a:r>
              <a:rPr dirty="0" sz="1800">
                <a:solidFill>
                  <a:srgbClr val="14110D"/>
                </a:solidFill>
                <a:latin typeface="Verdana"/>
                <a:cs typeface="Verdana"/>
              </a:rPr>
              <a:t>Web</a:t>
            </a:r>
            <a:r>
              <a:rPr dirty="0" sz="1800" spc="-55">
                <a:solidFill>
                  <a:srgbClr val="14110D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14110D"/>
                </a:solidFill>
                <a:latin typeface="Verdana"/>
                <a:cs typeface="Verdana"/>
              </a:rPr>
              <a:t>Page</a:t>
            </a:r>
            <a:r>
              <a:rPr dirty="0" sz="1800" spc="-50">
                <a:solidFill>
                  <a:srgbClr val="14110D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14110D"/>
                </a:solidFill>
                <a:latin typeface="Verdana"/>
                <a:cs typeface="Verdana"/>
              </a:rPr>
              <a:t>User</a:t>
            </a:r>
            <a:r>
              <a:rPr dirty="0" sz="1800" spc="-50">
                <a:solidFill>
                  <a:srgbClr val="14110D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14110D"/>
                </a:solidFill>
                <a:latin typeface="Verdana"/>
                <a:cs typeface="Verdana"/>
              </a:rPr>
              <a:t>Interface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4925" y="1730325"/>
            <a:ext cx="6458724" cy="301252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44155"/>
            <a:ext cx="6009724" cy="33993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Future</a:t>
            </a:r>
            <a:r>
              <a:rPr dirty="0" spc="-200"/>
              <a:t> </a:t>
            </a:r>
            <a:r>
              <a:rPr dirty="0" spc="-10"/>
              <a:t>Scope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4859625" y="1673373"/>
            <a:ext cx="4032250" cy="2749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Future</a:t>
            </a:r>
            <a:r>
              <a:rPr dirty="0" sz="1400" spc="12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enhancements</a:t>
            </a:r>
            <a:r>
              <a:rPr dirty="0" sz="1400" spc="12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include</a:t>
            </a:r>
            <a:r>
              <a:rPr dirty="0" sz="1400" spc="12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14110D"/>
                </a:solidFill>
                <a:latin typeface="Trebuchet MS"/>
                <a:cs typeface="Trebuchet MS"/>
              </a:rPr>
              <a:t>expanding</a:t>
            </a:r>
            <a:r>
              <a:rPr dirty="0" sz="1400" spc="50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platform</a:t>
            </a:r>
            <a:r>
              <a:rPr dirty="0" sz="1400" spc="6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14110D"/>
                </a:solidFill>
                <a:latin typeface="Trebuchet MS"/>
                <a:cs typeface="Trebuchet MS"/>
              </a:rPr>
              <a:t>compatibility,</a:t>
            </a:r>
            <a:r>
              <a:rPr dirty="0" sz="1400" spc="6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integrating</a:t>
            </a:r>
            <a:r>
              <a:rPr dirty="0" sz="1400" spc="6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advanced</a:t>
            </a:r>
            <a:r>
              <a:rPr dirty="0" sz="1400" spc="6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35">
                <a:solidFill>
                  <a:srgbClr val="14110D"/>
                </a:solidFill>
                <a:latin typeface="Trebuchet MS"/>
                <a:cs typeface="Trebuchet MS"/>
              </a:rPr>
              <a:t>NLP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(topic</a:t>
            </a:r>
            <a:r>
              <a:rPr dirty="0" sz="1400" spc="11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modeling,</a:t>
            </a:r>
            <a:r>
              <a:rPr dirty="0" sz="1400" spc="114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NER),</a:t>
            </a:r>
            <a:r>
              <a:rPr dirty="0" sz="1400" spc="11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and</a:t>
            </a:r>
            <a:r>
              <a:rPr dirty="0" sz="1400" spc="114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14110D"/>
                </a:solidFill>
                <a:latin typeface="Trebuchet MS"/>
                <a:cs typeface="Trebuchet MS"/>
              </a:rPr>
              <a:t>developing</a:t>
            </a:r>
            <a:endParaRPr sz="1400">
              <a:latin typeface="Trebuchet MS"/>
              <a:cs typeface="Trebuchet MS"/>
            </a:endParaRPr>
          </a:p>
          <a:p>
            <a:pPr marL="12700" marR="62230">
              <a:lnSpc>
                <a:spcPct val="116100"/>
              </a:lnSpc>
            </a:pP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user-defined</a:t>
            </a:r>
            <a:r>
              <a:rPr dirty="0" sz="1400" spc="17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14110D"/>
                </a:solidFill>
                <a:latin typeface="Trebuchet MS"/>
                <a:cs typeface="Trebuchet MS"/>
              </a:rPr>
              <a:t>filters.</a:t>
            </a:r>
            <a:r>
              <a:rPr dirty="0" sz="1400" spc="17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Incorporating</a:t>
            </a:r>
            <a:r>
              <a:rPr dirty="0" sz="1400" spc="17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14110D"/>
                </a:solidFill>
                <a:latin typeface="Trebuchet MS"/>
                <a:cs typeface="Trebuchet MS"/>
              </a:rPr>
              <a:t>machine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learning for predictive analysis </a:t>
            </a:r>
            <a:r>
              <a:rPr dirty="0" sz="1400" spc="-70">
                <a:solidFill>
                  <a:srgbClr val="14110D"/>
                </a:solidFill>
                <a:latin typeface="Trebuchet MS"/>
                <a:cs typeface="Trebuchet MS"/>
              </a:rPr>
              <a:t>(e.g.,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14110D"/>
                </a:solidFill>
                <a:latin typeface="Trebuchet MS"/>
                <a:cs typeface="Trebuchet MS"/>
              </a:rPr>
              <a:t>trend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forecasting)</a:t>
            </a:r>
            <a:r>
              <a:rPr dirty="0" sz="1400" spc="7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and</a:t>
            </a:r>
            <a:r>
              <a:rPr dirty="0" sz="1400" spc="7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real-time</a:t>
            </a:r>
            <a:r>
              <a:rPr dirty="0" sz="1400" spc="7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analysis</a:t>
            </a:r>
            <a:r>
              <a:rPr dirty="0" sz="1400" spc="7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with</a:t>
            </a:r>
            <a:r>
              <a:rPr dirty="0" sz="1400" spc="7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14110D"/>
                </a:solidFill>
                <a:latin typeface="Trebuchet MS"/>
                <a:cs typeface="Trebuchet MS"/>
              </a:rPr>
              <a:t>granular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sentiment analysis are planned. </a:t>
            </a:r>
            <a:r>
              <a:rPr dirty="0" sz="1400" spc="-10">
                <a:solidFill>
                  <a:srgbClr val="14110D"/>
                </a:solidFill>
                <a:latin typeface="Trebuchet MS"/>
                <a:cs typeface="Trebuchet MS"/>
              </a:rPr>
              <a:t>Multimedia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content</a:t>
            </a:r>
            <a:r>
              <a:rPr dirty="0" sz="1400" spc="8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analysis</a:t>
            </a:r>
            <a:r>
              <a:rPr dirty="0" sz="1400" spc="9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and</a:t>
            </a:r>
            <a:r>
              <a:rPr dirty="0" sz="1400" spc="9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enhanced</a:t>
            </a:r>
            <a:r>
              <a:rPr dirty="0" sz="1400" spc="9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UI</a:t>
            </a:r>
            <a:r>
              <a:rPr dirty="0" sz="1400" spc="9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14110D"/>
                </a:solidFill>
                <a:latin typeface="Trebuchet MS"/>
                <a:cs typeface="Trebuchet MS"/>
              </a:rPr>
              <a:t>with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interactive</a:t>
            </a:r>
            <a:r>
              <a:rPr dirty="0" sz="1400" spc="3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dashboards</a:t>
            </a:r>
            <a:r>
              <a:rPr dirty="0" sz="1400" spc="5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are</a:t>
            </a:r>
            <a:r>
              <a:rPr dirty="0" sz="1400" spc="5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14110D"/>
                </a:solidFill>
                <a:latin typeface="Trebuchet MS"/>
                <a:cs typeface="Trebuchet MS"/>
              </a:rPr>
              <a:t>potential</a:t>
            </a:r>
            <a:r>
              <a:rPr dirty="0" sz="1400" spc="5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14110D"/>
                </a:solidFill>
                <a:latin typeface="Trebuchet MS"/>
                <a:cs typeface="Trebuchet MS"/>
              </a:rPr>
              <a:t>extensions. </a:t>
            </a:r>
            <a:r>
              <a:rPr dirty="0" sz="1400" spc="50">
                <a:solidFill>
                  <a:srgbClr val="14110D"/>
                </a:solidFill>
                <a:latin typeface="Trebuchet MS"/>
                <a:cs typeface="Trebuchet MS"/>
              </a:rPr>
              <a:t>API</a:t>
            </a:r>
            <a:r>
              <a:rPr dirty="0" sz="1400" spc="5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integrations</a:t>
            </a:r>
            <a:r>
              <a:rPr dirty="0" sz="1400" spc="6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for</a:t>
            </a:r>
            <a:r>
              <a:rPr dirty="0" sz="1400" spc="5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seamless</a:t>
            </a:r>
            <a:r>
              <a:rPr dirty="0" sz="1400" spc="6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data</a:t>
            </a:r>
            <a:r>
              <a:rPr dirty="0" sz="1400" spc="5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14110D"/>
                </a:solidFill>
                <a:latin typeface="Trebuchet MS"/>
                <a:cs typeface="Trebuchet MS"/>
              </a:rPr>
              <a:t>import/export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would</a:t>
            </a:r>
            <a:r>
              <a:rPr dirty="0" sz="1400" spc="-2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streamline</a:t>
            </a:r>
            <a:r>
              <a:rPr dirty="0" sz="1400" spc="-2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the</a:t>
            </a:r>
            <a:r>
              <a:rPr dirty="0" sz="1400" spc="-2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14110D"/>
                </a:solidFill>
                <a:latin typeface="Trebuchet MS"/>
                <a:cs typeface="Trebuchet MS"/>
              </a:rPr>
              <a:t>workflow.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715100" y="4393904"/>
            <a:ext cx="474345" cy="41275"/>
            <a:chOff x="715100" y="4393904"/>
            <a:chExt cx="474345" cy="41275"/>
          </a:xfrm>
        </p:grpSpPr>
        <p:sp>
          <p:nvSpPr>
            <p:cNvPr id="6" name="object 6" descr=""/>
            <p:cNvSpPr/>
            <p:nvPr/>
          </p:nvSpPr>
          <p:spPr>
            <a:xfrm>
              <a:off x="715100" y="4414399"/>
              <a:ext cx="426720" cy="0"/>
            </a:xfrm>
            <a:custGeom>
              <a:avLst/>
              <a:gdLst/>
              <a:ahLst/>
              <a:cxnLst/>
              <a:rect l="l" t="t" r="r" b="b"/>
              <a:pathLst>
                <a:path w="426719" h="0">
                  <a:moveTo>
                    <a:pt x="0" y="0"/>
                  </a:moveTo>
                  <a:lnTo>
                    <a:pt x="426149" y="0"/>
                  </a:lnTo>
                </a:path>
              </a:pathLst>
            </a:custGeom>
            <a:ln w="9524">
              <a:solidFill>
                <a:srgbClr val="14110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141250" y="43986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14110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21398" y="200825"/>
            <a:ext cx="950124" cy="73774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44155"/>
            <a:ext cx="6009724" cy="33993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Conclusion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dirty="0"/>
              <a:t>This</a:t>
            </a:r>
            <a:r>
              <a:rPr dirty="0" spc="55"/>
              <a:t> </a:t>
            </a:r>
            <a:r>
              <a:rPr dirty="0" spc="-10"/>
              <a:t>project</a:t>
            </a:r>
            <a:r>
              <a:rPr dirty="0" spc="55"/>
              <a:t> </a:t>
            </a:r>
            <a:r>
              <a:rPr dirty="0"/>
              <a:t>created</a:t>
            </a:r>
            <a:r>
              <a:rPr dirty="0" spc="55"/>
              <a:t> </a:t>
            </a:r>
            <a:r>
              <a:rPr dirty="0"/>
              <a:t>a</a:t>
            </a:r>
            <a:r>
              <a:rPr dirty="0" spc="60"/>
              <a:t> </a:t>
            </a:r>
            <a:r>
              <a:rPr dirty="0"/>
              <a:t>user-friendly</a:t>
            </a:r>
            <a:r>
              <a:rPr dirty="0" spc="55"/>
              <a:t> </a:t>
            </a:r>
            <a:r>
              <a:rPr dirty="0" spc="50"/>
              <a:t>WhatsApp Chat</a:t>
            </a:r>
            <a:r>
              <a:rPr dirty="0" spc="-15"/>
              <a:t> </a:t>
            </a:r>
            <a:r>
              <a:rPr dirty="0" spc="-10"/>
              <a:t>Analyzer,</a:t>
            </a:r>
            <a:r>
              <a:rPr dirty="0" spc="-15"/>
              <a:t> </a:t>
            </a:r>
            <a:r>
              <a:rPr dirty="0"/>
              <a:t>extracting</a:t>
            </a:r>
            <a:r>
              <a:rPr dirty="0" spc="-10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 spc="-10"/>
              <a:t>visualizing </a:t>
            </a:r>
            <a:r>
              <a:rPr dirty="0"/>
              <a:t>conversation</a:t>
            </a:r>
            <a:r>
              <a:rPr dirty="0" spc="5"/>
              <a:t> </a:t>
            </a:r>
            <a:r>
              <a:rPr dirty="0"/>
              <a:t>data</a:t>
            </a:r>
            <a:r>
              <a:rPr dirty="0" spc="10"/>
              <a:t> </a:t>
            </a:r>
            <a:r>
              <a:rPr dirty="0"/>
              <a:t>for</a:t>
            </a:r>
            <a:r>
              <a:rPr dirty="0" spc="5"/>
              <a:t> </a:t>
            </a:r>
            <a:r>
              <a:rPr dirty="0"/>
              <a:t>valuable</a:t>
            </a:r>
            <a:r>
              <a:rPr dirty="0" spc="10"/>
              <a:t> </a:t>
            </a:r>
            <a:r>
              <a:rPr dirty="0"/>
              <a:t>insights.</a:t>
            </a:r>
            <a:r>
              <a:rPr dirty="0" spc="5"/>
              <a:t> </a:t>
            </a:r>
            <a:r>
              <a:rPr dirty="0" spc="-35"/>
              <a:t>It </a:t>
            </a:r>
            <a:r>
              <a:rPr dirty="0" spc="55"/>
              <a:t>processes</a:t>
            </a:r>
            <a:r>
              <a:rPr dirty="0" spc="30"/>
              <a:t> </a:t>
            </a:r>
            <a:r>
              <a:rPr dirty="0"/>
              <a:t>logs,</a:t>
            </a:r>
            <a:r>
              <a:rPr dirty="0" spc="30"/>
              <a:t> </a:t>
            </a:r>
            <a:r>
              <a:rPr dirty="0"/>
              <a:t>calculating</a:t>
            </a:r>
            <a:r>
              <a:rPr dirty="0" spc="30"/>
              <a:t> </a:t>
            </a:r>
            <a:r>
              <a:rPr dirty="0" spc="-10"/>
              <a:t>individual/overall </a:t>
            </a:r>
            <a:r>
              <a:rPr dirty="0"/>
              <a:t>statistics</a:t>
            </a:r>
            <a:r>
              <a:rPr dirty="0" spc="25"/>
              <a:t> </a:t>
            </a:r>
            <a:r>
              <a:rPr dirty="0" spc="60"/>
              <a:t>(message</a:t>
            </a:r>
            <a:r>
              <a:rPr dirty="0" spc="30"/>
              <a:t> </a:t>
            </a:r>
            <a:r>
              <a:rPr dirty="0"/>
              <a:t>counts,</a:t>
            </a:r>
            <a:r>
              <a:rPr dirty="0" spc="30"/>
              <a:t> </a:t>
            </a:r>
            <a:r>
              <a:rPr dirty="0"/>
              <a:t>active</a:t>
            </a:r>
            <a:r>
              <a:rPr dirty="0" spc="30"/>
              <a:t> </a:t>
            </a:r>
            <a:r>
              <a:rPr dirty="0"/>
              <a:t>hours,</a:t>
            </a:r>
            <a:r>
              <a:rPr dirty="0" spc="25"/>
              <a:t> </a:t>
            </a:r>
            <a:r>
              <a:rPr dirty="0" spc="-20"/>
              <a:t>peak </a:t>
            </a:r>
            <a:r>
              <a:rPr dirty="0"/>
              <a:t>times)</a:t>
            </a:r>
            <a:r>
              <a:rPr dirty="0" spc="95"/>
              <a:t> </a:t>
            </a:r>
            <a:r>
              <a:rPr dirty="0"/>
              <a:t>and</a:t>
            </a:r>
            <a:r>
              <a:rPr dirty="0" spc="100"/>
              <a:t> </a:t>
            </a:r>
            <a:r>
              <a:rPr dirty="0"/>
              <a:t>performing</a:t>
            </a:r>
            <a:r>
              <a:rPr dirty="0" spc="100"/>
              <a:t> </a:t>
            </a:r>
            <a:r>
              <a:rPr dirty="0"/>
              <a:t>sentiment</a:t>
            </a:r>
            <a:r>
              <a:rPr dirty="0" spc="100"/>
              <a:t> </a:t>
            </a:r>
            <a:r>
              <a:rPr dirty="0"/>
              <a:t>analysis</a:t>
            </a:r>
            <a:r>
              <a:rPr dirty="0" spc="100"/>
              <a:t> </a:t>
            </a:r>
            <a:r>
              <a:rPr dirty="0" spc="-20"/>
              <a:t>with </a:t>
            </a:r>
            <a:r>
              <a:rPr dirty="0"/>
              <a:t>word</a:t>
            </a:r>
            <a:r>
              <a:rPr dirty="0" spc="10"/>
              <a:t> </a:t>
            </a:r>
            <a:r>
              <a:rPr dirty="0"/>
              <a:t>clouds.</a:t>
            </a:r>
            <a:r>
              <a:rPr dirty="0" spc="15"/>
              <a:t> </a:t>
            </a:r>
            <a:r>
              <a:rPr dirty="0"/>
              <a:t>Interactive</a:t>
            </a:r>
            <a:r>
              <a:rPr dirty="0" spc="15"/>
              <a:t> </a:t>
            </a:r>
            <a:r>
              <a:rPr dirty="0"/>
              <a:t>visualizations</a:t>
            </a:r>
            <a:r>
              <a:rPr dirty="0" spc="15"/>
              <a:t> </a:t>
            </a:r>
            <a:r>
              <a:rPr dirty="0" spc="-10"/>
              <a:t>(timelines, </a:t>
            </a:r>
            <a:r>
              <a:rPr dirty="0"/>
              <a:t>activity</a:t>
            </a:r>
            <a:r>
              <a:rPr dirty="0" spc="10"/>
              <a:t> </a:t>
            </a:r>
            <a:r>
              <a:rPr dirty="0"/>
              <a:t>maps,</a:t>
            </a:r>
            <a:r>
              <a:rPr dirty="0" spc="10"/>
              <a:t> </a:t>
            </a:r>
            <a:r>
              <a:rPr dirty="0"/>
              <a:t>charts)</a:t>
            </a:r>
            <a:r>
              <a:rPr dirty="0" spc="15"/>
              <a:t> </a:t>
            </a:r>
            <a:r>
              <a:rPr dirty="0"/>
              <a:t>via</a:t>
            </a:r>
            <a:r>
              <a:rPr dirty="0" spc="10"/>
              <a:t> </a:t>
            </a:r>
            <a:r>
              <a:rPr dirty="0" spc="-10"/>
              <a:t>Streamlit</a:t>
            </a:r>
            <a:r>
              <a:rPr dirty="0" spc="10"/>
              <a:t> </a:t>
            </a:r>
            <a:r>
              <a:rPr dirty="0"/>
              <a:t>help</a:t>
            </a:r>
            <a:r>
              <a:rPr dirty="0" spc="15"/>
              <a:t> </a:t>
            </a:r>
            <a:r>
              <a:rPr dirty="0" spc="-10"/>
              <a:t>users </a:t>
            </a:r>
            <a:r>
              <a:rPr dirty="0"/>
              <a:t>explore</a:t>
            </a:r>
            <a:r>
              <a:rPr dirty="0" spc="5"/>
              <a:t> </a:t>
            </a:r>
            <a:r>
              <a:rPr dirty="0"/>
              <a:t>patterns</a:t>
            </a:r>
            <a:r>
              <a:rPr dirty="0" spc="5"/>
              <a:t> </a:t>
            </a:r>
            <a:r>
              <a:rPr dirty="0"/>
              <a:t>and</a:t>
            </a:r>
            <a:r>
              <a:rPr dirty="0" spc="10"/>
              <a:t> </a:t>
            </a:r>
            <a:r>
              <a:rPr dirty="0" spc="-10"/>
              <a:t>trends.</a:t>
            </a:r>
            <a:r>
              <a:rPr dirty="0" spc="5"/>
              <a:t> </a:t>
            </a:r>
            <a:r>
              <a:rPr dirty="0"/>
              <a:t>The</a:t>
            </a:r>
            <a:r>
              <a:rPr dirty="0" spc="5"/>
              <a:t> </a:t>
            </a:r>
            <a:r>
              <a:rPr dirty="0" spc="-10"/>
              <a:t>project </a:t>
            </a:r>
            <a:r>
              <a:rPr dirty="0"/>
              <a:t>transforms raw data into actionable </a:t>
            </a:r>
            <a:r>
              <a:rPr dirty="0" spc="-10"/>
              <a:t>insights, </a:t>
            </a:r>
            <a:r>
              <a:rPr dirty="0"/>
              <a:t>revealing</a:t>
            </a:r>
            <a:r>
              <a:rPr dirty="0" spc="215"/>
              <a:t> </a:t>
            </a:r>
            <a:r>
              <a:rPr dirty="0"/>
              <a:t>communication</a:t>
            </a:r>
            <a:r>
              <a:rPr dirty="0" spc="220"/>
              <a:t> </a:t>
            </a:r>
            <a:r>
              <a:rPr dirty="0"/>
              <a:t>dynamics</a:t>
            </a:r>
            <a:r>
              <a:rPr dirty="0" spc="215"/>
              <a:t> </a:t>
            </a:r>
            <a:r>
              <a:rPr dirty="0" spc="-25"/>
              <a:t>and </a:t>
            </a:r>
            <a:r>
              <a:rPr dirty="0"/>
              <a:t>emotional</a:t>
            </a:r>
            <a:r>
              <a:rPr dirty="0" spc="-5"/>
              <a:t> </a:t>
            </a:r>
            <a:r>
              <a:rPr dirty="0" spc="-25"/>
              <a:t>tone.</a:t>
            </a:r>
            <a:r>
              <a:rPr dirty="0" spc="-5"/>
              <a:t> </a:t>
            </a:r>
            <a:r>
              <a:rPr dirty="0"/>
              <a:t>Future</a:t>
            </a:r>
            <a:r>
              <a:rPr dirty="0" spc="-5"/>
              <a:t> </a:t>
            </a:r>
            <a:r>
              <a:rPr dirty="0"/>
              <a:t>work</a:t>
            </a:r>
            <a:r>
              <a:rPr dirty="0" spc="-5"/>
              <a:t> </a:t>
            </a:r>
            <a:r>
              <a:rPr dirty="0"/>
              <a:t>may</a:t>
            </a:r>
            <a:r>
              <a:rPr dirty="0" spc="-5"/>
              <a:t> </a:t>
            </a:r>
            <a:r>
              <a:rPr dirty="0" spc="-10"/>
              <a:t>include </a:t>
            </a:r>
            <a:r>
              <a:rPr dirty="0"/>
              <a:t>platform</a:t>
            </a:r>
            <a:r>
              <a:rPr dirty="0" spc="35"/>
              <a:t> </a:t>
            </a:r>
            <a:r>
              <a:rPr dirty="0"/>
              <a:t>expansion,</a:t>
            </a:r>
            <a:r>
              <a:rPr dirty="0" spc="35"/>
              <a:t> </a:t>
            </a:r>
            <a:r>
              <a:rPr dirty="0"/>
              <a:t>advanced</a:t>
            </a:r>
            <a:r>
              <a:rPr dirty="0" spc="35"/>
              <a:t> </a:t>
            </a:r>
            <a:r>
              <a:rPr dirty="0" spc="-20"/>
              <a:t>NLP,</a:t>
            </a:r>
            <a:r>
              <a:rPr dirty="0" spc="35"/>
              <a:t> </a:t>
            </a:r>
            <a:r>
              <a:rPr dirty="0"/>
              <a:t>and</a:t>
            </a:r>
            <a:r>
              <a:rPr dirty="0" spc="35"/>
              <a:t> </a:t>
            </a:r>
            <a:r>
              <a:rPr dirty="0" spc="-20"/>
              <a:t>more </a:t>
            </a:r>
            <a:r>
              <a:rPr dirty="0" spc="-10"/>
              <a:t>features.</a:t>
            </a:r>
          </a:p>
        </p:txBody>
      </p:sp>
      <p:grpSp>
        <p:nvGrpSpPr>
          <p:cNvPr id="5" name="object 5" descr=""/>
          <p:cNvGrpSpPr/>
          <p:nvPr/>
        </p:nvGrpSpPr>
        <p:grpSpPr>
          <a:xfrm>
            <a:off x="715100" y="4393904"/>
            <a:ext cx="474345" cy="41275"/>
            <a:chOff x="715100" y="4393904"/>
            <a:chExt cx="474345" cy="41275"/>
          </a:xfrm>
        </p:grpSpPr>
        <p:sp>
          <p:nvSpPr>
            <p:cNvPr id="6" name="object 6" descr=""/>
            <p:cNvSpPr/>
            <p:nvPr/>
          </p:nvSpPr>
          <p:spPr>
            <a:xfrm>
              <a:off x="715100" y="4414399"/>
              <a:ext cx="426720" cy="0"/>
            </a:xfrm>
            <a:custGeom>
              <a:avLst/>
              <a:gdLst/>
              <a:ahLst/>
              <a:cxnLst/>
              <a:rect l="l" t="t" r="r" b="b"/>
              <a:pathLst>
                <a:path w="426719" h="0">
                  <a:moveTo>
                    <a:pt x="0" y="0"/>
                  </a:moveTo>
                  <a:lnTo>
                    <a:pt x="426149" y="0"/>
                  </a:lnTo>
                </a:path>
              </a:pathLst>
            </a:custGeom>
            <a:ln w="9524">
              <a:solidFill>
                <a:srgbClr val="14110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141250" y="43986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14110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21398" y="200825"/>
            <a:ext cx="950124" cy="73774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202841" y="1473443"/>
            <a:ext cx="15900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1490" algn="l"/>
              </a:tabLst>
            </a:pPr>
            <a:r>
              <a:rPr dirty="0" sz="1800" spc="-25">
                <a:solidFill>
                  <a:srgbClr val="5296B8"/>
                </a:solidFill>
                <a:latin typeface="Verdana"/>
                <a:cs typeface="Verdana"/>
              </a:rPr>
              <a:t>01</a:t>
            </a:r>
            <a:r>
              <a:rPr dirty="0" sz="1800">
                <a:solidFill>
                  <a:srgbClr val="5296B8"/>
                </a:solidFill>
                <a:latin typeface="Verdana"/>
                <a:cs typeface="Verdana"/>
              </a:rPr>
              <a:t>	</a:t>
            </a:r>
            <a:r>
              <a:rPr dirty="0" sz="1800" spc="-10">
                <a:solidFill>
                  <a:srgbClr val="14110D"/>
                </a:solidFill>
                <a:latin typeface="Verdana"/>
                <a:cs typeface="Verdana"/>
              </a:rPr>
              <a:t>Objective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620">
              <a:lnSpc>
                <a:spcPct val="100000"/>
              </a:lnSpc>
              <a:spcBef>
                <a:spcPts val="100"/>
              </a:spcBef>
            </a:pPr>
            <a:r>
              <a:rPr dirty="0" sz="2500"/>
              <a:t>Table</a:t>
            </a:r>
            <a:r>
              <a:rPr dirty="0" sz="2500" spc="-145"/>
              <a:t> </a:t>
            </a:r>
            <a:r>
              <a:rPr dirty="0" sz="2500"/>
              <a:t>of</a:t>
            </a:r>
            <a:r>
              <a:rPr dirty="0" sz="2500" spc="-145"/>
              <a:t> </a:t>
            </a:r>
            <a:r>
              <a:rPr dirty="0" sz="2500" spc="-10"/>
              <a:t>contents</a:t>
            </a:r>
            <a:endParaRPr sz="2500"/>
          </a:p>
        </p:txBody>
      </p:sp>
      <p:sp>
        <p:nvSpPr>
          <p:cNvPr id="4" name="object 4" descr=""/>
          <p:cNvSpPr txBox="1"/>
          <p:nvPr/>
        </p:nvSpPr>
        <p:spPr>
          <a:xfrm>
            <a:off x="1177924" y="3051218"/>
            <a:ext cx="3244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5296B8"/>
                </a:solidFill>
                <a:latin typeface="Verdana"/>
                <a:cs typeface="Verdana"/>
              </a:rPr>
              <a:t>04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178724" y="2019530"/>
            <a:ext cx="2160270" cy="1581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15620" indent="-502920">
              <a:lnSpc>
                <a:spcPct val="100000"/>
              </a:lnSpc>
              <a:spcBef>
                <a:spcPts val="100"/>
              </a:spcBef>
              <a:buClr>
                <a:srgbClr val="5296B8"/>
              </a:buClr>
              <a:buAutoNum type="arabicPeriod" startAt="2"/>
              <a:tabLst>
                <a:tab pos="515620" algn="l"/>
              </a:tabLst>
            </a:pPr>
            <a:r>
              <a:rPr dirty="0" sz="1800" spc="-10">
                <a:solidFill>
                  <a:srgbClr val="14110D"/>
                </a:solidFill>
                <a:latin typeface="Verdana"/>
                <a:cs typeface="Verdana"/>
              </a:rPr>
              <a:t>Introduction</a:t>
            </a:r>
            <a:endParaRPr sz="1800">
              <a:latin typeface="Verdana"/>
              <a:cs typeface="Verdana"/>
            </a:endParaRPr>
          </a:p>
          <a:p>
            <a:pPr marL="515620" indent="-502920">
              <a:lnSpc>
                <a:spcPct val="100000"/>
              </a:lnSpc>
              <a:spcBef>
                <a:spcPts val="1900"/>
              </a:spcBef>
              <a:buClr>
                <a:srgbClr val="5296B8"/>
              </a:buClr>
              <a:buAutoNum type="arabicPeriod" startAt="2"/>
              <a:tabLst>
                <a:tab pos="515620" algn="l"/>
              </a:tabLst>
            </a:pPr>
            <a:r>
              <a:rPr dirty="0" sz="1800" spc="-10">
                <a:solidFill>
                  <a:srgbClr val="14110D"/>
                </a:solidFill>
                <a:latin typeface="Verdana"/>
                <a:cs typeface="Verdana"/>
              </a:rPr>
              <a:t>Methodology</a:t>
            </a:r>
            <a:endParaRPr sz="1800">
              <a:latin typeface="Verdana"/>
              <a:cs typeface="Verdana"/>
            </a:endParaRPr>
          </a:p>
          <a:p>
            <a:pPr marL="515620" marR="5080">
              <a:lnSpc>
                <a:spcPct val="100699"/>
              </a:lnSpc>
              <a:spcBef>
                <a:spcPts val="1675"/>
              </a:spcBef>
            </a:pPr>
            <a:r>
              <a:rPr dirty="0" sz="1800" spc="-10">
                <a:solidFill>
                  <a:srgbClr val="14110D"/>
                </a:solidFill>
                <a:latin typeface="Verdana"/>
                <a:cs typeface="Verdana"/>
              </a:rPr>
              <a:t>Requirements Speciﬁcations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046702" y="1473430"/>
            <a:ext cx="2279650" cy="1851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4825" indent="-452755">
              <a:lnSpc>
                <a:spcPct val="100000"/>
              </a:lnSpc>
              <a:spcBef>
                <a:spcPts val="100"/>
              </a:spcBef>
              <a:buClr>
                <a:srgbClr val="5296B8"/>
              </a:buClr>
              <a:buAutoNum type="arabicPeriod" startAt="5"/>
              <a:tabLst>
                <a:tab pos="504825" algn="l"/>
              </a:tabLst>
            </a:pPr>
            <a:r>
              <a:rPr dirty="0" sz="1800">
                <a:solidFill>
                  <a:srgbClr val="14110D"/>
                </a:solidFill>
                <a:latin typeface="Verdana"/>
                <a:cs typeface="Verdana"/>
              </a:rPr>
              <a:t>Flow</a:t>
            </a:r>
            <a:r>
              <a:rPr dirty="0" sz="1800" spc="40">
                <a:solidFill>
                  <a:srgbClr val="14110D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14110D"/>
                </a:solidFill>
                <a:latin typeface="Verdana"/>
                <a:cs typeface="Verdana"/>
              </a:rPr>
              <a:t>Chart</a:t>
            </a:r>
            <a:endParaRPr sz="1800">
              <a:latin typeface="Verdana"/>
              <a:cs typeface="Verdana"/>
            </a:endParaRPr>
          </a:p>
          <a:p>
            <a:pPr marL="504825" indent="-454025">
              <a:lnSpc>
                <a:spcPct val="100000"/>
              </a:lnSpc>
              <a:spcBef>
                <a:spcPts val="2140"/>
              </a:spcBef>
              <a:buClr>
                <a:srgbClr val="5296B8"/>
              </a:buClr>
              <a:buAutoNum type="arabicPeriod" startAt="5"/>
              <a:tabLst>
                <a:tab pos="504825" algn="l"/>
              </a:tabLst>
            </a:pPr>
            <a:r>
              <a:rPr dirty="0" sz="1800">
                <a:solidFill>
                  <a:srgbClr val="14110D"/>
                </a:solidFill>
                <a:latin typeface="Verdana"/>
                <a:cs typeface="Verdana"/>
              </a:rPr>
              <a:t>Result</a:t>
            </a:r>
            <a:r>
              <a:rPr dirty="0" sz="1800" spc="-95">
                <a:solidFill>
                  <a:srgbClr val="14110D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14110D"/>
                </a:solidFill>
                <a:latin typeface="Verdana"/>
                <a:cs typeface="Verdana"/>
              </a:rPr>
              <a:t>Analysis</a:t>
            </a:r>
            <a:endParaRPr sz="1800">
              <a:latin typeface="Verdana"/>
              <a:cs typeface="Verdana"/>
            </a:endParaRPr>
          </a:p>
          <a:p>
            <a:pPr marL="504825" indent="-447675">
              <a:lnSpc>
                <a:spcPct val="100000"/>
              </a:lnSpc>
              <a:spcBef>
                <a:spcPts val="1900"/>
              </a:spcBef>
              <a:buClr>
                <a:srgbClr val="5296B8"/>
              </a:buClr>
              <a:buAutoNum type="arabicPeriod" startAt="5"/>
              <a:tabLst>
                <a:tab pos="504825" algn="l"/>
              </a:tabLst>
            </a:pPr>
            <a:r>
              <a:rPr dirty="0" sz="1800">
                <a:solidFill>
                  <a:srgbClr val="14110D"/>
                </a:solidFill>
                <a:latin typeface="Verdana"/>
                <a:cs typeface="Verdana"/>
              </a:rPr>
              <a:t>Future</a:t>
            </a:r>
            <a:r>
              <a:rPr dirty="0" sz="1800" spc="-95">
                <a:solidFill>
                  <a:srgbClr val="14110D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14110D"/>
                </a:solidFill>
                <a:latin typeface="Verdana"/>
                <a:cs typeface="Verdana"/>
              </a:rPr>
              <a:t>Scope</a:t>
            </a:r>
            <a:endParaRPr sz="1800">
              <a:latin typeface="Verdana"/>
              <a:cs typeface="Verdana"/>
            </a:endParaRPr>
          </a:p>
          <a:p>
            <a:pPr marL="504825" indent="-454025">
              <a:lnSpc>
                <a:spcPct val="100000"/>
              </a:lnSpc>
              <a:spcBef>
                <a:spcPts val="1689"/>
              </a:spcBef>
              <a:buClr>
                <a:srgbClr val="5296B8"/>
              </a:buClr>
              <a:buAutoNum type="arabicPeriod" startAt="5"/>
              <a:tabLst>
                <a:tab pos="504825" algn="l"/>
              </a:tabLst>
            </a:pPr>
            <a:r>
              <a:rPr dirty="0" sz="1800" spc="-10">
                <a:solidFill>
                  <a:srgbClr val="14110D"/>
                </a:solidFill>
                <a:latin typeface="Verdana"/>
                <a:cs typeface="Verdana"/>
              </a:rPr>
              <a:t>Conclusion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21398" y="200825"/>
            <a:ext cx="950124" cy="7377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44155"/>
            <a:ext cx="6009724" cy="33993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Objective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4859625" y="1673373"/>
            <a:ext cx="4062729" cy="2749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This</a:t>
            </a:r>
            <a:r>
              <a:rPr dirty="0" sz="1400" spc="9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14110D"/>
                </a:solidFill>
                <a:latin typeface="Trebuchet MS"/>
                <a:cs typeface="Trebuchet MS"/>
              </a:rPr>
              <a:t>project</a:t>
            </a:r>
            <a:r>
              <a:rPr dirty="0" sz="1400" spc="9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develops</a:t>
            </a:r>
            <a:r>
              <a:rPr dirty="0" sz="1400" spc="9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a</a:t>
            </a:r>
            <a:r>
              <a:rPr dirty="0" sz="1400" spc="9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user-friendly</a:t>
            </a:r>
            <a:r>
              <a:rPr dirty="0" sz="1400" spc="9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30">
                <a:solidFill>
                  <a:srgbClr val="14110D"/>
                </a:solidFill>
                <a:latin typeface="Trebuchet MS"/>
                <a:cs typeface="Trebuchet MS"/>
              </a:rPr>
              <a:t>Chat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Analyzer</a:t>
            </a:r>
            <a:r>
              <a:rPr dirty="0" sz="1400" spc="-2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for</a:t>
            </a:r>
            <a:r>
              <a:rPr dirty="0" sz="1400" spc="-2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whatsapp.</a:t>
            </a:r>
            <a:r>
              <a:rPr dirty="0" sz="1400" spc="-2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14110D"/>
                </a:solidFill>
                <a:latin typeface="Trebuchet MS"/>
                <a:cs typeface="Trebuchet MS"/>
              </a:rPr>
              <a:t>It</a:t>
            </a:r>
            <a:r>
              <a:rPr dirty="0" sz="1400" spc="-2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extracts</a:t>
            </a:r>
            <a:r>
              <a:rPr dirty="0" sz="1400" spc="-2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and</a:t>
            </a:r>
            <a:r>
              <a:rPr dirty="0" sz="1400" spc="-2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14110D"/>
                </a:solidFill>
                <a:latin typeface="Trebuchet MS"/>
                <a:cs typeface="Trebuchet MS"/>
              </a:rPr>
              <a:t>analyzes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conversation</a:t>
            </a:r>
            <a:r>
              <a:rPr dirty="0" sz="1400" spc="9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14110D"/>
                </a:solidFill>
                <a:latin typeface="Trebuchet MS"/>
                <a:cs typeface="Trebuchet MS"/>
              </a:rPr>
              <a:t>data,</a:t>
            </a:r>
            <a:r>
              <a:rPr dirty="0" sz="1400" spc="9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including</a:t>
            </a:r>
            <a:r>
              <a:rPr dirty="0" sz="1400" spc="10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14110D"/>
                </a:solidFill>
                <a:latin typeface="Trebuchet MS"/>
                <a:cs typeface="Trebuchet MS"/>
              </a:rPr>
              <a:t>timestamps,</a:t>
            </a:r>
            <a:r>
              <a:rPr dirty="0" sz="1400" spc="50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senders,</a:t>
            </a:r>
            <a:r>
              <a:rPr dirty="0" sz="1400" spc="10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and</a:t>
            </a:r>
            <a:r>
              <a:rPr dirty="0" sz="1400" spc="10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messages.</a:t>
            </a:r>
            <a:r>
              <a:rPr dirty="0" sz="1400" spc="10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The</a:t>
            </a:r>
            <a:r>
              <a:rPr dirty="0" sz="1400" spc="10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analyzer</a:t>
            </a:r>
            <a:r>
              <a:rPr dirty="0" sz="1400" spc="10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14110D"/>
                </a:solidFill>
                <a:latin typeface="Trebuchet MS"/>
                <a:cs typeface="Trebuchet MS"/>
              </a:rPr>
              <a:t>calculates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individual</a:t>
            </a:r>
            <a:r>
              <a:rPr dirty="0" sz="1400" spc="-1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activity</a:t>
            </a:r>
            <a:r>
              <a:rPr dirty="0" sz="1400" spc="-1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metrics</a:t>
            </a:r>
            <a:r>
              <a:rPr dirty="0" sz="1400" spc="-1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60">
                <a:solidFill>
                  <a:srgbClr val="14110D"/>
                </a:solidFill>
                <a:latin typeface="Trebuchet MS"/>
                <a:cs typeface="Trebuchet MS"/>
              </a:rPr>
              <a:t>(message</a:t>
            </a:r>
            <a:r>
              <a:rPr dirty="0" sz="1400" spc="-1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count,</a:t>
            </a:r>
            <a:r>
              <a:rPr dirty="0" sz="1400" spc="-3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14110D"/>
                </a:solidFill>
                <a:latin typeface="Trebuchet MS"/>
                <a:cs typeface="Trebuchet MS"/>
              </a:rPr>
              <a:t>active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hours)</a:t>
            </a:r>
            <a:r>
              <a:rPr dirty="0" sz="1400" spc="6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and</a:t>
            </a:r>
            <a:r>
              <a:rPr dirty="0" sz="1400" spc="6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14110D"/>
                </a:solidFill>
                <a:latin typeface="Trebuchet MS"/>
                <a:cs typeface="Trebuchet MS"/>
              </a:rPr>
              <a:t>overall</a:t>
            </a:r>
            <a:r>
              <a:rPr dirty="0" sz="1400" spc="6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chat</a:t>
            </a:r>
            <a:r>
              <a:rPr dirty="0" sz="1400" spc="6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statistics</a:t>
            </a:r>
            <a:r>
              <a:rPr dirty="0" sz="1400" spc="6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(media,</a:t>
            </a:r>
            <a:r>
              <a:rPr dirty="0" sz="1400" spc="6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14110D"/>
                </a:solidFill>
                <a:latin typeface="Trebuchet MS"/>
                <a:cs typeface="Trebuchet MS"/>
              </a:rPr>
              <a:t>peak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times).</a:t>
            </a:r>
            <a:r>
              <a:rPr dirty="0" sz="1400" spc="2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50">
                <a:solidFill>
                  <a:srgbClr val="14110D"/>
                </a:solidFill>
                <a:latin typeface="Trebuchet MS"/>
                <a:cs typeface="Trebuchet MS"/>
              </a:rPr>
              <a:t>Word</a:t>
            </a:r>
            <a:r>
              <a:rPr dirty="0" sz="1400" spc="3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clouds</a:t>
            </a:r>
            <a:r>
              <a:rPr dirty="0" sz="1400" spc="3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visualize</a:t>
            </a:r>
            <a:r>
              <a:rPr dirty="0" sz="1400" spc="3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14110D"/>
                </a:solidFill>
                <a:latin typeface="Trebuchet MS"/>
                <a:cs typeface="Trebuchet MS"/>
              </a:rPr>
              <a:t>frequent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vocabulary,</a:t>
            </a:r>
            <a:r>
              <a:rPr dirty="0" sz="1400" spc="-2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and</a:t>
            </a:r>
            <a:r>
              <a:rPr dirty="0" sz="1400" spc="-2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emoji</a:t>
            </a:r>
            <a:r>
              <a:rPr dirty="0" sz="1400" spc="-1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55">
                <a:solidFill>
                  <a:srgbClr val="14110D"/>
                </a:solidFill>
                <a:latin typeface="Trebuchet MS"/>
                <a:cs typeface="Trebuchet MS"/>
              </a:rPr>
              <a:t>usage</a:t>
            </a:r>
            <a:r>
              <a:rPr dirty="0" sz="1400" spc="-2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is</a:t>
            </a:r>
            <a:r>
              <a:rPr dirty="0" sz="1400" spc="-2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14110D"/>
                </a:solidFill>
                <a:latin typeface="Trebuchet MS"/>
                <a:cs typeface="Trebuchet MS"/>
              </a:rPr>
              <a:t>analyzed.</a:t>
            </a:r>
            <a:endParaRPr sz="1400">
              <a:latin typeface="Trebuchet MS"/>
              <a:cs typeface="Trebuchet MS"/>
            </a:endParaRPr>
          </a:p>
          <a:p>
            <a:pPr algn="just" marL="12700" marR="255904">
              <a:lnSpc>
                <a:spcPct val="116100"/>
              </a:lnSpc>
            </a:pP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Sentiment</a:t>
            </a:r>
            <a:r>
              <a:rPr dirty="0" sz="1400" spc="5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analysis</a:t>
            </a:r>
            <a:r>
              <a:rPr dirty="0" sz="1400" spc="55">
                <a:solidFill>
                  <a:srgbClr val="14110D"/>
                </a:solidFill>
                <a:latin typeface="Trebuchet MS"/>
                <a:cs typeface="Trebuchet MS"/>
              </a:rPr>
              <a:t> uses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machine</a:t>
            </a:r>
            <a:r>
              <a:rPr dirty="0" sz="1400" spc="6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14110D"/>
                </a:solidFill>
                <a:latin typeface="Trebuchet MS"/>
                <a:cs typeface="Trebuchet MS"/>
              </a:rPr>
              <a:t>learning,</a:t>
            </a:r>
            <a:r>
              <a:rPr dirty="0" sz="1400" spc="5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14110D"/>
                </a:solidFill>
                <a:latin typeface="Trebuchet MS"/>
                <a:cs typeface="Trebuchet MS"/>
              </a:rPr>
              <a:t>and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interactive</a:t>
            </a:r>
            <a:r>
              <a:rPr dirty="0" sz="1400" spc="-4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visualizations</a:t>
            </a:r>
            <a:r>
              <a:rPr dirty="0" sz="1400" spc="-3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explore</a:t>
            </a:r>
            <a:r>
              <a:rPr dirty="0" sz="1400" spc="-3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14110D"/>
                </a:solidFill>
                <a:latin typeface="Trebuchet MS"/>
                <a:cs typeface="Trebuchet MS"/>
              </a:rPr>
              <a:t>conversation patterns.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715100" y="4393904"/>
            <a:ext cx="474345" cy="41275"/>
            <a:chOff x="715100" y="4393904"/>
            <a:chExt cx="474345" cy="41275"/>
          </a:xfrm>
        </p:grpSpPr>
        <p:sp>
          <p:nvSpPr>
            <p:cNvPr id="6" name="object 6" descr=""/>
            <p:cNvSpPr/>
            <p:nvPr/>
          </p:nvSpPr>
          <p:spPr>
            <a:xfrm>
              <a:off x="715100" y="4414399"/>
              <a:ext cx="426720" cy="0"/>
            </a:xfrm>
            <a:custGeom>
              <a:avLst/>
              <a:gdLst/>
              <a:ahLst/>
              <a:cxnLst/>
              <a:rect l="l" t="t" r="r" b="b"/>
              <a:pathLst>
                <a:path w="426719" h="0">
                  <a:moveTo>
                    <a:pt x="0" y="0"/>
                  </a:moveTo>
                  <a:lnTo>
                    <a:pt x="426149" y="0"/>
                  </a:lnTo>
                </a:path>
              </a:pathLst>
            </a:custGeom>
            <a:ln w="9524">
              <a:solidFill>
                <a:srgbClr val="14110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141250" y="43986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14110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21398" y="200825"/>
            <a:ext cx="950124" cy="73774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44155"/>
            <a:ext cx="6009724" cy="33993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Introduction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4630749" y="1473398"/>
            <a:ext cx="3992245" cy="3244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This</a:t>
            </a:r>
            <a:r>
              <a:rPr dirty="0" sz="1400" spc="9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14110D"/>
                </a:solidFill>
                <a:latin typeface="Trebuchet MS"/>
                <a:cs typeface="Trebuchet MS"/>
              </a:rPr>
              <a:t>project</a:t>
            </a:r>
            <a:r>
              <a:rPr dirty="0" sz="1400" spc="9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developed</a:t>
            </a:r>
            <a:r>
              <a:rPr dirty="0" sz="1400" spc="9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a</a:t>
            </a:r>
            <a:r>
              <a:rPr dirty="0" sz="1400" spc="9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user-friendly</a:t>
            </a:r>
            <a:r>
              <a:rPr dirty="0" sz="1400" spc="9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30">
                <a:solidFill>
                  <a:srgbClr val="14110D"/>
                </a:solidFill>
                <a:latin typeface="Trebuchet MS"/>
                <a:cs typeface="Trebuchet MS"/>
              </a:rPr>
              <a:t>Chat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Analyzer</a:t>
            </a:r>
            <a:r>
              <a:rPr dirty="0" sz="1400" spc="4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for</a:t>
            </a:r>
            <a:r>
              <a:rPr dirty="0" sz="1400" spc="4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whatsapp</a:t>
            </a:r>
            <a:r>
              <a:rPr dirty="0" sz="1400" spc="4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to</a:t>
            </a:r>
            <a:r>
              <a:rPr dirty="0" sz="1400" spc="4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14110D"/>
                </a:solidFill>
                <a:latin typeface="Trebuchet MS"/>
                <a:cs typeface="Trebuchet MS"/>
              </a:rPr>
              <a:t>extract</a:t>
            </a:r>
            <a:r>
              <a:rPr dirty="0" sz="1400" spc="4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insights</a:t>
            </a:r>
            <a:r>
              <a:rPr dirty="0" sz="1400" spc="4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14110D"/>
                </a:solidFill>
                <a:latin typeface="Trebuchet MS"/>
                <a:cs typeface="Trebuchet MS"/>
              </a:rPr>
              <a:t>from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conversation</a:t>
            </a:r>
            <a:r>
              <a:rPr dirty="0" sz="1400" spc="5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14110D"/>
                </a:solidFill>
                <a:latin typeface="Trebuchet MS"/>
                <a:cs typeface="Trebuchet MS"/>
              </a:rPr>
              <a:t>data.</a:t>
            </a:r>
            <a:r>
              <a:rPr dirty="0" sz="1400" spc="6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14110D"/>
                </a:solidFill>
                <a:latin typeface="Trebuchet MS"/>
                <a:cs typeface="Trebuchet MS"/>
              </a:rPr>
              <a:t>It</a:t>
            </a:r>
            <a:r>
              <a:rPr dirty="0" sz="1400" spc="6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automates</a:t>
            </a:r>
            <a:r>
              <a:rPr dirty="0" sz="1400" spc="6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14110D"/>
                </a:solidFill>
                <a:latin typeface="Trebuchet MS"/>
                <a:cs typeface="Trebuchet MS"/>
              </a:rPr>
              <a:t>analysis,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extracting</a:t>
            </a:r>
            <a:r>
              <a:rPr dirty="0" sz="1400" spc="2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key</a:t>
            </a:r>
            <a:r>
              <a:rPr dirty="0" sz="1400" spc="2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information</a:t>
            </a:r>
            <a:r>
              <a:rPr dirty="0" sz="1400" spc="3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14110D"/>
                </a:solidFill>
                <a:latin typeface="Trebuchet MS"/>
                <a:cs typeface="Trebuchet MS"/>
              </a:rPr>
              <a:t>like</a:t>
            </a:r>
            <a:r>
              <a:rPr dirty="0" sz="1400" spc="2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timestamps</a:t>
            </a:r>
            <a:r>
              <a:rPr dirty="0" sz="1400" spc="2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14110D"/>
                </a:solidFill>
                <a:latin typeface="Trebuchet MS"/>
                <a:cs typeface="Trebuchet MS"/>
              </a:rPr>
              <a:t>and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sender</a:t>
            </a:r>
            <a:r>
              <a:rPr dirty="0" sz="1400" spc="1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data</a:t>
            </a:r>
            <a:r>
              <a:rPr dirty="0" sz="1400" spc="1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to</a:t>
            </a:r>
            <a:r>
              <a:rPr dirty="0" sz="1400" spc="1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analyze</a:t>
            </a:r>
            <a:r>
              <a:rPr dirty="0" sz="1400" spc="1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individual</a:t>
            </a:r>
            <a:r>
              <a:rPr dirty="0" sz="1400" spc="1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14110D"/>
                </a:solidFill>
                <a:latin typeface="Trebuchet MS"/>
                <a:cs typeface="Trebuchet MS"/>
              </a:rPr>
              <a:t>activity </a:t>
            </a:r>
            <a:r>
              <a:rPr dirty="0" sz="1400" spc="60">
                <a:solidFill>
                  <a:srgbClr val="14110D"/>
                </a:solidFill>
                <a:latin typeface="Trebuchet MS"/>
                <a:cs typeface="Trebuchet MS"/>
              </a:rPr>
              <a:t>(message</a:t>
            </a:r>
            <a:r>
              <a:rPr dirty="0" sz="1400" spc="4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14110D"/>
                </a:solidFill>
                <a:latin typeface="Trebuchet MS"/>
                <a:cs typeface="Trebuchet MS"/>
              </a:rPr>
              <a:t>frequency,</a:t>
            </a:r>
            <a:r>
              <a:rPr dirty="0" sz="1400" spc="5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active</a:t>
            </a:r>
            <a:r>
              <a:rPr dirty="0" sz="1400" spc="4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hours)</a:t>
            </a:r>
            <a:r>
              <a:rPr dirty="0" sz="1400" spc="5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and</a:t>
            </a:r>
            <a:r>
              <a:rPr dirty="0" sz="1400" spc="5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14110D"/>
                </a:solidFill>
                <a:latin typeface="Trebuchet MS"/>
                <a:cs typeface="Trebuchet MS"/>
              </a:rPr>
              <a:t>overall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chat</a:t>
            </a:r>
            <a:r>
              <a:rPr dirty="0" sz="1400" spc="5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statistics</a:t>
            </a:r>
            <a:r>
              <a:rPr dirty="0" sz="1400" spc="5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(peak</a:t>
            </a:r>
            <a:r>
              <a:rPr dirty="0" sz="1400" spc="5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14110D"/>
                </a:solidFill>
                <a:latin typeface="Trebuchet MS"/>
                <a:cs typeface="Trebuchet MS"/>
              </a:rPr>
              <a:t>activity,</a:t>
            </a:r>
            <a:r>
              <a:rPr dirty="0" sz="1400" spc="5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60">
                <a:solidFill>
                  <a:srgbClr val="14110D"/>
                </a:solidFill>
                <a:latin typeface="Trebuchet MS"/>
                <a:cs typeface="Trebuchet MS"/>
              </a:rPr>
              <a:t>common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vocabulary,</a:t>
            </a:r>
            <a:r>
              <a:rPr dirty="0" sz="1400" spc="-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emoji</a:t>
            </a:r>
            <a:r>
              <a:rPr dirty="0" sz="1400" spc="-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use).</a:t>
            </a:r>
            <a:r>
              <a:rPr dirty="0" sz="1400" spc="-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Sentiment</a:t>
            </a:r>
            <a:r>
              <a:rPr dirty="0" sz="1400" spc="-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analysis</a:t>
            </a:r>
            <a:r>
              <a:rPr dirty="0" sz="1400" spc="-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14110D"/>
                </a:solidFill>
                <a:latin typeface="Trebuchet MS"/>
                <a:cs typeface="Trebuchet MS"/>
              </a:rPr>
              <a:t>and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interactive</a:t>
            </a:r>
            <a:r>
              <a:rPr dirty="0" sz="1400" spc="1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visualizations</a:t>
            </a:r>
            <a:r>
              <a:rPr dirty="0" sz="1400" spc="1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present</a:t>
            </a:r>
            <a:r>
              <a:rPr dirty="0" sz="1400" spc="1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14110D"/>
                </a:solidFill>
                <a:latin typeface="Trebuchet MS"/>
                <a:cs typeface="Trebuchet MS"/>
              </a:rPr>
              <a:t>results,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revealing</a:t>
            </a:r>
            <a:r>
              <a:rPr dirty="0" sz="1400" spc="17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communication</a:t>
            </a:r>
            <a:r>
              <a:rPr dirty="0" sz="1400" spc="18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dynamics</a:t>
            </a:r>
            <a:r>
              <a:rPr dirty="0" sz="1400" spc="18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and</a:t>
            </a:r>
            <a:r>
              <a:rPr dirty="0" sz="1400" spc="17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14110D"/>
                </a:solidFill>
                <a:latin typeface="Trebuchet MS"/>
                <a:cs typeface="Trebuchet MS"/>
              </a:rPr>
              <a:t>trends.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The</a:t>
            </a:r>
            <a:r>
              <a:rPr dirty="0" sz="1400" spc="8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analyzer</a:t>
            </a:r>
            <a:r>
              <a:rPr dirty="0" sz="1400" spc="8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simplifies</a:t>
            </a:r>
            <a:r>
              <a:rPr dirty="0" sz="1400" spc="8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understanding</a:t>
            </a:r>
            <a:r>
              <a:rPr dirty="0" sz="1400" spc="8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40">
                <a:solidFill>
                  <a:srgbClr val="14110D"/>
                </a:solidFill>
                <a:latin typeface="Trebuchet MS"/>
                <a:cs typeface="Trebuchet MS"/>
              </a:rPr>
              <a:t>WhatsApp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conversations,</a:t>
            </a:r>
            <a:r>
              <a:rPr dirty="0" sz="1400" spc="6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offering</a:t>
            </a:r>
            <a:r>
              <a:rPr dirty="0" sz="1400" spc="6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actionable</a:t>
            </a:r>
            <a:r>
              <a:rPr dirty="0" sz="1400" spc="6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14110D"/>
                </a:solidFill>
                <a:latin typeface="Trebuchet MS"/>
                <a:cs typeface="Trebuchet MS"/>
              </a:rPr>
              <a:t>insights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through</a:t>
            </a:r>
            <a:r>
              <a:rPr dirty="0" sz="1400" spc="4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clear</a:t>
            </a:r>
            <a:r>
              <a:rPr dirty="0" sz="1400" spc="4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14110D"/>
                </a:solidFill>
                <a:latin typeface="Trebuchet MS"/>
                <a:cs typeface="Trebuchet MS"/>
              </a:rPr>
              <a:t>visualizations.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715100" y="4393904"/>
            <a:ext cx="474345" cy="41275"/>
            <a:chOff x="715100" y="4393904"/>
            <a:chExt cx="474345" cy="41275"/>
          </a:xfrm>
        </p:grpSpPr>
        <p:sp>
          <p:nvSpPr>
            <p:cNvPr id="6" name="object 6" descr=""/>
            <p:cNvSpPr/>
            <p:nvPr/>
          </p:nvSpPr>
          <p:spPr>
            <a:xfrm>
              <a:off x="715100" y="4414399"/>
              <a:ext cx="426720" cy="0"/>
            </a:xfrm>
            <a:custGeom>
              <a:avLst/>
              <a:gdLst/>
              <a:ahLst/>
              <a:cxnLst/>
              <a:rect l="l" t="t" r="r" b="b"/>
              <a:pathLst>
                <a:path w="426719" h="0">
                  <a:moveTo>
                    <a:pt x="0" y="0"/>
                  </a:moveTo>
                  <a:lnTo>
                    <a:pt x="426149" y="0"/>
                  </a:lnTo>
                </a:path>
              </a:pathLst>
            </a:custGeom>
            <a:ln w="9524">
              <a:solidFill>
                <a:srgbClr val="14110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141250" y="43986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14110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21398" y="200825"/>
            <a:ext cx="950124" cy="7377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44155"/>
            <a:ext cx="6009724" cy="33993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80"/>
              <a:t>Methodology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4630749" y="1765813"/>
            <a:ext cx="4062729" cy="254381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dirty="0" sz="1400" spc="50">
                <a:solidFill>
                  <a:srgbClr val="14110D"/>
                </a:solidFill>
                <a:latin typeface="Trebuchet MS"/>
                <a:cs typeface="Trebuchet MS"/>
              </a:rPr>
              <a:t>Chat</a:t>
            </a:r>
            <a:r>
              <a:rPr dirty="0" sz="1400" spc="1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50">
                <a:solidFill>
                  <a:srgbClr val="14110D"/>
                </a:solidFill>
                <a:latin typeface="Trebuchet MS"/>
                <a:cs typeface="Trebuchet MS"/>
              </a:rPr>
              <a:t>logs</a:t>
            </a:r>
            <a:r>
              <a:rPr dirty="0" sz="1400" spc="1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(eg.</a:t>
            </a:r>
            <a:r>
              <a:rPr dirty="0" sz="1400" spc="1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whatsapp</a:t>
            </a:r>
            <a:r>
              <a:rPr dirty="0" sz="1400" spc="1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14110D"/>
                </a:solidFill>
                <a:latin typeface="Trebuchet MS"/>
                <a:cs typeface="Trebuchet MS"/>
              </a:rPr>
              <a:t>.txt)</a:t>
            </a:r>
            <a:r>
              <a:rPr dirty="0" sz="1400" spc="1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were</a:t>
            </a:r>
            <a:r>
              <a:rPr dirty="0" sz="1400" spc="1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14110D"/>
                </a:solidFill>
                <a:latin typeface="Trebuchet MS"/>
                <a:cs typeface="Trebuchet MS"/>
              </a:rPr>
              <a:t>preprocessed </a:t>
            </a:r>
            <a:r>
              <a:rPr dirty="0" sz="1400" spc="50">
                <a:solidFill>
                  <a:srgbClr val="14110D"/>
                </a:solidFill>
                <a:latin typeface="Trebuchet MS"/>
                <a:cs typeface="Trebuchet MS"/>
              </a:rPr>
              <a:t>using</a:t>
            </a:r>
            <a:r>
              <a:rPr dirty="0" sz="1400" spc="3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regular</a:t>
            </a:r>
            <a:r>
              <a:rPr dirty="0" sz="1400" spc="3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expressions</a:t>
            </a:r>
            <a:r>
              <a:rPr dirty="0" sz="1400" spc="3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to</a:t>
            </a:r>
            <a:r>
              <a:rPr dirty="0" sz="1400" spc="3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14110D"/>
                </a:solidFill>
                <a:latin typeface="Trebuchet MS"/>
                <a:cs typeface="Trebuchet MS"/>
              </a:rPr>
              <a:t>extract</a:t>
            </a:r>
            <a:r>
              <a:rPr dirty="0" sz="1400" spc="3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14110D"/>
                </a:solidFill>
                <a:latin typeface="Trebuchet MS"/>
                <a:cs typeface="Trebuchet MS"/>
              </a:rPr>
              <a:t>timestamps </a:t>
            </a:r>
            <a:r>
              <a:rPr dirty="0" sz="1400" spc="10">
                <a:solidFill>
                  <a:srgbClr val="14110D"/>
                </a:solidFill>
                <a:latin typeface="Trebuchet MS"/>
                <a:cs typeface="Trebuchet MS"/>
              </a:rPr>
              <a:t>and</a:t>
            </a:r>
            <a:r>
              <a:rPr dirty="0" sz="1400" spc="12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14110D"/>
                </a:solidFill>
                <a:latin typeface="Trebuchet MS"/>
                <a:cs typeface="Trebuchet MS"/>
              </a:rPr>
              <a:t>messages,</a:t>
            </a:r>
            <a:r>
              <a:rPr dirty="0" sz="1400" spc="12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14110D"/>
                </a:solidFill>
                <a:latin typeface="Trebuchet MS"/>
                <a:cs typeface="Trebuchet MS"/>
              </a:rPr>
              <a:t>removing</a:t>
            </a:r>
            <a:r>
              <a:rPr dirty="0" sz="1400" spc="12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notifications</a:t>
            </a:r>
            <a:r>
              <a:rPr dirty="0" sz="1400" spc="12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14110D"/>
                </a:solidFill>
                <a:latin typeface="Trebuchet MS"/>
                <a:cs typeface="Trebuchet MS"/>
              </a:rPr>
              <a:t>and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generating</a:t>
            </a:r>
            <a:r>
              <a:rPr dirty="0" sz="1400" spc="3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time-</a:t>
            </a:r>
            <a:r>
              <a:rPr dirty="0" sz="1400" spc="50">
                <a:solidFill>
                  <a:srgbClr val="14110D"/>
                </a:solidFill>
                <a:latin typeface="Trebuchet MS"/>
                <a:cs typeface="Trebuchet MS"/>
              </a:rPr>
              <a:t>based</a:t>
            </a:r>
            <a:r>
              <a:rPr dirty="0" sz="1400" spc="3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features</a:t>
            </a:r>
            <a:r>
              <a:rPr dirty="0" sz="1400" spc="3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(day,</a:t>
            </a:r>
            <a:r>
              <a:rPr dirty="0" sz="1400" spc="3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14110D"/>
                </a:solidFill>
                <a:latin typeface="Trebuchet MS"/>
                <a:cs typeface="Trebuchet MS"/>
              </a:rPr>
              <a:t>date,</a:t>
            </a:r>
            <a:r>
              <a:rPr dirty="0" sz="1400" spc="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14110D"/>
                </a:solidFill>
                <a:latin typeface="Trebuchet MS"/>
                <a:cs typeface="Trebuchet MS"/>
              </a:rPr>
              <a:t>hour). </a:t>
            </a:r>
            <a:r>
              <a:rPr dirty="0" sz="1400" spc="55">
                <a:solidFill>
                  <a:srgbClr val="14110D"/>
                </a:solidFill>
                <a:latin typeface="Trebuchet MS"/>
                <a:cs typeface="Trebuchet MS"/>
              </a:rPr>
              <a:t>Stop</a:t>
            </a:r>
            <a:r>
              <a:rPr dirty="0" sz="1400" spc="2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words</a:t>
            </a:r>
            <a:r>
              <a:rPr dirty="0" sz="1400" spc="2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were</a:t>
            </a:r>
            <a:r>
              <a:rPr dirty="0" sz="1400" spc="2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removed,</a:t>
            </a:r>
            <a:r>
              <a:rPr dirty="0" sz="1400" spc="2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and</a:t>
            </a:r>
            <a:r>
              <a:rPr dirty="0" sz="1400" spc="3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14110D"/>
                </a:solidFill>
                <a:latin typeface="Trebuchet MS"/>
                <a:cs typeface="Trebuchet MS"/>
              </a:rPr>
              <a:t>feature</a:t>
            </a:r>
            <a:r>
              <a:rPr dirty="0" sz="1400" spc="-10">
                <a:solidFill>
                  <a:srgbClr val="14110D"/>
                </a:solidFill>
                <a:latin typeface="Trebuchet MS"/>
                <a:cs typeface="Trebuchet MS"/>
              </a:rPr>
              <a:t> extraction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calculated</a:t>
            </a:r>
            <a:r>
              <a:rPr dirty="0" sz="1400" spc="2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word</a:t>
            </a:r>
            <a:r>
              <a:rPr dirty="0" sz="1400" spc="2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frequencies,</a:t>
            </a:r>
            <a:r>
              <a:rPr dirty="0" sz="1400" spc="2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emoji</a:t>
            </a:r>
            <a:r>
              <a:rPr dirty="0" sz="1400" spc="2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counts,</a:t>
            </a:r>
            <a:r>
              <a:rPr dirty="0" sz="1400" spc="2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14110D"/>
                </a:solidFill>
                <a:latin typeface="Trebuchet MS"/>
                <a:cs typeface="Trebuchet MS"/>
              </a:rPr>
              <a:t>and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participant</a:t>
            </a:r>
            <a:r>
              <a:rPr dirty="0" sz="1400" spc="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metrics</a:t>
            </a:r>
            <a:r>
              <a:rPr dirty="0" sz="1400" spc="1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60">
                <a:solidFill>
                  <a:srgbClr val="14110D"/>
                </a:solidFill>
                <a:latin typeface="Trebuchet MS"/>
                <a:cs typeface="Trebuchet MS"/>
              </a:rPr>
              <a:t>(message</a:t>
            </a:r>
            <a:r>
              <a:rPr dirty="0" sz="1400" spc="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count,</a:t>
            </a:r>
            <a:r>
              <a:rPr dirty="0" sz="1400" spc="1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14110D"/>
                </a:solidFill>
                <a:latin typeface="Trebuchet MS"/>
                <a:cs typeface="Trebuchet MS"/>
              </a:rPr>
              <a:t>active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hours).</a:t>
            </a:r>
            <a:r>
              <a:rPr dirty="0" sz="1400" spc="6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Visualizations</a:t>
            </a:r>
            <a:r>
              <a:rPr dirty="0" sz="1400" spc="6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(word</a:t>
            </a:r>
            <a:r>
              <a:rPr dirty="0" sz="1400" spc="6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clouds,</a:t>
            </a:r>
            <a:r>
              <a:rPr dirty="0" sz="1400" spc="6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bar</a:t>
            </a:r>
            <a:r>
              <a:rPr dirty="0" sz="1400" spc="6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14110D"/>
                </a:solidFill>
                <a:latin typeface="Trebuchet MS"/>
                <a:cs typeface="Trebuchet MS"/>
              </a:rPr>
              <a:t>charts, line </a:t>
            </a:r>
            <a:r>
              <a:rPr dirty="0" sz="1400" spc="50">
                <a:solidFill>
                  <a:srgbClr val="14110D"/>
                </a:solidFill>
                <a:latin typeface="Trebuchet MS"/>
                <a:cs typeface="Trebuchet MS"/>
              </a:rPr>
              <a:t>graphs)</a:t>
            </a:r>
            <a:r>
              <a:rPr dirty="0" sz="1400" spc="-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represented</a:t>
            </a:r>
            <a:r>
              <a:rPr dirty="0" sz="1400" spc="-1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frequent</a:t>
            </a:r>
            <a:r>
              <a:rPr dirty="0" sz="1400" spc="-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14110D"/>
                </a:solidFill>
                <a:latin typeface="Trebuchet MS"/>
                <a:cs typeface="Trebuchet MS"/>
              </a:rPr>
              <a:t>words, </a:t>
            </a:r>
            <a:r>
              <a:rPr dirty="0" sz="1400" spc="65">
                <a:solidFill>
                  <a:srgbClr val="14110D"/>
                </a:solidFill>
                <a:latin typeface="Trebuchet MS"/>
                <a:cs typeface="Trebuchet MS"/>
              </a:rPr>
              <a:t>message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14110D"/>
                </a:solidFill>
                <a:latin typeface="Trebuchet MS"/>
                <a:cs typeface="Trebuchet MS"/>
              </a:rPr>
              <a:t>frequency,</a:t>
            </a:r>
            <a:r>
              <a:rPr dirty="0" sz="1400" spc="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and</a:t>
            </a:r>
            <a:r>
              <a:rPr dirty="0" sz="1400" spc="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chat</a:t>
            </a:r>
            <a:r>
              <a:rPr dirty="0" sz="1400" spc="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14110D"/>
                </a:solidFill>
                <a:latin typeface="Trebuchet MS"/>
                <a:cs typeface="Trebuchet MS"/>
              </a:rPr>
              <a:t>activity.</a:t>
            </a:r>
            <a:r>
              <a:rPr dirty="0" sz="1400" spc="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14110D"/>
                </a:solidFill>
                <a:latin typeface="Trebuchet MS"/>
                <a:cs typeface="Trebuchet MS"/>
              </a:rPr>
              <a:t>Python, </a:t>
            </a:r>
            <a:r>
              <a:rPr dirty="0" sz="1400" spc="-55">
                <a:solidFill>
                  <a:srgbClr val="14110D"/>
                </a:solidFill>
                <a:latin typeface="Trebuchet MS"/>
                <a:cs typeface="Trebuchet MS"/>
              </a:rPr>
              <a:t>nltk,</a:t>
            </a:r>
            <a:r>
              <a:rPr dirty="0" sz="1400" spc="2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14110D"/>
                </a:solidFill>
                <a:latin typeface="Trebuchet MS"/>
                <a:cs typeface="Trebuchet MS"/>
              </a:rPr>
              <a:t>matplotlib,</a:t>
            </a:r>
            <a:r>
              <a:rPr dirty="0" sz="1400" spc="2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and</a:t>
            </a:r>
            <a:r>
              <a:rPr dirty="0" sz="1400" spc="3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seaborn</a:t>
            </a:r>
            <a:r>
              <a:rPr dirty="0" sz="1400" spc="2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were</a:t>
            </a:r>
            <a:r>
              <a:rPr dirty="0" sz="1400" spc="2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50">
                <a:solidFill>
                  <a:srgbClr val="14110D"/>
                </a:solidFill>
                <a:latin typeface="Trebuchet MS"/>
                <a:cs typeface="Trebuchet MS"/>
              </a:rPr>
              <a:t>used</a:t>
            </a:r>
            <a:r>
              <a:rPr dirty="0" sz="1400" spc="3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14110D"/>
                </a:solidFill>
                <a:latin typeface="Trebuchet MS"/>
                <a:cs typeface="Trebuchet MS"/>
              </a:rPr>
              <a:t>for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implementation</a:t>
            </a:r>
            <a:r>
              <a:rPr dirty="0" sz="1400" spc="6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and</a:t>
            </a:r>
            <a:r>
              <a:rPr dirty="0" sz="1400" spc="6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14110D"/>
                </a:solidFill>
                <a:latin typeface="Trebuchet MS"/>
                <a:cs typeface="Trebuchet MS"/>
              </a:rPr>
              <a:t>analysis.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715100" y="4393904"/>
            <a:ext cx="474345" cy="41275"/>
            <a:chOff x="715100" y="4393904"/>
            <a:chExt cx="474345" cy="41275"/>
          </a:xfrm>
        </p:grpSpPr>
        <p:sp>
          <p:nvSpPr>
            <p:cNvPr id="6" name="object 6" descr=""/>
            <p:cNvSpPr/>
            <p:nvPr/>
          </p:nvSpPr>
          <p:spPr>
            <a:xfrm>
              <a:off x="715100" y="4414399"/>
              <a:ext cx="426720" cy="0"/>
            </a:xfrm>
            <a:custGeom>
              <a:avLst/>
              <a:gdLst/>
              <a:ahLst/>
              <a:cxnLst/>
              <a:rect l="l" t="t" r="r" b="b"/>
              <a:pathLst>
                <a:path w="426719" h="0">
                  <a:moveTo>
                    <a:pt x="0" y="0"/>
                  </a:moveTo>
                  <a:lnTo>
                    <a:pt x="426149" y="0"/>
                  </a:lnTo>
                </a:path>
              </a:pathLst>
            </a:custGeom>
            <a:ln w="9524">
              <a:solidFill>
                <a:srgbClr val="14110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141250" y="43986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14110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21398" y="200825"/>
            <a:ext cx="950124" cy="7377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415946"/>
            <a:ext cx="1738292" cy="1727552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00321" y="3413509"/>
            <a:ext cx="1743677" cy="172999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89350" y="815418"/>
            <a:ext cx="589216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Requirements</a:t>
            </a:r>
            <a:r>
              <a:rPr dirty="0" sz="3200" spc="180"/>
              <a:t> </a:t>
            </a:r>
            <a:r>
              <a:rPr dirty="0" sz="3200" spc="-10"/>
              <a:t>Speciﬁcations</a:t>
            </a:r>
            <a:endParaRPr sz="3200"/>
          </a:p>
        </p:txBody>
      </p:sp>
      <p:sp>
        <p:nvSpPr>
          <p:cNvPr id="5" name="object 5" descr=""/>
          <p:cNvSpPr txBox="1"/>
          <p:nvPr/>
        </p:nvSpPr>
        <p:spPr>
          <a:xfrm>
            <a:off x="788125" y="1741381"/>
            <a:ext cx="1934845" cy="212979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282575">
              <a:lnSpc>
                <a:spcPct val="100699"/>
              </a:lnSpc>
              <a:spcBef>
                <a:spcPts val="85"/>
              </a:spcBef>
            </a:pPr>
            <a:r>
              <a:rPr dirty="0" sz="1800" spc="-10">
                <a:solidFill>
                  <a:srgbClr val="14110D"/>
                </a:solidFill>
                <a:latin typeface="Verdana"/>
                <a:cs typeface="Verdana"/>
              </a:rPr>
              <a:t>Hardware Requirements</a:t>
            </a:r>
            <a:endParaRPr sz="1800">
              <a:latin typeface="Verdana"/>
              <a:cs typeface="Verdana"/>
            </a:endParaRPr>
          </a:p>
          <a:p>
            <a:pPr marL="469900" marR="5080" indent="-381000">
              <a:lnSpc>
                <a:spcPts val="1430"/>
              </a:lnSpc>
              <a:spcBef>
                <a:spcPts val="869"/>
              </a:spcBef>
              <a:tabLst>
                <a:tab pos="469265" algn="l"/>
              </a:tabLst>
            </a:pPr>
            <a:r>
              <a:rPr dirty="0" sz="1200" spc="-50">
                <a:solidFill>
                  <a:srgbClr val="14110D"/>
                </a:solidFill>
                <a:latin typeface="MS PGothic"/>
                <a:cs typeface="MS PGothic"/>
              </a:rPr>
              <a:t>❏</a:t>
            </a:r>
            <a:r>
              <a:rPr dirty="0" sz="1200">
                <a:solidFill>
                  <a:srgbClr val="14110D"/>
                </a:solidFill>
                <a:latin typeface="MS PGothic"/>
                <a:cs typeface="MS PGothic"/>
              </a:rPr>
              <a:t>	</a:t>
            </a:r>
            <a:r>
              <a:rPr dirty="0" sz="1200" b="1">
                <a:solidFill>
                  <a:srgbClr val="14110D"/>
                </a:solidFill>
                <a:latin typeface="Trebuchet MS"/>
                <a:cs typeface="Trebuchet MS"/>
              </a:rPr>
              <a:t>Processor:</a:t>
            </a:r>
            <a:r>
              <a:rPr dirty="0" sz="1200" spc="-5" b="1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14110D"/>
                </a:solidFill>
                <a:latin typeface="Trebuchet MS"/>
                <a:cs typeface="Trebuchet MS"/>
              </a:rPr>
              <a:t>Intel</a:t>
            </a:r>
            <a:r>
              <a:rPr dirty="0" sz="1200" spc="-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14110D"/>
                </a:solidFill>
                <a:latin typeface="Trebuchet MS"/>
                <a:cs typeface="Trebuchet MS"/>
              </a:rPr>
              <a:t>i3</a:t>
            </a:r>
            <a:r>
              <a:rPr dirty="0" sz="1200" spc="-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14110D"/>
                </a:solidFill>
                <a:latin typeface="Trebuchet MS"/>
                <a:cs typeface="Trebuchet MS"/>
              </a:rPr>
              <a:t>or </a:t>
            </a:r>
            <a:r>
              <a:rPr dirty="0" sz="1200" spc="-10">
                <a:solidFill>
                  <a:srgbClr val="14110D"/>
                </a:solidFill>
                <a:latin typeface="Trebuchet MS"/>
                <a:cs typeface="Trebuchet MS"/>
              </a:rPr>
              <a:t>equivalent.</a:t>
            </a:r>
            <a:endParaRPr sz="1200">
              <a:latin typeface="Trebuchet MS"/>
              <a:cs typeface="Trebuchet MS"/>
            </a:endParaRPr>
          </a:p>
          <a:p>
            <a:pPr marL="88900">
              <a:lnSpc>
                <a:spcPts val="1365"/>
              </a:lnSpc>
              <a:tabLst>
                <a:tab pos="469265" algn="l"/>
              </a:tabLst>
            </a:pPr>
            <a:r>
              <a:rPr dirty="0" sz="1200" spc="-50">
                <a:solidFill>
                  <a:srgbClr val="14110D"/>
                </a:solidFill>
                <a:latin typeface="MS PGothic"/>
                <a:cs typeface="MS PGothic"/>
              </a:rPr>
              <a:t>❏</a:t>
            </a:r>
            <a:r>
              <a:rPr dirty="0" sz="1200">
                <a:solidFill>
                  <a:srgbClr val="14110D"/>
                </a:solidFill>
                <a:latin typeface="MS PGothic"/>
                <a:cs typeface="MS PGothic"/>
              </a:rPr>
              <a:t>	</a:t>
            </a:r>
            <a:r>
              <a:rPr dirty="0" sz="1200" b="1">
                <a:solidFill>
                  <a:srgbClr val="14110D"/>
                </a:solidFill>
                <a:latin typeface="Trebuchet MS"/>
                <a:cs typeface="Trebuchet MS"/>
              </a:rPr>
              <a:t>RAM</a:t>
            </a:r>
            <a:r>
              <a:rPr dirty="0" sz="1200">
                <a:solidFill>
                  <a:srgbClr val="14110D"/>
                </a:solidFill>
                <a:latin typeface="Trebuchet MS"/>
                <a:cs typeface="Trebuchet MS"/>
              </a:rPr>
              <a:t>:</a:t>
            </a:r>
            <a:r>
              <a:rPr dirty="0" sz="1200" spc="204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14110D"/>
                </a:solidFill>
                <a:latin typeface="Trebuchet MS"/>
                <a:cs typeface="Trebuchet MS"/>
              </a:rPr>
              <a:t>Minimum</a:t>
            </a:r>
            <a:r>
              <a:rPr dirty="0" sz="1200" spc="21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200" spc="105">
                <a:solidFill>
                  <a:srgbClr val="14110D"/>
                </a:solidFill>
                <a:latin typeface="Trebuchet MS"/>
                <a:cs typeface="Trebuchet MS"/>
              </a:rPr>
              <a:t>4</a:t>
            </a:r>
            <a:endParaRPr sz="1200">
              <a:latin typeface="Trebuchet MS"/>
              <a:cs typeface="Trebuchet MS"/>
            </a:endParaRPr>
          </a:p>
          <a:p>
            <a:pPr marL="469900">
              <a:lnSpc>
                <a:spcPts val="1425"/>
              </a:lnSpc>
            </a:pPr>
            <a:r>
              <a:rPr dirty="0" sz="1200" spc="-25">
                <a:solidFill>
                  <a:srgbClr val="14110D"/>
                </a:solidFill>
                <a:latin typeface="Trebuchet MS"/>
                <a:cs typeface="Trebuchet MS"/>
              </a:rPr>
              <a:t>GB.</a:t>
            </a:r>
            <a:endParaRPr sz="1200">
              <a:latin typeface="Trebuchet MS"/>
              <a:cs typeface="Trebuchet MS"/>
            </a:endParaRPr>
          </a:p>
          <a:p>
            <a:pPr marL="469900" marR="156845" indent="-381000">
              <a:lnSpc>
                <a:spcPts val="1430"/>
              </a:lnSpc>
              <a:spcBef>
                <a:spcPts val="50"/>
              </a:spcBef>
              <a:tabLst>
                <a:tab pos="469265" algn="l"/>
              </a:tabLst>
            </a:pPr>
            <a:r>
              <a:rPr dirty="0" sz="1200" spc="-50">
                <a:solidFill>
                  <a:srgbClr val="14110D"/>
                </a:solidFill>
                <a:latin typeface="MS PGothic"/>
                <a:cs typeface="MS PGothic"/>
              </a:rPr>
              <a:t>❏</a:t>
            </a:r>
            <a:r>
              <a:rPr dirty="0" sz="1200">
                <a:solidFill>
                  <a:srgbClr val="14110D"/>
                </a:solidFill>
                <a:latin typeface="MS PGothic"/>
                <a:cs typeface="MS PGothic"/>
              </a:rPr>
              <a:t>	</a:t>
            </a:r>
            <a:r>
              <a:rPr dirty="0" sz="1200" b="1">
                <a:solidFill>
                  <a:srgbClr val="14110D"/>
                </a:solidFill>
                <a:latin typeface="Trebuchet MS"/>
                <a:cs typeface="Trebuchet MS"/>
              </a:rPr>
              <a:t>Storage</a:t>
            </a:r>
            <a:r>
              <a:rPr dirty="0" sz="1200">
                <a:solidFill>
                  <a:srgbClr val="14110D"/>
                </a:solidFill>
                <a:latin typeface="Trebuchet MS"/>
                <a:cs typeface="Trebuchet MS"/>
              </a:rPr>
              <a:t>:</a:t>
            </a:r>
            <a:r>
              <a:rPr dirty="0" sz="1200" spc="-4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200" spc="50">
                <a:solidFill>
                  <a:srgbClr val="14110D"/>
                </a:solidFill>
                <a:latin typeface="Trebuchet MS"/>
                <a:cs typeface="Trebuchet MS"/>
              </a:rPr>
              <a:t>10-</a:t>
            </a:r>
            <a:r>
              <a:rPr dirty="0" sz="1200" spc="55">
                <a:solidFill>
                  <a:srgbClr val="14110D"/>
                </a:solidFill>
                <a:latin typeface="Trebuchet MS"/>
                <a:cs typeface="Trebuchet MS"/>
              </a:rPr>
              <a:t>20</a:t>
            </a:r>
            <a:r>
              <a:rPr dirty="0" sz="1200" spc="-4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200" spc="85">
                <a:solidFill>
                  <a:srgbClr val="14110D"/>
                </a:solidFill>
                <a:latin typeface="Trebuchet MS"/>
                <a:cs typeface="Trebuchet MS"/>
              </a:rPr>
              <a:t>GB </a:t>
            </a:r>
            <a:r>
              <a:rPr dirty="0" sz="1200">
                <a:solidFill>
                  <a:srgbClr val="14110D"/>
                </a:solidFill>
                <a:latin typeface="Trebuchet MS"/>
                <a:cs typeface="Trebuchet MS"/>
              </a:rPr>
              <a:t>free</a:t>
            </a:r>
            <a:r>
              <a:rPr dirty="0" sz="1200" spc="-7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14110D"/>
                </a:solidFill>
                <a:latin typeface="Trebuchet MS"/>
                <a:cs typeface="Trebuchet MS"/>
              </a:rPr>
              <a:t>space.</a:t>
            </a:r>
            <a:endParaRPr sz="1200">
              <a:latin typeface="Trebuchet MS"/>
              <a:cs typeface="Trebuchet MS"/>
            </a:endParaRPr>
          </a:p>
          <a:p>
            <a:pPr marL="88900">
              <a:lnSpc>
                <a:spcPts val="1365"/>
              </a:lnSpc>
              <a:tabLst>
                <a:tab pos="469265" algn="l"/>
              </a:tabLst>
            </a:pPr>
            <a:r>
              <a:rPr dirty="0" sz="1200" spc="-50">
                <a:solidFill>
                  <a:srgbClr val="14110D"/>
                </a:solidFill>
                <a:latin typeface="MS PGothic"/>
                <a:cs typeface="MS PGothic"/>
              </a:rPr>
              <a:t>❏</a:t>
            </a:r>
            <a:r>
              <a:rPr dirty="0" sz="1200">
                <a:solidFill>
                  <a:srgbClr val="14110D"/>
                </a:solidFill>
                <a:latin typeface="MS PGothic"/>
                <a:cs typeface="MS PGothic"/>
              </a:rPr>
              <a:t>	</a:t>
            </a:r>
            <a:r>
              <a:rPr dirty="0" sz="1200" spc="-30" b="1">
                <a:solidFill>
                  <a:srgbClr val="14110D"/>
                </a:solidFill>
                <a:latin typeface="Trebuchet MS"/>
                <a:cs typeface="Trebuchet MS"/>
              </a:rPr>
              <a:t>Network</a:t>
            </a:r>
            <a:r>
              <a:rPr dirty="0" sz="1200" spc="-30">
                <a:solidFill>
                  <a:srgbClr val="14110D"/>
                </a:solidFill>
                <a:latin typeface="Trebuchet MS"/>
                <a:cs typeface="Trebuchet MS"/>
              </a:rPr>
              <a:t>:</a:t>
            </a:r>
            <a:r>
              <a:rPr dirty="0" sz="1200" spc="-2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14110D"/>
                </a:solidFill>
                <a:latin typeface="Trebuchet MS"/>
                <a:cs typeface="Trebuchet MS"/>
              </a:rPr>
              <a:t>Stable</a:t>
            </a:r>
            <a:endParaRPr sz="1200">
              <a:latin typeface="Trebuchet MS"/>
              <a:cs typeface="Trebuchet MS"/>
            </a:endParaRPr>
          </a:p>
          <a:p>
            <a:pPr marL="469900">
              <a:lnSpc>
                <a:spcPts val="1435"/>
              </a:lnSpc>
            </a:pPr>
            <a:r>
              <a:rPr dirty="0" sz="1200" spc="-10">
                <a:solidFill>
                  <a:srgbClr val="14110D"/>
                </a:solidFill>
                <a:latin typeface="Trebuchet MS"/>
                <a:cs typeface="Trebuchet MS"/>
              </a:rPr>
              <a:t>internet</a:t>
            </a:r>
            <a:r>
              <a:rPr dirty="0" sz="1200" spc="-7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14110D"/>
                </a:solidFill>
                <a:latin typeface="Trebuchet MS"/>
                <a:cs typeface="Trebuchet MS"/>
              </a:rPr>
              <a:t>connection.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579124" y="1741381"/>
            <a:ext cx="1946910" cy="231076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294640">
              <a:lnSpc>
                <a:spcPct val="100699"/>
              </a:lnSpc>
              <a:spcBef>
                <a:spcPts val="85"/>
              </a:spcBef>
            </a:pPr>
            <a:r>
              <a:rPr dirty="0" sz="1800" spc="-10">
                <a:solidFill>
                  <a:srgbClr val="14110D"/>
                </a:solidFill>
                <a:latin typeface="Verdana"/>
                <a:cs typeface="Verdana"/>
              </a:rPr>
              <a:t>Software Requirements</a:t>
            </a:r>
            <a:endParaRPr sz="1800">
              <a:latin typeface="Verdana"/>
              <a:cs typeface="Verdana"/>
            </a:endParaRPr>
          </a:p>
          <a:p>
            <a:pPr marL="88900">
              <a:lnSpc>
                <a:spcPts val="1430"/>
              </a:lnSpc>
              <a:spcBef>
                <a:spcPts val="815"/>
              </a:spcBef>
              <a:tabLst>
                <a:tab pos="469265" algn="l"/>
              </a:tabLst>
            </a:pPr>
            <a:r>
              <a:rPr dirty="0" sz="1200" spc="-50">
                <a:solidFill>
                  <a:srgbClr val="14110D"/>
                </a:solidFill>
                <a:latin typeface="MS PGothic"/>
                <a:cs typeface="MS PGothic"/>
              </a:rPr>
              <a:t>❏</a:t>
            </a:r>
            <a:r>
              <a:rPr dirty="0" sz="1200">
                <a:solidFill>
                  <a:srgbClr val="14110D"/>
                </a:solidFill>
                <a:latin typeface="MS PGothic"/>
                <a:cs typeface="MS PGothic"/>
              </a:rPr>
              <a:t>	</a:t>
            </a:r>
            <a:r>
              <a:rPr dirty="0" sz="1200">
                <a:solidFill>
                  <a:srgbClr val="14110D"/>
                </a:solidFill>
                <a:latin typeface="Trebuchet MS"/>
                <a:cs typeface="Trebuchet MS"/>
              </a:rPr>
              <a:t>Python</a:t>
            </a:r>
            <a:r>
              <a:rPr dirty="0" sz="1200" spc="4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200" spc="-55">
                <a:solidFill>
                  <a:srgbClr val="14110D"/>
                </a:solidFill>
                <a:latin typeface="Trebuchet MS"/>
                <a:cs typeface="Trebuchet MS"/>
              </a:rPr>
              <a:t>3.x,</a:t>
            </a:r>
            <a:r>
              <a:rPr dirty="0" sz="1200" spc="5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14110D"/>
                </a:solidFill>
                <a:latin typeface="Trebuchet MS"/>
                <a:cs typeface="Trebuchet MS"/>
              </a:rPr>
              <a:t>Pandas.</a:t>
            </a:r>
            <a:endParaRPr sz="1200">
              <a:latin typeface="Trebuchet MS"/>
              <a:cs typeface="Trebuchet MS"/>
            </a:endParaRPr>
          </a:p>
          <a:p>
            <a:pPr marL="469900" marR="5080" indent="-381000">
              <a:lnSpc>
                <a:spcPts val="1430"/>
              </a:lnSpc>
              <a:spcBef>
                <a:spcPts val="50"/>
              </a:spcBef>
              <a:tabLst>
                <a:tab pos="469265" algn="l"/>
              </a:tabLst>
            </a:pPr>
            <a:r>
              <a:rPr dirty="0" sz="1200" spc="-50">
                <a:solidFill>
                  <a:srgbClr val="14110D"/>
                </a:solidFill>
                <a:latin typeface="MS PGothic"/>
                <a:cs typeface="MS PGothic"/>
              </a:rPr>
              <a:t>❏</a:t>
            </a:r>
            <a:r>
              <a:rPr dirty="0" sz="1200">
                <a:solidFill>
                  <a:srgbClr val="14110D"/>
                </a:solidFill>
                <a:latin typeface="MS PGothic"/>
                <a:cs typeface="MS PGothic"/>
              </a:rPr>
              <a:t>	</a:t>
            </a:r>
            <a:r>
              <a:rPr dirty="0" sz="1200" spc="-20">
                <a:solidFill>
                  <a:srgbClr val="14110D"/>
                </a:solidFill>
                <a:latin typeface="Trebuchet MS"/>
                <a:cs typeface="Trebuchet MS"/>
              </a:rPr>
              <a:t>Streamlit,</a:t>
            </a:r>
            <a:r>
              <a:rPr dirty="0" sz="1200" spc="-10">
                <a:solidFill>
                  <a:srgbClr val="14110D"/>
                </a:solidFill>
                <a:latin typeface="Trebuchet MS"/>
                <a:cs typeface="Trebuchet MS"/>
              </a:rPr>
              <a:t> Matplotlib, </a:t>
            </a:r>
            <a:r>
              <a:rPr dirty="0" sz="1200">
                <a:solidFill>
                  <a:srgbClr val="14110D"/>
                </a:solidFill>
                <a:latin typeface="Trebuchet MS"/>
                <a:cs typeface="Trebuchet MS"/>
              </a:rPr>
              <a:t>seaborn,</a:t>
            </a:r>
            <a:r>
              <a:rPr dirty="0" sz="1200" spc="4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14110D"/>
                </a:solidFill>
                <a:latin typeface="Trebuchet MS"/>
                <a:cs typeface="Trebuchet MS"/>
              </a:rPr>
              <a:t>word</a:t>
            </a:r>
            <a:r>
              <a:rPr dirty="0" sz="1200" spc="4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14110D"/>
                </a:solidFill>
                <a:latin typeface="Trebuchet MS"/>
                <a:cs typeface="Trebuchet MS"/>
              </a:rPr>
              <a:t>cloud, urlextract, </a:t>
            </a:r>
            <a:r>
              <a:rPr dirty="0" sz="1200" spc="10">
                <a:solidFill>
                  <a:srgbClr val="14110D"/>
                </a:solidFill>
                <a:latin typeface="Trebuchet MS"/>
                <a:cs typeface="Trebuchet MS"/>
              </a:rPr>
              <a:t>preprocessor</a:t>
            </a:r>
            <a:r>
              <a:rPr dirty="0" sz="1200" spc="22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14110D"/>
                </a:solidFill>
                <a:latin typeface="Trebuchet MS"/>
                <a:cs typeface="Trebuchet MS"/>
              </a:rPr>
              <a:t>etc..</a:t>
            </a:r>
            <a:endParaRPr sz="1200">
              <a:latin typeface="Trebuchet MS"/>
              <a:cs typeface="Trebuchet MS"/>
            </a:endParaRPr>
          </a:p>
          <a:p>
            <a:pPr marL="88900">
              <a:lnSpc>
                <a:spcPts val="1355"/>
              </a:lnSpc>
              <a:tabLst>
                <a:tab pos="469265" algn="l"/>
              </a:tabLst>
            </a:pPr>
            <a:r>
              <a:rPr dirty="0" sz="1200" spc="-50">
                <a:solidFill>
                  <a:srgbClr val="14110D"/>
                </a:solidFill>
                <a:latin typeface="MS PGothic"/>
                <a:cs typeface="MS PGothic"/>
              </a:rPr>
              <a:t>❏</a:t>
            </a:r>
            <a:r>
              <a:rPr dirty="0" sz="1200">
                <a:solidFill>
                  <a:srgbClr val="14110D"/>
                </a:solidFill>
                <a:latin typeface="MS PGothic"/>
                <a:cs typeface="MS PGothic"/>
              </a:rPr>
              <a:t>	</a:t>
            </a:r>
            <a:r>
              <a:rPr dirty="0" sz="1200" spc="-10">
                <a:solidFill>
                  <a:srgbClr val="14110D"/>
                </a:solidFill>
                <a:latin typeface="Trebuchet MS"/>
                <a:cs typeface="Trebuchet MS"/>
              </a:rPr>
              <a:t>PyCharm,</a:t>
            </a:r>
            <a:endParaRPr sz="1200">
              <a:latin typeface="Trebuchet MS"/>
              <a:cs typeface="Trebuchet MS"/>
            </a:endParaRPr>
          </a:p>
          <a:p>
            <a:pPr marL="469900" marR="66675">
              <a:lnSpc>
                <a:spcPts val="1430"/>
              </a:lnSpc>
              <a:spcBef>
                <a:spcPts val="50"/>
              </a:spcBef>
            </a:pPr>
            <a:r>
              <a:rPr dirty="0" sz="1200">
                <a:solidFill>
                  <a:srgbClr val="14110D"/>
                </a:solidFill>
                <a:latin typeface="Trebuchet MS"/>
                <a:cs typeface="Trebuchet MS"/>
              </a:rPr>
              <a:t>scikit-learn,</a:t>
            </a:r>
            <a:r>
              <a:rPr dirty="0" sz="1200" spc="3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14110D"/>
                </a:solidFill>
                <a:latin typeface="Trebuchet MS"/>
                <a:cs typeface="Trebuchet MS"/>
              </a:rPr>
              <a:t>Regular </a:t>
            </a:r>
            <a:r>
              <a:rPr dirty="0" sz="1200" spc="10">
                <a:solidFill>
                  <a:srgbClr val="14110D"/>
                </a:solidFill>
                <a:latin typeface="Trebuchet MS"/>
                <a:cs typeface="Trebuchet MS"/>
              </a:rPr>
              <a:t>Expressions</a:t>
            </a:r>
            <a:r>
              <a:rPr dirty="0" sz="1200" spc="23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14110D"/>
                </a:solidFill>
                <a:latin typeface="Trebuchet MS"/>
                <a:cs typeface="Trebuchet MS"/>
              </a:rPr>
              <a:t>(re) </a:t>
            </a:r>
            <a:r>
              <a:rPr dirty="0" sz="1200" spc="-10">
                <a:solidFill>
                  <a:srgbClr val="14110D"/>
                </a:solidFill>
                <a:latin typeface="Trebuchet MS"/>
                <a:cs typeface="Trebuchet MS"/>
              </a:rPr>
              <a:t>library.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444750" y="1741381"/>
            <a:ext cx="1656714" cy="104394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dirty="0" sz="1800">
                <a:solidFill>
                  <a:srgbClr val="14110D"/>
                </a:solidFill>
                <a:latin typeface="Verdana"/>
                <a:cs typeface="Verdana"/>
              </a:rPr>
              <a:t>Other</a:t>
            </a:r>
            <a:r>
              <a:rPr dirty="0" sz="1800" spc="-50">
                <a:solidFill>
                  <a:srgbClr val="14110D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14110D"/>
                </a:solidFill>
                <a:latin typeface="Verdana"/>
                <a:cs typeface="Verdana"/>
              </a:rPr>
              <a:t>Tools </a:t>
            </a:r>
            <a:r>
              <a:rPr dirty="0" sz="1800" spc="-10">
                <a:solidFill>
                  <a:srgbClr val="14110D"/>
                </a:solidFill>
                <a:latin typeface="Verdana"/>
                <a:cs typeface="Verdana"/>
              </a:rPr>
              <a:t>Requirements</a:t>
            </a:r>
            <a:endParaRPr sz="1800">
              <a:latin typeface="Verdana"/>
              <a:cs typeface="Verdana"/>
            </a:endParaRPr>
          </a:p>
          <a:p>
            <a:pPr marL="13970">
              <a:lnSpc>
                <a:spcPts val="1430"/>
              </a:lnSpc>
              <a:spcBef>
                <a:spcPts val="815"/>
              </a:spcBef>
              <a:tabLst>
                <a:tab pos="394970" algn="l"/>
              </a:tabLst>
            </a:pPr>
            <a:r>
              <a:rPr dirty="0" sz="1200" spc="-50">
                <a:solidFill>
                  <a:srgbClr val="14110D"/>
                </a:solidFill>
                <a:latin typeface="MS PGothic"/>
                <a:cs typeface="MS PGothic"/>
              </a:rPr>
              <a:t>❏</a:t>
            </a:r>
            <a:r>
              <a:rPr dirty="0" sz="1200">
                <a:solidFill>
                  <a:srgbClr val="14110D"/>
                </a:solidFill>
                <a:latin typeface="MS PGothic"/>
                <a:cs typeface="MS PGothic"/>
              </a:rPr>
              <a:t>	</a:t>
            </a:r>
            <a:r>
              <a:rPr dirty="0" sz="1200">
                <a:solidFill>
                  <a:srgbClr val="14110D"/>
                </a:solidFill>
                <a:latin typeface="Trebuchet MS"/>
                <a:cs typeface="Trebuchet MS"/>
              </a:rPr>
              <a:t>Streamlit</a:t>
            </a:r>
            <a:r>
              <a:rPr dirty="0" sz="1200" spc="-8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14110D"/>
                </a:solidFill>
                <a:latin typeface="Trebuchet MS"/>
                <a:cs typeface="Trebuchet MS"/>
              </a:rPr>
              <a:t>cloud.</a:t>
            </a:r>
            <a:endParaRPr sz="1200">
              <a:latin typeface="Trebuchet MS"/>
              <a:cs typeface="Trebuchet MS"/>
            </a:endParaRPr>
          </a:p>
          <a:p>
            <a:pPr marL="13970">
              <a:lnSpc>
                <a:spcPts val="1435"/>
              </a:lnSpc>
              <a:tabLst>
                <a:tab pos="394970" algn="l"/>
              </a:tabLst>
            </a:pPr>
            <a:r>
              <a:rPr dirty="0" sz="1200" spc="-50">
                <a:solidFill>
                  <a:srgbClr val="14110D"/>
                </a:solidFill>
                <a:latin typeface="MS PGothic"/>
                <a:cs typeface="MS PGothic"/>
              </a:rPr>
              <a:t>❏</a:t>
            </a:r>
            <a:r>
              <a:rPr dirty="0" sz="1200">
                <a:solidFill>
                  <a:srgbClr val="14110D"/>
                </a:solidFill>
                <a:latin typeface="MS PGothic"/>
                <a:cs typeface="MS PGothic"/>
              </a:rPr>
              <a:t>	</a:t>
            </a:r>
            <a:r>
              <a:rPr dirty="0" sz="1200" spc="-10">
                <a:solidFill>
                  <a:srgbClr val="14110D"/>
                </a:solidFill>
                <a:latin typeface="Trebuchet MS"/>
                <a:cs typeface="Trebuchet MS"/>
              </a:rPr>
              <a:t>Github..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33223" y="89025"/>
            <a:ext cx="950124" cy="7377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620">
              <a:lnSpc>
                <a:spcPct val="100000"/>
              </a:lnSpc>
              <a:spcBef>
                <a:spcPts val="100"/>
              </a:spcBef>
            </a:pPr>
            <a:r>
              <a:rPr dirty="0" sz="3200" spc="95"/>
              <a:t>Flow</a:t>
            </a:r>
            <a:r>
              <a:rPr dirty="0" sz="3200" spc="-265"/>
              <a:t> </a:t>
            </a:r>
            <a:r>
              <a:rPr dirty="0" sz="3200" spc="-10"/>
              <a:t>Chart</a:t>
            </a:r>
            <a:endParaRPr sz="32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21398" y="200825"/>
            <a:ext cx="950124" cy="7377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80401" y="0"/>
            <a:ext cx="3209860" cy="167224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9825" y="534861"/>
            <a:ext cx="347281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Result</a:t>
            </a:r>
            <a:r>
              <a:rPr dirty="0" sz="3600" spc="-185"/>
              <a:t> </a:t>
            </a:r>
            <a:r>
              <a:rPr dirty="0" sz="3600" spc="-10"/>
              <a:t>Analysis</a:t>
            </a:r>
            <a:endParaRPr sz="3600"/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21398" y="200825"/>
            <a:ext cx="950124" cy="737749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800349" y="1408639"/>
            <a:ext cx="3475354" cy="322897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379095" marR="8255" indent="-367030">
              <a:lnSpc>
                <a:spcPct val="100699"/>
              </a:lnSpc>
              <a:spcBef>
                <a:spcPts val="85"/>
              </a:spcBef>
              <a:buChar char="●"/>
              <a:tabLst>
                <a:tab pos="379095" algn="l"/>
                <a:tab pos="440690" algn="l"/>
              </a:tabLst>
            </a:pPr>
            <a:r>
              <a:rPr dirty="0" sz="1800">
                <a:solidFill>
                  <a:srgbClr val="14110D"/>
                </a:solidFill>
                <a:latin typeface="Microsoft Sans Serif"/>
                <a:cs typeface="Microsoft Sans Serif"/>
              </a:rPr>
              <a:t>	</a:t>
            </a:r>
            <a:r>
              <a:rPr dirty="0" sz="1800">
                <a:solidFill>
                  <a:srgbClr val="14110D"/>
                </a:solidFill>
                <a:latin typeface="Verdana"/>
                <a:cs typeface="Verdana"/>
              </a:rPr>
              <a:t>Heat</a:t>
            </a:r>
            <a:r>
              <a:rPr dirty="0" sz="1800" spc="-120">
                <a:solidFill>
                  <a:srgbClr val="14110D"/>
                </a:solidFill>
                <a:latin typeface="Verdana"/>
                <a:cs typeface="Verdana"/>
              </a:rPr>
              <a:t> </a:t>
            </a:r>
            <a:r>
              <a:rPr dirty="0" sz="1800" spc="85">
                <a:solidFill>
                  <a:srgbClr val="14110D"/>
                </a:solidFill>
                <a:latin typeface="Verdana"/>
                <a:cs typeface="Verdana"/>
              </a:rPr>
              <a:t>Map</a:t>
            </a:r>
            <a:r>
              <a:rPr dirty="0" sz="1800" spc="-120">
                <a:solidFill>
                  <a:srgbClr val="14110D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14110D"/>
                </a:solidFill>
                <a:latin typeface="Verdana"/>
                <a:cs typeface="Verdana"/>
              </a:rPr>
              <a:t>for</a:t>
            </a:r>
            <a:r>
              <a:rPr dirty="0" sz="1800" spc="-114">
                <a:solidFill>
                  <a:srgbClr val="14110D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14110D"/>
                </a:solidFill>
                <a:latin typeface="Verdana"/>
                <a:cs typeface="Verdana"/>
              </a:rPr>
              <a:t>Chat</a:t>
            </a:r>
            <a:r>
              <a:rPr dirty="0" sz="1800" spc="-120">
                <a:solidFill>
                  <a:srgbClr val="14110D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14110D"/>
                </a:solidFill>
                <a:latin typeface="Verdana"/>
                <a:cs typeface="Verdana"/>
              </a:rPr>
              <a:t>Density </a:t>
            </a:r>
            <a:r>
              <a:rPr dirty="0" sz="1800">
                <a:solidFill>
                  <a:srgbClr val="14110D"/>
                </a:solidFill>
                <a:latin typeface="Verdana"/>
                <a:cs typeface="Verdana"/>
              </a:rPr>
              <a:t>Hour</a:t>
            </a:r>
            <a:r>
              <a:rPr dirty="0" sz="1800" spc="-85">
                <a:solidFill>
                  <a:srgbClr val="14110D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14110D"/>
                </a:solidFill>
                <a:latin typeface="Verdana"/>
                <a:cs typeface="Verdana"/>
              </a:rPr>
              <a:t>to</a:t>
            </a:r>
            <a:r>
              <a:rPr dirty="0" sz="1800" spc="-80">
                <a:solidFill>
                  <a:srgbClr val="14110D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14110D"/>
                </a:solidFill>
                <a:latin typeface="Verdana"/>
                <a:cs typeface="Verdana"/>
              </a:rPr>
              <a:t>Hour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z="1800">
              <a:latin typeface="Verdana"/>
              <a:cs typeface="Verdana"/>
            </a:endParaRPr>
          </a:p>
          <a:p>
            <a:pPr marL="254000" marR="5080">
              <a:lnSpc>
                <a:spcPct val="100000"/>
              </a:lnSpc>
            </a:pP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This</a:t>
            </a:r>
            <a:r>
              <a:rPr dirty="0" sz="1400" spc="7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heatmap</a:t>
            </a:r>
            <a:r>
              <a:rPr dirty="0" sz="1400" spc="7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visualizes</a:t>
            </a:r>
            <a:r>
              <a:rPr dirty="0" sz="1400" spc="7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weekly</a:t>
            </a:r>
            <a:r>
              <a:rPr dirty="0" sz="1400" spc="7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14110D"/>
                </a:solidFill>
                <a:latin typeface="Trebuchet MS"/>
                <a:cs typeface="Trebuchet MS"/>
              </a:rPr>
              <a:t>chat </a:t>
            </a:r>
            <a:r>
              <a:rPr dirty="0" sz="1400" spc="-30">
                <a:solidFill>
                  <a:srgbClr val="14110D"/>
                </a:solidFill>
                <a:latin typeface="Trebuchet MS"/>
                <a:cs typeface="Trebuchet MS"/>
              </a:rPr>
              <a:t>activity,</a:t>
            </a:r>
            <a:r>
              <a:rPr dirty="0" sz="1400" spc="6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correlating</a:t>
            </a:r>
            <a:r>
              <a:rPr dirty="0" sz="1400" spc="6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days</a:t>
            </a:r>
            <a:r>
              <a:rPr dirty="0" sz="1400" spc="6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and</a:t>
            </a:r>
            <a:r>
              <a:rPr dirty="0" sz="1400" spc="6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hours</a:t>
            </a:r>
            <a:r>
              <a:rPr dirty="0" sz="1400" spc="6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14110D"/>
                </a:solidFill>
                <a:latin typeface="Trebuchet MS"/>
                <a:cs typeface="Trebuchet MS"/>
              </a:rPr>
              <a:t>to </a:t>
            </a:r>
            <a:r>
              <a:rPr dirty="0" sz="1400" spc="50">
                <a:solidFill>
                  <a:srgbClr val="14110D"/>
                </a:solidFill>
                <a:latin typeface="Trebuchet MS"/>
                <a:cs typeface="Trebuchet MS"/>
              </a:rPr>
              <a:t>show</a:t>
            </a:r>
            <a:r>
              <a:rPr dirty="0" sz="1400" spc="5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peak</a:t>
            </a:r>
            <a:r>
              <a:rPr dirty="0" sz="1400" spc="5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conversation</a:t>
            </a:r>
            <a:r>
              <a:rPr dirty="0" sz="1400" spc="6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14110D"/>
                </a:solidFill>
                <a:latin typeface="Trebuchet MS"/>
                <a:cs typeface="Trebuchet MS"/>
              </a:rPr>
              <a:t>times.</a:t>
            </a:r>
            <a:r>
              <a:rPr dirty="0" sz="1400" spc="5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14110D"/>
                </a:solidFill>
                <a:latin typeface="Trebuchet MS"/>
                <a:cs typeface="Trebuchet MS"/>
              </a:rPr>
              <a:t>Warmer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colors</a:t>
            </a:r>
            <a:r>
              <a:rPr dirty="0" sz="1400" spc="8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indicate</a:t>
            </a:r>
            <a:r>
              <a:rPr dirty="0" sz="1400" spc="9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higher</a:t>
            </a:r>
            <a:r>
              <a:rPr dirty="0" sz="1400" spc="8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55">
                <a:solidFill>
                  <a:srgbClr val="14110D"/>
                </a:solidFill>
                <a:latin typeface="Trebuchet MS"/>
                <a:cs typeface="Trebuchet MS"/>
              </a:rPr>
              <a:t>message </a:t>
            </a:r>
            <a:r>
              <a:rPr dirty="0" sz="1400" spc="-10">
                <a:solidFill>
                  <a:srgbClr val="14110D"/>
                </a:solidFill>
                <a:latin typeface="Trebuchet MS"/>
                <a:cs typeface="Trebuchet MS"/>
              </a:rPr>
              <a:t>frequency,</a:t>
            </a:r>
            <a:r>
              <a:rPr dirty="0" sz="1400" spc="3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revealing</a:t>
            </a:r>
            <a:r>
              <a:rPr dirty="0" sz="1400" spc="4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active</a:t>
            </a:r>
            <a:r>
              <a:rPr dirty="0" sz="1400" spc="3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periods</a:t>
            </a:r>
            <a:r>
              <a:rPr dirty="0" sz="1400" spc="4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14110D"/>
                </a:solidFill>
                <a:latin typeface="Trebuchet MS"/>
                <a:cs typeface="Trebuchet MS"/>
              </a:rPr>
              <a:t>like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Wednesday/Thursday</a:t>
            </a:r>
            <a:r>
              <a:rPr dirty="0" sz="1400" spc="21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afternoons</a:t>
            </a:r>
            <a:r>
              <a:rPr dirty="0" sz="1400" spc="21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14110D"/>
                </a:solidFill>
                <a:latin typeface="Trebuchet MS"/>
                <a:cs typeface="Trebuchet MS"/>
              </a:rPr>
              <a:t>and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evenings.</a:t>
            </a:r>
            <a:r>
              <a:rPr dirty="0" sz="1400" spc="12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Cooler</a:t>
            </a:r>
            <a:r>
              <a:rPr dirty="0" sz="1400" spc="12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colors</a:t>
            </a:r>
            <a:r>
              <a:rPr dirty="0" sz="1400" spc="12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represent</a:t>
            </a:r>
            <a:r>
              <a:rPr dirty="0" sz="1400" spc="12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14110D"/>
                </a:solidFill>
                <a:latin typeface="Trebuchet MS"/>
                <a:cs typeface="Trebuchet MS"/>
              </a:rPr>
              <a:t>less </a:t>
            </a:r>
            <a:r>
              <a:rPr dirty="0" sz="1400" spc="-30">
                <a:solidFill>
                  <a:srgbClr val="14110D"/>
                </a:solidFill>
                <a:latin typeface="Trebuchet MS"/>
                <a:cs typeface="Trebuchet MS"/>
              </a:rPr>
              <a:t>activity,</a:t>
            </a:r>
            <a:r>
              <a:rPr dirty="0" sz="1400" spc="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pinpointing</a:t>
            </a:r>
            <a:r>
              <a:rPr dirty="0" sz="1400" spc="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quieter</a:t>
            </a:r>
            <a:r>
              <a:rPr dirty="0" sz="1400" spc="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14110D"/>
                </a:solidFill>
                <a:latin typeface="Trebuchet MS"/>
                <a:cs typeface="Trebuchet MS"/>
              </a:rPr>
              <a:t>times.</a:t>
            </a:r>
            <a:r>
              <a:rPr dirty="0" sz="1400" spc="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14110D"/>
                </a:solidFill>
                <a:latin typeface="Trebuchet MS"/>
                <a:cs typeface="Trebuchet MS"/>
              </a:rPr>
              <a:t>The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visualization</a:t>
            </a:r>
            <a:r>
              <a:rPr dirty="0" sz="1400" spc="1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helps</a:t>
            </a:r>
            <a:r>
              <a:rPr dirty="0" sz="1400" spc="1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identify</a:t>
            </a:r>
            <a:r>
              <a:rPr dirty="0" sz="1400" spc="1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when</a:t>
            </a:r>
            <a:r>
              <a:rPr dirty="0" sz="1400" spc="1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14110D"/>
                </a:solidFill>
                <a:latin typeface="Trebuchet MS"/>
                <a:cs typeface="Trebuchet MS"/>
              </a:rPr>
              <a:t>the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group</a:t>
            </a:r>
            <a:r>
              <a:rPr dirty="0" sz="1400" spc="12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is</a:t>
            </a:r>
            <a:r>
              <a:rPr dirty="0" sz="1400" spc="12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50">
                <a:solidFill>
                  <a:srgbClr val="14110D"/>
                </a:solidFill>
                <a:latin typeface="Trebuchet MS"/>
                <a:cs typeface="Trebuchet MS"/>
              </a:rPr>
              <a:t>most</a:t>
            </a:r>
            <a:r>
              <a:rPr dirty="0" sz="1400" spc="12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engaged,</a:t>
            </a:r>
            <a:r>
              <a:rPr dirty="0" sz="1400" spc="12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14110D"/>
                </a:solidFill>
                <a:latin typeface="Trebuchet MS"/>
                <a:cs typeface="Trebuchet MS"/>
              </a:rPr>
              <a:t>offering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insights</a:t>
            </a:r>
            <a:r>
              <a:rPr dirty="0" sz="1400" spc="17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into</a:t>
            </a:r>
            <a:r>
              <a:rPr dirty="0" sz="1400" spc="17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communication</a:t>
            </a:r>
            <a:r>
              <a:rPr dirty="0" sz="1400" spc="17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14110D"/>
                </a:solidFill>
                <a:latin typeface="Trebuchet MS"/>
                <a:cs typeface="Trebuchet MS"/>
              </a:rPr>
              <a:t>patterns.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45650" y="1629524"/>
            <a:ext cx="3972049" cy="288237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14249" y="1291264"/>
            <a:ext cx="3442970" cy="278955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379095" marR="92710" indent="-367030">
              <a:lnSpc>
                <a:spcPct val="100699"/>
              </a:lnSpc>
              <a:spcBef>
                <a:spcPts val="85"/>
              </a:spcBef>
              <a:buChar char="●"/>
              <a:tabLst>
                <a:tab pos="379095" algn="l"/>
                <a:tab pos="440690" algn="l"/>
              </a:tabLst>
            </a:pPr>
            <a:r>
              <a:rPr dirty="0" sz="1800">
                <a:solidFill>
                  <a:srgbClr val="14110D"/>
                </a:solidFill>
                <a:latin typeface="Microsoft Sans Serif"/>
                <a:cs typeface="Microsoft Sans Serif"/>
              </a:rPr>
              <a:t>	</a:t>
            </a:r>
            <a:r>
              <a:rPr dirty="0" sz="1800">
                <a:solidFill>
                  <a:srgbClr val="14110D"/>
                </a:solidFill>
                <a:latin typeface="Verdana"/>
                <a:cs typeface="Verdana"/>
              </a:rPr>
              <a:t>Most</a:t>
            </a:r>
            <a:r>
              <a:rPr dirty="0" sz="1800" spc="-95">
                <a:solidFill>
                  <a:srgbClr val="14110D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14110D"/>
                </a:solidFill>
                <a:latin typeface="Verdana"/>
                <a:cs typeface="Verdana"/>
              </a:rPr>
              <a:t>Busy</a:t>
            </a:r>
            <a:r>
              <a:rPr dirty="0" sz="1800" spc="-95">
                <a:solidFill>
                  <a:srgbClr val="14110D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14110D"/>
                </a:solidFill>
                <a:latin typeface="Verdana"/>
                <a:cs typeface="Verdana"/>
              </a:rPr>
              <a:t>Users</a:t>
            </a:r>
            <a:r>
              <a:rPr dirty="0" sz="1800" spc="-90">
                <a:solidFill>
                  <a:srgbClr val="14110D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14110D"/>
                </a:solidFill>
                <a:latin typeface="Verdana"/>
                <a:cs typeface="Verdana"/>
              </a:rPr>
              <a:t>by</a:t>
            </a:r>
            <a:r>
              <a:rPr dirty="0" sz="1800" spc="-95">
                <a:solidFill>
                  <a:srgbClr val="14110D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14110D"/>
                </a:solidFill>
                <a:latin typeface="Verdana"/>
                <a:cs typeface="Verdana"/>
              </a:rPr>
              <a:t>Using </a:t>
            </a:r>
            <a:r>
              <a:rPr dirty="0" sz="1800" spc="-20">
                <a:solidFill>
                  <a:srgbClr val="14110D"/>
                </a:solidFill>
                <a:latin typeface="Verdana"/>
                <a:cs typeface="Verdana"/>
              </a:rPr>
              <a:t>Bar</a:t>
            </a:r>
            <a:r>
              <a:rPr dirty="0" sz="1800" spc="-125">
                <a:solidFill>
                  <a:srgbClr val="14110D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14110D"/>
                </a:solidFill>
                <a:latin typeface="Verdana"/>
                <a:cs typeface="Verdana"/>
              </a:rPr>
              <a:t>Chart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800">
              <a:latin typeface="Verdana"/>
              <a:cs typeface="Verdana"/>
            </a:endParaRPr>
          </a:p>
          <a:p>
            <a:pPr marL="323215" marR="5080">
              <a:lnSpc>
                <a:spcPct val="100000"/>
              </a:lnSpc>
            </a:pP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This</a:t>
            </a:r>
            <a:r>
              <a:rPr dirty="0" sz="1400" spc="3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bar</a:t>
            </a:r>
            <a:r>
              <a:rPr dirty="0" sz="1400" spc="3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chart</a:t>
            </a:r>
            <a:r>
              <a:rPr dirty="0" sz="1400" spc="3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ranks</a:t>
            </a:r>
            <a:r>
              <a:rPr dirty="0" sz="1400" spc="3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top</a:t>
            </a:r>
            <a:r>
              <a:rPr dirty="0" sz="1400" spc="3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14110D"/>
                </a:solidFill>
                <a:latin typeface="Trebuchet MS"/>
                <a:cs typeface="Trebuchet MS"/>
              </a:rPr>
              <a:t>chat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contributors</a:t>
            </a:r>
            <a:r>
              <a:rPr dirty="0" sz="1400" spc="2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by</a:t>
            </a:r>
            <a:r>
              <a:rPr dirty="0" sz="1400" spc="2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65">
                <a:solidFill>
                  <a:srgbClr val="14110D"/>
                </a:solidFill>
                <a:latin typeface="Trebuchet MS"/>
                <a:cs typeface="Trebuchet MS"/>
              </a:rPr>
              <a:t>message</a:t>
            </a:r>
            <a:r>
              <a:rPr dirty="0" sz="1400" spc="2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count.</a:t>
            </a:r>
            <a:r>
              <a:rPr dirty="0" sz="1400" spc="2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14110D"/>
                </a:solidFill>
                <a:latin typeface="Trebuchet MS"/>
                <a:cs typeface="Trebuchet MS"/>
              </a:rPr>
              <a:t>The </a:t>
            </a:r>
            <a:r>
              <a:rPr dirty="0" sz="1400" spc="-10">
                <a:solidFill>
                  <a:srgbClr val="14110D"/>
                </a:solidFill>
                <a:latin typeface="Trebuchet MS"/>
                <a:cs typeface="Trebuchet MS"/>
              </a:rPr>
              <a:t>vertical</a:t>
            </a:r>
            <a:r>
              <a:rPr dirty="0" sz="1400" spc="1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axis</a:t>
            </a:r>
            <a:r>
              <a:rPr dirty="0" sz="1400" spc="1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60">
                <a:solidFill>
                  <a:srgbClr val="14110D"/>
                </a:solidFill>
                <a:latin typeface="Trebuchet MS"/>
                <a:cs typeface="Trebuchet MS"/>
              </a:rPr>
              <a:t>shows</a:t>
            </a:r>
            <a:r>
              <a:rPr dirty="0" sz="1400" spc="1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the</a:t>
            </a:r>
            <a:r>
              <a:rPr dirty="0" sz="1400" spc="1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number</a:t>
            </a:r>
            <a:r>
              <a:rPr dirty="0" sz="1400" spc="1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14110D"/>
                </a:solidFill>
                <a:latin typeface="Trebuchet MS"/>
                <a:cs typeface="Trebuchet MS"/>
              </a:rPr>
              <a:t>of </a:t>
            </a:r>
            <a:r>
              <a:rPr dirty="0" sz="1400" spc="10">
                <a:solidFill>
                  <a:srgbClr val="14110D"/>
                </a:solidFill>
                <a:latin typeface="Trebuchet MS"/>
                <a:cs typeface="Trebuchet MS"/>
              </a:rPr>
              <a:t>messages,</a:t>
            </a:r>
            <a:r>
              <a:rPr dirty="0" sz="1400" spc="3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14110D"/>
                </a:solidFill>
                <a:latin typeface="Trebuchet MS"/>
                <a:cs typeface="Trebuchet MS"/>
              </a:rPr>
              <a:t>and</a:t>
            </a:r>
            <a:r>
              <a:rPr dirty="0" sz="1400" spc="3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14110D"/>
                </a:solidFill>
                <a:latin typeface="Trebuchet MS"/>
                <a:cs typeface="Trebuchet MS"/>
              </a:rPr>
              <a:t>the</a:t>
            </a:r>
            <a:r>
              <a:rPr dirty="0" sz="1400" spc="3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horizontal</a:t>
            </a:r>
            <a:r>
              <a:rPr dirty="0" sz="1400" spc="3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14110D"/>
                </a:solidFill>
                <a:latin typeface="Trebuchet MS"/>
                <a:cs typeface="Trebuchet MS"/>
              </a:rPr>
              <a:t>axis</a:t>
            </a:r>
            <a:r>
              <a:rPr dirty="0" sz="1400" spc="3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14110D"/>
                </a:solidFill>
                <a:latin typeface="Trebuchet MS"/>
                <a:cs typeface="Trebuchet MS"/>
              </a:rPr>
              <a:t>lists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users.</a:t>
            </a:r>
            <a:r>
              <a:rPr dirty="0" sz="1400" spc="6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Bar</a:t>
            </a:r>
            <a:r>
              <a:rPr dirty="0" sz="1400" spc="6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height</a:t>
            </a:r>
            <a:r>
              <a:rPr dirty="0" sz="1400" spc="6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indicates</a:t>
            </a:r>
            <a:r>
              <a:rPr dirty="0" sz="1400" spc="6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55">
                <a:solidFill>
                  <a:srgbClr val="14110D"/>
                </a:solidFill>
                <a:latin typeface="Trebuchet MS"/>
                <a:cs typeface="Trebuchet MS"/>
              </a:rPr>
              <a:t>message </a:t>
            </a:r>
            <a:r>
              <a:rPr dirty="0" sz="1400" spc="-10">
                <a:solidFill>
                  <a:srgbClr val="14110D"/>
                </a:solidFill>
                <a:latin typeface="Trebuchet MS"/>
                <a:cs typeface="Trebuchet MS"/>
              </a:rPr>
              <a:t>frequency,</a:t>
            </a:r>
            <a:r>
              <a:rPr dirty="0" sz="1400" spc="-2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revealing</a:t>
            </a:r>
            <a:r>
              <a:rPr dirty="0" sz="1400" spc="-2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the</a:t>
            </a:r>
            <a:r>
              <a:rPr dirty="0" sz="1400" spc="-2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50">
                <a:solidFill>
                  <a:srgbClr val="14110D"/>
                </a:solidFill>
                <a:latin typeface="Trebuchet MS"/>
                <a:cs typeface="Trebuchet MS"/>
              </a:rPr>
              <a:t>most</a:t>
            </a:r>
            <a:r>
              <a:rPr dirty="0" sz="1400" spc="-20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14110D"/>
                </a:solidFill>
                <a:latin typeface="Trebuchet MS"/>
                <a:cs typeface="Trebuchet MS"/>
              </a:rPr>
              <a:t>active participants.</a:t>
            </a:r>
            <a:r>
              <a:rPr dirty="0" sz="1400" spc="5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14110D"/>
                </a:solidFill>
                <a:latin typeface="Trebuchet MS"/>
                <a:cs typeface="Trebuchet MS"/>
              </a:rPr>
              <a:t>It</a:t>
            </a:r>
            <a:r>
              <a:rPr dirty="0" sz="1400" spc="5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visually</a:t>
            </a:r>
            <a:r>
              <a:rPr dirty="0" sz="1400" spc="5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compares</a:t>
            </a:r>
            <a:r>
              <a:rPr dirty="0" sz="1400" spc="5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14110D"/>
                </a:solidFill>
                <a:latin typeface="Trebuchet MS"/>
                <a:cs typeface="Trebuchet MS"/>
              </a:rPr>
              <a:t>user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activity levels</a:t>
            </a:r>
            <a:r>
              <a:rPr dirty="0" sz="1400" spc="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and contribution</a:t>
            </a:r>
            <a:r>
              <a:rPr dirty="0" sz="1400" spc="5">
                <a:solidFill>
                  <a:srgbClr val="14110D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14110D"/>
                </a:solidFill>
                <a:latin typeface="Trebuchet MS"/>
                <a:cs typeface="Trebuchet MS"/>
              </a:rPr>
              <a:t>to </a:t>
            </a:r>
            <a:r>
              <a:rPr dirty="0" sz="1400" spc="-25">
                <a:solidFill>
                  <a:srgbClr val="14110D"/>
                </a:solidFill>
                <a:latin typeface="Trebuchet MS"/>
                <a:cs typeface="Trebuchet MS"/>
              </a:rPr>
              <a:t>the </a:t>
            </a:r>
            <a:r>
              <a:rPr dirty="0" sz="1400" spc="-10">
                <a:solidFill>
                  <a:srgbClr val="14110D"/>
                </a:solidFill>
                <a:latin typeface="Trebuchet MS"/>
                <a:cs typeface="Trebuchet MS"/>
              </a:rPr>
              <a:t>conversation.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7025" y="1503475"/>
            <a:ext cx="3685324" cy="31749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Lead Funnel | by Slidesgo</dc:title>
  <dcterms:created xsi:type="dcterms:W3CDTF">2025-02-18T07:05:41Z</dcterms:created>
  <dcterms:modified xsi:type="dcterms:W3CDTF">2025-02-18T07:05:41Z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2025-02-18T00:00:00Z</vt:filetime>
  </property>
  <property fmtid="{D5CDD505-2E9C-101B-9397-08002B2CF9AE}" pid="3" name="Creator">
    <vt:lpwstr>Google</vt:lpwstr>
  </property>
  <property fmtid="{D5CDD505-2E9C-101B-9397-08002B2CF9AE}" pid="4" name="LastSaved">
    <vt:filetime>2025-02-18T00:00:00Z</vt:filetime>
  </property>
</Properties>
</file>