
<file path=[Content_Types].xml><?xml version="1.0" encoding="utf-8"?>
<Types xmlns="http://schemas.openxmlformats.org/package/2006/content-types">
  <Default Extension="avi" ContentType="video/x-msvideo"/>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8" r:id="rId6"/>
    <p:sldId id="271" r:id="rId7"/>
    <p:sldId id="264" r:id="rId8"/>
    <p:sldId id="272" r:id="rId9"/>
    <p:sldId id="265" r:id="rId10"/>
    <p:sldId id="273" r:id="rId11"/>
    <p:sldId id="270" r:id="rId12"/>
    <p:sldId id="267"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20368-DED3-B596-ED11-E9A19E67CBC6}" v="2" dt="2024-05-12T17:39:36.495"/>
    <p1510:client id="{4AB049EF-2A10-FCE9-6220-853434F09A8D}" v="928" dt="2024-05-12T19:50:53.482"/>
    <p1510:client id="{77D03AB4-444E-5F4E-E070-7162DCFB3C45}" v="69" dt="2024-05-12T15:07:57.507"/>
    <p1510:client id="{B8FC54FB-9EAE-4F34-BD5B-0C4B72B3C0D8}" v="1" dt="2024-05-12T20:00:54.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94602"/>
  </p:normalViewPr>
  <p:slideViewPr>
    <p:cSldViewPr snapToGrid="0">
      <p:cViewPr>
        <p:scale>
          <a:sx n="66" d="100"/>
          <a:sy n="66" d="100"/>
        </p:scale>
        <p:origin x="136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sef Ghoneim" userId="aa0532cc-cf96-44ad-a3b4-b004cefc178c" providerId="ADAL" clId="{B8FC54FB-9EAE-4F34-BD5B-0C4B72B3C0D8}"/>
    <pc:docChg chg="undo custSel modSld">
      <pc:chgData name="Youssef Ghoneim" userId="aa0532cc-cf96-44ad-a3b4-b004cefc178c" providerId="ADAL" clId="{B8FC54FB-9EAE-4F34-BD5B-0C4B72B3C0D8}" dt="2024-05-12T20:01:10.724" v="17"/>
      <pc:docMkLst>
        <pc:docMk/>
      </pc:docMkLst>
      <pc:sldChg chg="modSp mod">
        <pc:chgData name="Youssef Ghoneim" userId="aa0532cc-cf96-44ad-a3b4-b004cefc178c" providerId="ADAL" clId="{B8FC54FB-9EAE-4F34-BD5B-0C4B72B3C0D8}" dt="2024-05-12T20:01:10.724" v="17"/>
        <pc:sldMkLst>
          <pc:docMk/>
          <pc:sldMk cId="1949661022" sldId="256"/>
        </pc:sldMkLst>
        <pc:spChg chg="mod">
          <ac:chgData name="Youssef Ghoneim" userId="aa0532cc-cf96-44ad-a3b4-b004cefc178c" providerId="ADAL" clId="{B8FC54FB-9EAE-4F34-BD5B-0C4B72B3C0D8}" dt="2024-05-12T20:01:10.724" v="17"/>
          <ac:spMkLst>
            <pc:docMk/>
            <pc:sldMk cId="19496610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64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19584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49108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2593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E96E13-98C0-411D-82DB-35DEDF20A67C}"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07238-901E-457A-A4F5-2E6A289C22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2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1184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96E13-98C0-411D-82DB-35DEDF20A67C}"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301837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96E13-98C0-411D-82DB-35DEDF20A67C}"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200360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E96E13-98C0-411D-82DB-35DEDF20A67C}" type="datetimeFigureOut">
              <a:rPr lang="en-US" smtClean="0"/>
              <a:t>5/13/2024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179551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A07238-901E-457A-A4F5-2E6A289C22A2}" type="slidenum">
              <a:rPr lang="en-US" smtClean="0"/>
              <a:t>‹#›</a:t>
            </a:fld>
            <a:endParaRPr lang="en-US"/>
          </a:p>
        </p:txBody>
      </p:sp>
    </p:spTree>
    <p:extLst>
      <p:ext uri="{BB962C8B-B14F-4D97-AF65-F5344CB8AC3E}">
        <p14:creationId xmlns:p14="http://schemas.microsoft.com/office/powerpoint/2010/main" val="256069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E96E13-98C0-411D-82DB-35DEDF20A67C}"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07238-901E-457A-A4F5-2E6A289C22A2}" type="slidenum">
              <a:rPr lang="en-US" smtClean="0"/>
              <a:t>‹#›</a:t>
            </a:fld>
            <a:endParaRPr lang="en-US"/>
          </a:p>
        </p:txBody>
      </p:sp>
    </p:spTree>
    <p:extLst>
      <p:ext uri="{BB962C8B-B14F-4D97-AF65-F5344CB8AC3E}">
        <p14:creationId xmlns:p14="http://schemas.microsoft.com/office/powerpoint/2010/main" val="6242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E96E13-98C0-411D-82DB-35DEDF20A67C}" type="datetimeFigureOut">
              <a:rPr lang="en-US" smtClean="0"/>
              <a:t>5/13/2024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A07238-901E-457A-A4F5-2E6A289C22A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2000" cy="551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COE49413 Computer Vision</a:t>
            </a:r>
          </a:p>
          <a:p>
            <a:pPr algn="ctr"/>
            <a:r>
              <a:rPr lang="en-US" dirty="0"/>
              <a:t>Spring 2024</a:t>
            </a:r>
          </a:p>
        </p:txBody>
      </p:sp>
      <p:pic>
        <p:nvPicPr>
          <p:cNvPr id="1034" name="Picture 10" descr="CSE Portal | AUS Programming Contest">
            <a:extLst>
              <a:ext uri="{FF2B5EF4-FFF2-40B4-BE49-F238E27FC236}">
                <a16:creationId xmlns:a16="http://schemas.microsoft.com/office/drawing/2014/main" id="{CC39B57E-3E01-DD5E-6A9C-9164C17ABE9D}"/>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6505" y="20885"/>
            <a:ext cx="3018322" cy="56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45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4566995"/>
          </a:xfrm>
        </p:spPr>
        <p:txBody>
          <a:bodyPr>
            <a:normAutofit/>
          </a:bodyPr>
          <a:lstStyle/>
          <a:p>
            <a:r>
              <a:rPr lang="en-US" sz="4800" dirty="0">
                <a:ea typeface="+mj-lt"/>
                <a:cs typeface="+mj-lt"/>
              </a:rPr>
              <a:t>Violence Detection using Adapted </a:t>
            </a:r>
            <a:r>
              <a:rPr lang="en-US" sz="4800" dirty="0" err="1">
                <a:ea typeface="+mj-lt"/>
                <a:cs typeface="+mj-lt"/>
              </a:rPr>
              <a:t>DenseNet</a:t>
            </a:r>
            <a:r>
              <a:rPr lang="en-US" sz="4800" dirty="0">
                <a:ea typeface="+mj-lt"/>
                <a:cs typeface="+mj-lt"/>
              </a:rPr>
              <a:t> with Convolutional LSTM</a:t>
            </a:r>
            <a:endParaRPr lang="en-US" dirty="0"/>
          </a:p>
          <a:p>
            <a:endParaRPr lang="en-US" dirty="0"/>
          </a:p>
        </p:txBody>
      </p:sp>
      <p:sp>
        <p:nvSpPr>
          <p:cNvPr id="3" name="Subtitle 2"/>
          <p:cNvSpPr>
            <a:spLocks noGrp="1"/>
          </p:cNvSpPr>
          <p:nvPr>
            <p:ph type="subTitle" idx="1"/>
          </p:nvPr>
        </p:nvSpPr>
        <p:spPr/>
        <p:txBody>
          <a:bodyPr vert="horz" lIns="91440" tIns="45720" rIns="91440" bIns="45720" rtlCol="0" anchor="t">
            <a:normAutofit fontScale="47500" lnSpcReduction="20000"/>
          </a:bodyPr>
          <a:lstStyle/>
          <a:p>
            <a:r>
              <a:rPr lang="en-US" dirty="0"/>
              <a:t>Mohammed abdulsatar-89082</a:t>
            </a:r>
          </a:p>
          <a:p>
            <a:r>
              <a:rPr lang="en-US" dirty="0" err="1"/>
              <a:t>YousSef</a:t>
            </a:r>
            <a:r>
              <a:rPr lang="en-US" dirty="0"/>
              <a:t> Ghoneim - 87523</a:t>
            </a:r>
          </a:p>
          <a:p>
            <a:r>
              <a:rPr lang="en-US" dirty="0"/>
              <a:t>Said </a:t>
            </a:r>
            <a:r>
              <a:rPr lang="en-US" dirty="0" err="1"/>
              <a:t>Iqelan</a:t>
            </a:r>
            <a:r>
              <a:rPr lang="en-US" dirty="0"/>
              <a:t> - 86701</a:t>
            </a:r>
          </a:p>
          <a:p>
            <a:r>
              <a:rPr lang="en-US" dirty="0"/>
              <a:t>Ahmed </a:t>
            </a:r>
            <a:r>
              <a:rPr lang="en-US" dirty="0" err="1"/>
              <a:t>Alabd</a:t>
            </a:r>
            <a:r>
              <a:rPr lang="en-US" dirty="0"/>
              <a:t> </a:t>
            </a:r>
            <a:r>
              <a:rPr lang="en-US" dirty="0" err="1"/>
              <a:t>Aljabar</a:t>
            </a:r>
            <a:r>
              <a:rPr lang="en-US"/>
              <a:t> - 92885</a:t>
            </a:r>
            <a:endParaRPr lang="en-US" dirty="0"/>
          </a:p>
        </p:txBody>
      </p:sp>
    </p:spTree>
    <p:extLst>
      <p:ext uri="{BB962C8B-B14F-4D97-AF65-F5344CB8AC3E}">
        <p14:creationId xmlns:p14="http://schemas.microsoft.com/office/powerpoint/2010/main" val="194966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Results</a:t>
            </a:r>
          </a:p>
        </p:txBody>
      </p:sp>
      <p:pic>
        <p:nvPicPr>
          <p:cNvPr id="6" name="Content Placeholder 5" descr="A graph with blue lines&#10;&#10;Description automatically generated">
            <a:extLst>
              <a:ext uri="{FF2B5EF4-FFF2-40B4-BE49-F238E27FC236}">
                <a16:creationId xmlns:a16="http://schemas.microsoft.com/office/drawing/2014/main" id="{48D25C94-5A27-1468-D137-2610C211AD21}"/>
              </a:ext>
            </a:extLst>
          </p:cNvPr>
          <p:cNvPicPr>
            <a:picLocks noGrp="1" noChangeAspect="1"/>
          </p:cNvPicPr>
          <p:nvPr>
            <p:ph idx="1"/>
          </p:nvPr>
        </p:nvPicPr>
        <p:blipFill>
          <a:blip r:embed="rId2"/>
          <a:stretch>
            <a:fillRect/>
          </a:stretch>
        </p:blipFill>
        <p:spPr>
          <a:xfrm>
            <a:off x="1250114" y="1989896"/>
            <a:ext cx="3594947" cy="4023360"/>
          </a:xfrm>
        </p:spPr>
      </p:pic>
      <p:pic>
        <p:nvPicPr>
          <p:cNvPr id="7" name="Picture 6" descr="A graph with blue lines&#10;&#10;Description automatically generated">
            <a:extLst>
              <a:ext uri="{FF2B5EF4-FFF2-40B4-BE49-F238E27FC236}">
                <a16:creationId xmlns:a16="http://schemas.microsoft.com/office/drawing/2014/main" id="{DA0C713E-21EA-8887-6FA3-5307F5CF4059}"/>
              </a:ext>
            </a:extLst>
          </p:cNvPr>
          <p:cNvPicPr>
            <a:picLocks noChangeAspect="1"/>
          </p:cNvPicPr>
          <p:nvPr/>
        </p:nvPicPr>
        <p:blipFill>
          <a:blip r:embed="rId3"/>
          <a:stretch>
            <a:fillRect/>
          </a:stretch>
        </p:blipFill>
        <p:spPr>
          <a:xfrm>
            <a:off x="5171868" y="1989438"/>
            <a:ext cx="3712075" cy="4114800"/>
          </a:xfrm>
          <a:prstGeom prst="rect">
            <a:avLst/>
          </a:prstGeom>
        </p:spPr>
      </p:pic>
    </p:spTree>
    <p:extLst>
      <p:ext uri="{BB962C8B-B14F-4D97-AF65-F5344CB8AC3E}">
        <p14:creationId xmlns:p14="http://schemas.microsoft.com/office/powerpoint/2010/main" val="369245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24B1-C26B-BBC4-4815-74115629B6C9}"/>
              </a:ext>
            </a:extLst>
          </p:cNvPr>
          <p:cNvSpPr>
            <a:spLocks noGrp="1"/>
          </p:cNvSpPr>
          <p:nvPr>
            <p:ph type="title"/>
          </p:nvPr>
        </p:nvSpPr>
        <p:spPr/>
        <p:txBody>
          <a:bodyPr/>
          <a:lstStyle/>
          <a:p>
            <a:r>
              <a:rPr lang="en-US"/>
              <a:t>Performance evaluation</a:t>
            </a:r>
          </a:p>
        </p:txBody>
      </p:sp>
      <p:sp>
        <p:nvSpPr>
          <p:cNvPr id="3" name="Content Placeholder 2">
            <a:extLst>
              <a:ext uri="{FF2B5EF4-FFF2-40B4-BE49-F238E27FC236}">
                <a16:creationId xmlns:a16="http://schemas.microsoft.com/office/drawing/2014/main" id="{FD2B094B-FC3A-7A42-F9C0-F7B39F124825}"/>
              </a:ext>
            </a:extLst>
          </p:cNvPr>
          <p:cNvSpPr>
            <a:spLocks noGrp="1"/>
          </p:cNvSpPr>
          <p:nvPr>
            <p:ph idx="1"/>
          </p:nvPr>
        </p:nvSpPr>
        <p:spPr>
          <a:xfrm>
            <a:off x="1097280" y="1845734"/>
            <a:ext cx="5031316" cy="1980777"/>
          </a:xfrm>
        </p:spPr>
        <p:txBody>
          <a:bodyPr vert="horz" lIns="0" tIns="45720" rIns="0" bIns="45720" rtlCol="0" anchor="t">
            <a:normAutofit/>
          </a:bodyPr>
          <a:lstStyle/>
          <a:p>
            <a:r>
              <a:rPr lang="en-US" b="1" dirty="0" err="1"/>
              <a:t>ViolenceNet</a:t>
            </a:r>
            <a:r>
              <a:rPr lang="en-US" b="1" dirty="0"/>
              <a:t> Performance:</a:t>
            </a:r>
          </a:p>
          <a:p>
            <a:r>
              <a:rPr lang="en-US" dirty="0"/>
              <a:t>On Hockey Fights Dataset:</a:t>
            </a:r>
          </a:p>
          <a:p>
            <a:pPr marL="342900" indent="-342900">
              <a:buFont typeface="Arial" panose="020F0502020204030204" pitchFamily="34" charset="0"/>
              <a:buChar char="•"/>
            </a:pPr>
            <a:r>
              <a:rPr lang="en-US" dirty="0"/>
              <a:t>Test Accuracy: 99.5%</a:t>
            </a:r>
            <a:endParaRPr lang="en-US" b="1" dirty="0"/>
          </a:p>
          <a:p>
            <a:endParaRPr lang="en-US" b="1" dirty="0"/>
          </a:p>
        </p:txBody>
      </p:sp>
      <p:sp>
        <p:nvSpPr>
          <p:cNvPr id="6" name="Content Placeholder 2">
            <a:extLst>
              <a:ext uri="{FF2B5EF4-FFF2-40B4-BE49-F238E27FC236}">
                <a16:creationId xmlns:a16="http://schemas.microsoft.com/office/drawing/2014/main" id="{84C63D31-3903-5616-3EB2-AC32A2A533A2}"/>
              </a:ext>
            </a:extLst>
          </p:cNvPr>
          <p:cNvSpPr txBox="1">
            <a:spLocks/>
          </p:cNvSpPr>
          <p:nvPr/>
        </p:nvSpPr>
        <p:spPr>
          <a:xfrm>
            <a:off x="6128597" y="1849967"/>
            <a:ext cx="5031316" cy="1991360"/>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Our Model's Performance:</a:t>
            </a:r>
          </a:p>
          <a:p>
            <a:r>
              <a:rPr lang="en-US"/>
              <a:t>On Hockey Fights Dataset:</a:t>
            </a:r>
            <a:endParaRPr lang="en-US">
              <a:solidFill>
                <a:srgbClr val="000000"/>
              </a:solidFill>
            </a:endParaRPr>
          </a:p>
          <a:p>
            <a:pPr marL="342900" indent="-342900">
              <a:buFont typeface="Arial,Sans-Serif"/>
              <a:buChar char="•"/>
            </a:pPr>
            <a:r>
              <a:rPr lang="en-US" dirty="0"/>
              <a:t>Test Accuracy: 55%</a:t>
            </a:r>
          </a:p>
          <a:p>
            <a:endParaRPr lang="en-US" b="1" dirty="0"/>
          </a:p>
        </p:txBody>
      </p:sp>
      <p:sp>
        <p:nvSpPr>
          <p:cNvPr id="8" name="Content Placeholder 2">
            <a:extLst>
              <a:ext uri="{FF2B5EF4-FFF2-40B4-BE49-F238E27FC236}">
                <a16:creationId xmlns:a16="http://schemas.microsoft.com/office/drawing/2014/main" id="{18638C5F-889C-69D3-DBCC-03BBBD0F1813}"/>
              </a:ext>
            </a:extLst>
          </p:cNvPr>
          <p:cNvSpPr txBox="1">
            <a:spLocks/>
          </p:cNvSpPr>
          <p:nvPr/>
        </p:nvSpPr>
        <p:spPr>
          <a:xfrm>
            <a:off x="1101513" y="3426884"/>
            <a:ext cx="10005482" cy="1980777"/>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drop in performance can be attributed to:</a:t>
            </a:r>
          </a:p>
          <a:p>
            <a:pPr marL="342900" indent="-342900">
              <a:buFont typeface="Arial" panose="020F0502020204030204" pitchFamily="34" charset="0"/>
              <a:buChar char="•"/>
            </a:pPr>
            <a:r>
              <a:rPr lang="en-US" dirty="0"/>
              <a:t>Oversimplifying the model (2-frame skip and reducing size of the model)</a:t>
            </a:r>
          </a:p>
          <a:p>
            <a:pPr marL="342900" indent="-342900">
              <a:buFont typeface="Arial" panose="020F050202020403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4732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vert="horz" lIns="0" tIns="45720" rIns="0" bIns="45720" rtlCol="0" anchor="t">
            <a:normAutofit/>
          </a:bodyPr>
          <a:lstStyle/>
          <a:p>
            <a:pPr marL="342900" indent="-342900">
              <a:buFont typeface="Arial" panose="020F0502020204030204" pitchFamily="34" charset="0"/>
              <a:buChar char="•"/>
            </a:pPr>
            <a:r>
              <a:rPr lang="en-US" dirty="0"/>
              <a:t>The results suggest that our approach of using an adapted Densenet121 model with optical flow as input, and implementing frame skipping due to memory and computation constraints, is a viable strategy for violence detection in video sequences</a:t>
            </a:r>
          </a:p>
          <a:p>
            <a:pPr marL="342900" indent="-342900">
              <a:buFont typeface="Arial" panose="020F0502020204030204" pitchFamily="34" charset="0"/>
              <a:buChar char="•"/>
            </a:pPr>
            <a:r>
              <a:rPr lang="en-US" dirty="0"/>
              <a:t>Since the proposed modifications did not have any significant impact on the results of the original inspired work (i.e., </a:t>
            </a:r>
            <a:r>
              <a:rPr lang="en-US" dirty="0" err="1"/>
              <a:t>ViolenceNet</a:t>
            </a:r>
            <a:r>
              <a:rPr lang="en-US" dirty="0"/>
              <a:t>), </a:t>
            </a:r>
            <a:r>
              <a:rPr lang="en-US" b="1" dirty="0"/>
              <a:t>it could potentially be viewed as an enhancement to their work</a:t>
            </a:r>
          </a:p>
        </p:txBody>
      </p:sp>
      <p:pic>
        <p:nvPicPr>
          <p:cNvPr id="4" name="output">
            <a:hlinkClick r:id="" action="ppaction://media"/>
            <a:extLst>
              <a:ext uri="{FF2B5EF4-FFF2-40B4-BE49-F238E27FC236}">
                <a16:creationId xmlns:a16="http://schemas.microsoft.com/office/drawing/2014/main" id="{E854C59D-933F-0E7A-BD8F-E49AC5E7500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960471" y="3647340"/>
            <a:ext cx="4014486" cy="3210660"/>
          </a:xfrm>
          <a:prstGeom prst="rect">
            <a:avLst/>
          </a:prstGeom>
        </p:spPr>
      </p:pic>
    </p:spTree>
    <p:extLst>
      <p:ext uri="{BB962C8B-B14F-4D97-AF65-F5344CB8AC3E}">
        <p14:creationId xmlns:p14="http://schemas.microsoft.com/office/powerpoint/2010/main" val="12419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Division</a:t>
            </a:r>
          </a:p>
        </p:txBody>
      </p:sp>
      <p:sp>
        <p:nvSpPr>
          <p:cNvPr id="3" name="Content Placeholder 2"/>
          <p:cNvSpPr>
            <a:spLocks noGrp="1"/>
          </p:cNvSpPr>
          <p:nvPr>
            <p:ph idx="1"/>
          </p:nvPr>
        </p:nvSpPr>
        <p:spPr/>
        <p:txBody>
          <a:bodyPr vert="horz" lIns="0" tIns="45720" rIns="0" bIns="45720" rtlCol="0" anchor="t">
            <a:normAutofit/>
          </a:bodyPr>
          <a:lstStyle/>
          <a:p>
            <a:endParaRPr lang="en-US" dirty="0"/>
          </a:p>
          <a:p>
            <a:r>
              <a:rPr lang="en-US" dirty="0">
                <a:ea typeface="+mn-lt"/>
                <a:cs typeface="+mn-lt"/>
              </a:rPr>
              <a:t>Mohammed - Data preprocessing, setting up the video data pipeline and ensuring efficient data handling</a:t>
            </a:r>
            <a:endParaRPr lang="en-US" dirty="0"/>
          </a:p>
          <a:p>
            <a:r>
              <a:rPr lang="en-US" dirty="0">
                <a:ea typeface="+mn-lt"/>
                <a:cs typeface="+mn-lt"/>
              </a:rPr>
              <a:t>Ahmed - Managed the training process, including parameter tuning and performance evaluation metrics</a:t>
            </a:r>
            <a:endParaRPr lang="en-US" dirty="0"/>
          </a:p>
          <a:p>
            <a:r>
              <a:rPr lang="en-US" dirty="0">
                <a:ea typeface="+mn-lt"/>
                <a:cs typeface="+mn-lt"/>
              </a:rPr>
              <a:t>Saeed - Led the implementation of the model conversion from TensorFlow to PyTorch, optimized for GPU usage</a:t>
            </a:r>
            <a:endParaRPr lang="en-US" dirty="0"/>
          </a:p>
          <a:p>
            <a:r>
              <a:rPr lang="en-US" dirty="0">
                <a:ea typeface="+mn-lt"/>
                <a:cs typeface="+mn-lt"/>
              </a:rPr>
              <a:t>Youssef - Oversaw model architecture adjustments, and led testing and validation processes</a:t>
            </a:r>
            <a:endParaRPr lang="en-US" dirty="0"/>
          </a:p>
          <a:p>
            <a:endParaRPr lang="en-US" dirty="0"/>
          </a:p>
        </p:txBody>
      </p:sp>
    </p:spTree>
    <p:extLst>
      <p:ext uri="{BB962C8B-B14F-4D97-AF65-F5344CB8AC3E}">
        <p14:creationId xmlns:p14="http://schemas.microsoft.com/office/powerpoint/2010/main" val="355874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F2AB-E48D-60CB-26F6-3BFD90DEDFEC}"/>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190C2AAE-5DF1-A5FB-68C3-5BD1D64708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28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0" tIns="45720" rIns="0" bIns="45720" rtlCol="0" anchor="t">
            <a:normAutofit/>
          </a:bodyPr>
          <a:lstStyle/>
          <a:p>
            <a:r>
              <a:rPr lang="en-US" sz="2400" b="1" dirty="0">
                <a:ea typeface="+mn-lt"/>
                <a:cs typeface="+mn-lt"/>
              </a:rPr>
              <a:t>Objective:</a:t>
            </a:r>
            <a:r>
              <a:rPr lang="en-US" sz="2400" dirty="0">
                <a:ea typeface="+mn-lt"/>
                <a:cs typeface="+mn-lt"/>
              </a:rPr>
              <a:t> </a:t>
            </a:r>
          </a:p>
          <a:p>
            <a:pPr marL="342900" indent="-342900">
              <a:buFont typeface="Arial" panose="020F0502020204030204" pitchFamily="34" charset="0"/>
              <a:buChar char="•"/>
            </a:pPr>
            <a:r>
              <a:rPr lang="en-US" sz="2200" dirty="0">
                <a:ea typeface="+mn-lt"/>
                <a:cs typeface="+mn-lt"/>
              </a:rPr>
              <a:t>Adapt and enhance a pre-trained computer vision model for real-time violence detection, focusing on temporal feature detection and model robustness in dynamic environments. </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Convert a TensorFlow-based CNN and a </a:t>
            </a:r>
            <a:r>
              <a:rPr lang="en-US" sz="2200" dirty="0" err="1">
                <a:ea typeface="+mn-lt"/>
                <a:cs typeface="+mn-lt"/>
              </a:rPr>
              <a:t>ConvLSTM</a:t>
            </a:r>
            <a:r>
              <a:rPr lang="en-US" sz="2200" dirty="0">
                <a:ea typeface="+mn-lt"/>
                <a:cs typeface="+mn-lt"/>
              </a:rPr>
              <a:t> to </a:t>
            </a:r>
            <a:r>
              <a:rPr lang="en-US" sz="2200" dirty="0" err="1">
                <a:ea typeface="+mn-lt"/>
                <a:cs typeface="+mn-lt"/>
              </a:rPr>
              <a:t>PyTorch</a:t>
            </a:r>
            <a:r>
              <a:rPr lang="en-US" sz="2200" dirty="0">
                <a:ea typeface="+mn-lt"/>
                <a:cs typeface="+mn-lt"/>
              </a:rPr>
              <a:t>, optimizing for dynamic graphing and computational efficiency. </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 Deploy on a recognized violence dataset to ensure adaptability and effectiveness.</a:t>
            </a:r>
            <a:endParaRPr lang="en-US" sz="2400" dirty="0">
              <a:ea typeface="+mn-lt"/>
              <a:cs typeface="+mn-lt"/>
            </a:endParaRPr>
          </a:p>
          <a:p>
            <a:pPr marL="342900" indent="-342900">
              <a:buFont typeface="Arial" panose="020F0502020204030204" pitchFamily="34" charset="0"/>
              <a:buChar char="•"/>
            </a:pPr>
            <a:r>
              <a:rPr lang="en-US" sz="2200" dirty="0">
                <a:ea typeface="+mn-lt"/>
                <a:cs typeface="+mn-lt"/>
              </a:rPr>
              <a:t>Demonstrate model's effectiveness by achieving set metrics, emphasizing real-time processing and operational feasibility</a:t>
            </a:r>
            <a:endParaRPr lang="en-US" sz="2400" dirty="0"/>
          </a:p>
          <a:p>
            <a:endParaRPr lang="en-US" dirty="0"/>
          </a:p>
          <a:p>
            <a:endParaRPr lang="en-US" b="1" dirty="0"/>
          </a:p>
          <a:p>
            <a:endParaRPr lang="en-US" dirty="0"/>
          </a:p>
        </p:txBody>
      </p:sp>
    </p:spTree>
    <p:extLst>
      <p:ext uri="{BB962C8B-B14F-4D97-AF65-F5344CB8AC3E}">
        <p14:creationId xmlns:p14="http://schemas.microsoft.com/office/powerpoint/2010/main" val="8229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085907" y="1845734"/>
            <a:ext cx="10058400" cy="4023360"/>
          </a:xfrm>
        </p:spPr>
        <p:txBody>
          <a:bodyPr vert="horz" lIns="0" tIns="45720" rIns="0" bIns="45720" rtlCol="0" anchor="t">
            <a:normAutofit/>
          </a:bodyPr>
          <a:lstStyle/>
          <a:p>
            <a:r>
              <a:rPr lang="en-US" sz="2400" b="1" dirty="0">
                <a:ea typeface="+mn-lt"/>
                <a:cs typeface="+mn-lt"/>
              </a:rPr>
              <a:t>Importance of Violence Detection:</a:t>
            </a:r>
            <a:endParaRPr lang="en-US" sz="2400" b="1"/>
          </a:p>
          <a:p>
            <a:r>
              <a:rPr lang="en-US" sz="2200" dirty="0">
                <a:ea typeface="+mn-lt"/>
                <a:cs typeface="+mn-lt"/>
              </a:rPr>
              <a:t>Violence detection systems are critical in enhancing public safety and security. They serve as an early warning mechanism in crowded areas like schools, shopping malls, and public transport systems, potentially preventing escalations and facilitating timely interventions</a:t>
            </a:r>
            <a:endParaRPr lang="en-US" sz="2200"/>
          </a:p>
          <a:p>
            <a:r>
              <a:rPr lang="en-US" sz="2400" b="1" dirty="0">
                <a:ea typeface="+mn-lt"/>
                <a:cs typeface="+mn-lt"/>
              </a:rPr>
              <a:t>Challenges in Automatic Detection:</a:t>
            </a:r>
            <a:endParaRPr lang="en-US" sz="2400" b="1" dirty="0"/>
          </a:p>
          <a:p>
            <a:r>
              <a:rPr lang="en-US" sz="2200" dirty="0">
                <a:ea typeface="+mn-lt"/>
                <a:cs typeface="+mn-lt"/>
              </a:rPr>
              <a:t>Variability in scenes can mislead systems not trained on diverse datasets; differing lighting conditions require robust models that perform consistently across scenarios; distinguishing between violent and non-violent actions demands high-accuracy classification to avoid false positives</a:t>
            </a:r>
            <a:endParaRPr lang="en-US" sz="2200"/>
          </a:p>
          <a:p>
            <a:endParaRPr lang="en-US" b="1" dirty="0"/>
          </a:p>
        </p:txBody>
      </p:sp>
    </p:spTree>
    <p:extLst>
      <p:ext uri="{BB962C8B-B14F-4D97-AF65-F5344CB8AC3E}">
        <p14:creationId xmlns:p14="http://schemas.microsoft.com/office/powerpoint/2010/main" val="28805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pic>
        <p:nvPicPr>
          <p:cNvPr id="4" name="Content Placeholder 3" descr="A screenshot of a computer&#10;&#10;Description automatically generated">
            <a:extLst>
              <a:ext uri="{FF2B5EF4-FFF2-40B4-BE49-F238E27FC236}">
                <a16:creationId xmlns:a16="http://schemas.microsoft.com/office/drawing/2014/main" id="{E45580B8-4C07-4009-FEC5-752C44A4DA52}"/>
              </a:ext>
            </a:extLst>
          </p:cNvPr>
          <p:cNvPicPr>
            <a:picLocks noGrp="1" noChangeAspect="1"/>
          </p:cNvPicPr>
          <p:nvPr>
            <p:ph idx="1"/>
          </p:nvPr>
        </p:nvPicPr>
        <p:blipFill>
          <a:blip r:embed="rId2"/>
          <a:stretch>
            <a:fillRect/>
          </a:stretch>
        </p:blipFill>
        <p:spPr>
          <a:xfrm>
            <a:off x="1095870" y="1833420"/>
            <a:ext cx="10174109" cy="4365489"/>
          </a:xfrm>
        </p:spPr>
      </p:pic>
    </p:spTree>
    <p:extLst>
      <p:ext uri="{BB962C8B-B14F-4D97-AF65-F5344CB8AC3E}">
        <p14:creationId xmlns:p14="http://schemas.microsoft.com/office/powerpoint/2010/main" val="24406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dirty="0"/>
              <a:t>Methodology</a:t>
            </a:r>
          </a:p>
        </p:txBody>
      </p:sp>
      <p:sp>
        <p:nvSpPr>
          <p:cNvPr id="9" name="Content Placeholder 2">
            <a:extLst>
              <a:ext uri="{FF2B5EF4-FFF2-40B4-BE49-F238E27FC236}">
                <a16:creationId xmlns:a16="http://schemas.microsoft.com/office/drawing/2014/main" id="{B0B251BA-3352-FFBD-A833-641CB5F0BEE7}"/>
              </a:ext>
            </a:extLst>
          </p:cNvPr>
          <p:cNvSpPr>
            <a:spLocks noGrp="1"/>
          </p:cNvSpPr>
          <p:nvPr>
            <p:ph idx="1"/>
          </p:nvPr>
        </p:nvSpPr>
        <p:spPr>
          <a:xfrm>
            <a:off x="1085907" y="1845734"/>
            <a:ext cx="10058400" cy="4023360"/>
          </a:xfrm>
        </p:spPr>
        <p:txBody>
          <a:bodyPr vert="horz" lIns="0" tIns="45720" rIns="0" bIns="45720" rtlCol="0" anchor="t">
            <a:normAutofit/>
          </a:bodyPr>
          <a:lstStyle/>
          <a:p>
            <a:pPr marL="342900" indent="-342900">
              <a:buFont typeface="Arial" panose="020F0502020204030204" pitchFamily="34" charset="0"/>
              <a:buChar char="•"/>
            </a:pPr>
            <a:r>
              <a:rPr lang="en-US" sz="2400" b="1" dirty="0"/>
              <a:t>Implement an architecture inspired by </a:t>
            </a:r>
            <a:r>
              <a:rPr lang="en-US" sz="2400" b="1" dirty="0" err="1"/>
              <a:t>ViolenceNet</a:t>
            </a:r>
            <a:r>
              <a:rPr lang="en-US" sz="2400" b="1" dirty="0"/>
              <a:t> </a:t>
            </a:r>
          </a:p>
          <a:p>
            <a:pPr marL="342900" indent="-342900">
              <a:buFont typeface="Arial" panose="020F0502020204030204" pitchFamily="34" charset="0"/>
              <a:buChar char="•"/>
            </a:pPr>
            <a:r>
              <a:rPr lang="en-US" sz="2400" b="1" dirty="0"/>
              <a:t>Implement a </a:t>
            </a:r>
            <a:r>
              <a:rPr lang="en-US" sz="2400" b="1" dirty="0" err="1"/>
              <a:t>DenseNet</a:t>
            </a:r>
            <a:r>
              <a:rPr lang="en-US" sz="2400" b="1" dirty="0"/>
              <a:t> and Convolutional-LSTM based architecture to detect violence</a:t>
            </a:r>
            <a:endParaRPr lang="en-US" dirty="0"/>
          </a:p>
          <a:p>
            <a:pPr marL="342900" indent="-342900">
              <a:buFont typeface="Arial" panose="020F0502020204030204" pitchFamily="34" charset="0"/>
              <a:buChar char="•"/>
            </a:pPr>
            <a:r>
              <a:rPr lang="en-US" sz="2400" b="1" dirty="0"/>
              <a:t>Adapt the </a:t>
            </a:r>
            <a:r>
              <a:rPr lang="en-US" sz="2400" b="1" dirty="0" err="1"/>
              <a:t>DenseNet</a:t>
            </a:r>
            <a:r>
              <a:rPr lang="en-US" sz="2400" b="1" dirty="0"/>
              <a:t> architecture for videos instead of pictures (2D -&gt; 3D)</a:t>
            </a:r>
          </a:p>
          <a:p>
            <a:pPr marL="342900" indent="-342900">
              <a:buFont typeface="Arial" panose="020F0502020204030204" pitchFamily="34" charset="0"/>
              <a:buChar char="•"/>
            </a:pPr>
            <a:r>
              <a:rPr lang="en-US" sz="2400" b="1" dirty="0"/>
              <a:t>Preprocess videos to obtain the Optical Flow Field ad use that to improve the model’s perception of the video clip</a:t>
            </a:r>
          </a:p>
          <a:p>
            <a:pPr marL="342900" indent="-342900">
              <a:buFont typeface="Arial" panose="020F0502020204030204" pitchFamily="34" charset="0"/>
              <a:buChar char="•"/>
            </a:pPr>
            <a:endParaRPr lang="en-US" sz="2400" b="1" dirty="0"/>
          </a:p>
          <a:p>
            <a:endParaRPr lang="en-US" b="1" dirty="0"/>
          </a:p>
        </p:txBody>
      </p:sp>
    </p:spTree>
    <p:extLst>
      <p:ext uri="{BB962C8B-B14F-4D97-AF65-F5344CB8AC3E}">
        <p14:creationId xmlns:p14="http://schemas.microsoft.com/office/powerpoint/2010/main" val="91544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836A-7FE1-49E6-DC1F-473E2256BE48}"/>
              </a:ext>
            </a:extLst>
          </p:cNvPr>
          <p:cNvSpPr>
            <a:spLocks noGrp="1"/>
          </p:cNvSpPr>
          <p:nvPr>
            <p:ph type="title"/>
          </p:nvPr>
        </p:nvSpPr>
        <p:spPr/>
        <p:txBody>
          <a:bodyPr/>
          <a:lstStyle/>
          <a:p>
            <a:r>
              <a:rPr lang="en-US" dirty="0"/>
              <a:t>Methodology</a:t>
            </a:r>
          </a:p>
        </p:txBody>
      </p:sp>
      <p:pic>
        <p:nvPicPr>
          <p:cNvPr id="5" name="Content Placeholder 4" descr="A diagram of a block diagram&#10;&#10;Description automatically generated">
            <a:extLst>
              <a:ext uri="{FF2B5EF4-FFF2-40B4-BE49-F238E27FC236}">
                <a16:creationId xmlns:a16="http://schemas.microsoft.com/office/drawing/2014/main" id="{0D4BDF48-890B-3E42-3A21-4D759D0997E7}"/>
              </a:ext>
            </a:extLst>
          </p:cNvPr>
          <p:cNvPicPr>
            <a:picLocks noGrp="1" noChangeAspect="1"/>
          </p:cNvPicPr>
          <p:nvPr>
            <p:ph idx="1"/>
          </p:nvPr>
        </p:nvPicPr>
        <p:blipFill>
          <a:blip r:embed="rId2"/>
          <a:stretch>
            <a:fillRect/>
          </a:stretch>
        </p:blipFill>
        <p:spPr>
          <a:xfrm>
            <a:off x="1069571" y="2416685"/>
            <a:ext cx="10056090" cy="3020002"/>
          </a:xfrm>
        </p:spPr>
      </p:pic>
    </p:spTree>
    <p:extLst>
      <p:ext uri="{BB962C8B-B14F-4D97-AF65-F5344CB8AC3E}">
        <p14:creationId xmlns:p14="http://schemas.microsoft.com/office/powerpoint/2010/main" val="93323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5" name="Picture 4" descr="A diagram of a block diagram&#10;&#10;Description automatically generated">
            <a:extLst>
              <a:ext uri="{FF2B5EF4-FFF2-40B4-BE49-F238E27FC236}">
                <a16:creationId xmlns:a16="http://schemas.microsoft.com/office/drawing/2014/main" id="{DC6733E6-6B3F-4362-5049-4B255642F033}"/>
              </a:ext>
            </a:extLst>
          </p:cNvPr>
          <p:cNvPicPr>
            <a:picLocks noChangeAspect="1"/>
          </p:cNvPicPr>
          <p:nvPr/>
        </p:nvPicPr>
        <p:blipFill rotWithShape="1">
          <a:blip r:embed="rId2"/>
          <a:srcRect t="7242" b="8078"/>
          <a:stretch/>
        </p:blipFill>
        <p:spPr>
          <a:xfrm>
            <a:off x="1591777" y="1887229"/>
            <a:ext cx="9009085" cy="4357464"/>
          </a:xfrm>
          <a:prstGeom prst="rect">
            <a:avLst/>
          </a:prstGeom>
          <a:ln>
            <a:solidFill>
              <a:schemeClr val="tx1"/>
            </a:solidFill>
          </a:ln>
        </p:spPr>
      </p:pic>
    </p:spTree>
    <p:extLst>
      <p:ext uri="{BB962C8B-B14F-4D97-AF65-F5344CB8AC3E}">
        <p14:creationId xmlns:p14="http://schemas.microsoft.com/office/powerpoint/2010/main" val="87961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4" name="Content Placeholder 2">
            <a:extLst>
              <a:ext uri="{FF2B5EF4-FFF2-40B4-BE49-F238E27FC236}">
                <a16:creationId xmlns:a16="http://schemas.microsoft.com/office/drawing/2014/main" id="{7394E9D2-6FF1-5E60-E7B4-FA2AB97BD777}"/>
              </a:ext>
            </a:extLst>
          </p:cNvPr>
          <p:cNvSpPr>
            <a:spLocks noGrp="1"/>
          </p:cNvSpPr>
          <p:nvPr>
            <p:ph idx="1"/>
          </p:nvPr>
        </p:nvSpPr>
        <p:spPr>
          <a:xfrm>
            <a:off x="1085907" y="1845734"/>
            <a:ext cx="10058400" cy="4023360"/>
          </a:xfrm>
        </p:spPr>
        <p:txBody>
          <a:bodyPr vert="horz" lIns="0" tIns="45720" rIns="0" bIns="45720" rtlCol="0" anchor="t">
            <a:normAutofit/>
          </a:bodyPr>
          <a:lstStyle/>
          <a:p>
            <a:r>
              <a:rPr lang="en-US" sz="2400" b="1" dirty="0"/>
              <a:t>Details:</a:t>
            </a:r>
          </a:p>
          <a:p>
            <a:pPr marL="342900" indent="-342900">
              <a:buFont typeface="Arial" panose="020F0502020204030204" pitchFamily="34" charset="0"/>
              <a:buChar char="•"/>
            </a:pPr>
            <a:r>
              <a:rPr lang="en-US" sz="2400" dirty="0"/>
              <a:t>Used frame skipping due to computation and memory constraints, went from 40 frames per clip to 20 frames -&gt; </a:t>
            </a:r>
            <a:r>
              <a:rPr lang="en-US" sz="2400" b="1" dirty="0"/>
              <a:t>50% less memory</a:t>
            </a:r>
            <a:r>
              <a:rPr lang="en-US" sz="2400" dirty="0"/>
              <a:t>.</a:t>
            </a:r>
          </a:p>
          <a:p>
            <a:pPr marL="342900" indent="-342900">
              <a:buFont typeface="Arial" panose="020F0502020204030204" pitchFamily="34" charset="0"/>
              <a:buChar char="•"/>
            </a:pPr>
            <a:r>
              <a:rPr lang="en-US" sz="2400" dirty="0"/>
              <a:t>Adapted &amp; Customized state-of-the-art CNN model: </a:t>
            </a:r>
            <a:r>
              <a:rPr lang="en-US" sz="2400" dirty="0" err="1"/>
              <a:t>DenseNet</a:t>
            </a:r>
            <a:endParaRPr lang="en-US" sz="2400" dirty="0"/>
          </a:p>
          <a:p>
            <a:pPr marL="342900" indent="-342900">
              <a:buFont typeface="Arial" panose="020F0502020204030204" pitchFamily="34" charset="0"/>
              <a:buChar char="•"/>
            </a:pPr>
            <a:r>
              <a:rPr lang="en-US" sz="2400" dirty="0"/>
              <a:t>Training for 50 epochs</a:t>
            </a:r>
            <a:endParaRPr lang="en-US" dirty="0"/>
          </a:p>
          <a:p>
            <a:pPr marL="342900" indent="-342900">
              <a:buFont typeface="Arial" panose="020F0502020204030204" pitchFamily="34" charset="0"/>
              <a:buChar char="•"/>
            </a:pPr>
            <a:r>
              <a:rPr lang="en-US" sz="2400" dirty="0"/>
              <a:t>Adam Optimizer</a:t>
            </a:r>
          </a:p>
          <a:p>
            <a:pPr marL="342900" indent="-342900">
              <a:buFont typeface="Arial" panose="020F0502020204030204" pitchFamily="34" charset="0"/>
              <a:buChar char="•"/>
            </a:pPr>
            <a:r>
              <a:rPr lang="en-US" sz="2400" dirty="0"/>
              <a:t>L2 Regularization</a:t>
            </a:r>
          </a:p>
          <a:p>
            <a:pPr marL="342900" indent="-342900">
              <a:buFont typeface="Arial" panose="020F0502020204030204" pitchFamily="34" charset="0"/>
              <a:buChar char="•"/>
            </a:pPr>
            <a:r>
              <a:rPr lang="en-US" sz="2400" dirty="0" err="1"/>
              <a:t>CrossEntropyLoss</a:t>
            </a:r>
            <a:r>
              <a:rPr lang="en-US" sz="2400" dirty="0"/>
              <a:t> Criterion</a:t>
            </a:r>
          </a:p>
          <a:p>
            <a:endParaRPr lang="en-US" b="1" dirty="0"/>
          </a:p>
        </p:txBody>
      </p:sp>
    </p:spTree>
    <p:extLst>
      <p:ext uri="{BB962C8B-B14F-4D97-AF65-F5344CB8AC3E}">
        <p14:creationId xmlns:p14="http://schemas.microsoft.com/office/powerpoint/2010/main" val="247825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Results</a:t>
            </a:r>
          </a:p>
        </p:txBody>
      </p:sp>
      <p:sp>
        <p:nvSpPr>
          <p:cNvPr id="3" name="Content Placeholder 2"/>
          <p:cNvSpPr>
            <a:spLocks noGrp="1"/>
          </p:cNvSpPr>
          <p:nvPr>
            <p:ph idx="1"/>
          </p:nvPr>
        </p:nvSpPr>
        <p:spPr/>
        <p:txBody>
          <a:bodyPr vert="horz" lIns="0" tIns="45720" rIns="0" bIns="45720" rtlCol="0" anchor="t">
            <a:normAutofit/>
          </a:bodyPr>
          <a:lstStyle/>
          <a:p>
            <a:r>
              <a:rPr lang="en-US" b="1" dirty="0"/>
              <a:t>Testing Metrics:</a:t>
            </a:r>
          </a:p>
          <a:p>
            <a:pPr marL="342900" indent="-342900">
              <a:buFont typeface="Arial" panose="020F0502020204030204" pitchFamily="34" charset="0"/>
              <a:buChar char="•"/>
            </a:pPr>
            <a:r>
              <a:rPr lang="en-US" dirty="0">
                <a:ea typeface="+mn-lt"/>
                <a:cs typeface="+mn-lt"/>
              </a:rPr>
              <a:t>Accuracy: 82%</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precision: 86%</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recall: 82%</a:t>
            </a:r>
            <a:endParaRPr lang="en-US" b="1" dirty="0">
              <a:ea typeface="+mn-lt"/>
              <a:cs typeface="+mn-lt"/>
            </a:endParaRPr>
          </a:p>
          <a:p>
            <a:pPr marL="342900" indent="-342900">
              <a:buFont typeface="Arial" panose="020F0502020204030204" pitchFamily="34" charset="0"/>
              <a:buChar char="•"/>
            </a:pPr>
            <a:r>
              <a:rPr lang="en-US" dirty="0">
                <a:ea typeface="+mn-lt"/>
                <a:cs typeface="+mn-lt"/>
              </a:rPr>
              <a:t>Weighted F-score: 82%.</a:t>
            </a:r>
            <a:endParaRPr lang="en-US" b="1" dirty="0"/>
          </a:p>
          <a:p>
            <a:endParaRPr lang="en-US" b="1" dirty="0"/>
          </a:p>
        </p:txBody>
      </p:sp>
    </p:spTree>
    <p:extLst>
      <p:ext uri="{BB962C8B-B14F-4D97-AF65-F5344CB8AC3E}">
        <p14:creationId xmlns:p14="http://schemas.microsoft.com/office/powerpoint/2010/main" val="22830633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TotalTime>
  <Words>503</Words>
  <Application>Microsoft Office PowerPoint</Application>
  <PresentationFormat>Widescreen</PresentationFormat>
  <Paragraphs>60</Paragraphs>
  <Slides>14</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Arial,Sans-Serif</vt:lpstr>
      <vt:lpstr>Calibri</vt:lpstr>
      <vt:lpstr>Candara</vt:lpstr>
      <vt:lpstr>Retrospect</vt:lpstr>
      <vt:lpstr>Violence Detection using Adapted DenseNet with Convolutional LSTM </vt:lpstr>
      <vt:lpstr>Introduction</vt:lpstr>
      <vt:lpstr>Problem Statement</vt:lpstr>
      <vt:lpstr>Literature Review</vt:lpstr>
      <vt:lpstr>Methodology</vt:lpstr>
      <vt:lpstr>Methodology</vt:lpstr>
      <vt:lpstr>Implementation</vt:lpstr>
      <vt:lpstr>Implementation</vt:lpstr>
      <vt:lpstr>Your Results</vt:lpstr>
      <vt:lpstr>Your Results</vt:lpstr>
      <vt:lpstr>Performance evaluation</vt:lpstr>
      <vt:lpstr>Discussion</vt:lpstr>
      <vt:lpstr>Work Division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Omar Arif</dc:creator>
  <cp:lastModifiedBy>A Z</cp:lastModifiedBy>
  <cp:revision>288</cp:revision>
  <dcterms:created xsi:type="dcterms:W3CDTF">2019-10-30T06:18:52Z</dcterms:created>
  <dcterms:modified xsi:type="dcterms:W3CDTF">2024-05-13T17:35:54Z</dcterms:modified>
</cp:coreProperties>
</file>