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94236D5-F844-4F4D-8730-7804CFACED1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19F8AD3-6D51-4E3F-92AF-A683B5B03B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644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36D5-F844-4F4D-8730-7804CFACED1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8AD3-6D51-4E3F-92AF-A683B5B03B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491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36D5-F844-4F4D-8730-7804CFACED1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8AD3-6D51-4E3F-92AF-A683B5B03B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61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36D5-F844-4F4D-8730-7804CFACED1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8AD3-6D51-4E3F-92AF-A683B5B03B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631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36D5-F844-4F4D-8730-7804CFACED1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8AD3-6D51-4E3F-92AF-A683B5B03B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542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36D5-F844-4F4D-8730-7804CFACED1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8AD3-6D51-4E3F-92AF-A683B5B03B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529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36D5-F844-4F4D-8730-7804CFACED1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8AD3-6D51-4E3F-92AF-A683B5B03B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301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94236D5-F844-4F4D-8730-7804CFACED1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8AD3-6D51-4E3F-92AF-A683B5B03B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715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94236D5-F844-4F4D-8730-7804CFACED1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8AD3-6D51-4E3F-92AF-A683B5B03B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855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36D5-F844-4F4D-8730-7804CFACED1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8AD3-6D51-4E3F-92AF-A683B5B03B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231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36D5-F844-4F4D-8730-7804CFACED1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8AD3-6D51-4E3F-92AF-A683B5B03B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1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36D5-F844-4F4D-8730-7804CFACED1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8AD3-6D51-4E3F-92AF-A683B5B03B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919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36D5-F844-4F4D-8730-7804CFACED1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8AD3-6D51-4E3F-92AF-A683B5B03B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014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36D5-F844-4F4D-8730-7804CFACED1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8AD3-6D51-4E3F-92AF-A683B5B03B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48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36D5-F844-4F4D-8730-7804CFACED1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8AD3-6D51-4E3F-92AF-A683B5B03B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97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36D5-F844-4F4D-8730-7804CFACED1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8AD3-6D51-4E3F-92AF-A683B5B03B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73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36D5-F844-4F4D-8730-7804CFACED1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8AD3-6D51-4E3F-92AF-A683B5B03B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372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94236D5-F844-4F4D-8730-7804CFACED1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19F8AD3-6D51-4E3F-92AF-A683B5B03B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52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E46D-5449-4603-BDB3-C3E4E340E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867" y="1722473"/>
            <a:ext cx="7777213" cy="3413054"/>
          </a:xfrm>
        </p:spPr>
        <p:txBody>
          <a:bodyPr>
            <a:normAutofit fontScale="90000"/>
          </a:bodyPr>
          <a:lstStyle/>
          <a:p>
            <a:r>
              <a:rPr lang="en-I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JAVA SWING</a:t>
            </a:r>
            <a:br>
              <a:rPr lang="en-IN" sz="5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</a:br>
            <a:br>
              <a:rPr lang="en-IN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lang="en-US" sz="27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A PART </a:t>
            </a:r>
            <a:br>
              <a:rPr lang="en-US" sz="27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lang="en-US" sz="27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OF JAVA FOUNDATION CLASSES (JFC)</a:t>
            </a:r>
            <a:br>
              <a:rPr lang="en-US" sz="27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lang="en-US" sz="27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FOR CREATING WINDOW-BASED APPLICATIONS</a:t>
            </a:r>
            <a:br>
              <a:rPr lang="en-US" sz="27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lang="en-US" sz="27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- </a:t>
            </a:r>
            <a:r>
              <a:rPr lang="en-IN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Calculator</a:t>
            </a:r>
            <a:br>
              <a:rPr lang="en-I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</a:br>
            <a:br>
              <a:rPr 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499E3-E82F-4271-931C-2CC0D842B3DD}"/>
              </a:ext>
            </a:extLst>
          </p:cNvPr>
          <p:cNvSpPr txBox="1"/>
          <p:nvPr/>
        </p:nvSpPr>
        <p:spPr>
          <a:xfrm>
            <a:off x="9983232" y="5655818"/>
            <a:ext cx="196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BY ANJALI</a:t>
            </a:r>
          </a:p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DPL Student</a:t>
            </a:r>
          </a:p>
        </p:txBody>
      </p:sp>
    </p:spTree>
    <p:extLst>
      <p:ext uri="{BB962C8B-B14F-4D97-AF65-F5344CB8AC3E}">
        <p14:creationId xmlns:p14="http://schemas.microsoft.com/office/powerpoint/2010/main" val="538332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38A66-BEAB-4DBA-B4DA-7467053C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65" y="1526062"/>
            <a:ext cx="10770669" cy="504753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setClear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"0."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setClear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 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(!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isInString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.getText()))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.getText() 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"."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index;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index = Integer.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parseInt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(tempText);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(NumberFormatException 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(index 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&amp;&amp;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.getText().equals(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setClear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index);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setClear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.getText() + index);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actionPerformed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class defination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11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6EF81A-8FED-44B0-B362-520D1E9F7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67" y="1374077"/>
            <a:ext cx="10953550" cy="529375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MyOperatorButton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implements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ActionListener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MyCalculator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MyOperatorButton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width,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height, String cap, MyCalculator clc)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super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(cap);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setBounds(x, y, width, height);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clc;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.add(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addActionListener(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actionPerformed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(ActionEvent ev)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String opText = ((MyOperatorButton) ev.getSource()).getLabel();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setClear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temp = Double.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parseDouble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.getText());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(opText.equals(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"1/x"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tempd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temp;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.setText(MyCalculator.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getFormattedText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(tempd));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(ArithmeticException excp)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"Divide by 0."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9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2922A3-8479-4E98-A10D-0FE4AEAA6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52" y="1463953"/>
            <a:ext cx="5293895" cy="504753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(opText.equals(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"sqrt"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tempd = Math.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sqrt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(temp);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.setText(MyCalculator.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getFormattedText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(tempd));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(ArithmeticException excp)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"Divide by 0."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(!opText.equals(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"="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number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temp;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opText.charAt(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process = button pressed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switch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'+'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temp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'-'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temp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number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 temp;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8F64A-58A9-4860-9250-6BBFF72EE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63953"/>
            <a:ext cx="5428648" cy="504753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'*'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temp *=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'%'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temp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number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% temp;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(ArithmeticException excp)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"Divide by 0."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'/'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temp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number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temp;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(ArithmeticException excp)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"Divide by 0."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switch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.setText(MyCalculator.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getFormattedText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(temp));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7A7E85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747323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423AB0-79F6-4C43-A613-819D50A6F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985" y="1387504"/>
            <a:ext cx="10936706" cy="517064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cl.number=temp;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actionPerformed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class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5F826B"/>
                </a:solidFill>
                <a:effectLst/>
                <a:latin typeface="JetBrains Mono"/>
              </a:rPr>
              <a:t>/****************************************/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5F826B"/>
                </a:solidFill>
                <a:effectLst/>
                <a:latin typeface="JetBrains Mono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5F826B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@SuppressWarnings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"ALL"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MyMemoryButton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implements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ActionListener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MyCalculator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MyMemoryButton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width,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height, String cap, MyCalculator clc)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super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(cap);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setBounds(x, y, width, height);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clc;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.add(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addActionListener(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actionPerformed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(ActionEvent ev)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memop = ((MyMemoryButton) ev.getSource()).getLabel().charAt(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418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4461819-0B7F-40AF-8902-AFD8DCE43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76" y="1477936"/>
            <a:ext cx="10915048" cy="504753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setClear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Double.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parseDouble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.getText());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switch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(memop)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'C'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memLabel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memValue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.setText(MyCalculator.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getFormattedText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memValue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memValue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'+'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memValue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+= Double.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parseDouble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.getText());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.getText().equals(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||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.getText().equals(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"0.0"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memLabel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memLabel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switch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actionPerformed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class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31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3DE65E-E27A-4A34-96B7-9C2DAE566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51" y="1715597"/>
            <a:ext cx="10857297" cy="48320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MySpecialButton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implements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ActionListener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MyCalculator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MySpecialButton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width,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height, String cap, MyCalculator clc)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super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(cap);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setBounds(x, y, width, height);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clc;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.add(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addActionListener(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backSpace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 s)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StringBuilder Res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StringBuilder();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i &lt; s.length() 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i++)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Res.append(s.charAt(i));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Res.toString();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actionPerformed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(ActionEvent ev)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String opText = ((MySpecialButton) ev.getSource()).getLabel();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check for backspace button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(opText.equals(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"Backspc"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String tempText 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backSpace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.getText());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42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3ACB89-582B-4F0E-BBB4-D167F6762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42" y="1522144"/>
            <a:ext cx="10886172" cy="486287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(tempText.isEmpty())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.setText(tempText);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check for "C" button i.e. Reset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(opText.equals(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number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 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memValue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memLabel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it must be CE button pressed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setClear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actionPerformed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****************************************************The End **********************************************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9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D9D97-8E75-4677-8DEA-91B2B75A549B}"/>
              </a:ext>
            </a:extLst>
          </p:cNvPr>
          <p:cNvSpPr txBox="1"/>
          <p:nvPr/>
        </p:nvSpPr>
        <p:spPr>
          <a:xfrm>
            <a:off x="4860758" y="2971800"/>
            <a:ext cx="157854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E4AAE-BF91-4356-A900-71D0F30A1D76}"/>
              </a:ext>
            </a:extLst>
          </p:cNvPr>
          <p:cNvSpPr txBox="1"/>
          <p:nvPr/>
        </p:nvSpPr>
        <p:spPr>
          <a:xfrm>
            <a:off x="3464628" y="2246680"/>
            <a:ext cx="5053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THANK YOU</a:t>
            </a:r>
            <a:endParaRPr lang="en-IN" sz="6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966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04E5-6B8A-4F8C-AF13-38E1D057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INTRODUCTON  TO  JAVA 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C2846-35C0-4DA2-831B-B319DEACA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18" y="2558000"/>
            <a:ext cx="11291163" cy="4097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Java Swing  </a:t>
            </a:r>
            <a:r>
              <a:rPr lang="en-US" sz="1400" b="1" dirty="0"/>
              <a:t>is a part of Java Foundation Classes (JFC) that is used to create window-based applications. It is built on the top of AWT (Abstract Windowing Toolkit) API and entirely written in java. Unlike AWT, Java Swing provides platform-independent and lightweight components. The </a:t>
            </a:r>
            <a:r>
              <a:rPr lang="en-US" sz="1400" b="1" dirty="0">
                <a:solidFill>
                  <a:schemeClr val="accent1"/>
                </a:solidFill>
              </a:rPr>
              <a:t>javax.swing </a:t>
            </a:r>
            <a:r>
              <a:rPr lang="en-US" sz="1400" b="1" dirty="0"/>
              <a:t>package provides classes for java swing API such as </a:t>
            </a:r>
            <a:r>
              <a:rPr lang="en-US" sz="1400" b="1" dirty="0">
                <a:solidFill>
                  <a:schemeClr val="accent1"/>
                </a:solidFill>
              </a:rPr>
              <a:t>JButton, JTextField, JTextArea, JRadioButton, JCheckbox, JMenu, JColorChooser </a:t>
            </a:r>
            <a:r>
              <a:rPr lang="en-US" sz="1400" b="1" dirty="0"/>
              <a:t>etc.</a:t>
            </a:r>
          </a:p>
          <a:p>
            <a:pPr marL="0" indent="0">
              <a:buNone/>
            </a:pPr>
            <a:r>
              <a:rPr lang="en-US" sz="1400" b="1" dirty="0"/>
              <a:t>Here specifically, we can also use </a:t>
            </a:r>
            <a:r>
              <a:rPr lang="en-US" sz="1400" b="1" dirty="0">
                <a:solidFill>
                  <a:schemeClr val="accent1"/>
                </a:solidFill>
              </a:rPr>
              <a:t>AWT (</a:t>
            </a:r>
            <a:r>
              <a:rPr lang="en-US" sz="1400" b="1" dirty="0" err="1">
                <a:solidFill>
                  <a:schemeClr val="accent1"/>
                </a:solidFill>
              </a:rPr>
              <a:t>Absbtract</a:t>
            </a:r>
            <a:r>
              <a:rPr lang="en-US" sz="1400" b="1" dirty="0">
                <a:solidFill>
                  <a:schemeClr val="accent1"/>
                </a:solidFill>
              </a:rPr>
              <a:t> window tool) </a:t>
            </a:r>
            <a:r>
              <a:rPr lang="en-US" sz="1400" b="1" dirty="0"/>
              <a:t>but comparison to AWT , Java swing is </a:t>
            </a:r>
            <a:r>
              <a:rPr lang="en-US" sz="1400" b="1" dirty="0">
                <a:solidFill>
                  <a:schemeClr val="accent1"/>
                </a:solidFill>
              </a:rPr>
              <a:t>more effective </a:t>
            </a:r>
            <a:r>
              <a:rPr lang="en-US" sz="1400" b="1" dirty="0"/>
              <a:t>and </a:t>
            </a:r>
            <a:r>
              <a:rPr lang="en-US" sz="1400" b="1" dirty="0">
                <a:solidFill>
                  <a:schemeClr val="accent1"/>
                </a:solidFill>
              </a:rPr>
              <a:t>along with advanced features </a:t>
            </a:r>
            <a:r>
              <a:rPr lang="en-US" sz="1400" b="1" dirty="0"/>
              <a:t>which you can’t find AWT like…,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Java swing components are </a:t>
            </a:r>
            <a:r>
              <a:rPr lang="en-US" sz="1400" b="1" dirty="0">
                <a:solidFill>
                  <a:schemeClr val="accent1"/>
                </a:solidFill>
              </a:rPr>
              <a:t>platform-independent</a:t>
            </a:r>
            <a:r>
              <a:rPr lang="en-US" sz="1400" b="1" dirty="0"/>
              <a:t> but </a:t>
            </a:r>
            <a:r>
              <a:rPr lang="en-US" sz="1400" b="1" dirty="0" err="1"/>
              <a:t>Awt</a:t>
            </a:r>
            <a:r>
              <a:rPr lang="en-US" sz="1400" b="1" dirty="0"/>
              <a:t> is not.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Swing components are </a:t>
            </a:r>
            <a:r>
              <a:rPr lang="en-US" sz="1400" b="1" dirty="0">
                <a:solidFill>
                  <a:schemeClr val="accent1"/>
                </a:solidFill>
              </a:rPr>
              <a:t>lightweight</a:t>
            </a:r>
            <a:r>
              <a:rPr lang="en-US" sz="1400" b="1" dirty="0"/>
              <a:t> but AWT’s are </a:t>
            </a:r>
            <a:r>
              <a:rPr lang="en-US" sz="1400" b="1" dirty="0">
                <a:solidFill>
                  <a:schemeClr val="accent1"/>
                </a:solidFill>
              </a:rPr>
              <a:t>heavyweight</a:t>
            </a:r>
            <a:r>
              <a:rPr lang="en-US" sz="1400" b="1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Swing supports </a:t>
            </a:r>
            <a:r>
              <a:rPr lang="en-US" sz="1400" b="1" dirty="0">
                <a:solidFill>
                  <a:schemeClr val="accent1"/>
                </a:solidFill>
              </a:rPr>
              <a:t>pluggable look and feel </a:t>
            </a:r>
            <a:r>
              <a:rPr lang="en-US" sz="1400" b="1" dirty="0"/>
              <a:t>but </a:t>
            </a:r>
            <a:r>
              <a:rPr lang="en-US" sz="1400" b="1" dirty="0" err="1"/>
              <a:t>Awt</a:t>
            </a:r>
            <a:r>
              <a:rPr lang="en-US" sz="1400" b="1" dirty="0"/>
              <a:t> doesn’t.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Swing provides </a:t>
            </a:r>
            <a:r>
              <a:rPr lang="en-US" sz="1400" b="1" dirty="0">
                <a:solidFill>
                  <a:schemeClr val="accent1"/>
                </a:solidFill>
              </a:rPr>
              <a:t>more powerful components </a:t>
            </a:r>
            <a:r>
              <a:rPr lang="en-US" sz="1400" b="1" dirty="0"/>
              <a:t>such as tables, lists, </a:t>
            </a:r>
            <a:r>
              <a:rPr lang="en-US" sz="1400" b="1" dirty="0" err="1"/>
              <a:t>scrollpanes</a:t>
            </a:r>
            <a:r>
              <a:rPr lang="en-US" sz="1400" b="1" dirty="0"/>
              <a:t>, </a:t>
            </a:r>
            <a:r>
              <a:rPr lang="en-US" sz="1400" b="1" dirty="0" err="1"/>
              <a:t>colorchooser</a:t>
            </a:r>
            <a:r>
              <a:rPr lang="en-US" sz="1400" b="1" dirty="0"/>
              <a:t>, </a:t>
            </a:r>
            <a:r>
              <a:rPr lang="en-US" sz="1400" b="1" dirty="0" err="1"/>
              <a:t>tabbedpane</a:t>
            </a:r>
            <a:r>
              <a:rPr lang="en-US" sz="1400" b="1" dirty="0"/>
              <a:t> etc. but that feature are not available int AWT.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Swing follows </a:t>
            </a:r>
            <a:r>
              <a:rPr lang="en-US" sz="1400" b="1" dirty="0">
                <a:solidFill>
                  <a:schemeClr val="accent1"/>
                </a:solidFill>
              </a:rPr>
              <a:t>MVC(Model View Controller) </a:t>
            </a:r>
            <a:r>
              <a:rPr lang="en-US" sz="1400" b="1" dirty="0"/>
              <a:t>where model represents data, view represents presentation and controller acts as an interface between model and view, but </a:t>
            </a:r>
            <a:r>
              <a:rPr lang="en-US" sz="1400" b="1" dirty="0" err="1"/>
              <a:t>Awt</a:t>
            </a:r>
            <a:r>
              <a:rPr lang="en-US" sz="1400" b="1" dirty="0"/>
              <a:t> doesn’t</a:t>
            </a:r>
          </a:p>
          <a:p>
            <a:pPr marL="0" indent="0">
              <a:buNone/>
            </a:pPr>
            <a:r>
              <a:rPr lang="en-US" sz="1400" b="1" dirty="0"/>
              <a:t>So here we have created a Calculator by using java swing.</a:t>
            </a:r>
          </a:p>
          <a:p>
            <a:pPr marL="0" indent="0">
              <a:buNone/>
            </a:pP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4079178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5B21-6042-45E7-B354-0F247FDF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83" y="471352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ABOUT THIS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60297-9CB7-4C0D-9FD7-04F255A62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21" y="2961887"/>
            <a:ext cx="6208295" cy="2870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Here, we have implemented java swing to create a Calculator software.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This calculator can perform basic arithmetic operation like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Addition, Subtraction, Division, Multiplication </a:t>
            </a:r>
            <a:r>
              <a:rPr lang="en-IN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and some memory like MC, MR, MS, M+ and special button like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Backspace, C, CE.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Bell MT" panose="02020503060305020303" pitchFamily="18" charset="0"/>
              </a:rPr>
              <a:t>This Calculator source code basically includes five java classes in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MyCalculator.java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D8806-C642-4694-AC47-70C997C74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4451" y="2729963"/>
            <a:ext cx="4273617" cy="3334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560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B5B0-161F-4FD7-AD9A-47EB20E5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053" y="433252"/>
            <a:ext cx="10018713" cy="1203960"/>
          </a:xfrm>
        </p:spPr>
        <p:txBody>
          <a:bodyPr>
            <a:normAutofit/>
          </a:bodyPr>
          <a:lstStyle/>
          <a:p>
            <a:pPr algn="l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MyCalculator.java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B99561-8F61-43F2-9567-76DDE58D54E8}"/>
              </a:ext>
            </a:extLst>
          </p:cNvPr>
          <p:cNvSpPr txBox="1"/>
          <p:nvPr/>
        </p:nvSpPr>
        <p:spPr>
          <a:xfrm>
            <a:off x="869406" y="2465550"/>
            <a:ext cx="3884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Bell MT" panose="02020503060305020303" pitchFamily="18" charset="0"/>
              </a:rPr>
              <a:t>Source Code: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4B7EFA9-925C-43BB-A8F5-DFD4AA8E8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406" y="3068060"/>
            <a:ext cx="10475927" cy="332398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java.awt.*;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java.awt.event.*;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@SuppressWarnings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"ALL"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MyCalculator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Frame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boolean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setClear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memValue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String[]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digitButtonText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{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"7"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"8"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"9"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"4"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"5"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"6"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"2"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"3"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"+/-"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"."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String[]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operatorButtonText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{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"sqrt"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"*"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"%"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"1/X"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"+"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"="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String[]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memoryButtonText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{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"MC"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"M+"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String[]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specialButtonText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{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"Backspc"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"CE"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MyDigitButton[]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digitButton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MyDigitButton[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digitButtonText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MyOperatorButton[]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operatorButton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MyOperatorButton[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operatorButtonText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MyMemoryButton[]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memoryButton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71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867FEB3C-8EB4-48F3-90BC-9A0D53389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68" y="1554823"/>
            <a:ext cx="10832432" cy="48320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MySpecialButton[]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specialButton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MySpecialButton[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specialButtonText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Label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Label(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Label.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Label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memLabel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Label(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Label.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final 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FRAME_WIDTH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325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FRAME_HEIGHT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325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final 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HEIGHT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WIDTH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H_SPACE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V_SPACE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final 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TOPX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TOPY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MyCalculator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 frameText)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constructor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super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(frameText);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Image imageIcon = Toolkit.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getDefaultToolkit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().getImage(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"Java Projects/images/calculator_icon.png"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setIconImage(imageIcon);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tempX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TOPX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y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TOPY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.setBounds(tempX, y,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240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HEIGHT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.setBackground(Color.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BLUE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.setForeground(Color.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WHITE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add(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memLabel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.setBounds(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TOPX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TOPY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HEIGHT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V_SPACE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HEIGHT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add(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memLabel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set Co-ordinates for Memory Buttons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tempX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TOPX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156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9393987-87A7-4EB4-B302-4D1AA7E82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1271646"/>
            <a:ext cx="10690013" cy="526297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TOPY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HEIGHT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V_SPACE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memoryButton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MyMemoryButton[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memoryButtonText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i 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memoryButton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i++)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memoryButton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[i]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MyMemoryButton(tempX, y,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HEIGHT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memoryButtonText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[i],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memoryButton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[i].setForeground(Color.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y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HEIGHT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V_SPACE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set Co-ordinates for Special Buttons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tempX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TOPX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WIDTH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H_SPACE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TOPY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HEIGHT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V_SPACE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i 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specialButton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i++)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specialButton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[i]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MySpecialButton(tempX, y,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WIDTH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HEIGHT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specialButtonText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[i],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specialButton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[i].setForeground(Color.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tempX = tempX 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WIDTH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H_SPACE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set Co-ordinates for Digit ButtonsComputer Programming Language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digitX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TOPX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WIDTH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H_SPACE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digitY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TOPY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HEIGHT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V_SPACE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tempX = digitX;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 = digitY;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i 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digitButton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i++)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digitButton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[i]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MyDigitButton(tempX, y,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HEIGHT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digitButtonText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[i],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digitButton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[i].setForeground(Color.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BLUE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31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26989E-471A-4535-BD00-DC7A3D34D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76" y="1427788"/>
            <a:ext cx="10915048" cy="507831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tempX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WIDTH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H_SPACE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((i 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%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tempX = digitX;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y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HEIGHT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V_SPACE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set Co-ordinates for Operator Buttons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opsX = digitX 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WIDTH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H_SPACE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H_SPACE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opsY = digitY;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tempX = opsX;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y = opsY;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i 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operatorButton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i++)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tempX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WIDTH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H_SPACE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operatorButton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[i]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MyOperatorButton(tempX, y,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HEIGHT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operatorButtonText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[i],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operatorButton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[i].setForeground(Color.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((i 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%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tempX = opsX;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y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HEIGHT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V_SPACE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addWindowListener(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WindowAdapter()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windowClosing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(WindowEvent ev)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801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ABFF80-FBEA-4A47-8F61-741066AFF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72" y="1654883"/>
            <a:ext cx="11146055" cy="461664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System.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setLayout(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setSize(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FRAME_WIDTH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FRAME_HEIGHT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setVisible(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getFormattedText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temp)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String resText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temp;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(resText.lastIndexOf(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".0"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resText = resText.substring(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resText.length() 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resText;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args)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MyCalculator(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"Calculator - BY ANJALI"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987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6FA980-B628-4B9E-9365-B2C37EA08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93" y="1476983"/>
            <a:ext cx="10943924" cy="507831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MyDigitButton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implements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ActionListener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MyCalculator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MyDigitButton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width,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height, String cap, MyCalculator clc)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super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(cap);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setBounds(x, y, width, height);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clc;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.add(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addActionListener(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 boolean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isInString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 s)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i &lt; s.length(); i++)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(s.charAt(i) 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'.'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actionPerformed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(ActionEvent ev)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String tempText = ((MyDigitButton) ev.getSource()).getLabel();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(tempText.equals(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"."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 {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44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172</TotalTime>
  <Words>2807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Baskerville Old Face</vt:lpstr>
      <vt:lpstr>Bell MT</vt:lpstr>
      <vt:lpstr>Bookman Old Style</vt:lpstr>
      <vt:lpstr>Century Gothic</vt:lpstr>
      <vt:lpstr>JetBrains Mono</vt:lpstr>
      <vt:lpstr>Wingdings</vt:lpstr>
      <vt:lpstr>Wingdings 3</vt:lpstr>
      <vt:lpstr>Ion Boardroom</vt:lpstr>
      <vt:lpstr>JAVA SWING  A PART  OF JAVA FOUNDATION CLASSES (JFC) FOR CREATING WINDOW-BASED APPLICATIONS - Calculator  </vt:lpstr>
      <vt:lpstr>INTRODUCTON  TO  JAVA SWING</vt:lpstr>
      <vt:lpstr>ABOUT THIS CALCULATOR</vt:lpstr>
      <vt:lpstr>MyCalculator.java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DeLL</dc:creator>
  <cp:lastModifiedBy>DeLL</cp:lastModifiedBy>
  <cp:revision>13</cp:revision>
  <dcterms:created xsi:type="dcterms:W3CDTF">2024-04-09T17:09:45Z</dcterms:created>
  <dcterms:modified xsi:type="dcterms:W3CDTF">2024-04-18T11:27:19Z</dcterms:modified>
</cp:coreProperties>
</file>