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4" r:id="rId1"/>
  </p:sldMasterIdLst>
  <p:sldIdLst>
    <p:sldId id="256" r:id="rId2"/>
    <p:sldId id="258" r:id="rId3"/>
    <p:sldId id="275" r:id="rId4"/>
    <p:sldId id="259" r:id="rId5"/>
    <p:sldId id="260" r:id="rId6"/>
    <p:sldId id="263" r:id="rId7"/>
    <p:sldId id="264" r:id="rId8"/>
    <p:sldId id="273" r:id="rId9"/>
    <p:sldId id="266" r:id="rId10"/>
    <p:sldId id="267" r:id="rId11"/>
    <p:sldId id="269" r:id="rId12"/>
    <p:sldId id="274" r:id="rId13"/>
    <p:sldId id="276" r:id="rId14"/>
    <p:sldId id="277"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2" d="100"/>
          <a:sy n="102" d="100"/>
        </p:scale>
        <p:origin x="1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207616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6E8C93-1964-41BC-AB8F-D263CAE0EB83}"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279652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425904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9827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4014762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660810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778238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1275410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39603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113180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213209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E8C93-1964-41BC-AB8F-D263CAE0EB83}"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131304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E8C93-1964-41BC-AB8F-D263CAE0EB83}" type="datetimeFigureOut">
              <a:rPr lang="en-IN" smtClean="0"/>
              <a:t>19-07-2021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366935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45626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192620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6E8C93-1964-41BC-AB8F-D263CAE0EB83}" type="datetimeFigureOut">
              <a:rPr lang="en-IN" smtClean="0"/>
              <a:t>19-07-2021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38742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6E8C93-1964-41BC-AB8F-D263CAE0EB83}"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1F458A-4C5C-4592-B7B7-484023BAEE7C}" type="slidenum">
              <a:rPr lang="en-IN" smtClean="0"/>
              <a:t>‹#›</a:t>
            </a:fld>
            <a:endParaRPr lang="en-IN"/>
          </a:p>
        </p:txBody>
      </p:sp>
    </p:spTree>
    <p:extLst>
      <p:ext uri="{BB962C8B-B14F-4D97-AF65-F5344CB8AC3E}">
        <p14:creationId xmlns:p14="http://schemas.microsoft.com/office/powerpoint/2010/main" val="219103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6E8C93-1964-41BC-AB8F-D263CAE0EB83}" type="datetimeFigureOut">
              <a:rPr lang="en-IN" smtClean="0"/>
              <a:t>19-07-2021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1F458A-4C5C-4592-B7B7-484023BAEE7C}" type="slidenum">
              <a:rPr lang="en-IN" smtClean="0"/>
              <a:t>‹#›</a:t>
            </a:fld>
            <a:endParaRPr lang="en-IN"/>
          </a:p>
        </p:txBody>
      </p:sp>
    </p:spTree>
    <p:extLst>
      <p:ext uri="{BB962C8B-B14F-4D97-AF65-F5344CB8AC3E}">
        <p14:creationId xmlns:p14="http://schemas.microsoft.com/office/powerpoint/2010/main" val="2810370499"/>
      </p:ext>
    </p:extLst>
  </p:cSld>
  <p:clrMap bg1="dk1" tx1="lt1" bg2="dk2" tx2="lt2" accent1="accent1" accent2="accent2" accent3="accent3" accent4="accent4" accent5="accent5" accent6="accent6" hlink="hlink" folHlink="folHlink"/>
  <p:sldLayoutIdLst>
    <p:sldLayoutId id="2147484595"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 id="2147484606" r:id="rId12"/>
    <p:sldLayoutId id="2147484607" r:id="rId13"/>
    <p:sldLayoutId id="2147484608" r:id="rId14"/>
    <p:sldLayoutId id="2147484609" r:id="rId15"/>
    <p:sldLayoutId id="2147484610" r:id="rId16"/>
    <p:sldLayoutId id="21474846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684" y="468774"/>
            <a:ext cx="10900229" cy="3428600"/>
          </a:xfrm>
        </p:spPr>
        <p:txBody>
          <a:bodyPr>
            <a:normAutofit fontScale="90000"/>
          </a:bodyPr>
          <a:lstStyle/>
          <a:p>
            <a:pPr algn="ctr"/>
            <a:r>
              <a:rPr lang="en-US" sz="4400" b="1" u="sng" dirty="0">
                <a:latin typeface="Times New Roman" panose="02020603050405020304" pitchFamily="18" charset="0"/>
                <a:cs typeface="Times New Roman" panose="02020603050405020304" pitchFamily="18" charset="0"/>
              </a:rPr>
              <a:t/>
            </a:r>
            <a:br>
              <a:rPr lang="en-US" sz="4400" b="1" u="sng" dirty="0">
                <a:latin typeface="Times New Roman" panose="02020603050405020304" pitchFamily="18" charset="0"/>
                <a:cs typeface="Times New Roman" panose="02020603050405020304" pitchFamily="18" charset="0"/>
              </a:rPr>
            </a:br>
            <a:r>
              <a:rPr lang="en-US" sz="4400" b="1" u="sng" dirty="0">
                <a:latin typeface="Times New Roman" panose="02020603050405020304" pitchFamily="18" charset="0"/>
                <a:cs typeface="Times New Roman" panose="02020603050405020304" pitchFamily="18" charset="0"/>
              </a:rPr>
              <a:t/>
            </a:r>
            <a:br>
              <a:rPr lang="en-US" sz="4400" b="1" u="sng" dirty="0">
                <a:latin typeface="Times New Roman" panose="02020603050405020304" pitchFamily="18" charset="0"/>
                <a:cs typeface="Times New Roman" panose="02020603050405020304" pitchFamily="18" charset="0"/>
              </a:rPr>
            </a:br>
            <a:r>
              <a:rPr lang="en-US" sz="4400" b="1" u="sng" dirty="0">
                <a:latin typeface="Times New Roman" panose="02020603050405020304" pitchFamily="18" charset="0"/>
                <a:cs typeface="Times New Roman" panose="02020603050405020304" pitchFamily="18" charset="0"/>
              </a:rPr>
              <a:t/>
            </a:r>
            <a:br>
              <a:rPr lang="en-US" sz="4400" b="1" u="sng" dirty="0">
                <a:latin typeface="Times New Roman" panose="02020603050405020304" pitchFamily="18" charset="0"/>
                <a:cs typeface="Times New Roman" panose="02020603050405020304" pitchFamily="18" charset="0"/>
              </a:rPr>
            </a:br>
            <a:r>
              <a:rPr lang="en-US" sz="4400" b="1" u="sng" dirty="0">
                <a:latin typeface="Times New Roman" panose="02020603050405020304" pitchFamily="18" charset="0"/>
                <a:cs typeface="Times New Roman" panose="02020603050405020304" pitchFamily="18" charset="0"/>
              </a:rPr>
              <a:t>CHANDIGARH UNIVERSITY, GHARUAN</a:t>
            </a:r>
            <a:br>
              <a:rPr lang="en-US" sz="4400" b="1" u="sng" dirty="0">
                <a:latin typeface="Times New Roman" panose="02020603050405020304" pitchFamily="18" charset="0"/>
                <a:cs typeface="Times New Roman" panose="02020603050405020304" pitchFamily="18" charset="0"/>
              </a:rPr>
            </a:br>
            <a:r>
              <a:rPr lang="en-US" b="1" u="sng" dirty="0"/>
              <a:t/>
            </a:r>
            <a:br>
              <a:rPr lang="en-US" b="1" u="sng" dirty="0"/>
            </a:br>
            <a:r>
              <a:rPr lang="en-IN" dirty="0"/>
              <a:t/>
            </a:r>
            <a:br>
              <a:rPr lang="en-IN" dirty="0"/>
            </a:br>
            <a:endParaRPr lang="en-IN" dirty="0"/>
          </a:p>
        </p:txBody>
      </p:sp>
      <p:sp>
        <p:nvSpPr>
          <p:cNvPr id="3" name="Subtitle 2"/>
          <p:cNvSpPr>
            <a:spLocks noGrp="1"/>
          </p:cNvSpPr>
          <p:nvPr>
            <p:ph type="subTitle" idx="1"/>
          </p:nvPr>
        </p:nvSpPr>
        <p:spPr>
          <a:xfrm>
            <a:off x="1524000" y="4090362"/>
            <a:ext cx="9144000" cy="2767638"/>
          </a:xfrm>
        </p:spPr>
        <p:txBody>
          <a:bodyPr>
            <a:normAutofit fontScale="25000" lnSpcReduction="20000"/>
          </a:bodyPr>
          <a:lstStyle/>
          <a:p>
            <a:endParaRPr lang="en-US" sz="3900" b="1" u="sng" dirty="0"/>
          </a:p>
          <a:p>
            <a:pPr algn="ctr"/>
            <a:r>
              <a:rPr lang="en-US" sz="4600" b="1" dirty="0"/>
              <a:t>      </a:t>
            </a:r>
            <a:r>
              <a:rPr lang="en-US" sz="5100" b="1" u="sng" dirty="0">
                <a:latin typeface="Times New Roman" panose="02020603050405020304" pitchFamily="18" charset="0"/>
                <a:cs typeface="Times New Roman" panose="02020603050405020304" pitchFamily="18" charset="0"/>
              </a:rPr>
              <a:t>PRESENTATION on</a:t>
            </a:r>
            <a:endParaRPr lang="en-IN" sz="5100" dirty="0">
              <a:latin typeface="Times New Roman" panose="02020603050405020304" pitchFamily="18" charset="0"/>
              <a:cs typeface="Times New Roman" panose="02020603050405020304" pitchFamily="18" charset="0"/>
            </a:endParaRPr>
          </a:p>
          <a:p>
            <a:pPr algn="ctr"/>
            <a:r>
              <a:rPr lang="en-US" sz="5100" b="1" dirty="0">
                <a:latin typeface="Times New Roman" panose="02020603050405020304" pitchFamily="18" charset="0"/>
                <a:cs typeface="Times New Roman" panose="02020603050405020304" pitchFamily="18" charset="0"/>
              </a:rPr>
              <a:t>     “</a:t>
            </a:r>
            <a:r>
              <a:rPr lang="en-US" sz="5100" b="1" u="sng" dirty="0">
                <a:latin typeface="Times New Roman" panose="02020603050405020304" pitchFamily="18" charset="0"/>
                <a:cs typeface="Times New Roman" panose="02020603050405020304" pitchFamily="18" charset="0"/>
              </a:rPr>
              <a:t>SENTIMENT ANALYZER USING </a:t>
            </a:r>
            <a:r>
              <a:rPr lang="en-US" sz="5100" b="1" u="sng" dirty="0" err="1">
                <a:latin typeface="Times New Roman" panose="02020603050405020304" pitchFamily="18" charset="0"/>
                <a:cs typeface="Times New Roman" panose="02020603050405020304" pitchFamily="18" charset="0"/>
              </a:rPr>
              <a:t>PYTHOn</a:t>
            </a:r>
            <a:r>
              <a:rPr lang="en-US" sz="5100" b="1" u="sng" dirty="0">
                <a:latin typeface="Times New Roman" panose="02020603050405020304" pitchFamily="18" charset="0"/>
                <a:cs typeface="Times New Roman" panose="02020603050405020304" pitchFamily="18" charset="0"/>
              </a:rPr>
              <a:t> "</a:t>
            </a:r>
            <a:endParaRPr lang="en-IN" sz="5100" u="sng" dirty="0">
              <a:latin typeface="Times New Roman" panose="02020603050405020304" pitchFamily="18" charset="0"/>
              <a:cs typeface="Times New Roman" panose="02020603050405020304" pitchFamily="18" charset="0"/>
            </a:endParaRPr>
          </a:p>
          <a:p>
            <a:pPr algn="ctr"/>
            <a:endParaRPr lang="en-US" sz="5100" b="1" u="sng" dirty="0">
              <a:latin typeface="Times New Roman" panose="02020603050405020304" pitchFamily="18" charset="0"/>
              <a:cs typeface="Times New Roman" panose="02020603050405020304" pitchFamily="18" charset="0"/>
            </a:endParaRPr>
          </a:p>
          <a:p>
            <a:pPr algn="ctr"/>
            <a:r>
              <a:rPr lang="en-US" sz="6400" b="1" dirty="0">
                <a:latin typeface="Times New Roman" panose="02020603050405020304" pitchFamily="18" charset="0"/>
                <a:cs typeface="Times New Roman" panose="02020603050405020304" pitchFamily="18" charset="0"/>
              </a:rPr>
              <a:t>Submitted by:- </a:t>
            </a:r>
            <a:r>
              <a:rPr lang="en-US" sz="6400" b="1" dirty="0" smtClean="0">
                <a:latin typeface="Times New Roman" panose="02020603050405020304" pitchFamily="18" charset="0"/>
                <a:cs typeface="Times New Roman" panose="02020603050405020304" pitchFamily="18" charset="0"/>
              </a:rPr>
              <a:t>Aakash </a:t>
            </a:r>
            <a:r>
              <a:rPr lang="en-US" sz="6400" b="1" dirty="0" err="1" smtClean="0">
                <a:latin typeface="Times New Roman" panose="02020603050405020304" pitchFamily="18" charset="0"/>
                <a:cs typeface="Times New Roman" panose="02020603050405020304" pitchFamily="18" charset="0"/>
              </a:rPr>
              <a:t>kumar</a:t>
            </a:r>
            <a:r>
              <a:rPr lang="en-US" sz="6400" b="1" dirty="0" smtClean="0">
                <a:latin typeface="Times New Roman" panose="02020603050405020304" pitchFamily="18" charset="0"/>
                <a:cs typeface="Times New Roman" panose="02020603050405020304" pitchFamily="18" charset="0"/>
              </a:rPr>
              <a:t> </a:t>
            </a:r>
            <a:r>
              <a:rPr lang="en-US" sz="6400" b="1" dirty="0" err="1" smtClean="0">
                <a:latin typeface="Times New Roman" panose="02020603050405020304" pitchFamily="18" charset="0"/>
                <a:cs typeface="Times New Roman" panose="02020603050405020304" pitchFamily="18" charset="0"/>
              </a:rPr>
              <a:t>vatsa</a:t>
            </a:r>
            <a:r>
              <a:rPr lang="en-US" sz="6400" b="1" dirty="0" smtClean="0">
                <a:latin typeface="Times New Roman" panose="02020603050405020304" pitchFamily="18" charset="0"/>
                <a:cs typeface="Times New Roman" panose="02020603050405020304" pitchFamily="18" charset="0"/>
              </a:rPr>
              <a:t>(17BCS2790)</a:t>
            </a:r>
            <a:endParaRPr lang="en-US" sz="6400" b="1" dirty="0">
              <a:latin typeface="Times New Roman" panose="02020603050405020304" pitchFamily="18" charset="0"/>
              <a:cs typeface="Times New Roman" panose="02020603050405020304" pitchFamily="18" charset="0"/>
            </a:endParaRPr>
          </a:p>
          <a:p>
            <a:pPr algn="ctr"/>
            <a:r>
              <a:rPr lang="en-US" sz="6400" b="1" dirty="0">
                <a:latin typeface="Times New Roman" panose="02020603050405020304" pitchFamily="18" charset="0"/>
                <a:cs typeface="Times New Roman" panose="02020603050405020304" pitchFamily="18" charset="0"/>
              </a:rPr>
              <a:t>                       </a:t>
            </a:r>
            <a:r>
              <a:rPr lang="en-US" sz="21600" b="1" dirty="0">
                <a:latin typeface="Times New Roman" panose="02020603050405020304" pitchFamily="18" charset="0"/>
                <a:cs typeface="Times New Roman" panose="02020603050405020304" pitchFamily="18" charset="0"/>
              </a:rPr>
              <a:t> </a:t>
            </a:r>
            <a:endParaRPr lang="en-US" sz="17600" b="1" dirty="0">
              <a:latin typeface="Times New Roman" panose="02020603050405020304" pitchFamily="18" charset="0"/>
              <a:cs typeface="Times New Roman" panose="02020603050405020304" pitchFamily="18" charset="0"/>
            </a:endParaRPr>
          </a:p>
          <a:p>
            <a:pPr algn="ctr"/>
            <a:r>
              <a:rPr lang="en-US" sz="5100" b="1" dirty="0">
                <a:latin typeface="Times New Roman" panose="02020603050405020304" pitchFamily="18" charset="0"/>
                <a:cs typeface="Times New Roman" panose="02020603050405020304" pitchFamily="18" charset="0"/>
              </a:rPr>
              <a:t>                                                                                          </a:t>
            </a:r>
            <a:r>
              <a:rPr lang="en-US" sz="4600" b="1" dirty="0">
                <a:latin typeface="Times New Roman" panose="02020603050405020304" pitchFamily="18" charset="0"/>
                <a:cs typeface="Times New Roman" panose="02020603050405020304" pitchFamily="18" charset="0"/>
              </a:rPr>
              <a:t>                                    </a:t>
            </a:r>
          </a:p>
          <a:p>
            <a:pPr algn="ctr"/>
            <a:r>
              <a:rPr lang="en-US" sz="4600" b="1" dirty="0">
                <a:latin typeface="Times New Roman" panose="02020603050405020304" pitchFamily="18" charset="0"/>
                <a:cs typeface="Times New Roman" panose="02020603050405020304" pitchFamily="18" charset="0"/>
              </a:rPr>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591" y="1702762"/>
            <a:ext cx="1790700" cy="2219325"/>
          </a:xfrm>
          <a:prstGeom prst="rect">
            <a:avLst/>
          </a:prstGeom>
        </p:spPr>
      </p:pic>
    </p:spTree>
    <p:extLst>
      <p:ext uri="{BB962C8B-B14F-4D97-AF65-F5344CB8AC3E}">
        <p14:creationId xmlns:p14="http://schemas.microsoft.com/office/powerpoint/2010/main" val="2023351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360609"/>
            <a:ext cx="10515600" cy="721215"/>
          </a:xfrm>
        </p:spPr>
        <p:txBody>
          <a:bodyPr>
            <a:noAutofit/>
          </a:bodyPr>
          <a:lstStyle/>
          <a:p>
            <a:r>
              <a:rPr lang="en-US" sz="2400" b="1" u="sng" dirty="0"/>
              <a:t>Searching statement:</a:t>
            </a:r>
            <a:r>
              <a:rPr lang="en-IN" sz="2400" dirty="0"/>
              <a:t/>
            </a:r>
            <a:br>
              <a:rPr lang="en-IN" sz="2400" dirty="0"/>
            </a:br>
            <a:endParaRPr lang="en-IN" sz="2400" dirty="0">
              <a:latin typeface="Times New Roman" panose="02020603050405020304" pitchFamily="18" charset="0"/>
              <a:cs typeface="Times New Roman" panose="02020603050405020304" pitchFamily="18" charset="0"/>
            </a:endParaRPr>
          </a:p>
        </p:txBody>
      </p:sp>
      <p:pic>
        <p:nvPicPr>
          <p:cNvPr id="12" name="Content Placeholder 11"/>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91673" y="1403797"/>
            <a:ext cx="7907627" cy="2994372"/>
          </a:xfrm>
          <a:prstGeom prst="rect">
            <a:avLst/>
          </a:prstGeom>
        </p:spPr>
      </p:pic>
    </p:spTree>
    <p:extLst>
      <p:ext uri="{BB962C8B-B14F-4D97-AF65-F5344CB8AC3E}">
        <p14:creationId xmlns:p14="http://schemas.microsoft.com/office/powerpoint/2010/main" val="377820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r>
              <a:rPr lang="en-IN" sz="3200" dirty="0">
                <a:latin typeface="Times New Roman" panose="02020603050405020304" pitchFamily="18" charset="0"/>
                <a:cs typeface="Times New Roman" panose="02020603050405020304" pitchFamily="18" charset="0"/>
              </a:rPr>
              <a:t>Analysis</a:t>
            </a:r>
          </a:p>
        </p:txBody>
      </p:sp>
      <p:sp>
        <p:nvSpPr>
          <p:cNvPr id="3" name="Content Placeholder 2"/>
          <p:cNvSpPr>
            <a:spLocks noGrp="1"/>
          </p:cNvSpPr>
          <p:nvPr>
            <p:ph idx="1"/>
          </p:nvPr>
        </p:nvSpPr>
        <p:spPr>
          <a:xfrm>
            <a:off x="838200" y="967409"/>
            <a:ext cx="10515600" cy="5607562"/>
          </a:xfrm>
        </p:spPr>
        <p:txBody>
          <a:bodyPr/>
          <a:lstStyle/>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1868713" y="4301308"/>
            <a:ext cx="18475485" cy="4784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93913" y="1245704"/>
            <a:ext cx="8587409" cy="4028661"/>
          </a:xfrm>
          <a:prstGeom prst="rect">
            <a:avLst/>
          </a:prstGeom>
        </p:spPr>
      </p:pic>
    </p:spTree>
    <p:extLst>
      <p:ext uri="{BB962C8B-B14F-4D97-AF65-F5344CB8AC3E}">
        <p14:creationId xmlns:p14="http://schemas.microsoft.com/office/powerpoint/2010/main" val="109193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9412"/>
          </a:xfrm>
        </p:spPr>
        <p:txBody>
          <a:bodyPr/>
          <a:lstStyle/>
          <a:p>
            <a:r>
              <a:rPr lang="en-IN" sz="2800" u="sng" dirty="0"/>
              <a:t>Conclusion of Project:</a:t>
            </a:r>
          </a:p>
        </p:txBody>
      </p:sp>
      <p:sp>
        <p:nvSpPr>
          <p:cNvPr id="3" name="Content Placeholder 2"/>
          <p:cNvSpPr>
            <a:spLocks noGrp="1"/>
          </p:cNvSpPr>
          <p:nvPr>
            <p:ph idx="1"/>
          </p:nvPr>
        </p:nvSpPr>
        <p:spPr>
          <a:xfrm>
            <a:off x="646111" y="1262131"/>
            <a:ext cx="8946541" cy="3606084"/>
          </a:xfrm>
        </p:spPr>
        <p:txBody>
          <a:bodyPr>
            <a:normAutofit/>
          </a:bodyPr>
          <a:lstStyle/>
          <a:p>
            <a:pPr marL="457200" lvl="1" indent="0" algn="just">
              <a:buNone/>
            </a:pPr>
            <a:endParaRPr lang="en-IN" sz="2000" dirty="0"/>
          </a:p>
          <a:p>
            <a:pPr marL="0" indent="0" algn="just">
              <a:buNone/>
            </a:pPr>
            <a:r>
              <a:rPr lang="en-US" dirty="0"/>
              <a:t>It  is fully working twitter sentiment analyzer , which can perform task in online condition as we given her local modules . In online condition it gets more resources to work with. Also, any peripheral can be control with the sentiment analyzer, just by giving the command. The local modules can be added or removed by user as he sees fit. Also, there is simple option for conversation with it, where it learns further.</a:t>
            </a:r>
            <a:endParaRPr lang="en-IN" dirty="0"/>
          </a:p>
          <a:p>
            <a:pPr marL="0" indent="0" algn="just">
              <a:buNone/>
            </a:pPr>
            <a:endParaRPr lang="en-IN" dirty="0"/>
          </a:p>
        </p:txBody>
      </p:sp>
    </p:spTree>
    <p:extLst>
      <p:ext uri="{BB962C8B-B14F-4D97-AF65-F5344CB8AC3E}">
        <p14:creationId xmlns:p14="http://schemas.microsoft.com/office/powerpoint/2010/main" val="53793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a:t>
            </a:r>
            <a:endParaRPr lang="en-US" dirty="0"/>
          </a:p>
        </p:txBody>
      </p:sp>
      <p:sp>
        <p:nvSpPr>
          <p:cNvPr id="3" name="Content Placeholder 2"/>
          <p:cNvSpPr>
            <a:spLocks noGrp="1"/>
          </p:cNvSpPr>
          <p:nvPr>
            <p:ph idx="1"/>
          </p:nvPr>
        </p:nvSpPr>
        <p:spPr/>
        <p:txBody>
          <a:bodyPr/>
          <a:lstStyle/>
          <a:p>
            <a:r>
              <a:rPr lang="en-US" dirty="0" smtClean="0"/>
              <a:t>Company name:-Volkswagen It services India</a:t>
            </a:r>
          </a:p>
          <a:p>
            <a:r>
              <a:rPr lang="en-US" dirty="0" smtClean="0"/>
              <a:t>Department:-D2(L-10)</a:t>
            </a:r>
          </a:p>
          <a:p>
            <a:r>
              <a:rPr lang="en-US" dirty="0" smtClean="0"/>
              <a:t>Position:-Software engineer Trainee</a:t>
            </a:r>
          </a:p>
          <a:p>
            <a:r>
              <a:rPr lang="en-US" dirty="0" smtClean="0"/>
              <a:t>Duration:3 months</a:t>
            </a:r>
            <a:endParaRPr lang="en-US" dirty="0"/>
          </a:p>
        </p:txBody>
      </p:sp>
    </p:spTree>
    <p:extLst>
      <p:ext uri="{BB962C8B-B14F-4D97-AF65-F5344CB8AC3E}">
        <p14:creationId xmlns:p14="http://schemas.microsoft.com/office/powerpoint/2010/main" val="417483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 have done during my internship journey?</a:t>
            </a:r>
            <a:endParaRPr lang="en-US" dirty="0"/>
          </a:p>
        </p:txBody>
      </p:sp>
      <p:sp>
        <p:nvSpPr>
          <p:cNvPr id="3" name="Content Placeholder 2"/>
          <p:cNvSpPr>
            <a:spLocks noGrp="1"/>
          </p:cNvSpPr>
          <p:nvPr>
            <p:ph idx="1"/>
          </p:nvPr>
        </p:nvSpPr>
        <p:spPr/>
        <p:txBody>
          <a:bodyPr/>
          <a:lstStyle/>
          <a:p>
            <a:pPr marL="0" indent="0">
              <a:buNone/>
            </a:pPr>
            <a:r>
              <a:rPr lang="en-US" dirty="0"/>
              <a:t>Being a part of </a:t>
            </a:r>
            <a:r>
              <a:rPr lang="en-US" dirty="0" smtClean="0"/>
              <a:t>Delivery-II </a:t>
            </a:r>
            <a:r>
              <a:rPr lang="en-US" dirty="0"/>
              <a:t>Team, I have learnt and worked on several </a:t>
            </a:r>
            <a:r>
              <a:rPr lang="en-US" dirty="0" smtClean="0"/>
              <a:t>Tools and Technologies </a:t>
            </a:r>
            <a:r>
              <a:rPr lang="en-US" dirty="0"/>
              <a:t>in past </a:t>
            </a:r>
            <a:r>
              <a:rPr lang="en-US" dirty="0" smtClean="0"/>
              <a:t>3 </a:t>
            </a:r>
            <a:r>
              <a:rPr lang="en-US" dirty="0"/>
              <a:t>months, which includes:</a:t>
            </a:r>
          </a:p>
          <a:p>
            <a:pPr marL="0" indent="0">
              <a:buNone/>
            </a:pPr>
            <a:endParaRPr lang="en-US" dirty="0"/>
          </a:p>
          <a:p>
            <a:r>
              <a:rPr lang="en-IN" dirty="0" err="1" smtClean="0"/>
              <a:t>HTML,CSS,JS,Asp.net,React,angular,C</a:t>
            </a:r>
            <a:r>
              <a:rPr lang="en-IN" dirty="0" smtClean="0"/>
              <a:t>#</a:t>
            </a:r>
            <a:endParaRPr lang="en-IN" dirty="0"/>
          </a:p>
          <a:p>
            <a:r>
              <a:rPr lang="en-IN" dirty="0"/>
              <a:t>Solving bugs </a:t>
            </a:r>
            <a:r>
              <a:rPr lang="en-IN" dirty="0" smtClean="0"/>
              <a:t>related to business Logic.</a:t>
            </a:r>
            <a:endParaRPr lang="en-IN" dirty="0"/>
          </a:p>
          <a:p>
            <a:r>
              <a:rPr lang="en-IN" dirty="0"/>
              <a:t>Learnt about several tools used for development and </a:t>
            </a:r>
            <a:r>
              <a:rPr lang="en-IN" dirty="0" smtClean="0"/>
              <a:t>testing such as VS CODE,VISUAL </a:t>
            </a:r>
            <a:r>
              <a:rPr lang="en-IN" dirty="0" err="1" smtClean="0"/>
              <a:t>STUDIO,Postman,Fiedler,JIRA</a:t>
            </a:r>
            <a:r>
              <a:rPr lang="en-IN" dirty="0" smtClean="0"/>
              <a:t>.</a:t>
            </a:r>
            <a:endParaRPr lang="en-IN" dirty="0"/>
          </a:p>
        </p:txBody>
      </p:sp>
    </p:spTree>
    <p:extLst>
      <p:ext uri="{BB962C8B-B14F-4D97-AF65-F5344CB8AC3E}">
        <p14:creationId xmlns:p14="http://schemas.microsoft.com/office/powerpoint/2010/main" val="1942792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Takeaways</a:t>
            </a:r>
            <a:endParaRPr lang="en-US" dirty="0"/>
          </a:p>
        </p:txBody>
      </p:sp>
      <p:sp>
        <p:nvSpPr>
          <p:cNvPr id="3" name="Content Placeholder 2"/>
          <p:cNvSpPr>
            <a:spLocks noGrp="1"/>
          </p:cNvSpPr>
          <p:nvPr>
            <p:ph idx="1"/>
          </p:nvPr>
        </p:nvSpPr>
        <p:spPr/>
        <p:txBody>
          <a:bodyPr/>
          <a:lstStyle/>
          <a:p>
            <a:r>
              <a:rPr lang="en-US" dirty="0" smtClean="0"/>
              <a:t>Collaborate and communicated with the team.</a:t>
            </a:r>
          </a:p>
          <a:p>
            <a:r>
              <a:rPr lang="en-US" dirty="0" smtClean="0"/>
              <a:t>Design Patterns for writing code.</a:t>
            </a:r>
          </a:p>
          <a:p>
            <a:r>
              <a:rPr lang="en-US" dirty="0" smtClean="0"/>
              <a:t>Corporate culture.</a:t>
            </a:r>
          </a:p>
          <a:p>
            <a:r>
              <a:rPr lang="en-US" dirty="0" smtClean="0"/>
              <a:t>Using tools like </a:t>
            </a:r>
            <a:r>
              <a:rPr lang="en-US" dirty="0" err="1" smtClean="0"/>
              <a:t>Postman,Fiedler,Jira</a:t>
            </a:r>
            <a:r>
              <a:rPr lang="en-US" dirty="0" smtClean="0"/>
              <a:t>.</a:t>
            </a:r>
            <a:endParaRPr lang="en-US" dirty="0"/>
          </a:p>
        </p:txBody>
      </p:sp>
    </p:spTree>
    <p:extLst>
      <p:ext uri="{BB962C8B-B14F-4D97-AF65-F5344CB8AC3E}">
        <p14:creationId xmlns:p14="http://schemas.microsoft.com/office/powerpoint/2010/main" val="422105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87332"/>
          </a:xfrm>
        </p:spPr>
        <p:txBody>
          <a:bodyPr/>
          <a:lstStyle/>
          <a:p>
            <a:pPr algn="ct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6000"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7806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321971"/>
          </a:xfrm>
        </p:spPr>
        <p:txBody>
          <a:bodyPr>
            <a:noAutofit/>
          </a:bodyPr>
          <a:lstStyle/>
          <a:p>
            <a:r>
              <a:rPr lang="en-US" sz="2800" b="1" u="sng" dirty="0"/>
              <a:t>Introduction to the project:</a:t>
            </a:r>
            <a:endParaRPr lang="en-IN" sz="2800" dirty="0"/>
          </a:p>
        </p:txBody>
      </p:sp>
      <p:sp>
        <p:nvSpPr>
          <p:cNvPr id="3" name="Content Placeholder 2"/>
          <p:cNvSpPr>
            <a:spLocks noGrp="1"/>
          </p:cNvSpPr>
          <p:nvPr>
            <p:ph idx="1"/>
          </p:nvPr>
        </p:nvSpPr>
        <p:spPr>
          <a:xfrm>
            <a:off x="838200" y="779172"/>
            <a:ext cx="10515600" cy="6078828"/>
          </a:xfrm>
        </p:spPr>
        <p:txBody>
          <a:bodyPr>
            <a:normAutofit fontScale="70000" lnSpcReduction="20000"/>
          </a:bodyPr>
          <a:lstStyle/>
          <a:p>
            <a:pPr marL="0" indent="0">
              <a:buNone/>
            </a:pPr>
            <a:endParaRPr lang="en-US" b="1" dirty="0"/>
          </a:p>
          <a:p>
            <a:pPr marL="0" indent="0" algn="just">
              <a:buNone/>
            </a:pPr>
            <a:r>
              <a:rPr lang="en-US" sz="3300" b="1" dirty="0">
                <a:cs typeface="Times New Roman" panose="02020603050405020304" pitchFamily="18" charset="0"/>
              </a:rPr>
              <a:t>Project Title</a:t>
            </a:r>
            <a:r>
              <a:rPr lang="en-US" sz="3300" dirty="0">
                <a:cs typeface="Times New Roman" panose="02020603050405020304" pitchFamily="18" charset="0"/>
              </a:rPr>
              <a:t> :    Twitter Sentiment Analyzer     </a:t>
            </a:r>
            <a:endParaRPr lang="en-IN" sz="3300" dirty="0">
              <a:cs typeface="Times New Roman" panose="02020603050405020304" pitchFamily="18" charset="0"/>
            </a:endParaRPr>
          </a:p>
          <a:p>
            <a:pPr marL="0" indent="0" algn="just">
              <a:buNone/>
            </a:pPr>
            <a:r>
              <a:rPr lang="en-US" sz="3300" b="1" dirty="0">
                <a:cs typeface="Times New Roman" panose="02020603050405020304" pitchFamily="18" charset="0"/>
              </a:rPr>
              <a:t>Project Duration</a:t>
            </a:r>
            <a:r>
              <a:rPr lang="en-US" sz="3300" dirty="0">
                <a:cs typeface="Times New Roman" panose="02020603050405020304" pitchFamily="18" charset="0"/>
              </a:rPr>
              <a:t>	: 3-4 months</a:t>
            </a:r>
            <a:r>
              <a:rPr lang="en-US" sz="2900" dirty="0">
                <a:latin typeface="Times New Roman" panose="02020603050405020304" pitchFamily="18" charset="0"/>
                <a:cs typeface="Times New Roman" panose="02020603050405020304" pitchFamily="18" charset="0"/>
              </a:rPr>
              <a:t>	</a:t>
            </a:r>
            <a:endParaRPr lang="en-IN" sz="2900" dirty="0">
              <a:latin typeface="Times New Roman" panose="02020603050405020304" pitchFamily="18" charset="0"/>
              <a:cs typeface="Times New Roman" panose="02020603050405020304" pitchFamily="18" charset="0"/>
            </a:endParaRPr>
          </a:p>
          <a:p>
            <a:pPr marL="0" indent="0" algn="just">
              <a:buNone/>
            </a:pPr>
            <a:endParaRPr lang="en-US" sz="2900" b="1" u="sng" dirty="0">
              <a:latin typeface="Times New Roman" panose="02020603050405020304" pitchFamily="18" charset="0"/>
              <a:cs typeface="Times New Roman" panose="02020603050405020304" pitchFamily="18" charset="0"/>
            </a:endParaRPr>
          </a:p>
          <a:p>
            <a:pPr marL="0" indent="0" algn="just">
              <a:buNone/>
            </a:pPr>
            <a:r>
              <a:rPr lang="en-US" sz="4000" b="1" u="sng" dirty="0">
                <a:latin typeface="+mn-lt"/>
                <a:cs typeface="Times New Roman" panose="02020603050405020304" pitchFamily="18" charset="0"/>
              </a:rPr>
              <a:t>Brief Description of project:</a:t>
            </a:r>
          </a:p>
          <a:p>
            <a:pPr marL="0" indent="0">
              <a:buNone/>
            </a:pPr>
            <a:endParaRPr lang="en-US" sz="3300" b="1" u="sng" dirty="0">
              <a:latin typeface="+mn-lt"/>
              <a:cs typeface="Times New Roman" panose="02020603050405020304" pitchFamily="18" charset="0"/>
            </a:endParaRPr>
          </a:p>
          <a:p>
            <a:pPr marL="0" indent="0" algn="just">
              <a:buNone/>
            </a:pPr>
            <a:r>
              <a:rPr lang="en-IN" sz="3300" dirty="0">
                <a:latin typeface="+mn-lt"/>
                <a:cs typeface="Times New Roman" panose="02020603050405020304" pitchFamily="18" charset="0"/>
              </a:rPr>
              <a:t>Sentiment Analysis, also called opinion mining or emotion AI, is the process of determining whether a piece of writing is positive, negative, or neutral. A common use case for this technology is to discover how people feel about a particular topic. Sentiment analysis is widely applied to reviews and social media for a variety of applications . Sentiment analysis can be performed in many different ways. Many brands and marketers use keyword-based tools that classify data (i.e. social, news, review, blog, etc. as positive/negative/neutral . Automated sentiment tagging is usually achieved through word lists. For example, mentions of ‘hate’ would </a:t>
            </a:r>
            <a:r>
              <a:rPr lang="en-IN" sz="3800" dirty="0">
                <a:latin typeface="+mn-lt"/>
                <a:cs typeface="Times New Roman" panose="02020603050405020304" pitchFamily="18" charset="0"/>
              </a:rPr>
              <a:t>be tagged negatively</a:t>
            </a:r>
            <a:r>
              <a:rPr lang="en-IN" sz="2900" dirty="0">
                <a:latin typeface="Times New Roman" panose="02020603050405020304" pitchFamily="18" charset="0"/>
                <a:cs typeface="Times New Roman" panose="02020603050405020304" pitchFamily="18" charset="0"/>
              </a:rPr>
              <a:t>.</a:t>
            </a:r>
          </a:p>
          <a:p>
            <a:pPr marL="0" indent="0">
              <a:buNone/>
            </a:pP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3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IN" sz="2800" b="1" u="sng" dirty="0"/>
              <a:t>Field of project</a:t>
            </a:r>
          </a:p>
        </p:txBody>
      </p:sp>
      <p:sp>
        <p:nvSpPr>
          <p:cNvPr id="3" name="Content Placeholder 2"/>
          <p:cNvSpPr>
            <a:spLocks noGrp="1"/>
          </p:cNvSpPr>
          <p:nvPr>
            <p:ph idx="1"/>
          </p:nvPr>
        </p:nvSpPr>
        <p:spPr>
          <a:xfrm>
            <a:off x="646111" y="1589279"/>
            <a:ext cx="9403742" cy="4195481"/>
          </a:xfrm>
        </p:spPr>
        <p:txBody>
          <a:bodyPr>
            <a:normAutofit fontScale="92500" lnSpcReduction="20000"/>
          </a:bodyPr>
          <a:lstStyle/>
          <a:p>
            <a:pPr marL="0" indent="0">
              <a:buNone/>
            </a:pPr>
            <a:endParaRPr lang="en-IN" dirty="0">
              <a:latin typeface="Times New Roman" panose="02020603050405020304" pitchFamily="18" charset="0"/>
              <a:cs typeface="Times New Roman" panose="02020603050405020304" pitchFamily="18" charset="0"/>
            </a:endParaRPr>
          </a:p>
          <a:p>
            <a:pPr algn="just"/>
            <a:r>
              <a:rPr lang="en-US" sz="2400" dirty="0">
                <a:latin typeface="+mn-lt"/>
                <a:cs typeface="Times New Roman" panose="02020603050405020304" pitchFamily="18" charset="0"/>
              </a:rPr>
              <a:t>The new proposed system will affect the users in the following areas:-</a:t>
            </a:r>
            <a:endParaRPr lang="en-IN" sz="2400" dirty="0">
              <a:latin typeface="+mn-lt"/>
              <a:cs typeface="Times New Roman" panose="02020603050405020304" pitchFamily="18" charset="0"/>
            </a:endParaRPr>
          </a:p>
          <a:p>
            <a:pPr lvl="0" algn="just"/>
            <a:r>
              <a:rPr lang="en-US" sz="2400" dirty="0">
                <a:latin typeface="+mn-lt"/>
                <a:cs typeface="Times New Roman" panose="02020603050405020304" pitchFamily="18" charset="0"/>
              </a:rPr>
              <a:t>Provide facility to analyze the  question according to the views of tweeter users.</a:t>
            </a:r>
            <a:endParaRPr lang="en-IN" sz="2400" dirty="0">
              <a:latin typeface="+mn-lt"/>
              <a:cs typeface="Times New Roman" panose="02020603050405020304" pitchFamily="18" charset="0"/>
            </a:endParaRPr>
          </a:p>
          <a:p>
            <a:pPr lvl="0" algn="just"/>
            <a:r>
              <a:rPr lang="en-US" sz="2400" dirty="0">
                <a:latin typeface="+mn-lt"/>
                <a:cs typeface="Times New Roman" panose="02020603050405020304" pitchFamily="18" charset="0"/>
              </a:rPr>
              <a:t>Reduce efforts of users to find out view about the trending topics </a:t>
            </a:r>
            <a:endParaRPr lang="en-IN" sz="2400" dirty="0">
              <a:latin typeface="+mn-lt"/>
              <a:cs typeface="Times New Roman" panose="02020603050405020304" pitchFamily="18" charset="0"/>
            </a:endParaRPr>
          </a:p>
          <a:p>
            <a:pPr lvl="0" algn="just"/>
            <a:r>
              <a:rPr lang="en-US" sz="2400" dirty="0">
                <a:latin typeface="+mn-lt"/>
                <a:cs typeface="Times New Roman" panose="02020603050405020304" pitchFamily="18" charset="0"/>
              </a:rPr>
              <a:t>Provides pie charts and graphs related to views of multiple users of tweeter which are easily understandable.</a:t>
            </a:r>
            <a:endParaRPr lang="en-IN" sz="2400" dirty="0">
              <a:latin typeface="+mn-lt"/>
              <a:cs typeface="Times New Roman" panose="02020603050405020304" pitchFamily="18" charset="0"/>
            </a:endParaRPr>
          </a:p>
          <a:p>
            <a:pPr lvl="0" algn="just"/>
            <a:r>
              <a:rPr lang="en-US" sz="2400" dirty="0">
                <a:latin typeface="+mn-lt"/>
                <a:cs typeface="Times New Roman" panose="02020603050405020304" pitchFamily="18" charset="0"/>
              </a:rPr>
              <a:t>It can also be used as poll for audience.</a:t>
            </a:r>
            <a:endParaRPr lang="en-IN" sz="2400" dirty="0">
              <a:latin typeface="+mn-lt"/>
              <a:cs typeface="Times New Roman" panose="02020603050405020304" pitchFamily="18" charset="0"/>
            </a:endParaRPr>
          </a:p>
          <a:p>
            <a:pPr lvl="0" algn="just"/>
            <a:r>
              <a:rPr lang="en-US" sz="2400" dirty="0">
                <a:latin typeface="+mn-lt"/>
                <a:cs typeface="Times New Roman" panose="02020603050405020304" pitchFamily="18" charset="0"/>
              </a:rPr>
              <a:t>It also shows percentage of people’s sentiments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endParaRPr lang="en-IN" dirty="0"/>
          </a:p>
          <a:p>
            <a:pPr marL="0" indent="0">
              <a:buNone/>
            </a:pPr>
            <a:endParaRPr lang="en-IN" dirty="0"/>
          </a:p>
        </p:txBody>
      </p:sp>
    </p:spTree>
    <p:extLst>
      <p:ext uri="{BB962C8B-B14F-4D97-AF65-F5344CB8AC3E}">
        <p14:creationId xmlns:p14="http://schemas.microsoft.com/office/powerpoint/2010/main" val="267202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837126"/>
          </a:xfrm>
        </p:spPr>
        <p:txBody>
          <a:bodyPr/>
          <a:lstStyle/>
          <a:p>
            <a:pPr algn="just"/>
            <a:r>
              <a:rPr lang="en-IN" sz="2400" b="1" u="sng" dirty="0"/>
              <a:t>Project Requirements:</a:t>
            </a:r>
            <a:endParaRPr lang="en-IN" sz="2400" dirty="0"/>
          </a:p>
        </p:txBody>
      </p:sp>
      <p:sp>
        <p:nvSpPr>
          <p:cNvPr id="3" name="Content Placeholder 2"/>
          <p:cNvSpPr>
            <a:spLocks noGrp="1"/>
          </p:cNvSpPr>
          <p:nvPr>
            <p:ph idx="1"/>
          </p:nvPr>
        </p:nvSpPr>
        <p:spPr>
          <a:xfrm>
            <a:off x="838200" y="953037"/>
            <a:ext cx="10515600" cy="5700445"/>
          </a:xfrm>
        </p:spPr>
        <p:txBody>
          <a:bodyPr>
            <a:normAutofit fontScale="92500" lnSpcReduction="20000"/>
          </a:bodyPr>
          <a:lstStyle/>
          <a:p>
            <a:pPr algn="just"/>
            <a:r>
              <a:rPr lang="en-IN" b="1" dirty="0"/>
              <a:t>Software: </a:t>
            </a:r>
            <a:r>
              <a:rPr lang="en-IN" dirty="0"/>
              <a:t>- The software packages are used </a:t>
            </a:r>
          </a:p>
          <a:p>
            <a:pPr lvl="0" algn="just"/>
            <a:r>
              <a:rPr lang="en-IN" dirty="0"/>
              <a:t>Operating System: - Windows 10</a:t>
            </a:r>
          </a:p>
          <a:p>
            <a:pPr lvl="0" algn="just"/>
            <a:r>
              <a:rPr lang="en-IN" dirty="0"/>
              <a:t>Front End :- </a:t>
            </a:r>
            <a:r>
              <a:rPr lang="en-IN" dirty="0" err="1"/>
              <a:t>Pycharm</a:t>
            </a:r>
            <a:r>
              <a:rPr lang="en-IN" dirty="0"/>
              <a:t> , python IDLE mode</a:t>
            </a:r>
            <a:r>
              <a:rPr lang="en-IN"/>
              <a:t>, SQL.</a:t>
            </a:r>
            <a:endParaRPr lang="en-IN" dirty="0"/>
          </a:p>
          <a:p>
            <a:pPr lvl="0" algn="just"/>
            <a:endParaRPr lang="en-IN" dirty="0"/>
          </a:p>
          <a:p>
            <a:pPr marL="0" indent="0" algn="just">
              <a:buNone/>
            </a:pPr>
            <a:r>
              <a:rPr lang="en-IN" sz="2600" b="1" u="sng" dirty="0"/>
              <a:t>Operating System:-</a:t>
            </a:r>
            <a:endParaRPr lang="en-IN" sz="2600" u="sng" dirty="0"/>
          </a:p>
          <a:p>
            <a:pPr marL="0" indent="0" algn="just">
              <a:buNone/>
            </a:pPr>
            <a:endParaRPr lang="en-IN" u="sng" dirty="0"/>
          </a:p>
          <a:p>
            <a:pPr algn="just"/>
            <a:r>
              <a:rPr lang="en-IN" dirty="0"/>
              <a:t>Factors that would influence the choice of an operating system</a:t>
            </a:r>
          </a:p>
          <a:p>
            <a:pPr lvl="0" algn="just"/>
            <a:r>
              <a:rPr lang="en-IN" dirty="0"/>
              <a:t>Support for the programming language</a:t>
            </a:r>
          </a:p>
          <a:p>
            <a:pPr lvl="0" algn="just"/>
            <a:r>
              <a:rPr lang="en-IN" dirty="0"/>
              <a:t>Feature like multitasking, backup and recovery</a:t>
            </a:r>
          </a:p>
          <a:p>
            <a:pPr lvl="0" algn="just"/>
            <a:r>
              <a:rPr lang="en-IN" dirty="0"/>
              <a:t>Performance related issue</a:t>
            </a:r>
          </a:p>
          <a:p>
            <a:pPr lvl="0" algn="just"/>
            <a:r>
              <a:rPr lang="en-IN" dirty="0"/>
              <a:t>Open system or patented</a:t>
            </a:r>
          </a:p>
          <a:p>
            <a:pPr lvl="0" algn="just"/>
            <a:r>
              <a:rPr lang="en-IN" dirty="0"/>
              <a:t>Support for disk mirroring</a:t>
            </a:r>
          </a:p>
          <a:p>
            <a:pPr lvl="0" algn="just"/>
            <a:r>
              <a:rPr lang="en-IN" dirty="0"/>
              <a:t>Data communication</a:t>
            </a:r>
          </a:p>
          <a:p>
            <a:pPr lvl="0" algn="just"/>
            <a:r>
              <a:rPr lang="en-IN" dirty="0"/>
              <a:t>Availability of hardware</a:t>
            </a:r>
          </a:p>
          <a:p>
            <a:pPr lvl="0" algn="just"/>
            <a:r>
              <a:rPr lang="en-IN" dirty="0"/>
              <a:t>Single user/ multi-user/ network operating system</a:t>
            </a:r>
          </a:p>
          <a:p>
            <a:pPr algn="just"/>
            <a:endParaRPr lang="en-IN" dirty="0"/>
          </a:p>
        </p:txBody>
      </p:sp>
    </p:spTree>
    <p:extLst>
      <p:ext uri="{BB962C8B-B14F-4D97-AF65-F5344CB8AC3E}">
        <p14:creationId xmlns:p14="http://schemas.microsoft.com/office/powerpoint/2010/main" val="8044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US" sz="2400" b="1" u="sng" dirty="0"/>
              <a:t>Feasibility Study of Project</a:t>
            </a:r>
            <a:endParaRPr lang="en-IN" sz="2400" dirty="0"/>
          </a:p>
        </p:txBody>
      </p:sp>
      <p:sp>
        <p:nvSpPr>
          <p:cNvPr id="3" name="Content Placeholder 2"/>
          <p:cNvSpPr>
            <a:spLocks noGrp="1"/>
          </p:cNvSpPr>
          <p:nvPr>
            <p:ph idx="1"/>
          </p:nvPr>
        </p:nvSpPr>
        <p:spPr>
          <a:xfrm>
            <a:off x="838200" y="1223493"/>
            <a:ext cx="10515600" cy="5344732"/>
          </a:xfrm>
        </p:spPr>
        <p:txBody>
          <a:bodyPr/>
          <a:lstStyle/>
          <a:p>
            <a:pPr algn="just"/>
            <a:r>
              <a:rPr lang="en-US" dirty="0"/>
              <a:t>A proposed system is twitter sentiment analyzer .</a:t>
            </a:r>
            <a:endParaRPr lang="en-IN" dirty="0"/>
          </a:p>
          <a:p>
            <a:pPr algn="just"/>
            <a:r>
              <a:rPr lang="en-US" dirty="0"/>
              <a:t>The new proposed system affects the users in the following areas:-</a:t>
            </a:r>
            <a:endParaRPr lang="en-IN" dirty="0"/>
          </a:p>
          <a:p>
            <a:pPr lvl="0" algn="just"/>
            <a:r>
              <a:rPr lang="en-US" dirty="0"/>
              <a:t>Provide facility to analyze the trending topics.</a:t>
            </a:r>
            <a:endParaRPr lang="en-IN" dirty="0"/>
          </a:p>
          <a:p>
            <a:pPr lvl="0" algn="just"/>
            <a:r>
              <a:rPr lang="en-US" dirty="0"/>
              <a:t>Reduce efforts of users to find out summarized reaction about anything.</a:t>
            </a:r>
            <a:endParaRPr lang="en-IN" dirty="0"/>
          </a:p>
          <a:p>
            <a:pPr marL="0" lvl="0" indent="0" algn="just">
              <a:buNone/>
            </a:pPr>
            <a:endParaRPr lang="en-IN" dirty="0"/>
          </a:p>
          <a:p>
            <a:pPr marL="0" indent="0" algn="just">
              <a:buNone/>
            </a:pPr>
            <a:r>
              <a:rPr lang="en-US" sz="2400" b="1" u="sng" dirty="0"/>
              <a:t>Technology Used:</a:t>
            </a:r>
            <a:endParaRPr lang="en-IN" sz="2400" dirty="0"/>
          </a:p>
          <a:p>
            <a:pPr marL="0" indent="0" algn="just">
              <a:buNone/>
            </a:pPr>
            <a:r>
              <a:rPr lang="en-US" b="1" dirty="0"/>
              <a:t> Language Used: </a:t>
            </a:r>
            <a:r>
              <a:rPr lang="en-US" dirty="0"/>
              <a:t>Python</a:t>
            </a:r>
            <a:endParaRPr lang="en-IN" dirty="0"/>
          </a:p>
          <a:p>
            <a:pPr marL="0" indent="0" algn="just">
              <a:buNone/>
            </a:pPr>
            <a:r>
              <a:rPr lang="en-US" b="1" dirty="0"/>
              <a:t> Framework Used: </a:t>
            </a:r>
            <a:r>
              <a:rPr lang="en-US" dirty="0" err="1"/>
              <a:t>Pycharm</a:t>
            </a:r>
            <a:r>
              <a:rPr lang="en-US" dirty="0"/>
              <a:t> , python IDLE mode</a:t>
            </a:r>
            <a:endParaRPr lang="en-IN" dirty="0"/>
          </a:p>
          <a:p>
            <a:pPr marL="0" indent="0" algn="just">
              <a:buNone/>
            </a:pPr>
            <a:r>
              <a:rPr lang="en-US" b="1" dirty="0"/>
              <a:t> Operating System Used: </a:t>
            </a:r>
            <a:r>
              <a:rPr lang="en-US" dirty="0"/>
              <a:t>Windows 10 / 8</a:t>
            </a:r>
            <a:endParaRPr lang="en-IN"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369646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Autofit/>
          </a:bodyPr>
          <a:lstStyle/>
          <a:p>
            <a:r>
              <a:rPr lang="en-US" sz="2800" b="1" u="sng" dirty="0"/>
              <a:t>Modules used</a:t>
            </a:r>
            <a:r>
              <a:rPr lang="en-IN" sz="2400" dirty="0"/>
              <a:t/>
            </a:r>
            <a:br>
              <a:rPr lang="en-IN" sz="2400" dirty="0"/>
            </a:br>
            <a:endParaRPr lang="en-IN" sz="2400" dirty="0"/>
          </a:p>
        </p:txBody>
      </p:sp>
      <p:sp>
        <p:nvSpPr>
          <p:cNvPr id="3" name="Content Placeholder 2"/>
          <p:cNvSpPr>
            <a:spLocks noGrp="1"/>
          </p:cNvSpPr>
          <p:nvPr>
            <p:ph idx="1"/>
          </p:nvPr>
        </p:nvSpPr>
        <p:spPr>
          <a:xfrm>
            <a:off x="838200" y="772732"/>
            <a:ext cx="10515600" cy="5898524"/>
          </a:xfrm>
        </p:spPr>
        <p:txBody>
          <a:bodyPr>
            <a:normAutofit lnSpcReduction="10000"/>
          </a:bodyPr>
          <a:lstStyle/>
          <a:p>
            <a:pPr marL="0" indent="0" algn="just">
              <a:buNone/>
            </a:pPr>
            <a:endParaRPr lang="en-IN" b="1" u="sng" dirty="0"/>
          </a:p>
          <a:p>
            <a:pPr marL="0" indent="0" algn="just">
              <a:buNone/>
            </a:pPr>
            <a:r>
              <a:rPr lang="en-IN" b="1" dirty="0"/>
              <a:t>1 </a:t>
            </a:r>
            <a:r>
              <a:rPr lang="en-IN" b="1" dirty="0">
                <a:latin typeface="Times New Roman" panose="02020603050405020304" pitchFamily="18" charset="0"/>
                <a:cs typeface="Times New Roman" panose="02020603050405020304" pitchFamily="18" charset="0"/>
              </a:rPr>
              <a:t>. </a:t>
            </a:r>
            <a:r>
              <a:rPr lang="en-IN" sz="2400" b="1" u="sng" dirty="0" err="1">
                <a:latin typeface="Times New Roman" panose="02020603050405020304" pitchFamily="18" charset="0"/>
                <a:cs typeface="Times New Roman" panose="02020603050405020304" pitchFamily="18" charset="0"/>
              </a:rPr>
              <a:t>Matplotlib</a:t>
            </a:r>
            <a:r>
              <a:rPr lang="en-IN" sz="2400" b="1" u="sng" dirty="0">
                <a:latin typeface="Times New Roman" panose="02020603050405020304" pitchFamily="18" charset="0"/>
                <a:cs typeface="Times New Roman" panose="02020603050405020304" pitchFamily="18" charset="0"/>
              </a:rPr>
              <a:t>:</a:t>
            </a:r>
          </a:p>
          <a:p>
            <a:pPr marL="0" indent="0" algn="just">
              <a:buNone/>
            </a:pPr>
            <a:r>
              <a:rPr lang="en-US" dirty="0" err="1"/>
              <a:t>Matplotlib</a:t>
            </a:r>
            <a:r>
              <a:rPr lang="en-US" dirty="0"/>
              <a:t> is a Python 2D plotting library which produces publication quality figures in a variety of hardcopy formats and interactive environments across platforms. </a:t>
            </a:r>
            <a:r>
              <a:rPr lang="en-US" dirty="0" err="1"/>
              <a:t>Matplotlib</a:t>
            </a:r>
            <a:r>
              <a:rPr lang="en-US" dirty="0"/>
              <a:t> can be used in Python scripts, the Python and </a:t>
            </a:r>
            <a:r>
              <a:rPr lang="en-US" u="sng" dirty="0" err="1">
                <a:hlinkClick r:id="rId2"/>
              </a:rPr>
              <a:t>IPython</a:t>
            </a:r>
            <a:r>
              <a:rPr lang="en-US" dirty="0"/>
              <a:t> shells, the </a:t>
            </a:r>
            <a:r>
              <a:rPr lang="en-US" u="sng" dirty="0" err="1">
                <a:hlinkClick r:id="rId3"/>
              </a:rPr>
              <a:t>Jupyter</a:t>
            </a:r>
            <a:r>
              <a:rPr lang="en-US" dirty="0"/>
              <a:t> notebook, web application servers, and four graphical user interface toolkits. </a:t>
            </a:r>
            <a:r>
              <a:rPr lang="en-US" dirty="0" err="1"/>
              <a:t>Matplotlib</a:t>
            </a:r>
            <a:r>
              <a:rPr lang="en-US" dirty="0"/>
              <a:t> tries to make easy things easy and hard things possible. You can generate plots, histograms, power spectra, bar charts, </a:t>
            </a:r>
            <a:r>
              <a:rPr lang="en-US" dirty="0" err="1"/>
              <a:t>errorcharts</a:t>
            </a:r>
            <a:r>
              <a:rPr lang="en-US" dirty="0"/>
              <a:t>, scatterplots, etc., with just a few lines of code. </a:t>
            </a:r>
            <a:endParaRPr lang="en-IN" dirty="0"/>
          </a:p>
          <a:p>
            <a:pPr marL="0" indent="0" algn="just">
              <a:buNone/>
            </a:pPr>
            <a:endParaRPr lang="en-IN" dirty="0"/>
          </a:p>
          <a:p>
            <a:pPr marL="0" indent="0" algn="just">
              <a:buNone/>
            </a:pPr>
            <a:r>
              <a:rPr lang="en-IN" b="1" dirty="0"/>
              <a:t>2. </a:t>
            </a:r>
            <a:r>
              <a:rPr lang="en-IN" b="1" u="sng" dirty="0" err="1"/>
              <a:t>Tweepy</a:t>
            </a:r>
            <a:r>
              <a:rPr lang="en-IN" b="1" dirty="0"/>
              <a:t>:</a:t>
            </a:r>
            <a:endParaRPr lang="en-IN" dirty="0"/>
          </a:p>
          <a:p>
            <a:pPr marL="0" indent="0" algn="just" fontAlgn="base">
              <a:buNone/>
            </a:pPr>
            <a:endParaRPr lang="en-IN" dirty="0"/>
          </a:p>
          <a:p>
            <a:pPr marL="0" indent="0" algn="just" fontAlgn="base">
              <a:buNone/>
            </a:pPr>
            <a:r>
              <a:rPr lang="en-IN" dirty="0"/>
              <a:t>Twitter is a popular social network where users share messages called tweets. Twitter allows us to mine the data of any user using Twitter API or </a:t>
            </a:r>
            <a:r>
              <a:rPr lang="en-IN" dirty="0" err="1"/>
              <a:t>Tweepy</a:t>
            </a:r>
            <a:r>
              <a:rPr lang="en-IN" dirty="0"/>
              <a:t>. The data will be tweets extracted from the user. The first thing to do is get the consumer key, consumer secret, access key and access secret from twitter developer available easily for each user. These keys will help the API for authentication.</a:t>
            </a:r>
          </a:p>
          <a:p>
            <a:pPr marL="0" indent="0" algn="just">
              <a:buNone/>
            </a:pPr>
            <a:endParaRPr lang="en-IN" dirty="0"/>
          </a:p>
        </p:txBody>
      </p:sp>
    </p:spTree>
    <p:extLst>
      <p:ext uri="{BB962C8B-B14F-4D97-AF65-F5344CB8AC3E}">
        <p14:creationId xmlns:p14="http://schemas.microsoft.com/office/powerpoint/2010/main" val="60989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fontScale="90000"/>
          </a:bodyPr>
          <a:lstStyle/>
          <a:p>
            <a:r>
              <a:rPr lang="en-IN" sz="3100" dirty="0"/>
              <a:t>1. </a:t>
            </a:r>
            <a:r>
              <a:rPr lang="en-US" sz="3100" b="1" dirty="0" err="1"/>
              <a:t>Textblob</a:t>
            </a:r>
            <a:r>
              <a:rPr lang="en-US" b="1" dirty="0"/>
              <a:t/>
            </a:r>
            <a:br>
              <a:rPr lang="en-US" b="1" dirty="0"/>
            </a:br>
            <a:endParaRPr lang="en-IN" dirty="0"/>
          </a:p>
        </p:txBody>
      </p:sp>
      <p:sp>
        <p:nvSpPr>
          <p:cNvPr id="6" name="Content Placeholder 5"/>
          <p:cNvSpPr>
            <a:spLocks noGrp="1"/>
          </p:cNvSpPr>
          <p:nvPr>
            <p:ph idx="1"/>
          </p:nvPr>
        </p:nvSpPr>
        <p:spPr>
          <a:xfrm>
            <a:off x="838200" y="875763"/>
            <a:ext cx="10515600" cy="5834130"/>
          </a:xfrm>
        </p:spPr>
        <p:txBody>
          <a:bodyPr>
            <a:normAutofit/>
          </a:bodyPr>
          <a:lstStyle/>
          <a:p>
            <a:pPr marL="0" indent="0" algn="just">
              <a:buNone/>
            </a:pPr>
            <a:endParaRPr lang="en-IN" dirty="0"/>
          </a:p>
          <a:p>
            <a:pPr marL="0" indent="0" algn="just">
              <a:buNone/>
            </a:pPr>
            <a:r>
              <a:rPr lang="en-US" i="1" dirty="0" err="1"/>
              <a:t>TextBlob</a:t>
            </a:r>
            <a:r>
              <a:rPr lang="en-US" dirty="0"/>
              <a:t> is a Python (2 and 3) library for processing textual data. It provides a simple API for diving into common natural language processing (NLP) tasks such as part-of-speech tagging, noun phrase extraction, sentiment analysis, classification, translation, and more</a:t>
            </a:r>
            <a:endParaRPr lang="en-IN" dirty="0"/>
          </a:p>
          <a:p>
            <a:pPr lvl="0" algn="just"/>
            <a:r>
              <a:rPr lang="en-IN" dirty="0"/>
              <a:t>Noun phrase extraction</a:t>
            </a:r>
          </a:p>
          <a:p>
            <a:pPr lvl="0" algn="just"/>
            <a:r>
              <a:rPr lang="en-IN" dirty="0"/>
              <a:t>Part-of-speech tagging</a:t>
            </a:r>
          </a:p>
          <a:p>
            <a:pPr lvl="0" algn="just"/>
            <a:r>
              <a:rPr lang="en-IN" dirty="0"/>
              <a:t>Sentiment analysis</a:t>
            </a:r>
          </a:p>
          <a:p>
            <a:pPr lvl="0" algn="just"/>
            <a:r>
              <a:rPr lang="en-IN" dirty="0"/>
              <a:t>Classification (Naive Bayes, Decision Tree)</a:t>
            </a:r>
          </a:p>
          <a:p>
            <a:pPr lvl="0" algn="just"/>
            <a:r>
              <a:rPr lang="en-IN" dirty="0"/>
              <a:t>Language translation and detection powered by Google Translate</a:t>
            </a:r>
          </a:p>
          <a:p>
            <a:pPr lvl="0" algn="just"/>
            <a:r>
              <a:rPr lang="en-IN" dirty="0"/>
              <a:t>Tokenization (splitting text into words and sentences)</a:t>
            </a:r>
          </a:p>
          <a:p>
            <a:pPr algn="just"/>
            <a:r>
              <a:rPr lang="en-IN" dirty="0"/>
              <a:t>Word and phrase frequencies</a:t>
            </a:r>
          </a:p>
        </p:txBody>
      </p:sp>
    </p:spTree>
    <p:extLst>
      <p:ext uri="{BB962C8B-B14F-4D97-AF65-F5344CB8AC3E}">
        <p14:creationId xmlns:p14="http://schemas.microsoft.com/office/powerpoint/2010/main" val="411472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5169"/>
          </a:xfrm>
        </p:spPr>
        <p:txBody>
          <a:bodyPr/>
          <a:lstStyle/>
          <a:p>
            <a:r>
              <a:rPr lang="en-IN" sz="2800" b="1" u="sng" dirty="0"/>
              <a:t>Functionality of Project:</a:t>
            </a:r>
            <a:r>
              <a:rPr lang="en-IN" b="1" dirty="0"/>
              <a:t/>
            </a:r>
            <a:br>
              <a:rPr lang="en-IN" b="1" dirty="0"/>
            </a:br>
            <a:endParaRPr lang="en-IN" dirty="0"/>
          </a:p>
        </p:txBody>
      </p:sp>
      <p:sp>
        <p:nvSpPr>
          <p:cNvPr id="3" name="Content Placeholder 2"/>
          <p:cNvSpPr>
            <a:spLocks noGrp="1"/>
          </p:cNvSpPr>
          <p:nvPr>
            <p:ph idx="1"/>
          </p:nvPr>
        </p:nvSpPr>
        <p:spPr>
          <a:xfrm>
            <a:off x="646112" y="1287888"/>
            <a:ext cx="9403742" cy="4960512"/>
          </a:xfrm>
        </p:spPr>
        <p:txBody>
          <a:bodyPr/>
          <a:lstStyle/>
          <a:p>
            <a:pPr lvl="0" algn="just"/>
            <a:r>
              <a:rPr lang="en-IN" dirty="0"/>
              <a:t>Understand the Problem Statement</a:t>
            </a:r>
          </a:p>
          <a:p>
            <a:pPr lvl="0" algn="just"/>
            <a:r>
              <a:rPr lang="en-IN" dirty="0"/>
              <a:t>Tweets </a:t>
            </a:r>
            <a:r>
              <a:rPr lang="en-IN" dirty="0" err="1"/>
              <a:t>Preprocessing</a:t>
            </a:r>
            <a:r>
              <a:rPr lang="en-IN" dirty="0"/>
              <a:t> and Cleaning</a:t>
            </a:r>
          </a:p>
          <a:p>
            <a:pPr lvl="0" algn="just"/>
            <a:r>
              <a:rPr lang="en-IN" dirty="0"/>
              <a:t>Story Generation and Visualization from Tweets</a:t>
            </a:r>
          </a:p>
          <a:p>
            <a:pPr lvl="0" algn="just"/>
            <a:r>
              <a:rPr lang="en-IN" dirty="0"/>
              <a:t>Extracting Features from Cleaned Tweets</a:t>
            </a:r>
          </a:p>
          <a:p>
            <a:pPr lvl="0" algn="just"/>
            <a:r>
              <a:rPr lang="en-IN" dirty="0"/>
              <a:t>Model Building: Sentiment Analysis</a:t>
            </a:r>
          </a:p>
          <a:p>
            <a:pPr marL="457200" lvl="1" indent="0" algn="just">
              <a:buNone/>
            </a:pPr>
            <a:endParaRPr lang="en-IN" b="1" dirty="0"/>
          </a:p>
          <a:p>
            <a:pPr marL="0" indent="0" algn="just" fontAlgn="base">
              <a:buNone/>
            </a:pPr>
            <a:r>
              <a:rPr lang="en-IN" sz="2800" b="1" u="sng" dirty="0"/>
              <a:t>Future Scope:</a:t>
            </a:r>
          </a:p>
          <a:p>
            <a:pPr algn="just" fontAlgn="base">
              <a:buFont typeface="Wingdings" panose="05000000000000000000" pitchFamily="2" charset="2"/>
              <a:buChar char="Ø"/>
            </a:pPr>
            <a:r>
              <a:rPr lang="en-IN" dirty="0" err="1"/>
              <a:t>Vidoes</a:t>
            </a:r>
            <a:r>
              <a:rPr lang="en-IN" dirty="0"/>
              <a:t> can be added.</a:t>
            </a:r>
          </a:p>
          <a:p>
            <a:pPr algn="just" fontAlgn="base">
              <a:buFont typeface="Wingdings" panose="05000000000000000000" pitchFamily="2" charset="2"/>
              <a:buChar char="Ø"/>
            </a:pPr>
            <a:r>
              <a:rPr lang="en-IN" dirty="0"/>
              <a:t>Detailed analysis can be provided.</a:t>
            </a:r>
          </a:p>
        </p:txBody>
      </p:sp>
    </p:spTree>
    <p:extLst>
      <p:ext uri="{BB962C8B-B14F-4D97-AF65-F5344CB8AC3E}">
        <p14:creationId xmlns:p14="http://schemas.microsoft.com/office/powerpoint/2010/main" val="261956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Autofit/>
          </a:bodyPr>
          <a:lstStyle/>
          <a:p>
            <a:r>
              <a:rPr lang="en-US" sz="2800" b="1" u="sng" dirty="0">
                <a:latin typeface="+mn-lt"/>
                <a:cs typeface="Times New Roman" panose="02020603050405020304" pitchFamily="18" charset="0"/>
              </a:rPr>
              <a:t>Screenshots :</a:t>
            </a:r>
            <a:r>
              <a:rPr lang="en-IN" sz="2800" u="sng" dirty="0">
                <a:latin typeface="+mn-lt"/>
                <a:cs typeface="Times New Roman" panose="02020603050405020304" pitchFamily="18" charset="0"/>
              </a:rPr>
              <a:t/>
            </a:r>
            <a:br>
              <a:rPr lang="en-IN" sz="2800" u="sng" dirty="0">
                <a:latin typeface="+mn-lt"/>
                <a:cs typeface="Times New Roman" panose="02020603050405020304" pitchFamily="18" charset="0"/>
              </a:rPr>
            </a:br>
            <a:endParaRPr lang="en-IN" sz="2800" u="sng" dirty="0">
              <a:latin typeface="+mn-lt"/>
              <a:cs typeface="Times New Roman" panose="02020603050405020304" pitchFamily="18" charset="0"/>
            </a:endParaRPr>
          </a:p>
        </p:txBody>
      </p:sp>
      <p:sp>
        <p:nvSpPr>
          <p:cNvPr id="3" name="Content Placeholder 2"/>
          <p:cNvSpPr>
            <a:spLocks noGrp="1"/>
          </p:cNvSpPr>
          <p:nvPr>
            <p:ph idx="1"/>
          </p:nvPr>
        </p:nvSpPr>
        <p:spPr>
          <a:xfrm>
            <a:off x="838200" y="875762"/>
            <a:ext cx="10515600" cy="5821251"/>
          </a:xfrm>
        </p:spPr>
        <p:txBody>
          <a:bodyPr>
            <a:normAutofit/>
          </a:bodyPr>
          <a:lstStyle/>
          <a:p>
            <a:pPr marL="0" indent="0">
              <a:buNone/>
            </a:pPr>
            <a:r>
              <a:rPr lang="en-US" sz="2400" b="1" u="sng" dirty="0"/>
              <a:t>Installing </a:t>
            </a:r>
            <a:r>
              <a:rPr lang="en-US" sz="2400" b="1" u="sng" dirty="0" err="1"/>
              <a:t>tweepy</a:t>
            </a:r>
            <a:r>
              <a:rPr lang="en-US" sz="2400" b="1" u="sng" dirty="0"/>
              <a:t> through command prompt:</a:t>
            </a:r>
            <a:endParaRPr lang="en-IN" sz="2400" dirty="0"/>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1673" y="1976933"/>
            <a:ext cx="9195516" cy="3844317"/>
          </a:xfrm>
          <a:prstGeom prst="rect">
            <a:avLst/>
          </a:prstGeom>
        </p:spPr>
      </p:pic>
    </p:spTree>
    <p:extLst>
      <p:ext uri="{BB962C8B-B14F-4D97-AF65-F5344CB8AC3E}">
        <p14:creationId xmlns:p14="http://schemas.microsoft.com/office/powerpoint/2010/main" val="112279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928</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vt:lpstr>
      <vt:lpstr>   CHANDIGARH UNIVERSITY, GHARUAN   </vt:lpstr>
      <vt:lpstr>Introduction to the project:</vt:lpstr>
      <vt:lpstr>Field of project</vt:lpstr>
      <vt:lpstr>Project Requirements:</vt:lpstr>
      <vt:lpstr>Feasibility Study of Project</vt:lpstr>
      <vt:lpstr>Modules used </vt:lpstr>
      <vt:lpstr>1. Textblob </vt:lpstr>
      <vt:lpstr>Functionality of Project: </vt:lpstr>
      <vt:lpstr>Screenshots : </vt:lpstr>
      <vt:lpstr>Searching statement: </vt:lpstr>
      <vt:lpstr>Analysis</vt:lpstr>
      <vt:lpstr>Conclusion of Project:</vt:lpstr>
      <vt:lpstr>Internship</vt:lpstr>
      <vt:lpstr>What I have done during my internship journey?</vt:lpstr>
      <vt:lpstr>Learning Takeaways</vt:lpstr>
      <vt:lpstr>                     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UNIVERSITY, GHARUAN</dc:title>
  <dc:creator>Hp1</dc:creator>
  <cp:lastModifiedBy>Vatsa, Aakash (VW IT Services India)</cp:lastModifiedBy>
  <cp:revision>31</cp:revision>
  <dcterms:created xsi:type="dcterms:W3CDTF">2018-04-10T18:04:00Z</dcterms:created>
  <dcterms:modified xsi:type="dcterms:W3CDTF">2021-07-19T05:11:55Z</dcterms:modified>
</cp:coreProperties>
</file>