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AA616B-4EBA-4D02-918D-2835E026A66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996C7A-D27F-40DC-9D2A-7149A16AAE92}">
      <dgm:prSet/>
      <dgm:spPr/>
      <dgm:t>
        <a:bodyPr/>
        <a:lstStyle/>
        <a:p>
          <a:r>
            <a:rPr lang="en-US" b="0" i="0" baseline="0"/>
            <a:t>Simplifies food identification and calorie tracking</a:t>
          </a:r>
          <a:endParaRPr lang="en-US"/>
        </a:p>
      </dgm:t>
    </dgm:pt>
    <dgm:pt modelId="{AFF9314F-E306-4ABF-A6DC-1434F823A696}" type="parTrans" cxnId="{91810295-4207-4A33-959D-5D2147AD1E15}">
      <dgm:prSet/>
      <dgm:spPr/>
      <dgm:t>
        <a:bodyPr/>
        <a:lstStyle/>
        <a:p>
          <a:endParaRPr lang="en-US"/>
        </a:p>
      </dgm:t>
    </dgm:pt>
    <dgm:pt modelId="{5D0F29DB-76EF-4445-84ED-9AF99DD21ABC}" type="sibTrans" cxnId="{91810295-4207-4A33-959D-5D2147AD1E15}">
      <dgm:prSet/>
      <dgm:spPr/>
      <dgm:t>
        <a:bodyPr/>
        <a:lstStyle/>
        <a:p>
          <a:endParaRPr lang="en-US"/>
        </a:p>
      </dgm:t>
    </dgm:pt>
    <dgm:pt modelId="{8A5C7643-E704-4C0E-A091-350636244E37}">
      <dgm:prSet/>
      <dgm:spPr/>
      <dgm:t>
        <a:bodyPr/>
        <a:lstStyle/>
        <a:p>
          <a:r>
            <a:rPr lang="en-US"/>
            <a:t>Useful for health-conscious users and diet tracking</a:t>
          </a:r>
        </a:p>
      </dgm:t>
    </dgm:pt>
    <dgm:pt modelId="{C18532C7-AA1C-4AAD-A3D4-F28609379991}" type="parTrans" cxnId="{12FBC516-2B58-4C20-AD17-F75F36B1DBC3}">
      <dgm:prSet/>
      <dgm:spPr/>
      <dgm:t>
        <a:bodyPr/>
        <a:lstStyle/>
        <a:p>
          <a:endParaRPr lang="en-US"/>
        </a:p>
      </dgm:t>
    </dgm:pt>
    <dgm:pt modelId="{C3D5D923-B476-48BC-A744-820EDA028B28}" type="sibTrans" cxnId="{12FBC516-2B58-4C20-AD17-F75F36B1DBC3}">
      <dgm:prSet/>
      <dgm:spPr/>
      <dgm:t>
        <a:bodyPr/>
        <a:lstStyle/>
        <a:p>
          <a:endParaRPr lang="en-US"/>
        </a:p>
      </dgm:t>
    </dgm:pt>
    <dgm:pt modelId="{C647C865-3FCA-43F2-8E09-6DEE7CB66FDB}">
      <dgm:prSet/>
      <dgm:spPr/>
      <dgm:t>
        <a:bodyPr/>
        <a:lstStyle/>
        <a:p>
          <a:r>
            <a:rPr lang="en-US"/>
            <a:t>Provides instant results using image input</a:t>
          </a:r>
        </a:p>
      </dgm:t>
    </dgm:pt>
    <dgm:pt modelId="{06A69E61-EFDB-4FEC-BEC4-CDD8C0390B7A}" type="parTrans" cxnId="{E1440476-7A28-45B2-90FA-BE3F087C7FD9}">
      <dgm:prSet/>
      <dgm:spPr/>
      <dgm:t>
        <a:bodyPr/>
        <a:lstStyle/>
        <a:p>
          <a:endParaRPr lang="en-US"/>
        </a:p>
      </dgm:t>
    </dgm:pt>
    <dgm:pt modelId="{B18B8A93-BAE3-4E76-9F1E-B5D583EC6D07}" type="sibTrans" cxnId="{E1440476-7A28-45B2-90FA-BE3F087C7FD9}">
      <dgm:prSet/>
      <dgm:spPr/>
      <dgm:t>
        <a:bodyPr/>
        <a:lstStyle/>
        <a:p>
          <a:endParaRPr lang="en-US"/>
        </a:p>
      </dgm:t>
    </dgm:pt>
    <dgm:pt modelId="{E447696F-6EC0-4D4F-9D6B-CBAAC9848C85}">
      <dgm:prSet/>
      <dgm:spPr/>
      <dgm:t>
        <a:bodyPr/>
        <a:lstStyle/>
        <a:p>
          <a:r>
            <a:rPr lang="en-US"/>
            <a:t>No manual search for nutritional info needed</a:t>
          </a:r>
        </a:p>
      </dgm:t>
    </dgm:pt>
    <dgm:pt modelId="{19528FF7-CE78-469F-BB72-662BFF55394C}" type="parTrans" cxnId="{1EB94A41-0D4C-4046-9D9E-627D00D1D5A8}">
      <dgm:prSet/>
      <dgm:spPr/>
      <dgm:t>
        <a:bodyPr/>
        <a:lstStyle/>
        <a:p>
          <a:endParaRPr lang="en-US"/>
        </a:p>
      </dgm:t>
    </dgm:pt>
    <dgm:pt modelId="{CEBD3F17-7708-4643-AF23-EA17C4D39F46}" type="sibTrans" cxnId="{1EB94A41-0D4C-4046-9D9E-627D00D1D5A8}">
      <dgm:prSet/>
      <dgm:spPr/>
      <dgm:t>
        <a:bodyPr/>
        <a:lstStyle/>
        <a:p>
          <a:endParaRPr lang="en-US"/>
        </a:p>
      </dgm:t>
    </dgm:pt>
    <dgm:pt modelId="{0E95DDD5-A38E-46C8-B9A9-841AD691794E}" type="pres">
      <dgm:prSet presAssocID="{57AA616B-4EBA-4D02-918D-2835E026A66D}" presName="diagram" presStyleCnt="0">
        <dgm:presLayoutVars>
          <dgm:dir/>
          <dgm:resizeHandles val="exact"/>
        </dgm:presLayoutVars>
      </dgm:prSet>
      <dgm:spPr/>
    </dgm:pt>
    <dgm:pt modelId="{CE98D4D2-2348-4595-B6CE-E56461D24317}" type="pres">
      <dgm:prSet presAssocID="{FB996C7A-D27F-40DC-9D2A-7149A16AAE92}" presName="node" presStyleLbl="node1" presStyleIdx="0" presStyleCnt="4">
        <dgm:presLayoutVars>
          <dgm:bulletEnabled val="1"/>
        </dgm:presLayoutVars>
      </dgm:prSet>
      <dgm:spPr/>
    </dgm:pt>
    <dgm:pt modelId="{E71F9489-B1A4-437A-9654-CCDFD943ABBF}" type="pres">
      <dgm:prSet presAssocID="{5D0F29DB-76EF-4445-84ED-9AF99DD21ABC}" presName="sibTrans" presStyleCnt="0"/>
      <dgm:spPr/>
    </dgm:pt>
    <dgm:pt modelId="{1AF563EE-F202-425B-9B93-394367C8E662}" type="pres">
      <dgm:prSet presAssocID="{8A5C7643-E704-4C0E-A091-350636244E37}" presName="node" presStyleLbl="node1" presStyleIdx="1" presStyleCnt="4">
        <dgm:presLayoutVars>
          <dgm:bulletEnabled val="1"/>
        </dgm:presLayoutVars>
      </dgm:prSet>
      <dgm:spPr/>
    </dgm:pt>
    <dgm:pt modelId="{C0E55E65-3205-4390-A0FA-61B298EDDB9E}" type="pres">
      <dgm:prSet presAssocID="{C3D5D923-B476-48BC-A744-820EDA028B28}" presName="sibTrans" presStyleCnt="0"/>
      <dgm:spPr/>
    </dgm:pt>
    <dgm:pt modelId="{42969248-7D40-4257-AB97-5F358BA55E7B}" type="pres">
      <dgm:prSet presAssocID="{C647C865-3FCA-43F2-8E09-6DEE7CB66FDB}" presName="node" presStyleLbl="node1" presStyleIdx="2" presStyleCnt="4">
        <dgm:presLayoutVars>
          <dgm:bulletEnabled val="1"/>
        </dgm:presLayoutVars>
      </dgm:prSet>
      <dgm:spPr/>
    </dgm:pt>
    <dgm:pt modelId="{4EB92CED-AE33-444A-925F-ED86E80050B8}" type="pres">
      <dgm:prSet presAssocID="{B18B8A93-BAE3-4E76-9F1E-B5D583EC6D07}" presName="sibTrans" presStyleCnt="0"/>
      <dgm:spPr/>
    </dgm:pt>
    <dgm:pt modelId="{F033AE19-B632-432A-A46C-F576A8918162}" type="pres">
      <dgm:prSet presAssocID="{E447696F-6EC0-4D4F-9D6B-CBAAC9848C85}" presName="node" presStyleLbl="node1" presStyleIdx="3" presStyleCnt="4">
        <dgm:presLayoutVars>
          <dgm:bulletEnabled val="1"/>
        </dgm:presLayoutVars>
      </dgm:prSet>
      <dgm:spPr/>
    </dgm:pt>
  </dgm:ptLst>
  <dgm:cxnLst>
    <dgm:cxn modelId="{6F0F8305-979F-4929-82DF-6ECB10CF649E}" type="presOf" srcId="{E447696F-6EC0-4D4F-9D6B-CBAAC9848C85}" destId="{F033AE19-B632-432A-A46C-F576A8918162}" srcOrd="0" destOrd="0" presId="urn:microsoft.com/office/officeart/2005/8/layout/default"/>
    <dgm:cxn modelId="{12FBC516-2B58-4C20-AD17-F75F36B1DBC3}" srcId="{57AA616B-4EBA-4D02-918D-2835E026A66D}" destId="{8A5C7643-E704-4C0E-A091-350636244E37}" srcOrd="1" destOrd="0" parTransId="{C18532C7-AA1C-4AAD-A3D4-F28609379991}" sibTransId="{C3D5D923-B476-48BC-A744-820EDA028B28}"/>
    <dgm:cxn modelId="{25788025-8A77-4B4E-9A0E-48230A2B0F85}" type="presOf" srcId="{8A5C7643-E704-4C0E-A091-350636244E37}" destId="{1AF563EE-F202-425B-9B93-394367C8E662}" srcOrd="0" destOrd="0" presId="urn:microsoft.com/office/officeart/2005/8/layout/default"/>
    <dgm:cxn modelId="{6D448F25-A2AB-4E83-92A0-497DD63CF639}" type="presOf" srcId="{C647C865-3FCA-43F2-8E09-6DEE7CB66FDB}" destId="{42969248-7D40-4257-AB97-5F358BA55E7B}" srcOrd="0" destOrd="0" presId="urn:microsoft.com/office/officeart/2005/8/layout/default"/>
    <dgm:cxn modelId="{1EB94A41-0D4C-4046-9D9E-627D00D1D5A8}" srcId="{57AA616B-4EBA-4D02-918D-2835E026A66D}" destId="{E447696F-6EC0-4D4F-9D6B-CBAAC9848C85}" srcOrd="3" destOrd="0" parTransId="{19528FF7-CE78-469F-BB72-662BFF55394C}" sibTransId="{CEBD3F17-7708-4643-AF23-EA17C4D39F46}"/>
    <dgm:cxn modelId="{E1440476-7A28-45B2-90FA-BE3F087C7FD9}" srcId="{57AA616B-4EBA-4D02-918D-2835E026A66D}" destId="{C647C865-3FCA-43F2-8E09-6DEE7CB66FDB}" srcOrd="2" destOrd="0" parTransId="{06A69E61-EFDB-4FEC-BEC4-CDD8C0390B7A}" sibTransId="{B18B8A93-BAE3-4E76-9F1E-B5D583EC6D07}"/>
    <dgm:cxn modelId="{37844076-80E0-4EF6-86F2-4A9F53CC2803}" type="presOf" srcId="{FB996C7A-D27F-40DC-9D2A-7149A16AAE92}" destId="{CE98D4D2-2348-4595-B6CE-E56461D24317}" srcOrd="0" destOrd="0" presId="urn:microsoft.com/office/officeart/2005/8/layout/default"/>
    <dgm:cxn modelId="{91810295-4207-4A33-959D-5D2147AD1E15}" srcId="{57AA616B-4EBA-4D02-918D-2835E026A66D}" destId="{FB996C7A-D27F-40DC-9D2A-7149A16AAE92}" srcOrd="0" destOrd="0" parTransId="{AFF9314F-E306-4ABF-A6DC-1434F823A696}" sibTransId="{5D0F29DB-76EF-4445-84ED-9AF99DD21ABC}"/>
    <dgm:cxn modelId="{9E08A4F5-72FC-4F13-B3F2-CAD379AD8D32}" type="presOf" srcId="{57AA616B-4EBA-4D02-918D-2835E026A66D}" destId="{0E95DDD5-A38E-46C8-B9A9-841AD691794E}" srcOrd="0" destOrd="0" presId="urn:microsoft.com/office/officeart/2005/8/layout/default"/>
    <dgm:cxn modelId="{177D6918-593B-4131-94F6-16AF0C216834}" type="presParOf" srcId="{0E95DDD5-A38E-46C8-B9A9-841AD691794E}" destId="{CE98D4D2-2348-4595-B6CE-E56461D24317}" srcOrd="0" destOrd="0" presId="urn:microsoft.com/office/officeart/2005/8/layout/default"/>
    <dgm:cxn modelId="{4019F890-EF6B-4CB3-BA15-F9296B650CD2}" type="presParOf" srcId="{0E95DDD5-A38E-46C8-B9A9-841AD691794E}" destId="{E71F9489-B1A4-437A-9654-CCDFD943ABBF}" srcOrd="1" destOrd="0" presId="urn:microsoft.com/office/officeart/2005/8/layout/default"/>
    <dgm:cxn modelId="{4F720553-060A-488F-B187-368B6DF5611B}" type="presParOf" srcId="{0E95DDD5-A38E-46C8-B9A9-841AD691794E}" destId="{1AF563EE-F202-425B-9B93-394367C8E662}" srcOrd="2" destOrd="0" presId="urn:microsoft.com/office/officeart/2005/8/layout/default"/>
    <dgm:cxn modelId="{039B285F-5EC8-4900-9106-A0449837F92B}" type="presParOf" srcId="{0E95DDD5-A38E-46C8-B9A9-841AD691794E}" destId="{C0E55E65-3205-4390-A0FA-61B298EDDB9E}" srcOrd="3" destOrd="0" presId="urn:microsoft.com/office/officeart/2005/8/layout/default"/>
    <dgm:cxn modelId="{25D30610-989F-4057-9E7B-4BAAE1B36911}" type="presParOf" srcId="{0E95DDD5-A38E-46C8-B9A9-841AD691794E}" destId="{42969248-7D40-4257-AB97-5F358BA55E7B}" srcOrd="4" destOrd="0" presId="urn:microsoft.com/office/officeart/2005/8/layout/default"/>
    <dgm:cxn modelId="{7443CA64-47F4-4E62-8171-039211CD5AB1}" type="presParOf" srcId="{0E95DDD5-A38E-46C8-B9A9-841AD691794E}" destId="{4EB92CED-AE33-444A-925F-ED86E80050B8}" srcOrd="5" destOrd="0" presId="urn:microsoft.com/office/officeart/2005/8/layout/default"/>
    <dgm:cxn modelId="{3DF57CFE-81FD-4EFA-AD76-D6ADCFD7C0F8}" type="presParOf" srcId="{0E95DDD5-A38E-46C8-B9A9-841AD691794E}" destId="{F033AE19-B632-432A-A46C-F576A891816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8D4D2-2348-4595-B6CE-E56461D24317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baseline="0"/>
            <a:t>Simplifies food identification and calorie tracking</a:t>
          </a:r>
          <a:endParaRPr lang="en-US" sz="2800" kern="1200"/>
        </a:p>
      </dsp:txBody>
      <dsp:txXfrm>
        <a:off x="402550" y="1992"/>
        <a:ext cx="3034531" cy="1820718"/>
      </dsp:txXfrm>
    </dsp:sp>
    <dsp:sp modelId="{1AF563EE-F202-425B-9B93-394367C8E662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Useful for health-conscious users and diet tracking</a:t>
          </a:r>
        </a:p>
      </dsp:txBody>
      <dsp:txXfrm>
        <a:off x="3740534" y="1992"/>
        <a:ext cx="3034531" cy="1820718"/>
      </dsp:txXfrm>
    </dsp:sp>
    <dsp:sp modelId="{42969248-7D40-4257-AB97-5F358BA55E7B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Provides instant results using image input</a:t>
          </a:r>
        </a:p>
      </dsp:txBody>
      <dsp:txXfrm>
        <a:off x="7078518" y="1992"/>
        <a:ext cx="3034531" cy="1820718"/>
      </dsp:txXfrm>
    </dsp:sp>
    <dsp:sp modelId="{F033AE19-B632-432A-A46C-F576A8918162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No manual search for nutritional info needed</a:t>
          </a:r>
        </a:p>
      </dsp:txBody>
      <dsp:txXfrm>
        <a:off x="3740534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387E-8D88-DB8A-F0E7-340DF192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C4A20-8384-46DE-E03A-B15FA2578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C6A1-8050-D20C-D059-554A0E56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B202-A028-D532-26AF-136BAB7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5610-44E5-84F0-C549-BD539B05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1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9C3F-DDE5-AE96-23F5-AF033CAB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1236-0712-FA67-5347-1E2381060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90AE-1841-FF15-117E-DA65D1B1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5979C-AD5C-564B-3331-F563233A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54BD-CD67-9222-0E1C-8FA4BC60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20945-7734-D376-16F0-097A29779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E38E5-135B-9D3B-6608-6C4650B2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F76-982C-603F-48F5-F4FB39F2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229C1-7B19-61A5-451A-24A16D96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D2D3D-0C2A-0CBC-B4EB-389523C5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082C-4F56-CDDC-CDA7-A057DA41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0231-D808-BFDB-128A-3B309027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6717-A6C7-D7C7-5B3B-FC24A986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1B30-F846-2C05-C3D1-F52DEF0A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0046-C03F-B9EA-06C3-5A38268B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D84A-6B86-A0E9-1FB8-AC9C578A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2A8AC-62D9-A178-197B-EB9C7F7B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5F5C7-6DBC-5DF8-6E55-5A3AE7A3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0D79-E0F8-56FA-78A2-CF1932FC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E92B-0587-6EC4-36B7-7A2090E0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1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8A79-A980-E0AA-C068-66E50BA5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FEBDE-ABD7-B873-6732-09949FED2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8054-DA08-F5A0-9347-1A0860AE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4213B-F0BA-B542-32CA-43CC8075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EACD-94C4-2367-D848-BF70CF4E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84805-7429-05E6-2978-2EF86F1E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B0EA-E957-AF1A-5B66-2F84B45A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D3EE5-554D-FC2C-6B0A-2EDB6471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0CBEC-4C03-B560-A11A-A09028862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720EE-83D5-361D-598A-F6BE01F45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775A4-8363-7AF6-ABF9-FD6A77B7B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E7097-CB5A-B81A-2B5A-B1E334AF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09A4C-D0F1-2E0E-BA63-0ED05F85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0C3E9-A557-DC35-BE8F-CDA1BAE2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82F-1786-3070-1428-EC3EC09B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F567B-5327-D6F8-881D-B83DC557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8AD37-62FB-7A56-0B7C-400D99D9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FE61C-A042-9C18-8C41-466450CE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D5EBA-C34F-EDBA-68D6-6A5B6EA7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4BCEF-AFBE-49AE-F754-48F08C5E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3741-6A30-A029-04D0-18E4277C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0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F0AD-36A7-6674-F27D-83E7AC79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A8A8-C8C2-A7FA-8FDF-E5DCC203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55F16-E96E-EE71-D3F8-43540A14C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3B63E-0EE5-11E7-8F0D-51E66A9D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E8FD-1346-A680-3191-2B4936CA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5CB7-6489-D6CE-EB35-B699F402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8062-53F8-E398-7FB9-E2DED399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D7766-3269-A076-F3BD-F42162D21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CB204-9117-9487-48E1-649216C03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7A51B-C25D-4225-16A4-F5268E28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C22F3-B074-B255-0CEF-6ACCA497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29A1B-0A5B-137F-6782-3CE3E7DA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7CDFA-F546-790E-2338-7B8C594A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C4A26-0596-09DC-40D6-929FCD22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9625-D47B-4595-222A-5D771C2EF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0E664-ED92-4F18-A6FC-ED33D0C953E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4068-6375-8A61-AD67-3863658AC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895F-2011-B12C-0FE2-6E67C543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A8987-AE9A-4232-91C0-51E0541C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w-waked/Food-101-Web" TargetMode="External"/><Relationship Id="rId2" Type="http://schemas.openxmlformats.org/officeDocument/2006/relationships/hyperlink" Target="https://food-101-web-dl.streamlit.ap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5B0FD-3893-1832-E2A4-4061C5F2E40C}"/>
              </a:ext>
            </a:extLst>
          </p:cNvPr>
          <p:cNvSpPr txBox="1"/>
          <p:nvPr/>
        </p:nvSpPr>
        <p:spPr>
          <a:xfrm>
            <a:off x="7706139" y="2473416"/>
            <a:ext cx="3757549" cy="2850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Abdallah Waked</a:t>
            </a:r>
            <a:endParaRPr lang="en-US" sz="2000" kern="12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000" b="1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Dr. Mohammed </a:t>
            </a:r>
            <a:r>
              <a:rPr lang="en-US" sz="2000" b="1" kern="1200" dirty="0" err="1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Yousefhussien</a:t>
            </a:r>
            <a:endParaRPr lang="en-US" sz="2000" kern="1200" dirty="0">
              <a:solidFill>
                <a:srgbClr val="FFFFFF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rPr>
              <a:t>Apr 12, 2025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114A5-AEFC-2FF2-BD53-A213B5EEC8C0}"/>
              </a:ext>
            </a:extLst>
          </p:cNvPr>
          <p:cNvSpPr txBox="1"/>
          <p:nvPr/>
        </p:nvSpPr>
        <p:spPr>
          <a:xfrm>
            <a:off x="926566" y="2378950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30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AI-Powered Food Classification and Calorie Estimation Using the Food-101 Dataset</a:t>
            </a:r>
            <a:endParaRPr lang="en-US" sz="300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84EBC-60CE-CD51-D08C-BF2157D919DB}"/>
              </a:ext>
            </a:extLst>
          </p:cNvPr>
          <p:cNvSpPr txBox="1"/>
          <p:nvPr/>
        </p:nvSpPr>
        <p:spPr>
          <a:xfrm>
            <a:off x="937284" y="5641162"/>
            <a:ext cx="4192500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1800" b="1" kern="1200" dirty="0">
                <a:effectLst/>
                <a:latin typeface="+mn-lt"/>
                <a:ea typeface="+mn-ea"/>
                <a:cs typeface="+mn-cs"/>
              </a:rPr>
              <a:t>INFO-6147 Deep Learning with PyTorch</a:t>
            </a:r>
            <a:endParaRPr lang="en-US" sz="1800" kern="1200" dirty="0"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86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6C97E-7B63-DCD8-0694-2A7BFDE2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3800"/>
              <a:t>Hyperparameter Tuning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4C76FD-5B81-1F24-DA41-E761939BC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Experiments: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Learning rates: 0.001, planned 0.0003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sizes: 32 → 8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modes: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Pretrained Freeze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Pretrained Unfreeze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Observations: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Pretrained models outperformed baseline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Freezing sped up training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Unfreezing all layers achieved higher accuracy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2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C8001-144E-4817-18F6-E34EB667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Deployment Application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151E00-1F12-AB54-E71D-C776260C6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Web App: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Streamlit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 Link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Auto-downloads model from Google Drive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uploads image → Model predicts category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Click on prediction →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Spoonacular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API fetches: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Recipes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Nutritional information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Code available on GitHub: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GitHub Repository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59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BB32C-6413-17BA-B832-613B83BA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Challenges &amp; Limitations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81CB6B-D401-0633-BFC6-0D8B6CAE1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quota limits GPU usage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Local device performance is limited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Large model size (~5 GB) requires external storage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API rate limits from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Spoonacular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 constraints limited fine-tuning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Complex dataset with varied image conditions</a:t>
            </a:r>
          </a:p>
        </p:txBody>
      </p:sp>
    </p:spTree>
    <p:extLst>
      <p:ext uri="{BB962C8B-B14F-4D97-AF65-F5344CB8AC3E}">
        <p14:creationId xmlns:p14="http://schemas.microsoft.com/office/powerpoint/2010/main" val="18014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EB35C-D914-217C-1578-501BF332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Results &amp; Evaluation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85198F-77EB-B0A7-460A-99685BD91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accuracy: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(Insert your number here)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Classification report: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(Add sample screenshot or table)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Confusion matrix visualization: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(Optional screenshot)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 web deployment achieved</a:t>
            </a:r>
          </a:p>
        </p:txBody>
      </p:sp>
    </p:spTree>
    <p:extLst>
      <p:ext uri="{BB962C8B-B14F-4D97-AF65-F5344CB8AC3E}">
        <p14:creationId xmlns:p14="http://schemas.microsoft.com/office/powerpoint/2010/main" val="257226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4F70F-B772-95ED-E82B-14E7CE87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776A6-EF8A-8FBD-A41F-DCA1BA616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Successfully classified food images and estimated calories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Integrated external API for dynamic recipe and nutrition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ResNet18 pretrained model improved accuracy and efficiency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Deployed as an interactive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24174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8CEFA-C115-5DDA-FDE6-D10A6980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B3238-6B39-8D14-094E-77E22666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704A-388B-9756-0D21-23F821321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Goal: Classify food images and estimate caloric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Dataset: </a:t>
            </a:r>
            <a:r>
              <a:rPr lang="en-US" b="1"/>
              <a:t>Food-101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API Integration: </a:t>
            </a:r>
            <a:r>
              <a:rPr lang="en-US" b="1"/>
              <a:t>Spoonacular API</a:t>
            </a:r>
            <a:r>
              <a:rPr lang="en-US"/>
              <a:t> for recipe and nutrition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Output: Fast food classification and calorie estimation through web app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ssorted vegetables and fruits">
            <a:extLst>
              <a:ext uri="{FF2B5EF4-FFF2-40B4-BE49-F238E27FC236}">
                <a16:creationId xmlns:a16="http://schemas.microsoft.com/office/drawing/2014/main" id="{9C766D25-CFD7-611C-8638-230EEBC5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66" r="9883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89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8D989-AA17-A4E2-BC2F-66AB27C0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Why is this project valuable?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540C2170-30BD-CA1A-B680-89235930D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38487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47C4-B24D-BA98-3C7A-AE46E198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Approach &amp; Methodology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78C00F-3C87-0452-7AFD-0781E4DCB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632" y="2872899"/>
            <a:ext cx="4937760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Convolutional Neural Network (CNN)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ResNet18 pretrained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improve accuracy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Integrate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JSON nutrition database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Spoonacular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API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 model using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web application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A 3D pattern of ring shapes connected by lines">
            <a:extLst>
              <a:ext uri="{FF2B5EF4-FFF2-40B4-BE49-F238E27FC236}">
                <a16:creationId xmlns:a16="http://schemas.microsoft.com/office/drawing/2014/main" id="{B741E8FD-8C2F-CA2E-67C1-DAA0114D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8" r="3948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3066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45390-CE52-2005-C0AF-BC12ADD5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Dataset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486136-C141-C693-D92F-5A9E2FDA8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Food-101 Dataset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Total images: 101,000 (101 categories)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Split: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70% Training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15% Validation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15% Testing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Resize: 224×224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Augmentation: Horizontal flip, rotation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Normalization: ImageNet mean and std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90782-8D67-2209-4992-8AD10B74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Model Architecture (ResNet18)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DA832-99A1-465C-8244-4A7DE1B9D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Pretrained on ImageNet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Frozen initial layers, fine-tuned Layer4 and FC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 classifier for 101 food classes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Efficient for small-to-medium datasets</a:t>
            </a:r>
          </a:p>
        </p:txBody>
      </p:sp>
    </p:spTree>
    <p:extLst>
      <p:ext uri="{BB962C8B-B14F-4D97-AF65-F5344CB8AC3E}">
        <p14:creationId xmlns:p14="http://schemas.microsoft.com/office/powerpoint/2010/main" val="40982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B072337-2870-41A7-EE75-CBB2BE18A059}"/>
              </a:ext>
            </a:extLst>
          </p:cNvPr>
          <p:cNvGrpSpPr/>
          <p:nvPr/>
        </p:nvGrpSpPr>
        <p:grpSpPr>
          <a:xfrm>
            <a:off x="1572179" y="189866"/>
            <a:ext cx="3286125" cy="6252842"/>
            <a:chOff x="0" y="0"/>
            <a:chExt cx="3286125" cy="6253234"/>
          </a:xfrm>
        </p:grpSpPr>
        <p:sp>
          <p:nvSpPr>
            <p:cNvPr id="33" name="Speech Bubble: Rectangle with Corners Rounded 32">
              <a:extLst>
                <a:ext uri="{FF2B5EF4-FFF2-40B4-BE49-F238E27FC236}">
                  <a16:creationId xmlns:a16="http://schemas.microsoft.com/office/drawing/2014/main" id="{E65C5593-7118-D830-87C2-738CDBD107C7}"/>
                </a:ext>
              </a:extLst>
            </p:cNvPr>
            <p:cNvSpPr/>
            <p:nvPr/>
          </p:nvSpPr>
          <p:spPr>
            <a:xfrm>
              <a:off x="0" y="0"/>
              <a:ext cx="3286125" cy="587625"/>
            </a:xfrm>
            <a:prstGeom prst="wedgeRoundRectCallout">
              <a:avLst>
                <a:gd name="adj1" fmla="val -21204"/>
                <a:gd name="adj2" fmla="val 42609"/>
                <a:gd name="adj3" fmla="val 16667"/>
              </a:avLst>
            </a:prstGeom>
            <a:solidFill>
              <a:srgbClr val="F5C04E"/>
            </a:solidFill>
            <a:ln>
              <a:solidFill>
                <a:srgbClr val="F5C0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2000" kern="100"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Baseline Model Flowchart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3">
              <a:extLst>
                <a:ext uri="{FF2B5EF4-FFF2-40B4-BE49-F238E27FC236}">
                  <a16:creationId xmlns:a16="http://schemas.microsoft.com/office/drawing/2014/main" id="{A357C55D-E1C3-0072-895E-8600CEA086CB}"/>
                </a:ext>
              </a:extLst>
            </p:cNvPr>
            <p:cNvSpPr txBox="1"/>
            <p:nvPr/>
          </p:nvSpPr>
          <p:spPr>
            <a:xfrm>
              <a:off x="491319" y="1037230"/>
              <a:ext cx="2324100" cy="38100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Load Food-101 Dataset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886B01-0E91-8D01-C9F4-E491350B4880}"/>
                </a:ext>
              </a:extLst>
            </p:cNvPr>
            <p:cNvCxnSpPr/>
            <p:nvPr/>
          </p:nvCxnSpPr>
          <p:spPr>
            <a:xfrm>
              <a:off x="1637447" y="668740"/>
              <a:ext cx="0" cy="359250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">
              <a:extLst>
                <a:ext uri="{FF2B5EF4-FFF2-40B4-BE49-F238E27FC236}">
                  <a16:creationId xmlns:a16="http://schemas.microsoft.com/office/drawing/2014/main" id="{C449EAA0-C414-332D-2D01-60D495FB7366}"/>
                </a:ext>
              </a:extLst>
            </p:cNvPr>
            <p:cNvSpPr txBox="1"/>
            <p:nvPr/>
          </p:nvSpPr>
          <p:spPr>
            <a:xfrm>
              <a:off x="450376" y="1678675"/>
              <a:ext cx="2371725" cy="1304925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Preprocess Images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Resize to 224x224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Normalize (ImageNet stats)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Split: Train / Val / Test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6F8962F-0EC7-A52F-7E31-B81126773A8F}"/>
                </a:ext>
              </a:extLst>
            </p:cNvPr>
            <p:cNvCxnSpPr/>
            <p:nvPr/>
          </p:nvCxnSpPr>
          <p:spPr>
            <a:xfrm>
              <a:off x="1651094" y="1282890"/>
              <a:ext cx="0" cy="359249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 Box 3">
              <a:extLst>
                <a:ext uri="{FF2B5EF4-FFF2-40B4-BE49-F238E27FC236}">
                  <a16:creationId xmlns:a16="http://schemas.microsoft.com/office/drawing/2014/main" id="{9E40E049-084B-1616-66C8-313FAF24F59E}"/>
                </a:ext>
              </a:extLst>
            </p:cNvPr>
            <p:cNvSpPr txBox="1"/>
            <p:nvPr/>
          </p:nvSpPr>
          <p:spPr>
            <a:xfrm>
              <a:off x="450376" y="3384645"/>
              <a:ext cx="2381250" cy="99060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Build ResNet18 Model (Baseline)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• Random initialization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• No pretrained weights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378023D-0F57-79FE-C178-14C26DE3AC99}"/>
                </a:ext>
              </a:extLst>
            </p:cNvPr>
            <p:cNvCxnSpPr/>
            <p:nvPr/>
          </p:nvCxnSpPr>
          <p:spPr>
            <a:xfrm>
              <a:off x="1651094" y="2961564"/>
              <a:ext cx="0" cy="359250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94AE706-9CAD-1770-FA90-28B1DDB2E449}"/>
                </a:ext>
              </a:extLst>
            </p:cNvPr>
            <p:cNvGrpSpPr/>
            <p:nvPr/>
          </p:nvGrpSpPr>
          <p:grpSpPr>
            <a:xfrm>
              <a:off x="450376" y="4367284"/>
              <a:ext cx="2371725" cy="1885950"/>
              <a:chOff x="0" y="0"/>
              <a:chExt cx="2371725" cy="1885950"/>
            </a:xfrm>
          </p:grpSpPr>
          <p:sp>
            <p:nvSpPr>
              <p:cNvPr id="41" name="Text Box 3">
                <a:extLst>
                  <a:ext uri="{FF2B5EF4-FFF2-40B4-BE49-F238E27FC236}">
                    <a16:creationId xmlns:a16="http://schemas.microsoft.com/office/drawing/2014/main" id="{68404CA5-2423-F49F-E1A4-D7089BA2BAC6}"/>
                  </a:ext>
                </a:extLst>
              </p:cNvPr>
              <p:cNvSpPr txBox="1"/>
              <p:nvPr/>
            </p:nvSpPr>
            <p:spPr>
              <a:xfrm>
                <a:off x="0" y="466725"/>
                <a:ext cx="2371725" cy="1419225"/>
              </a:xfrm>
              <a:prstGeom prst="rect">
                <a:avLst/>
              </a:prstGeom>
              <a:solidFill>
                <a:srgbClr val="F3F7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Define Training Settings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• Loss: CrossEntropy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• Optimizer: Adam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• LR: 0.001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9FA4636-365C-8461-1C7F-93E7E9AD2679}"/>
                  </a:ext>
                </a:extLst>
              </p:cNvPr>
              <p:cNvCxnSpPr/>
              <p:nvPr/>
            </p:nvCxnSpPr>
            <p:spPr>
              <a:xfrm>
                <a:off x="1181100" y="0"/>
                <a:ext cx="0" cy="408940"/>
              </a:xfrm>
              <a:prstGeom prst="straightConnector1">
                <a:avLst/>
              </a:prstGeom>
              <a:ln>
                <a:solidFill>
                  <a:srgbClr val="6B7C59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4B39B0-730E-653E-0FA6-995562846410}"/>
              </a:ext>
            </a:extLst>
          </p:cNvPr>
          <p:cNvGrpSpPr/>
          <p:nvPr/>
        </p:nvGrpSpPr>
        <p:grpSpPr>
          <a:xfrm>
            <a:off x="7227789" y="189866"/>
            <a:ext cx="2895597" cy="6478270"/>
            <a:chOff x="0" y="0"/>
            <a:chExt cx="2470150" cy="7519405"/>
          </a:xfrm>
        </p:grpSpPr>
        <p:sp>
          <p:nvSpPr>
            <p:cNvPr id="44" name="Text Box 3">
              <a:extLst>
                <a:ext uri="{FF2B5EF4-FFF2-40B4-BE49-F238E27FC236}">
                  <a16:creationId xmlns:a16="http://schemas.microsoft.com/office/drawing/2014/main" id="{660DC375-32CE-A76C-18D7-1DF6E45FD4B2}"/>
                </a:ext>
              </a:extLst>
            </p:cNvPr>
            <p:cNvSpPr txBox="1"/>
            <p:nvPr/>
          </p:nvSpPr>
          <p:spPr>
            <a:xfrm>
              <a:off x="40944" y="0"/>
              <a:ext cx="2371725" cy="139192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Training Loop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Forward pass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Compute loss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Backpropagation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Update weights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158E84-4E52-A977-FFA6-10E7C477D1F9}"/>
                </a:ext>
              </a:extLst>
            </p:cNvPr>
            <p:cNvCxnSpPr/>
            <p:nvPr/>
          </p:nvCxnSpPr>
          <p:spPr>
            <a:xfrm>
              <a:off x="1241662" y="1392072"/>
              <a:ext cx="0" cy="408305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">
              <a:extLst>
                <a:ext uri="{FF2B5EF4-FFF2-40B4-BE49-F238E27FC236}">
                  <a16:creationId xmlns:a16="http://schemas.microsoft.com/office/drawing/2014/main" id="{F4B8E009-D971-2161-F9E7-222DF3B3950C}"/>
                </a:ext>
              </a:extLst>
            </p:cNvPr>
            <p:cNvSpPr txBox="1"/>
            <p:nvPr/>
          </p:nvSpPr>
          <p:spPr>
            <a:xfrm>
              <a:off x="40944" y="1842448"/>
              <a:ext cx="2371725" cy="91440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Validation Step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Check Accuracy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Monitor Loss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 Box 3">
              <a:extLst>
                <a:ext uri="{FF2B5EF4-FFF2-40B4-BE49-F238E27FC236}">
                  <a16:creationId xmlns:a16="http://schemas.microsoft.com/office/drawing/2014/main" id="{F3EC96AD-60C7-DAA4-696C-68F2E2FDEC3B}"/>
                </a:ext>
              </a:extLst>
            </p:cNvPr>
            <p:cNvSpPr txBox="1"/>
            <p:nvPr/>
          </p:nvSpPr>
          <p:spPr>
            <a:xfrm>
              <a:off x="0" y="3302758"/>
              <a:ext cx="2470150" cy="139192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Checkpoint Saving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Save "Best Model"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 Save "Final Model"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457200" marR="0" indent="-22860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Save training history (JSON)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 Box 3">
              <a:extLst>
                <a:ext uri="{FF2B5EF4-FFF2-40B4-BE49-F238E27FC236}">
                  <a16:creationId xmlns:a16="http://schemas.microsoft.com/office/drawing/2014/main" id="{0422D544-9B08-922C-3AA7-5325DAC8A7CE}"/>
                </a:ext>
              </a:extLst>
            </p:cNvPr>
            <p:cNvSpPr txBox="1"/>
            <p:nvPr/>
          </p:nvSpPr>
          <p:spPr>
            <a:xfrm>
              <a:off x="40944" y="5186149"/>
              <a:ext cx="2371725" cy="68199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Test on Unseen Data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2860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• Use saved checkpoint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 Box 3">
              <a:extLst>
                <a:ext uri="{FF2B5EF4-FFF2-40B4-BE49-F238E27FC236}">
                  <a16:creationId xmlns:a16="http://schemas.microsoft.com/office/drawing/2014/main" id="{39CFBE62-AB88-7887-E785-62828398D00F}"/>
                </a:ext>
              </a:extLst>
            </p:cNvPr>
            <p:cNvSpPr txBox="1"/>
            <p:nvPr/>
          </p:nvSpPr>
          <p:spPr>
            <a:xfrm>
              <a:off x="40944" y="6250675"/>
              <a:ext cx="2371725" cy="1268730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Evaluate Model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2860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• Accuracy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2860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• Classification Report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2860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• Confusion Matrix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5119EAB-1F04-70DA-BFF5-3FF9B02829ED}"/>
                </a:ext>
              </a:extLst>
            </p:cNvPr>
            <p:cNvCxnSpPr/>
            <p:nvPr/>
          </p:nvCxnSpPr>
          <p:spPr>
            <a:xfrm>
              <a:off x="1241662" y="2838734"/>
              <a:ext cx="0" cy="408305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CA05EBB-A63B-C294-5C27-E439BF775ABD}"/>
                </a:ext>
              </a:extLst>
            </p:cNvPr>
            <p:cNvCxnSpPr/>
            <p:nvPr/>
          </p:nvCxnSpPr>
          <p:spPr>
            <a:xfrm>
              <a:off x="1228014" y="4708478"/>
              <a:ext cx="0" cy="408305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F2D239D-C606-830F-B5E6-8F3C85438B24}"/>
                </a:ext>
              </a:extLst>
            </p:cNvPr>
            <p:cNvCxnSpPr/>
            <p:nvPr/>
          </p:nvCxnSpPr>
          <p:spPr>
            <a:xfrm>
              <a:off x="1228014" y="5841242"/>
              <a:ext cx="0" cy="408305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C9D6A11-B85F-FCD0-BBEC-83A898C31FFA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 flipV="1">
            <a:off x="4394280" y="789464"/>
            <a:ext cx="2881505" cy="4943676"/>
          </a:xfrm>
          <a:prstGeom prst="bentConnector3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54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6EFCA5-904A-49B2-3CF1-75820138F077}"/>
              </a:ext>
            </a:extLst>
          </p:cNvPr>
          <p:cNvGrpSpPr/>
          <p:nvPr/>
        </p:nvGrpSpPr>
        <p:grpSpPr>
          <a:xfrm>
            <a:off x="6844865" y="167323"/>
            <a:ext cx="3097530" cy="6523356"/>
            <a:chOff x="0" y="0"/>
            <a:chExt cx="3098041" cy="6523630"/>
          </a:xfrm>
        </p:grpSpPr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7818EF04-DE5D-9DAA-D089-70C5B09364D2}"/>
                </a:ext>
              </a:extLst>
            </p:cNvPr>
            <p:cNvSpPr/>
            <p:nvPr/>
          </p:nvSpPr>
          <p:spPr>
            <a:xfrm>
              <a:off x="0" y="0"/>
              <a:ext cx="3098041" cy="542290"/>
            </a:xfrm>
            <a:prstGeom prst="wedgeRoundRectCallout">
              <a:avLst>
                <a:gd name="adj1" fmla="val -21204"/>
                <a:gd name="adj2" fmla="val 42609"/>
                <a:gd name="adj3" fmla="val 16667"/>
              </a:avLst>
            </a:prstGeom>
            <a:solidFill>
              <a:srgbClr val="F5C04E"/>
            </a:solidFill>
            <a:ln>
              <a:solidFill>
                <a:srgbClr val="F5C0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2000" kern="100"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Pretrained Unfreeze Flow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924B1CBD-3AE8-0EA4-638A-973C6C88488C}"/>
                </a:ext>
              </a:extLst>
            </p:cNvPr>
            <p:cNvSpPr txBox="1"/>
            <p:nvPr/>
          </p:nvSpPr>
          <p:spPr>
            <a:xfrm>
              <a:off x="655092" y="955344"/>
              <a:ext cx="1762125" cy="352101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Load Food-101 Dataset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80EF09A9-E476-19B4-6062-06A1B6B7649D}"/>
                </a:ext>
              </a:extLst>
            </p:cNvPr>
            <p:cNvSpPr txBox="1"/>
            <p:nvPr/>
          </p:nvSpPr>
          <p:spPr>
            <a:xfrm>
              <a:off x="491319" y="3084395"/>
              <a:ext cx="2103120" cy="2013403"/>
            </a:xfrm>
            <a:prstGeom prst="rect">
              <a:avLst/>
            </a:prstGeom>
            <a:solidFill>
              <a:srgbClr val="4AC6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Trainable Layers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 Layer 1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 Layer 2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 Layer 3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 Layer 4 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   Fully Connected Layer (FC)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8C76C2-9C96-2D74-28D5-FD6BF1B1985D}"/>
                </a:ext>
              </a:extLst>
            </p:cNvPr>
            <p:cNvCxnSpPr/>
            <p:nvPr/>
          </p:nvCxnSpPr>
          <p:spPr>
            <a:xfrm>
              <a:off x="1555560" y="614150"/>
              <a:ext cx="0" cy="331761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DBB4C0B-1CAC-B3A0-61CB-3A85A51DF6F0}"/>
                </a:ext>
              </a:extLst>
            </p:cNvPr>
            <p:cNvGrpSpPr/>
            <p:nvPr/>
          </p:nvGrpSpPr>
          <p:grpSpPr>
            <a:xfrm>
              <a:off x="655092" y="1187356"/>
              <a:ext cx="1762125" cy="705219"/>
              <a:chOff x="0" y="0"/>
              <a:chExt cx="1762125" cy="741045"/>
            </a:xfrm>
          </p:grpSpPr>
          <p:sp>
            <p:nvSpPr>
              <p:cNvPr id="15" name="Text Box 3">
                <a:extLst>
                  <a:ext uri="{FF2B5EF4-FFF2-40B4-BE49-F238E27FC236}">
                    <a16:creationId xmlns:a16="http://schemas.microsoft.com/office/drawing/2014/main" id="{F08298A4-1273-2F5E-8B9E-F514DFA8A095}"/>
                  </a:ext>
                </a:extLst>
              </p:cNvPr>
              <p:cNvSpPr txBox="1"/>
              <p:nvPr/>
            </p:nvSpPr>
            <p:spPr>
              <a:xfrm>
                <a:off x="0" y="371475"/>
                <a:ext cx="1762125" cy="369570"/>
              </a:xfrm>
              <a:prstGeom prst="rect">
                <a:avLst/>
              </a:prstGeom>
              <a:solidFill>
                <a:srgbClr val="F3F7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Preprocess Images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2EC1087-DC91-1779-EEEE-116A5F333D91}"/>
                  </a:ext>
                </a:extLst>
              </p:cNvPr>
              <p:cNvCxnSpPr/>
              <p:nvPr/>
            </p:nvCxnSpPr>
            <p:spPr>
              <a:xfrm>
                <a:off x="876300" y="0"/>
                <a:ext cx="0" cy="348615"/>
              </a:xfrm>
              <a:prstGeom prst="straightConnector1">
                <a:avLst/>
              </a:prstGeom>
              <a:ln>
                <a:solidFill>
                  <a:srgbClr val="6B7C59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03813F2-BE45-32B5-8820-1BA12E492257}"/>
                </a:ext>
              </a:extLst>
            </p:cNvPr>
            <p:cNvSpPr txBox="1"/>
            <p:nvPr/>
          </p:nvSpPr>
          <p:spPr>
            <a:xfrm>
              <a:off x="559558" y="2374711"/>
              <a:ext cx="1981200" cy="351703"/>
            </a:xfrm>
            <a:prstGeom prst="rect">
              <a:avLst/>
            </a:prstGeom>
            <a:solidFill>
              <a:srgbClr val="F3F7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6B7C59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Load Pretrained ResNet18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B0E10D0-CD07-78E3-59E0-C3E0941520B0}"/>
                </a:ext>
              </a:extLst>
            </p:cNvPr>
            <p:cNvCxnSpPr/>
            <p:nvPr/>
          </p:nvCxnSpPr>
          <p:spPr>
            <a:xfrm>
              <a:off x="1541912" y="1978926"/>
              <a:ext cx="0" cy="331761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F08D73-8CD2-9A5F-A74D-73BE23415EB8}"/>
                </a:ext>
              </a:extLst>
            </p:cNvPr>
            <p:cNvCxnSpPr/>
            <p:nvPr/>
          </p:nvCxnSpPr>
          <p:spPr>
            <a:xfrm>
              <a:off x="1541912" y="2756848"/>
              <a:ext cx="0" cy="331761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>
              <a:extLst>
                <a:ext uri="{FF2B5EF4-FFF2-40B4-BE49-F238E27FC236}">
                  <a16:creationId xmlns:a16="http://schemas.microsoft.com/office/drawing/2014/main" id="{D874B533-A324-5D7F-FADA-57A1256DCE02}"/>
                </a:ext>
              </a:extLst>
            </p:cNvPr>
            <p:cNvSpPr txBox="1"/>
            <p:nvPr/>
          </p:nvSpPr>
          <p:spPr>
            <a:xfrm>
              <a:off x="491319" y="5500048"/>
              <a:ext cx="2103120" cy="1023582"/>
            </a:xfrm>
            <a:prstGeom prst="rect">
              <a:avLst/>
            </a:prstGeom>
            <a:solidFill>
              <a:srgbClr val="4AC6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Trainable Loop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Checkpoint Saving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F3F7ED"/>
                  </a:solidFill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Evaluate Model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7630C0-1F85-69DF-7C15-EA8D33E31312}"/>
                </a:ext>
              </a:extLst>
            </p:cNvPr>
            <p:cNvCxnSpPr/>
            <p:nvPr/>
          </p:nvCxnSpPr>
          <p:spPr>
            <a:xfrm>
              <a:off x="1555560" y="5090615"/>
              <a:ext cx="0" cy="348592"/>
            </a:xfrm>
            <a:prstGeom prst="straightConnector1">
              <a:avLst/>
            </a:prstGeom>
            <a:ln>
              <a:solidFill>
                <a:srgbClr val="6B7C59"/>
              </a:solidFill>
              <a:prstDash val="sysDot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A1E00D-0C62-8DEC-8709-E1936E891E82}"/>
              </a:ext>
            </a:extLst>
          </p:cNvPr>
          <p:cNvGrpSpPr/>
          <p:nvPr/>
        </p:nvGrpSpPr>
        <p:grpSpPr>
          <a:xfrm>
            <a:off x="1267912" y="167323"/>
            <a:ext cx="2895600" cy="6478270"/>
            <a:chOff x="0" y="0"/>
            <a:chExt cx="2809875" cy="6286500"/>
          </a:xfrm>
        </p:grpSpPr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5D9D61F0-22AF-9595-0EE1-B5925247F2A4}"/>
                </a:ext>
              </a:extLst>
            </p:cNvPr>
            <p:cNvSpPr/>
            <p:nvPr/>
          </p:nvSpPr>
          <p:spPr>
            <a:xfrm>
              <a:off x="0" y="0"/>
              <a:ext cx="2809875" cy="570230"/>
            </a:xfrm>
            <a:prstGeom prst="wedgeRoundRectCallout">
              <a:avLst>
                <a:gd name="adj1" fmla="val -21204"/>
                <a:gd name="adj2" fmla="val 42609"/>
                <a:gd name="adj3" fmla="val 16667"/>
              </a:avLst>
            </a:prstGeom>
            <a:solidFill>
              <a:srgbClr val="F5C04E"/>
            </a:solidFill>
            <a:ln>
              <a:solidFill>
                <a:srgbClr val="F5C04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Aft>
                  <a:spcPts val="800"/>
                </a:spcAft>
              </a:pPr>
              <a:r>
                <a:rPr lang="en-US" sz="2000" kern="100">
                  <a:effectLst/>
                  <a:ea typeface="Aptos" panose="020B0004020202020204" pitchFamily="34" charset="0"/>
                  <a:cs typeface="Arial" panose="020B0604020202020204" pitchFamily="34" charset="0"/>
                </a:rPr>
                <a:t>Pretrained Freeze Flow</a:t>
              </a:r>
              <a:endPara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6E82F25-7BAF-8924-B69C-5DB7218CA32F}"/>
                </a:ext>
              </a:extLst>
            </p:cNvPr>
            <p:cNvGrpSpPr/>
            <p:nvPr/>
          </p:nvGrpSpPr>
          <p:grpSpPr>
            <a:xfrm>
              <a:off x="352425" y="647700"/>
              <a:ext cx="2103120" cy="5638800"/>
              <a:chOff x="0" y="0"/>
              <a:chExt cx="2103120" cy="5638800"/>
            </a:xfrm>
          </p:grpSpPr>
          <p:sp>
            <p:nvSpPr>
              <p:cNvPr id="20" name="Text Box 3">
                <a:extLst>
                  <a:ext uri="{FF2B5EF4-FFF2-40B4-BE49-F238E27FC236}">
                    <a16:creationId xmlns:a16="http://schemas.microsoft.com/office/drawing/2014/main" id="{5D4B055D-2EFB-4866-E0D3-4F99000868B8}"/>
                  </a:ext>
                </a:extLst>
              </p:cNvPr>
              <p:cNvSpPr txBox="1"/>
              <p:nvPr/>
            </p:nvSpPr>
            <p:spPr>
              <a:xfrm>
                <a:off x="171450" y="361950"/>
                <a:ext cx="1762125" cy="369989"/>
              </a:xfrm>
              <a:prstGeom prst="rect">
                <a:avLst/>
              </a:prstGeom>
              <a:solidFill>
                <a:srgbClr val="F3F7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Load Food-101 Dataset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 Box 3">
                <a:extLst>
                  <a:ext uri="{FF2B5EF4-FFF2-40B4-BE49-F238E27FC236}">
                    <a16:creationId xmlns:a16="http://schemas.microsoft.com/office/drawing/2014/main" id="{0F40D438-CBD4-068B-D030-CE191982F037}"/>
                  </a:ext>
                </a:extLst>
              </p:cNvPr>
              <p:cNvSpPr txBox="1"/>
              <p:nvPr/>
            </p:nvSpPr>
            <p:spPr>
              <a:xfrm>
                <a:off x="0" y="4581525"/>
                <a:ext cx="2103120" cy="1057275"/>
              </a:xfrm>
              <a:prstGeom prst="rect">
                <a:avLst/>
              </a:prstGeom>
              <a:solidFill>
                <a:srgbClr val="4AC6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F3F7ED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Trainable Layers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F3F7ED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 Layer4 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>
                    <a:solidFill>
                      <a:srgbClr val="F3F7ED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 Fully Connected Layer (FC)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9EC6F8B-8D2F-59C4-B9D7-C705C42F0FAE}"/>
                  </a:ext>
                </a:extLst>
              </p:cNvPr>
              <p:cNvCxnSpPr/>
              <p:nvPr/>
            </p:nvCxnSpPr>
            <p:spPr>
              <a:xfrm>
                <a:off x="1057275" y="0"/>
                <a:ext cx="0" cy="348615"/>
              </a:xfrm>
              <a:prstGeom prst="straightConnector1">
                <a:avLst/>
              </a:prstGeom>
              <a:ln>
                <a:solidFill>
                  <a:srgbClr val="6B7C59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5DBDB26-ED7D-3B68-D237-9654DEE1FE8C}"/>
                  </a:ext>
                </a:extLst>
              </p:cNvPr>
              <p:cNvGrpSpPr/>
              <p:nvPr/>
            </p:nvGrpSpPr>
            <p:grpSpPr>
              <a:xfrm>
                <a:off x="171450" y="600075"/>
                <a:ext cx="1762125" cy="741045"/>
                <a:chOff x="0" y="0"/>
                <a:chExt cx="1762125" cy="741045"/>
              </a:xfrm>
            </p:grpSpPr>
            <p:sp>
              <p:nvSpPr>
                <p:cNvPr id="29" name="Text Box 3">
                  <a:extLst>
                    <a:ext uri="{FF2B5EF4-FFF2-40B4-BE49-F238E27FC236}">
                      <a16:creationId xmlns:a16="http://schemas.microsoft.com/office/drawing/2014/main" id="{0149C5D9-9A85-E4B0-9B79-28C32DD2E8F2}"/>
                    </a:ext>
                  </a:extLst>
                </p:cNvPr>
                <p:cNvSpPr txBox="1"/>
                <p:nvPr/>
              </p:nvSpPr>
              <p:spPr>
                <a:xfrm>
                  <a:off x="0" y="371475"/>
                  <a:ext cx="1762125" cy="369570"/>
                </a:xfrm>
                <a:prstGeom prst="rect">
                  <a:avLst/>
                </a:prstGeom>
                <a:solidFill>
                  <a:srgbClr val="F3F7E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en-US" sz="1200" kern="100">
                      <a:solidFill>
                        <a:srgbClr val="6B7C59"/>
                      </a:solidFill>
                      <a:effectLst/>
                      <a:ea typeface="Aptos" panose="020B0004020202020204" pitchFamily="34" charset="0"/>
                      <a:cs typeface="Arial" panose="020B0604020202020204" pitchFamily="34" charset="0"/>
                    </a:rPr>
                    <a:t>Preprocess Images</a:t>
                  </a:r>
                  <a:endParaRPr lang="en-US" sz="1200" kern="100">
                    <a:effectLst/>
                    <a:ea typeface="Aptos" panose="020B00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C87738B-35CB-12A6-333F-2EF92A95E56E}"/>
                    </a:ext>
                  </a:extLst>
                </p:cNvPr>
                <p:cNvCxnSpPr/>
                <p:nvPr/>
              </p:nvCxnSpPr>
              <p:spPr>
                <a:xfrm>
                  <a:off x="876300" y="0"/>
                  <a:ext cx="0" cy="348615"/>
                </a:xfrm>
                <a:prstGeom prst="straightConnector1">
                  <a:avLst/>
                </a:prstGeom>
                <a:ln>
                  <a:solidFill>
                    <a:srgbClr val="6B7C59"/>
                  </a:solidFill>
                  <a:prstDash val="sysDot"/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 Box 3">
                <a:extLst>
                  <a:ext uri="{FF2B5EF4-FFF2-40B4-BE49-F238E27FC236}">
                    <a16:creationId xmlns:a16="http://schemas.microsoft.com/office/drawing/2014/main" id="{7EC143AE-B620-71C1-3E00-A08644946DFE}"/>
                  </a:ext>
                </a:extLst>
              </p:cNvPr>
              <p:cNvSpPr txBox="1"/>
              <p:nvPr/>
            </p:nvSpPr>
            <p:spPr>
              <a:xfrm>
                <a:off x="57150" y="1857375"/>
                <a:ext cx="1981200" cy="369570"/>
              </a:xfrm>
              <a:prstGeom prst="rect">
                <a:avLst/>
              </a:prstGeom>
              <a:solidFill>
                <a:srgbClr val="F3F7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Load Pretrained ResNet18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85CE0CA-779E-EECE-A94E-7D764D7E65EA}"/>
                  </a:ext>
                </a:extLst>
              </p:cNvPr>
              <p:cNvCxnSpPr/>
              <p:nvPr/>
            </p:nvCxnSpPr>
            <p:spPr>
              <a:xfrm>
                <a:off x="1047750" y="1438275"/>
                <a:ext cx="0" cy="348615"/>
              </a:xfrm>
              <a:prstGeom prst="straightConnector1">
                <a:avLst/>
              </a:prstGeom>
              <a:ln>
                <a:solidFill>
                  <a:srgbClr val="6B7C59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5FE2D72B-077C-B768-0964-78C1E423B499}"/>
                  </a:ext>
                </a:extLst>
              </p:cNvPr>
              <p:cNvSpPr txBox="1"/>
              <p:nvPr/>
            </p:nvSpPr>
            <p:spPr>
              <a:xfrm>
                <a:off x="171450" y="2733675"/>
                <a:ext cx="1762125" cy="1377281"/>
              </a:xfrm>
              <a:prstGeom prst="rect">
                <a:avLst/>
              </a:prstGeom>
              <a:solidFill>
                <a:srgbClr val="F3F7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Freeze Early Layers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Layer1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 Layer2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200" kern="100">
                    <a:solidFill>
                      <a:srgbClr val="6B7C59"/>
                    </a:solidFill>
                    <a:effectLst/>
                    <a:ea typeface="Aptos" panose="020B0004020202020204" pitchFamily="34" charset="0"/>
                    <a:cs typeface="Arial" panose="020B0604020202020204" pitchFamily="34" charset="0"/>
                  </a:rPr>
                  <a:t>  Layer3</a:t>
                </a:r>
                <a:endParaRPr lang="en-US" sz="1200" kern="100">
                  <a:effectLst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7D1903B-B88B-CB8D-3118-934AC67B24FD}"/>
                  </a:ext>
                </a:extLst>
              </p:cNvPr>
              <p:cNvCxnSpPr/>
              <p:nvPr/>
            </p:nvCxnSpPr>
            <p:spPr>
              <a:xfrm>
                <a:off x="1047750" y="2314575"/>
                <a:ext cx="0" cy="396917"/>
              </a:xfrm>
              <a:prstGeom prst="straightConnector1">
                <a:avLst/>
              </a:prstGeom>
              <a:ln>
                <a:solidFill>
                  <a:srgbClr val="6B7C59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323D413-67D3-238C-E8B0-4FA074B82E09}"/>
                  </a:ext>
                </a:extLst>
              </p:cNvPr>
              <p:cNvCxnSpPr/>
              <p:nvPr/>
            </p:nvCxnSpPr>
            <p:spPr>
              <a:xfrm>
                <a:off x="1047750" y="4162425"/>
                <a:ext cx="0" cy="348615"/>
              </a:xfrm>
              <a:prstGeom prst="straightConnector1">
                <a:avLst/>
              </a:prstGeom>
              <a:ln>
                <a:solidFill>
                  <a:srgbClr val="6B7C59"/>
                </a:solidFill>
                <a:prstDash val="sysDot"/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137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7F9B7-F24C-FFA6-7C92-376B06C0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Training Process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028567-9623-FB5C-E5CB-C2A0E0C0DA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Device: GPU (if available), fallback to CPU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Epochs: ~10 with early stopping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Size: 32 → 8 (due to device limits)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Learning Rate: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Started: 0.001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Planned: 0.0003 (but limited by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quota and hardware)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Checkpoint saving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model saving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history logged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615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Project Overview</vt:lpstr>
      <vt:lpstr>Why is this project valuable?</vt:lpstr>
      <vt:lpstr>Approach &amp; Methodology</vt:lpstr>
      <vt:lpstr>Dataset</vt:lpstr>
      <vt:lpstr>Model Architecture (ResNet18)</vt:lpstr>
      <vt:lpstr>PowerPoint Presentation</vt:lpstr>
      <vt:lpstr>PowerPoint Presentation</vt:lpstr>
      <vt:lpstr>Training Process</vt:lpstr>
      <vt:lpstr>Hyperparameter Tuning</vt:lpstr>
      <vt:lpstr>Deployment Application</vt:lpstr>
      <vt:lpstr>Challenges &amp; Limitations</vt:lpstr>
      <vt:lpstr>Results &amp; Evaluation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Waked, Abdallah</dc:creator>
  <cp:lastModifiedBy>Waked, Abdallah</cp:lastModifiedBy>
  <cp:revision>18</cp:revision>
  <dcterms:created xsi:type="dcterms:W3CDTF">2025-04-12T07:38:27Z</dcterms:created>
  <dcterms:modified xsi:type="dcterms:W3CDTF">2025-04-12T09:24:01Z</dcterms:modified>
</cp:coreProperties>
</file>