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Light Style 2 –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8D5E-2C80-4449-9679-693B92733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130D4-3A75-4B57-88A5-BF4D94867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6E371-70C0-4AD8-B019-03AC64478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3188-2DCC-4A52-92A1-A1B74D140F40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CE2CB-5A0C-4012-AA91-7FD9B4E5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28A40-62CE-4C69-BDD7-1014C5D87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C04D-5D0C-4DFF-9124-AB01EA46E0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12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965D-DF69-481F-9916-17A8C109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15F49-0888-4A95-8192-7540C5767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0C52A-D167-4C9B-9A38-347BCE898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3188-2DCC-4A52-92A1-A1B74D140F40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32B40-8BA4-4BBB-A172-8BE0DA6A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FC408-4D19-4702-A81D-01EAFDF8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C04D-5D0C-4DFF-9124-AB01EA46E0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591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BBA1F7-5E9D-4F03-BE47-83F478507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6FF3B-A1A2-4910-8F6B-081886E60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DCA35-5FDC-48EF-8717-F4DF4F93D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3188-2DCC-4A52-92A1-A1B74D140F40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9E776-6C29-4B3D-AE1D-2599C652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36E95-4EFF-4C36-95C6-C93665289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C04D-5D0C-4DFF-9124-AB01EA46E0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53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56021-DFDF-4FA8-A68D-80540799B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047A6-A14D-4F06-8BDC-8250F362C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D04BA-96FA-4775-AE30-E8ACE6B24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3188-2DCC-4A52-92A1-A1B74D140F40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89738-257D-4C66-835E-4DD1B411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F34C1-2FD4-4F1D-9E3E-605AD262E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C04D-5D0C-4DFF-9124-AB01EA46E0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21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DB79-CD40-48B1-81A5-4936A975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20EE3-F806-4820-947D-BEAC8DA2C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B24A3-8486-4CC1-B42A-7F95C4AB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3188-2DCC-4A52-92A1-A1B74D140F40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7B1E5-74CE-4D1C-A666-E860B5350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11152-E750-412E-A194-EF7A0A5AF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C04D-5D0C-4DFF-9124-AB01EA46E0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31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24B7A-70F6-4D0D-8003-13F83F20D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FE411-D196-49EF-8B5F-D5090074F5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4305D-F7F2-481B-8D31-EE4C7875A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20E85-7BA9-447E-AEE8-7E310ADFA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3188-2DCC-4A52-92A1-A1B74D140F40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E730D-DD39-492E-91CE-888B9EB20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BF888-0CF9-4641-81BA-5BD2EE389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C04D-5D0C-4DFF-9124-AB01EA46E0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13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C2FB-A31A-4BCE-A22E-763BFF155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05FF7-6D8C-4157-AEBA-E2A4BC430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2A312C-1944-4979-BBC8-EB53CF9CD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BA4B4E-029D-4004-84F5-AB8D9B86D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A2C8C3-3EA0-4E4A-B63B-2FFA1FCEF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0B39DD-EA9B-4C97-957A-8DF6731E4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3188-2DCC-4A52-92A1-A1B74D140F40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ACBD4E-4C0D-4AF9-B18A-7C7CF5420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860CC4-B5C6-42DA-9A9C-E695160E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C04D-5D0C-4DFF-9124-AB01EA46E0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07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583E1-FCD1-4748-BE0A-853B3066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59CE9E-3D5E-45C3-BEB2-02431815C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3188-2DCC-4A52-92A1-A1B74D140F40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DAFD1-77A1-4988-8E1A-2C6A8735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2CC54-EFC6-4DE2-903B-12EA66297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C04D-5D0C-4DFF-9124-AB01EA46E0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39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D75EF-E491-4D69-A478-1AC442297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3188-2DCC-4A52-92A1-A1B74D140F40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ABADBF-5380-4CF2-AAAF-B0F31FA70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F6054-D0EC-42E4-A184-53D53BF2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C04D-5D0C-4DFF-9124-AB01EA46E0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03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7B629-7677-4EAF-811B-A96D8AC7A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47A9C-E71D-4D5F-9FBF-BFBE20E63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FBDFF-50E1-4275-896B-ABF211EC0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780CD-3273-4790-8539-4B8500AC9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3188-2DCC-4A52-92A1-A1B74D140F40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19AAD-6097-4B06-B329-4C109B4D9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B5A86-3BAD-4B06-8C9D-5AA338B2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C04D-5D0C-4DFF-9124-AB01EA46E0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42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DE3F7-B112-4C98-9773-93F6ECB66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DC9444-5A2B-40D6-8BCD-17957E6BC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29943-9AE3-4E08-84F6-D072DFFA0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E0752-0A98-40C9-9FC0-882F1C243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3188-2DCC-4A52-92A1-A1B74D140F40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C92D7-1D03-4BAD-8B5D-0F7190C73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C4C2A-3FA8-4525-9F07-3F8D77C7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C04D-5D0C-4DFF-9124-AB01EA46E0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264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36F55-C3BD-4E96-BEF0-F4346729D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94C7D-886C-467B-B480-4388CD6E5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45054-00B3-46F1-A757-22A64D29A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13188-2DCC-4A52-92A1-A1B74D140F40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EBEBE-EA39-4AA1-9A99-BC305662A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CB55B-2FFF-45E1-AC47-DF73ADDD4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0C04D-5D0C-4DFF-9124-AB01EA46E0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420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5FA5B-551D-436E-8EBC-1102D63EC1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G" sz="2800" b="1" kern="100" dirty="0">
                <a:solidFill>
                  <a:schemeClr val="accent5">
                    <a:lumMod val="50000"/>
                  </a:schemeClr>
                </a:solidFill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Summary of Nigerian Fintech Product</a:t>
            </a:r>
            <a:r>
              <a:rPr lang="en-GB" sz="2800" b="1" kern="100" dirty="0">
                <a:solidFill>
                  <a:schemeClr val="accent5">
                    <a:lumMod val="50000"/>
                  </a:schemeClr>
                </a:solidFill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NG" sz="2800" b="1" kern="100" dirty="0">
                <a:solidFill>
                  <a:schemeClr val="accent5">
                    <a:lumMod val="50000"/>
                  </a:schemeClr>
                </a:solidFill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Trends, </a:t>
            </a:r>
            <a:br>
              <a:rPr lang="en-GB" sz="2800" b="1" kern="100" dirty="0">
                <a:solidFill>
                  <a:schemeClr val="accent5">
                    <a:lumMod val="50000"/>
                  </a:schemeClr>
                </a:solidFill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NG" sz="2800" b="1" kern="100" dirty="0">
                <a:solidFill>
                  <a:schemeClr val="accent5">
                    <a:lumMod val="50000"/>
                  </a:schemeClr>
                </a:solidFill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User Demand, and Market Positioning</a:t>
            </a:r>
            <a:endParaRPr lang="en-GB" sz="2800" b="1" dirty="0">
              <a:solidFill>
                <a:schemeClr val="accent5">
                  <a:lumMod val="50000"/>
                </a:schemeClr>
              </a:solidFill>
              <a:latin typeface="Work Sans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4EF99-3C1A-4E6C-AFA0-2044C2B9D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en-GB" sz="1600" dirty="0">
                <a:solidFill>
                  <a:schemeClr val="accent5">
                    <a:lumMod val="50000"/>
                  </a:schemeClr>
                </a:solidFill>
                <a:latin typeface="Work Sans" pitchFamily="2" charset="0"/>
              </a:rPr>
              <a:t>By </a:t>
            </a:r>
          </a:p>
          <a:p>
            <a:r>
              <a:rPr lang="en-GB" sz="1600" b="1" dirty="0" err="1">
                <a:solidFill>
                  <a:schemeClr val="accent5">
                    <a:lumMod val="50000"/>
                  </a:schemeClr>
                </a:solidFill>
                <a:latin typeface="Work Sans" pitchFamily="2" charset="0"/>
              </a:rPr>
              <a:t>A</a:t>
            </a:r>
            <a:r>
              <a:rPr lang="en-GB" sz="1600" b="1" i="0" dirty="0" err="1">
                <a:solidFill>
                  <a:schemeClr val="accent5">
                    <a:lumMod val="50000"/>
                  </a:schemeClr>
                </a:solidFill>
                <a:effectLst/>
                <a:latin typeface="Work Sans" pitchFamily="2" charset="0"/>
              </a:rPr>
              <a:t>kwesi</a:t>
            </a:r>
            <a:r>
              <a:rPr lang="en-GB" sz="1600" b="1" i="0" dirty="0">
                <a:solidFill>
                  <a:schemeClr val="accent5">
                    <a:lumMod val="50000"/>
                  </a:schemeClr>
                </a:solidFill>
                <a:effectLst/>
                <a:latin typeface="Work Sans" pitchFamily="2" charset="0"/>
              </a:rPr>
              <a:t> </a:t>
            </a:r>
            <a:r>
              <a:rPr lang="en-GB" sz="1600" b="1" dirty="0" err="1">
                <a:solidFill>
                  <a:schemeClr val="accent5">
                    <a:lumMod val="50000"/>
                  </a:schemeClr>
                </a:solidFill>
                <a:latin typeface="Work Sans" pitchFamily="2" charset="0"/>
              </a:rPr>
              <a:t>D</a:t>
            </a:r>
            <a:r>
              <a:rPr lang="en-GB" sz="1600" b="1" i="0" dirty="0" err="1">
                <a:solidFill>
                  <a:schemeClr val="accent5">
                    <a:lumMod val="50000"/>
                  </a:schemeClr>
                </a:solidFill>
                <a:effectLst/>
                <a:latin typeface="Work Sans" pitchFamily="2" charset="0"/>
              </a:rPr>
              <a:t>uodu</a:t>
            </a:r>
            <a:r>
              <a:rPr lang="en-GB" sz="1600" b="1" i="0" dirty="0">
                <a:solidFill>
                  <a:schemeClr val="accent5">
                    <a:lumMod val="50000"/>
                  </a:schemeClr>
                </a:solidFill>
                <a:effectLst/>
                <a:latin typeface="Work Sans" pitchFamily="2" charset="0"/>
              </a:rPr>
              <a:t>, </a:t>
            </a:r>
            <a:r>
              <a:rPr lang="en-GB" sz="1600" b="1" i="0" dirty="0" err="1">
                <a:solidFill>
                  <a:schemeClr val="accent5">
                    <a:lumMod val="50000"/>
                  </a:schemeClr>
                </a:solidFill>
                <a:effectLst/>
                <a:latin typeface="Work Sans" pitchFamily="2" charset="0"/>
              </a:rPr>
              <a:t>Edemeka</a:t>
            </a:r>
            <a:r>
              <a:rPr lang="en-GB" sz="1600" b="1" i="0" dirty="0">
                <a:solidFill>
                  <a:schemeClr val="accent5">
                    <a:lumMod val="50000"/>
                  </a:schemeClr>
                </a:solidFill>
                <a:effectLst/>
                <a:latin typeface="Work Sans" pitchFamily="2" charset="0"/>
              </a:rPr>
              <a:t> </a:t>
            </a:r>
            <a:r>
              <a:rPr lang="en-GB" sz="1600" b="1" i="0" dirty="0" err="1">
                <a:solidFill>
                  <a:schemeClr val="accent5">
                    <a:lumMod val="50000"/>
                  </a:schemeClr>
                </a:solidFill>
                <a:effectLst/>
                <a:latin typeface="Work Sans" pitchFamily="2" charset="0"/>
              </a:rPr>
              <a:t>Usoroh</a:t>
            </a:r>
            <a:r>
              <a:rPr lang="en-GB" sz="1600" b="1" i="0" dirty="0">
                <a:solidFill>
                  <a:schemeClr val="accent5">
                    <a:lumMod val="50000"/>
                  </a:schemeClr>
                </a:solidFill>
                <a:effectLst/>
                <a:latin typeface="Work Sans" pitchFamily="2" charset="0"/>
              </a:rPr>
              <a:t>, Orooghene Igbide </a:t>
            </a:r>
            <a:r>
              <a:rPr lang="en-GB" sz="1600" i="0" dirty="0">
                <a:solidFill>
                  <a:schemeClr val="accent5">
                    <a:lumMod val="50000"/>
                  </a:schemeClr>
                </a:solidFill>
                <a:effectLst/>
                <a:latin typeface="Work Sans" pitchFamily="2" charset="0"/>
              </a:rPr>
              <a:t>and </a:t>
            </a:r>
            <a:r>
              <a:rPr lang="en-GB" sz="1600" b="1" i="0" dirty="0" err="1">
                <a:solidFill>
                  <a:schemeClr val="accent5">
                    <a:lumMod val="50000"/>
                  </a:schemeClr>
                </a:solidFill>
                <a:effectLst/>
                <a:latin typeface="Work Sans" pitchFamily="2" charset="0"/>
              </a:rPr>
              <a:t>Awotide</a:t>
            </a:r>
            <a:r>
              <a:rPr lang="en-GB" sz="1600" b="1" i="0" dirty="0">
                <a:solidFill>
                  <a:schemeClr val="accent5">
                    <a:lumMod val="50000"/>
                  </a:schemeClr>
                </a:solidFill>
                <a:effectLst/>
                <a:latin typeface="Work Sans" pitchFamily="2" charset="0"/>
              </a:rPr>
              <a:t> Samuel </a:t>
            </a:r>
            <a:r>
              <a:rPr lang="en-GB" sz="1600" b="1" i="0" dirty="0" err="1">
                <a:solidFill>
                  <a:schemeClr val="accent5">
                    <a:lumMod val="50000"/>
                  </a:schemeClr>
                </a:solidFill>
                <a:effectLst/>
                <a:latin typeface="Work Sans" pitchFamily="2" charset="0"/>
              </a:rPr>
              <a:t>Kolade</a:t>
            </a:r>
            <a:endParaRPr lang="en-GB" sz="1600" b="1" dirty="0">
              <a:solidFill>
                <a:schemeClr val="accent5">
                  <a:lumMod val="50000"/>
                </a:schemeClr>
              </a:solidFill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809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AF257A-A073-4727-8164-809D9E5E3125}"/>
              </a:ext>
            </a:extLst>
          </p:cNvPr>
          <p:cNvSpPr/>
          <p:nvPr/>
        </p:nvSpPr>
        <p:spPr>
          <a:xfrm>
            <a:off x="0" y="-1"/>
            <a:ext cx="12204000" cy="126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B5FA5B-551D-436E-8EBC-1102D63EC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429" y="405923"/>
            <a:ext cx="9803143" cy="44815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2800" b="1" kern="100" dirty="0">
                <a:solidFill>
                  <a:schemeClr val="bg1"/>
                </a:solidFill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Key Findings for Research Goals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62BDA5F-26AA-4784-94AE-0D20EF9F24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FD4EED3-2DE8-46D8-9588-E0B62D4E2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2125" y="1273638"/>
            <a:ext cx="9927751" cy="558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136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AF257A-A073-4727-8164-809D9E5E3125}"/>
              </a:ext>
            </a:extLst>
          </p:cNvPr>
          <p:cNvSpPr/>
          <p:nvPr/>
        </p:nvSpPr>
        <p:spPr>
          <a:xfrm>
            <a:off x="0" y="-1"/>
            <a:ext cx="12204000" cy="126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B5FA5B-551D-436E-8EBC-1102D63EC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429" y="405923"/>
            <a:ext cx="9803143" cy="44815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2800" b="1" kern="100" dirty="0">
                <a:solidFill>
                  <a:schemeClr val="bg1"/>
                </a:solidFill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Key Findings for Research Goals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62BDA5F-26AA-4784-94AE-0D20EF9F24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76C119D3-89B2-443A-A164-7B82707E3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14" y="1273628"/>
            <a:ext cx="9927772" cy="558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1205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A24EF99-3C1A-4E6C-AFA0-2044C2B9D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67543"/>
            <a:ext cx="9144000" cy="5290457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en-NG" sz="1800" b="1" kern="100" dirty="0">
                <a:solidFill>
                  <a:schemeClr val="accent5">
                    <a:lumMod val="50000"/>
                  </a:schemeClr>
                </a:solidFill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Overview of Fintech Trends in Nigeria</a:t>
            </a:r>
            <a:endParaRPr lang="en-GB" sz="1800" kern="100" dirty="0">
              <a:solidFill>
                <a:schemeClr val="accent5">
                  <a:lumMod val="50000"/>
                </a:schemeClr>
              </a:solidFill>
              <a:effectLst/>
              <a:latin typeface="Work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en-NG" sz="1800" kern="100" dirty="0">
                <a:solidFill>
                  <a:schemeClr val="accent5">
                    <a:lumMod val="50000"/>
                  </a:schemeClr>
                </a:solidFill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The Nigerian fintech landscape is rapidly evolving, driven by increasing mobile penetration, internet access, and demand for digital financial services. </a:t>
            </a:r>
            <a:r>
              <a:rPr lang="en-GB" sz="1800" kern="100" dirty="0">
                <a:solidFill>
                  <a:schemeClr val="accent5">
                    <a:lumMod val="50000"/>
                  </a:schemeClr>
                </a:solidFill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Some key</a:t>
            </a:r>
            <a:r>
              <a:rPr lang="en-NG" sz="1800" kern="100" dirty="0">
                <a:solidFill>
                  <a:schemeClr val="accent5">
                    <a:lumMod val="50000"/>
                  </a:schemeClr>
                </a:solidFill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trends shaping the industry include:</a:t>
            </a:r>
            <a:endParaRPr lang="en-GB" sz="1800" kern="100" dirty="0">
              <a:solidFill>
                <a:schemeClr val="accent5">
                  <a:lumMod val="50000"/>
                </a:schemeClr>
              </a:solidFill>
              <a:latin typeface="Work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en-NG" sz="1800" b="1" kern="100" dirty="0">
                <a:solidFill>
                  <a:schemeClr val="accent5">
                    <a:lumMod val="50000"/>
                  </a:schemeClr>
                </a:solidFill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Artificial Intelligence (AI) Integration</a:t>
            </a:r>
            <a:r>
              <a:rPr lang="en-NG" sz="1800" kern="100" dirty="0">
                <a:solidFill>
                  <a:schemeClr val="accent5">
                    <a:lumMod val="50000"/>
                  </a:schemeClr>
                </a:solidFill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: Enhancing fraud detection, personalized financial services.</a:t>
            </a:r>
            <a:endParaRPr lang="en-GB" sz="1800" kern="100" dirty="0">
              <a:solidFill>
                <a:schemeClr val="accent5">
                  <a:lumMod val="50000"/>
                </a:schemeClr>
              </a:solidFill>
              <a:latin typeface="Work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en-NG" sz="1800" b="1" kern="100" dirty="0">
                <a:solidFill>
                  <a:schemeClr val="accent5">
                    <a:lumMod val="50000"/>
                  </a:schemeClr>
                </a:solidFill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Contactless Payment Solutions</a:t>
            </a:r>
            <a:r>
              <a:rPr lang="en-NG" sz="1800" kern="100" dirty="0">
                <a:solidFill>
                  <a:schemeClr val="accent5">
                    <a:lumMod val="50000"/>
                  </a:schemeClr>
                </a:solidFill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: Growth in biometric authentication and digital wallets.</a:t>
            </a:r>
            <a:endParaRPr lang="en-GB" sz="1800" kern="100" dirty="0">
              <a:solidFill>
                <a:schemeClr val="accent5">
                  <a:lumMod val="50000"/>
                </a:schemeClr>
              </a:solidFill>
              <a:latin typeface="Work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en-NG" sz="1800" b="1" kern="100" dirty="0">
                <a:solidFill>
                  <a:schemeClr val="accent5">
                    <a:lumMod val="50000"/>
                  </a:schemeClr>
                </a:solidFill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Digital Currencies &amp; </a:t>
            </a:r>
            <a:r>
              <a:rPr lang="en-NG" sz="1800" b="1" kern="100" dirty="0" err="1">
                <a:solidFill>
                  <a:schemeClr val="accent5">
                    <a:lumMod val="50000"/>
                  </a:schemeClr>
                </a:solidFill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CBDCs</a:t>
            </a:r>
            <a:r>
              <a:rPr lang="en-NG" sz="1800" kern="100" dirty="0">
                <a:solidFill>
                  <a:schemeClr val="accent5">
                    <a:lumMod val="50000"/>
                  </a:schemeClr>
                </a:solidFill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: The introduction of </a:t>
            </a:r>
            <a:r>
              <a:rPr lang="en-NG" sz="1800" kern="100" dirty="0" err="1">
                <a:solidFill>
                  <a:schemeClr val="accent5">
                    <a:lumMod val="50000"/>
                  </a:schemeClr>
                </a:solidFill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eNaira</a:t>
            </a:r>
            <a:r>
              <a:rPr lang="en-NG" sz="1800" kern="100" dirty="0">
                <a:solidFill>
                  <a:schemeClr val="accent5">
                    <a:lumMod val="50000"/>
                  </a:schemeClr>
                </a:solidFill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and regulatory developments.</a:t>
            </a:r>
            <a:endParaRPr lang="en-GB" sz="1800" kern="100" dirty="0">
              <a:solidFill>
                <a:schemeClr val="accent5">
                  <a:lumMod val="50000"/>
                </a:schemeClr>
              </a:solidFill>
              <a:latin typeface="Work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en-NG" sz="1800" b="1" kern="100" dirty="0">
                <a:solidFill>
                  <a:schemeClr val="accent5">
                    <a:lumMod val="50000"/>
                  </a:schemeClr>
                </a:solidFill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Fintech Expansion</a:t>
            </a:r>
            <a:r>
              <a:rPr lang="en-NG" sz="1800" kern="100" dirty="0">
                <a:solidFill>
                  <a:schemeClr val="accent5">
                    <a:lumMod val="50000"/>
                  </a:schemeClr>
                </a:solidFill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: Increasing collaborations between banks and fintech firms.</a:t>
            </a:r>
            <a:endParaRPr lang="en-GB" sz="1800" kern="100" dirty="0">
              <a:solidFill>
                <a:schemeClr val="accent5">
                  <a:lumMod val="50000"/>
                </a:schemeClr>
              </a:solidFill>
              <a:latin typeface="Work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en-NG" sz="1800" b="1" kern="100" dirty="0">
                <a:solidFill>
                  <a:schemeClr val="accent5">
                    <a:lumMod val="50000"/>
                  </a:schemeClr>
                </a:solidFill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Cybersecurity Concerns</a:t>
            </a:r>
            <a:r>
              <a:rPr lang="en-NG" sz="1800" kern="100" dirty="0">
                <a:solidFill>
                  <a:schemeClr val="accent5">
                    <a:lumMod val="50000"/>
                  </a:schemeClr>
                </a:solidFill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: Rising digital currency scams and AI-driven cyberattacks.</a:t>
            </a:r>
            <a:endParaRPr lang="en-GB" sz="1800" kern="100" dirty="0">
              <a:solidFill>
                <a:schemeClr val="accent5">
                  <a:lumMod val="50000"/>
                </a:schemeClr>
              </a:solidFill>
              <a:effectLst/>
              <a:latin typeface="Work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GB" sz="1800" dirty="0">
              <a:solidFill>
                <a:schemeClr val="accent5">
                  <a:lumMod val="50000"/>
                </a:schemeClr>
              </a:solidFill>
              <a:latin typeface="Work Sans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AF257A-A073-4727-8164-809D9E5E3125}"/>
              </a:ext>
            </a:extLst>
          </p:cNvPr>
          <p:cNvSpPr/>
          <p:nvPr/>
        </p:nvSpPr>
        <p:spPr>
          <a:xfrm>
            <a:off x="0" y="-1"/>
            <a:ext cx="12204000" cy="126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B5FA5B-551D-436E-8EBC-1102D63EC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012"/>
            <a:ext cx="9144000" cy="879974"/>
          </a:xfrm>
        </p:spPr>
        <p:txBody>
          <a:bodyPr>
            <a:normAutofit/>
          </a:bodyPr>
          <a:lstStyle/>
          <a:p>
            <a:r>
              <a:rPr lang="en-NG" sz="2800" b="1" kern="100" dirty="0">
                <a:solidFill>
                  <a:schemeClr val="bg1"/>
                </a:solidFill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Summary of Nigerian Fintech Product</a:t>
            </a:r>
            <a:r>
              <a:rPr lang="en-GB" sz="2800" b="1" kern="100" dirty="0">
                <a:solidFill>
                  <a:schemeClr val="bg1"/>
                </a:solidFill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NG" sz="2800" b="1" kern="100" dirty="0">
                <a:solidFill>
                  <a:schemeClr val="bg1"/>
                </a:solidFill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Trends, </a:t>
            </a:r>
            <a:br>
              <a:rPr lang="en-GB" sz="2800" b="1" kern="100" dirty="0">
                <a:solidFill>
                  <a:schemeClr val="bg1"/>
                </a:solidFill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NG" sz="2800" b="1" kern="100" dirty="0">
                <a:solidFill>
                  <a:schemeClr val="bg1"/>
                </a:solidFill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User Demand, and Market Positioning</a:t>
            </a:r>
            <a:endParaRPr lang="en-GB" sz="2800" b="1" dirty="0">
              <a:solidFill>
                <a:schemeClr val="bg1"/>
              </a:solidFill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3920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AF257A-A073-4727-8164-809D9E5E3125}"/>
              </a:ext>
            </a:extLst>
          </p:cNvPr>
          <p:cNvSpPr/>
          <p:nvPr/>
        </p:nvSpPr>
        <p:spPr>
          <a:xfrm>
            <a:off x="0" y="-1"/>
            <a:ext cx="12204000" cy="126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B5FA5B-551D-436E-8EBC-1102D63EC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0000" y="364972"/>
            <a:ext cx="9144000" cy="53005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Work Sans" pitchFamily="2" charset="0"/>
              </a:rPr>
              <a:t>Fintech Product Demand Across User Segments</a:t>
            </a:r>
            <a:endParaRPr lang="en-GB" sz="2800" b="1" dirty="0">
              <a:solidFill>
                <a:schemeClr val="bg1"/>
              </a:solidFill>
              <a:latin typeface="Work Sans" pitchFamily="2" charset="0"/>
            </a:endParaRPr>
          </a:p>
        </p:txBody>
      </p:sp>
      <p:graphicFrame>
        <p:nvGraphicFramePr>
          <p:cNvPr id="6" name="Table 66">
            <a:extLst>
              <a:ext uri="{FF2B5EF4-FFF2-40B4-BE49-F238E27FC236}">
                <a16:creationId xmlns:a16="http://schemas.microsoft.com/office/drawing/2014/main" id="{4AA96CC7-95BD-400D-84C6-68F76D681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059799"/>
              </p:ext>
            </p:extLst>
          </p:nvPr>
        </p:nvGraphicFramePr>
        <p:xfrm>
          <a:off x="1461685" y="1953721"/>
          <a:ext cx="9268630" cy="406390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474589">
                  <a:extLst>
                    <a:ext uri="{9D8B030D-6E8A-4147-A177-3AD203B41FA5}">
                      <a16:colId xmlns:a16="http://schemas.microsoft.com/office/drawing/2014/main" val="422511583"/>
                    </a:ext>
                  </a:extLst>
                </a:gridCol>
                <a:gridCol w="6794041">
                  <a:extLst>
                    <a:ext uri="{9D8B030D-6E8A-4147-A177-3AD203B41FA5}">
                      <a16:colId xmlns:a16="http://schemas.microsoft.com/office/drawing/2014/main" val="1988790081"/>
                    </a:ext>
                  </a:extLst>
                </a:gridCol>
              </a:tblGrid>
              <a:tr h="657793"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bg1"/>
                          </a:solidFill>
                          <a:latin typeface="Work Sans" pitchFamily="2" charset="0"/>
                        </a:rPr>
                        <a:t>User Level</a:t>
                      </a:r>
                      <a:endParaRPr lang="en-GB" dirty="0">
                        <a:solidFill>
                          <a:schemeClr val="bg1"/>
                        </a:solidFill>
                        <a:latin typeface="Work Sans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bg1"/>
                          </a:solidFill>
                          <a:latin typeface="Work Sans" pitchFamily="2" charset="0"/>
                        </a:rPr>
                        <a:t>Popular Fintech Products</a:t>
                      </a:r>
                      <a:endParaRPr lang="en-GB" dirty="0">
                        <a:solidFill>
                          <a:schemeClr val="bg1"/>
                        </a:solidFill>
                        <a:latin typeface="Work Sans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441630"/>
                  </a:ext>
                </a:extLst>
              </a:tr>
              <a:tr h="1135370"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Work Sans" pitchFamily="2" charset="0"/>
                        </a:rPr>
                        <a:t>Novice</a:t>
                      </a:r>
                      <a:endParaRPr lang="en-GB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Work Sans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Work Sans" pitchFamily="2" charset="0"/>
                        </a:rPr>
                        <a:t>Digital Payment Solutions, Mobile Banking Apps</a:t>
                      </a:r>
                      <a:endParaRPr lang="en-GB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Work Sans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0039877"/>
                  </a:ext>
                </a:extLst>
              </a:tr>
              <a:tr h="1135370"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Work Sans" pitchFamily="2" charset="0"/>
                        </a:rPr>
                        <a:t>Intermediate</a:t>
                      </a:r>
                      <a:endParaRPr lang="en-GB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Work Sans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Work Sans" pitchFamily="2" charset="0"/>
                        </a:rPr>
                        <a:t>Micro-Lending Platforms, Digital Wallets</a:t>
                      </a:r>
                      <a:endParaRPr lang="en-GB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Work Sans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827798"/>
                  </a:ext>
                </a:extLst>
              </a:tr>
              <a:tr h="1135370"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Work Sans" pitchFamily="2" charset="0"/>
                        </a:rPr>
                        <a:t>Expert</a:t>
                      </a:r>
                      <a:endParaRPr lang="en-GB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Work Sans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Work Sans" pitchFamily="2" charset="0"/>
                        </a:rPr>
                        <a:t>Blockchain Services, Robo-Advisory Services</a:t>
                      </a:r>
                      <a:endParaRPr lang="en-GB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Work Sans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131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4171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AF257A-A073-4727-8164-809D9E5E3125}"/>
              </a:ext>
            </a:extLst>
          </p:cNvPr>
          <p:cNvSpPr/>
          <p:nvPr/>
        </p:nvSpPr>
        <p:spPr>
          <a:xfrm>
            <a:off x="0" y="-1"/>
            <a:ext cx="12204000" cy="126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B5FA5B-551D-436E-8EBC-1102D63EC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429" y="405923"/>
            <a:ext cx="9803143" cy="448153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Work Sans" pitchFamily="2" charset="0"/>
              </a:rPr>
              <a:t>Market Pricing Analysis of Leading Fintech Companies</a:t>
            </a:r>
            <a:endParaRPr lang="en-GB" sz="2800" b="1" dirty="0">
              <a:solidFill>
                <a:schemeClr val="bg1"/>
              </a:solidFill>
              <a:latin typeface="Work Sans" pitchFamily="2" charset="0"/>
            </a:endParaRPr>
          </a:p>
        </p:txBody>
      </p:sp>
      <p:graphicFrame>
        <p:nvGraphicFramePr>
          <p:cNvPr id="6" name="Table 66">
            <a:extLst>
              <a:ext uri="{FF2B5EF4-FFF2-40B4-BE49-F238E27FC236}">
                <a16:creationId xmlns:a16="http://schemas.microsoft.com/office/drawing/2014/main" id="{4AA96CC7-95BD-400D-84C6-68F76D681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251108"/>
              </p:ext>
            </p:extLst>
          </p:nvPr>
        </p:nvGraphicFramePr>
        <p:xfrm>
          <a:off x="1461685" y="1500875"/>
          <a:ext cx="9268631" cy="472776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474589">
                  <a:extLst>
                    <a:ext uri="{9D8B030D-6E8A-4147-A177-3AD203B41FA5}">
                      <a16:colId xmlns:a16="http://schemas.microsoft.com/office/drawing/2014/main" val="422511583"/>
                    </a:ext>
                  </a:extLst>
                </a:gridCol>
                <a:gridCol w="3397021">
                  <a:extLst>
                    <a:ext uri="{9D8B030D-6E8A-4147-A177-3AD203B41FA5}">
                      <a16:colId xmlns:a16="http://schemas.microsoft.com/office/drawing/2014/main" val="1988790081"/>
                    </a:ext>
                  </a:extLst>
                </a:gridCol>
                <a:gridCol w="3397021">
                  <a:extLst>
                    <a:ext uri="{9D8B030D-6E8A-4147-A177-3AD203B41FA5}">
                      <a16:colId xmlns:a16="http://schemas.microsoft.com/office/drawing/2014/main" val="387926180"/>
                    </a:ext>
                  </a:extLst>
                </a:gridCol>
              </a:tblGrid>
              <a:tr h="6753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NG" sz="1800" b="1" kern="100" dirty="0">
                          <a:effectLst/>
                          <a:latin typeface="Work Sans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Fintech Company</a:t>
                      </a:r>
                      <a:endParaRPr lang="en-GB" sz="1800" kern="100" dirty="0">
                        <a:effectLst/>
                        <a:latin typeface="Work Sans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NG" sz="1800" b="1" kern="100" dirty="0">
                          <a:effectLst/>
                          <a:latin typeface="Work Sans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Key Services</a:t>
                      </a:r>
                      <a:endParaRPr lang="en-GB" sz="1800" kern="100" dirty="0">
                        <a:effectLst/>
                        <a:latin typeface="Work Sans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NG" sz="1800" b="1" kern="100" dirty="0">
                          <a:effectLst/>
                          <a:latin typeface="Work Sans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Pricing Strategy</a:t>
                      </a:r>
                      <a:endParaRPr lang="en-GB" sz="1800" kern="100" dirty="0">
                        <a:effectLst/>
                        <a:latin typeface="Work Sans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441630"/>
                  </a:ext>
                </a:extLst>
              </a:tr>
              <a:tr h="675395">
                <a:tc>
                  <a:txBody>
                    <a:bodyPr/>
                    <a:lstStyle/>
                    <a:p>
                      <a:pPr algn="l"/>
                      <a:r>
                        <a:rPr lang="en-NG" sz="120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Moniepoint</a:t>
                      </a:r>
                      <a:endParaRPr lang="en-GB" sz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Work Sans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NG" sz="12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Payments, Banking, Business Management</a:t>
                      </a:r>
                      <a:endParaRPr lang="en-GB" sz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Work Sans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NG" sz="12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Loan structures not publicly disclosed</a:t>
                      </a:r>
                      <a:endParaRPr lang="en-GB" sz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Work Sans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0039877"/>
                  </a:ext>
                </a:extLst>
              </a:tr>
              <a:tr h="67539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NG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Work Sans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OPay</a:t>
                      </a:r>
                      <a:endParaRPr lang="en-GB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Work Sans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NG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Work Sans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Mobile Payments, Food Delivery, Ride-hailing</a:t>
                      </a:r>
                      <a:endParaRPr lang="en-GB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Work Sans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NG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Work Sans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transaction fees introduced, specifics undisclosed</a:t>
                      </a:r>
                      <a:endParaRPr lang="en-GB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Work Sans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3655166"/>
                  </a:ext>
                </a:extLst>
              </a:tr>
              <a:tr h="67539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NG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Work Sans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PalmPay</a:t>
                      </a:r>
                      <a:endParaRPr lang="en-GB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Work Sans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NG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Work Sans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Digital Wallet, Money Transfers, Bill Payments</a:t>
                      </a:r>
                      <a:endParaRPr lang="en-GB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Work Sans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NG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Work Sans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Recent fee implementations, no detailed structure available</a:t>
                      </a:r>
                      <a:endParaRPr lang="en-GB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Work Sans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827798"/>
                  </a:ext>
                </a:extLst>
              </a:tr>
              <a:tr h="67539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NG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Work Sans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MoMo</a:t>
                      </a:r>
                      <a:r>
                        <a:rPr lang="en-NG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Work Sans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PSB</a:t>
                      </a:r>
                      <a:endParaRPr lang="en-GB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Work Sans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NG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Work Sans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Mobile Money, Bill Payments, Remittances</a:t>
                      </a:r>
                      <a:endParaRPr lang="en-GB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Work Sans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NG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Work Sans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Converts foreign currency via CBN-authorized channels, pricing unclear</a:t>
                      </a:r>
                      <a:endParaRPr lang="en-GB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Work Sans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131416"/>
                  </a:ext>
                </a:extLst>
              </a:tr>
              <a:tr h="67539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NG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Work Sans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Paystack</a:t>
                      </a:r>
                      <a:endParaRPr lang="en-GB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Work Sans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NG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Work Sans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Online Payments, Invoicing, Subscription Billing</a:t>
                      </a:r>
                      <a:endParaRPr lang="en-GB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Work Sans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NG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Work Sans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1.5% + ₦100 (Local), 3.9% + ₦100 (International)</a:t>
                      </a:r>
                      <a:endParaRPr lang="en-GB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Work Sans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9102029"/>
                  </a:ext>
                </a:extLst>
              </a:tr>
              <a:tr h="67539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NG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Work Sans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Flutterwave</a:t>
                      </a:r>
                      <a:endParaRPr lang="en-GB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Work Sans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NG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Work Sans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Payment Processing, Virtual Cards</a:t>
                      </a:r>
                      <a:endParaRPr lang="en-GB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Work Sans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NG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Work Sans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1.4% (Local), 3.8% (International)</a:t>
                      </a:r>
                      <a:endParaRPr lang="en-GB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Work Sans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02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3556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AF257A-A073-4727-8164-809D9E5E3125}"/>
              </a:ext>
            </a:extLst>
          </p:cNvPr>
          <p:cNvSpPr/>
          <p:nvPr/>
        </p:nvSpPr>
        <p:spPr>
          <a:xfrm>
            <a:off x="0" y="-1"/>
            <a:ext cx="12204000" cy="126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B5FA5B-551D-436E-8EBC-1102D63EC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429" y="405923"/>
            <a:ext cx="9803143" cy="44815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2800" b="1" kern="100" dirty="0">
                <a:solidFill>
                  <a:schemeClr val="bg1"/>
                </a:solidFill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Competitive Pricing Gaps &amp; Opportunities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24A17B6-24BA-4515-AE78-70B320A82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94561"/>
            <a:ext cx="9144000" cy="1861457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en-US" sz="1800" b="1" kern="100" dirty="0">
                <a:solidFill>
                  <a:schemeClr val="accent5">
                    <a:lumMod val="50000"/>
                  </a:schemeClr>
                </a:solidFill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Transparent Fee Structures: </a:t>
            </a:r>
            <a:r>
              <a:rPr lang="en-US" sz="1800" kern="100" dirty="0">
                <a:solidFill>
                  <a:schemeClr val="accent5">
                    <a:lumMod val="50000"/>
                  </a:schemeClr>
                </a:solidFill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Lack of clear pricing among most </a:t>
            </a:r>
            <a:r>
              <a:rPr lang="en-US" sz="1800" kern="100" dirty="0" err="1">
                <a:solidFill>
                  <a:schemeClr val="accent5">
                    <a:lumMod val="50000"/>
                  </a:schemeClr>
                </a:solidFill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1800" kern="100" dirty="0" err="1">
                <a:solidFill>
                  <a:schemeClr val="accent5">
                    <a:lumMod val="50000"/>
                  </a:schemeClr>
                </a:solidFill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inTechs</a:t>
            </a:r>
            <a:r>
              <a:rPr lang="en-US" sz="1800" kern="100" dirty="0">
                <a:solidFill>
                  <a:schemeClr val="accent5">
                    <a:lumMod val="50000"/>
                  </a:schemeClr>
                </a:solidFill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en-US" sz="1800" b="1" kern="100" dirty="0">
                <a:solidFill>
                  <a:schemeClr val="accent5">
                    <a:lumMod val="50000"/>
                  </a:schemeClr>
                </a:solidFill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Custom Pricing for SMEs: </a:t>
            </a:r>
            <a:r>
              <a:rPr lang="en-US" sz="1800" kern="100" dirty="0">
                <a:solidFill>
                  <a:schemeClr val="accent5">
                    <a:lumMod val="50000"/>
                  </a:schemeClr>
                </a:solidFill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Tiered transaction fees could attract businesses.</a:t>
            </a: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en-US" sz="1800" b="1" kern="100" dirty="0">
                <a:solidFill>
                  <a:schemeClr val="accent5">
                    <a:lumMod val="50000"/>
                  </a:schemeClr>
                </a:solidFill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Bundled Service Discounts: </a:t>
            </a:r>
            <a:r>
              <a:rPr lang="en-US" sz="1800" kern="100" dirty="0">
                <a:solidFill>
                  <a:schemeClr val="accent5">
                    <a:lumMod val="50000"/>
                  </a:schemeClr>
                </a:solidFill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Combining payment processing with other tools.</a:t>
            </a: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en-US" sz="1800" b="1" kern="100" dirty="0">
                <a:solidFill>
                  <a:schemeClr val="accent5">
                    <a:lumMod val="50000"/>
                  </a:schemeClr>
                </a:solidFill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Loyalty Incentives: </a:t>
            </a:r>
            <a:r>
              <a:rPr lang="en-US" sz="1800" kern="100" dirty="0">
                <a:solidFill>
                  <a:schemeClr val="accent5">
                    <a:lumMod val="50000"/>
                  </a:schemeClr>
                </a:solidFill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Discounts for high-volume transactions.</a:t>
            </a:r>
          </a:p>
        </p:txBody>
      </p:sp>
    </p:spTree>
    <p:extLst>
      <p:ext uri="{BB962C8B-B14F-4D97-AF65-F5344CB8AC3E}">
        <p14:creationId xmlns:p14="http://schemas.microsoft.com/office/powerpoint/2010/main" val="8364610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AF257A-A073-4727-8164-809D9E5E3125}"/>
              </a:ext>
            </a:extLst>
          </p:cNvPr>
          <p:cNvSpPr/>
          <p:nvPr/>
        </p:nvSpPr>
        <p:spPr>
          <a:xfrm>
            <a:off x="0" y="-1"/>
            <a:ext cx="12204000" cy="126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B5FA5B-551D-436E-8EBC-1102D63EC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429" y="405923"/>
            <a:ext cx="9803143" cy="448153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Work Sans" pitchFamily="2" charset="0"/>
              </a:rPr>
              <a:t>Customer Segmentation &amp; Market Positioning</a:t>
            </a:r>
            <a:endParaRPr lang="en-GB" sz="2800" b="1" dirty="0">
              <a:solidFill>
                <a:schemeClr val="bg1"/>
              </a:solidFill>
              <a:latin typeface="Work Sans" pitchFamily="2" charset="0"/>
            </a:endParaRPr>
          </a:p>
        </p:txBody>
      </p:sp>
      <p:graphicFrame>
        <p:nvGraphicFramePr>
          <p:cNvPr id="6" name="Table 66">
            <a:extLst>
              <a:ext uri="{FF2B5EF4-FFF2-40B4-BE49-F238E27FC236}">
                <a16:creationId xmlns:a16="http://schemas.microsoft.com/office/drawing/2014/main" id="{4AA96CC7-95BD-400D-84C6-68F76D681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972726"/>
              </p:ext>
            </p:extLst>
          </p:nvPr>
        </p:nvGraphicFramePr>
        <p:xfrm>
          <a:off x="1461685" y="1689872"/>
          <a:ext cx="9268632" cy="472294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317158">
                  <a:extLst>
                    <a:ext uri="{9D8B030D-6E8A-4147-A177-3AD203B41FA5}">
                      <a16:colId xmlns:a16="http://schemas.microsoft.com/office/drawing/2014/main" val="422511583"/>
                    </a:ext>
                  </a:extLst>
                </a:gridCol>
                <a:gridCol w="2317158">
                  <a:extLst>
                    <a:ext uri="{9D8B030D-6E8A-4147-A177-3AD203B41FA5}">
                      <a16:colId xmlns:a16="http://schemas.microsoft.com/office/drawing/2014/main" val="1988790081"/>
                    </a:ext>
                  </a:extLst>
                </a:gridCol>
                <a:gridCol w="2317158">
                  <a:extLst>
                    <a:ext uri="{9D8B030D-6E8A-4147-A177-3AD203B41FA5}">
                      <a16:colId xmlns:a16="http://schemas.microsoft.com/office/drawing/2014/main" val="387926180"/>
                    </a:ext>
                  </a:extLst>
                </a:gridCol>
                <a:gridCol w="2317158">
                  <a:extLst>
                    <a:ext uri="{9D8B030D-6E8A-4147-A177-3AD203B41FA5}">
                      <a16:colId xmlns:a16="http://schemas.microsoft.com/office/drawing/2014/main" val="470304563"/>
                    </a:ext>
                  </a:extLst>
                </a:gridCol>
              </a:tblGrid>
              <a:tr h="7720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NG" sz="1800" b="1" kern="100" dirty="0">
                          <a:effectLst/>
                          <a:latin typeface="Work Sans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Segment</a:t>
                      </a:r>
                      <a:endParaRPr lang="en-GB" sz="1800" kern="100" dirty="0">
                        <a:effectLst/>
                        <a:latin typeface="Work Sans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NG" sz="1800" b="1" kern="100" dirty="0">
                          <a:effectLst/>
                          <a:latin typeface="Work Sans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Demographics</a:t>
                      </a:r>
                      <a:endParaRPr lang="en-GB" sz="1800" kern="100" dirty="0">
                        <a:effectLst/>
                        <a:latin typeface="Work Sans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NG" sz="1800" b="1" kern="100">
                          <a:effectLst/>
                          <a:latin typeface="Work Sans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Financial Literacy</a:t>
                      </a:r>
                      <a:endParaRPr lang="en-GB" sz="1800" kern="100">
                        <a:effectLst/>
                        <a:latin typeface="Work Sans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NG" sz="1800" b="1" kern="100" dirty="0">
                          <a:effectLst/>
                          <a:latin typeface="Work Sans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 Preferences</a:t>
                      </a:r>
                      <a:endParaRPr lang="en-GB" sz="1800" kern="100" dirty="0">
                        <a:effectLst/>
                        <a:latin typeface="Work Sans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441630"/>
                  </a:ext>
                </a:extLst>
              </a:tr>
              <a:tr h="10107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NG" sz="1200" b="1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Work Sans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Young Urban Professionals</a:t>
                      </a:r>
                      <a:endParaRPr lang="en-GB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Work Sans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NG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Work Sans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22-35 years, salaried employees in major cities</a:t>
                      </a:r>
                      <a:endParaRPr lang="en-GB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Work Sans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NG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Work Sans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GB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Work Sans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NG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Work Sans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Mobile banking, digital wallets, investment platforms</a:t>
                      </a:r>
                      <a:endParaRPr lang="en-GB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Work Sans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0039877"/>
                  </a:ext>
                </a:extLst>
              </a:tr>
              <a:tr h="9646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NG" sz="1200" b="1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Work Sans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Small Business Owners (Rural)</a:t>
                      </a:r>
                      <a:endParaRPr lang="en-GB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Work Sans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NG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Work Sans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30-50 years, entrepreneurs in retail &amp; agriculture</a:t>
                      </a:r>
                      <a:endParaRPr lang="en-GB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Work Sans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NG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Work Sans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Moderate</a:t>
                      </a:r>
                      <a:endParaRPr lang="en-GB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Work Sans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NG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Work Sans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Agent banking, USSD transactions, micro-loans</a:t>
                      </a:r>
                      <a:endParaRPr lang="en-GB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Work Sans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3655166"/>
                  </a:ext>
                </a:extLst>
              </a:tr>
              <a:tr h="9646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NG" sz="1200" b="1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Work Sans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Low-Income Earners</a:t>
                      </a:r>
                      <a:endParaRPr lang="en-GB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Work Sans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NG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Work Sans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18-45 years, informal sector workers</a:t>
                      </a:r>
                      <a:endParaRPr lang="en-GB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Work Sans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NG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Work Sans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Limited</a:t>
                      </a:r>
                      <a:endParaRPr lang="en-GB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Work Sans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NG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Work Sans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Cash transactions, mobile money, micro-loans</a:t>
                      </a:r>
                      <a:endParaRPr lang="en-GB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Work Sans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827798"/>
                  </a:ext>
                </a:extLst>
              </a:tr>
              <a:tr h="10107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NG" sz="1200" b="1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Work Sans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High-Net-Worth Individuals (HNWIs)</a:t>
                      </a:r>
                      <a:endParaRPr lang="en-GB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Work Sans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NG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Work Sans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35-60 years, executives &amp; investors</a:t>
                      </a:r>
                      <a:endParaRPr lang="en-GB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Work Sans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NG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Work Sans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Very High</a:t>
                      </a:r>
                      <a:endParaRPr lang="en-GB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Work Sans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NG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Work Sans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Wealth management, premium banking apps, digital assets</a:t>
                      </a:r>
                      <a:endParaRPr lang="en-GB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Work Sans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131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9097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AF257A-A073-4727-8164-809D9E5E3125}"/>
              </a:ext>
            </a:extLst>
          </p:cNvPr>
          <p:cNvSpPr/>
          <p:nvPr/>
        </p:nvSpPr>
        <p:spPr>
          <a:xfrm>
            <a:off x="0" y="-1"/>
            <a:ext cx="12204000" cy="126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B5FA5B-551D-436E-8EBC-1102D63EC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429" y="405923"/>
            <a:ext cx="9803143" cy="44815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2800" b="1" kern="100" dirty="0">
                <a:solidFill>
                  <a:schemeClr val="bg1"/>
                </a:solidFill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Key Takeaways &amp; Recommendations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24A17B6-24BA-4515-AE78-70B320A82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67543"/>
            <a:ext cx="9144000" cy="5050971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en-US" sz="1800" b="1" kern="100" dirty="0">
                <a:solidFill>
                  <a:schemeClr val="accent5">
                    <a:lumMod val="50000"/>
                  </a:schemeClr>
                </a:solidFill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Tailored Fintech Solutions: </a:t>
            </a:r>
            <a:r>
              <a:rPr lang="en-US" sz="1800" kern="100" dirty="0">
                <a:solidFill>
                  <a:schemeClr val="accent5">
                    <a:lumMod val="50000"/>
                  </a:schemeClr>
                </a:solidFill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Develop products based on user literacy and needs.</a:t>
            </a: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en-US" sz="1800" b="1" kern="100" dirty="0">
                <a:solidFill>
                  <a:schemeClr val="accent5">
                    <a:lumMod val="50000"/>
                  </a:schemeClr>
                </a:solidFill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Digital Payments &amp; Banking: </a:t>
            </a:r>
            <a:r>
              <a:rPr lang="en-US" sz="1800" kern="100" dirty="0">
                <a:solidFill>
                  <a:schemeClr val="accent5">
                    <a:lumMod val="50000"/>
                  </a:schemeClr>
                </a:solidFill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Target urban professionals and SMEs.</a:t>
            </a: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en-US" sz="1800" b="1" kern="100" dirty="0">
                <a:solidFill>
                  <a:schemeClr val="accent5">
                    <a:lumMod val="50000"/>
                  </a:schemeClr>
                </a:solidFill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Micro-lending &amp; Agent Banking: </a:t>
            </a:r>
            <a:r>
              <a:rPr lang="en-US" sz="1800" kern="100" dirty="0">
                <a:solidFill>
                  <a:schemeClr val="accent5">
                    <a:lumMod val="50000"/>
                  </a:schemeClr>
                </a:solidFill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Focus on rural entrepreneurs and low-income users.</a:t>
            </a: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en-US" sz="1800" b="1" kern="100" dirty="0">
                <a:solidFill>
                  <a:schemeClr val="accent5">
                    <a:lumMod val="50000"/>
                  </a:schemeClr>
                </a:solidFill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Wealth Management &amp; Crypto Investments: </a:t>
            </a:r>
            <a:r>
              <a:rPr lang="en-US" sz="1800" kern="100" dirty="0">
                <a:solidFill>
                  <a:schemeClr val="accent5">
                    <a:lumMod val="50000"/>
                  </a:schemeClr>
                </a:solidFill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Cater to high-net-worth individuals.</a:t>
            </a: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en-US" sz="1800" b="1" kern="100" dirty="0">
                <a:solidFill>
                  <a:schemeClr val="accent5">
                    <a:lumMod val="50000"/>
                  </a:schemeClr>
                </a:solidFill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Projected Market Growth: </a:t>
            </a:r>
            <a:r>
              <a:rPr lang="en-US" sz="1800" kern="100" dirty="0">
                <a:solidFill>
                  <a:schemeClr val="accent5">
                    <a:lumMod val="50000"/>
                  </a:schemeClr>
                </a:solidFill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Nigeria’s fintech sector is expected to generate $230 billion by 2025.</a:t>
            </a: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en-US" sz="1800" b="1" kern="100" dirty="0">
                <a:solidFill>
                  <a:schemeClr val="accent5">
                    <a:lumMod val="50000"/>
                  </a:schemeClr>
                </a:solidFill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User Adoption: </a:t>
            </a:r>
            <a:r>
              <a:rPr lang="en-US" sz="1800" kern="100" dirty="0">
                <a:solidFill>
                  <a:schemeClr val="accent5">
                    <a:lumMod val="50000"/>
                  </a:schemeClr>
                </a:solidFill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Increasing smartphone penetration (140 million users projected by 2025) will drive fintech adoption.</a:t>
            </a: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accent5">
                    <a:lumMod val="50000"/>
                  </a:schemeClr>
                </a:solidFill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By implementing strategic pricing models, expanding market outreach, and enhancing cybersecurity, Nigerian fintech firms can improve user retention and competitive positioning in the financial ecosystem.</a:t>
            </a:r>
          </a:p>
        </p:txBody>
      </p:sp>
    </p:spTree>
    <p:extLst>
      <p:ext uri="{BB962C8B-B14F-4D97-AF65-F5344CB8AC3E}">
        <p14:creationId xmlns:p14="http://schemas.microsoft.com/office/powerpoint/2010/main" val="4286135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AF257A-A073-4727-8164-809D9E5E3125}"/>
              </a:ext>
            </a:extLst>
          </p:cNvPr>
          <p:cNvSpPr/>
          <p:nvPr/>
        </p:nvSpPr>
        <p:spPr>
          <a:xfrm>
            <a:off x="0" y="-1"/>
            <a:ext cx="12204000" cy="126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B5FA5B-551D-436E-8EBC-1102D63EC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429" y="405923"/>
            <a:ext cx="9803143" cy="44815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2800" b="1" kern="100" dirty="0">
                <a:solidFill>
                  <a:schemeClr val="bg1"/>
                </a:solidFill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Key Findings for Research Goals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62BDA5F-26AA-4784-94AE-0D20EF9F24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2663E565-40DF-4F8D-8E4D-A8F52C9E6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69" y="1266350"/>
            <a:ext cx="9919063" cy="552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6644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AF257A-A073-4727-8164-809D9E5E3125}"/>
              </a:ext>
            </a:extLst>
          </p:cNvPr>
          <p:cNvSpPr/>
          <p:nvPr/>
        </p:nvSpPr>
        <p:spPr>
          <a:xfrm>
            <a:off x="0" y="-1"/>
            <a:ext cx="12204000" cy="126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B5FA5B-551D-436E-8EBC-1102D63EC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429" y="405923"/>
            <a:ext cx="9803143" cy="44815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2800" b="1" kern="100" dirty="0">
                <a:solidFill>
                  <a:schemeClr val="bg1"/>
                </a:solidFill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Key Findings for Research Goals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62BDA5F-26AA-4784-94AE-0D20EF9F24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D37F6D-6442-4AB5-AB15-E662A64FB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06" y="1259999"/>
            <a:ext cx="9945189" cy="559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500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563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Work Sans</vt:lpstr>
      <vt:lpstr>Office Theme</vt:lpstr>
      <vt:lpstr>Summary of Nigerian Fintech Product Trends,  User Demand, and Market Positioning</vt:lpstr>
      <vt:lpstr>Summary of Nigerian Fintech Product Trends,  User Demand, and Market Positioning</vt:lpstr>
      <vt:lpstr>Fintech Product Demand Across User Segments</vt:lpstr>
      <vt:lpstr>Market Pricing Analysis of Leading Fintech Companies</vt:lpstr>
      <vt:lpstr>Competitive Pricing Gaps &amp; Opportunities</vt:lpstr>
      <vt:lpstr>Customer Segmentation &amp; Market Positioning</vt:lpstr>
      <vt:lpstr>Key Takeaways &amp; Recommendations</vt:lpstr>
      <vt:lpstr>Key Findings for Research Goals</vt:lpstr>
      <vt:lpstr>Key Findings for Research Goals</vt:lpstr>
      <vt:lpstr>Key Findings for Research Goals</vt:lpstr>
      <vt:lpstr>Key Findings for Research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Nigerian Fintech Product Trends,  User Demand, and Market Positioning</dc:title>
  <dc:creator>Orooghene Igbide</dc:creator>
  <cp:lastModifiedBy>Orooghene Igbide</cp:lastModifiedBy>
  <cp:revision>7</cp:revision>
  <dcterms:created xsi:type="dcterms:W3CDTF">2025-02-02T11:23:46Z</dcterms:created>
  <dcterms:modified xsi:type="dcterms:W3CDTF">2025-02-02T12:22:58Z</dcterms:modified>
</cp:coreProperties>
</file>