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Bold" charset="1" panose="02000000000000000000"/>
      <p:regular r:id="rId19"/>
    </p:embeddedFont>
    <p:embeddedFont>
      <p:font typeface="Roboto" charset="1" panose="02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4936"/>
            <a:ext cx="18288000" cy="2004181"/>
            <a:chOff x="0" y="0"/>
            <a:chExt cx="6186311" cy="6779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677958"/>
            </a:xfrm>
            <a:custGeom>
              <a:avLst/>
              <a:gdLst/>
              <a:ahLst/>
              <a:cxnLst/>
              <a:rect r="r" b="b" t="t" l="l"/>
              <a:pathLst>
                <a:path h="677958" w="6186311">
                  <a:moveTo>
                    <a:pt x="6061851" y="677957"/>
                  </a:moveTo>
                  <a:lnTo>
                    <a:pt x="124460" y="677957"/>
                  </a:lnTo>
                  <a:cubicBezTo>
                    <a:pt x="55880" y="677957"/>
                    <a:pt x="0" y="622077"/>
                    <a:pt x="0" y="553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53498"/>
                  </a:lnTo>
                  <a:cubicBezTo>
                    <a:pt x="6186311" y="622077"/>
                    <a:pt x="6130431" y="677958"/>
                    <a:pt x="6061851" y="677958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06273" y="437833"/>
            <a:ext cx="9165378" cy="8116169"/>
            <a:chOff x="0" y="0"/>
            <a:chExt cx="12220504" cy="108215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6679516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9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18051"/>
              <a:ext cx="12220504" cy="7987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10"/>
                </a:lnSpc>
              </a:pPr>
              <a:r>
                <a:rPr lang="en-US" sz="7100" b="true">
                  <a:solidFill>
                    <a:srgbClr val="0435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Market Research &amp; Competitor Analysis for Fintech </a:t>
              </a:r>
            </a:p>
            <a:p>
              <a:pPr algn="l">
                <a:lnSpc>
                  <a:spcPts val="7810"/>
                </a:lnSpc>
              </a:pPr>
              <a:r>
                <a:rPr lang="en-US" sz="7100" b="true">
                  <a:solidFill>
                    <a:srgbClr val="0435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Product Development (PedMonie)</a:t>
              </a:r>
            </a:p>
            <a:p>
              <a:pPr algn="l">
                <a:lnSpc>
                  <a:spcPts val="781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519386"/>
              <a:ext cx="12220504" cy="1302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800" b="true">
                  <a:solidFill>
                    <a:srgbClr val="0435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by Akwesi Ntim Duodu,Edemeka Usoroh,Orooghene Igbide,Samuel Kolade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1262189"/>
            <a:ext cx="16972813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50"/>
              </a:lnSpc>
            </a:pPr>
            <a:r>
              <a:rPr lang="en-US" b="true" sz="55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Target Audience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7342" y="3033798"/>
            <a:ext cx="16721958" cy="7405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2"/>
              </a:lnSpc>
            </a:pPr>
            <a:r>
              <a:rPr lang="en-US" sz="20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PedMonie aims to simplify digital payment acceptance by integrating multiple payment </a:t>
            </a:r>
          </a:p>
          <a:p>
            <a:pPr algn="l">
              <a:lnSpc>
                <a:spcPts val="2892"/>
              </a:lnSpc>
            </a:pPr>
            <a:r>
              <a:rPr lang="en-US" sz="20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methods into a unified system. Relevant demographic groups include: </a:t>
            </a:r>
          </a:p>
          <a:p>
            <a:pPr algn="l">
              <a:lnSpc>
                <a:spcPts val="2892"/>
              </a:lnSpc>
            </a:pPr>
            <a:r>
              <a:rPr lang="en-US" sz="20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Small and Medium-Sized Businesses (SMBs) </a:t>
            </a:r>
          </a:p>
          <a:p>
            <a:pPr algn="l">
              <a:lnSpc>
                <a:spcPts val="2892"/>
              </a:lnSpc>
            </a:pPr>
            <a:r>
              <a:rPr lang="en-US" sz="20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Industries: </a:t>
            </a: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E-commerce, Retail, Hospitality, Logistics, Subscription-based Services. </a:t>
            </a:r>
          </a:p>
          <a:p>
            <a:pPr algn="l">
              <a:lnSpc>
                <a:spcPts val="2892"/>
              </a:lnSpc>
            </a:pPr>
            <a:r>
              <a:rPr lang="en-US" sz="20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Demographics: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Age: 25 – 45 (Business Owners, Entrepreneurs, Startups)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Location: Urban areas in Nigeria (Lagos, Abuja, Port Harcourt, Kano)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Income: ₦2,000,000 – ₦10,000,000/year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Tech-Savvy Level: Moderate to High </a:t>
            </a:r>
          </a:p>
          <a:p>
            <a:pPr algn="l">
              <a:lnSpc>
                <a:spcPts val="2892"/>
              </a:lnSpc>
            </a:pPr>
            <a:r>
              <a:rPr lang="en-US" sz="20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Pain Points: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Difficulty in managing multiple payment channels.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High transaction fees reducing profit margins.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Inconsistent transaction success rates, leading to lost sales.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Integration challenges with websites or mobile apps.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Limited access to real-time analytics for financial tracking. </a:t>
            </a:r>
          </a:p>
          <a:p>
            <a:pPr algn="l">
              <a:lnSpc>
                <a:spcPts val="1492"/>
              </a:lnSpc>
            </a:pP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Limited adoption of digital payments in local businesses.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Delayed transaction processing for bank transfers.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Difficulty in tracking daily sales transactions. </a:t>
            </a:r>
          </a:p>
          <a:p>
            <a:pPr algn="l">
              <a:lnSpc>
                <a:spcPts val="2892"/>
              </a:lnSpc>
            </a:pPr>
            <a:r>
              <a:rPr lang="en-US" sz="20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Low transaction fees to maximize contributions</a:t>
            </a:r>
          </a:p>
          <a:p>
            <a:pPr algn="l" marL="0" indent="0" lvl="0">
              <a:lnSpc>
                <a:spcPts val="28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1262189"/>
            <a:ext cx="16972813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50"/>
              </a:lnSpc>
            </a:pPr>
            <a:r>
              <a:rPr lang="en-US" b="true" sz="55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Target Audience Analysis (cont’d)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3021" y="3011614"/>
            <a:ext cx="7816811" cy="754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2"/>
              </a:lnSpc>
            </a:pP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Brick-and-Mortar Retailers and Restaurants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Industries: </a:t>
            </a: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Restaurants, Boutiques, Supermarkets, Electronics Stores.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Demographics: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Age: 30 – 50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Location: Lagos, aAbuja, Ibadan, Port Harcourt, Kano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Income: ₦3,000,000 – ₦50,000,000/year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Tech-Savvy Level: Low to Moderate </a:t>
            </a:r>
          </a:p>
          <a:p>
            <a:pPr algn="l">
              <a:lnSpc>
                <a:spcPts val="2752"/>
              </a:lnSpc>
            </a:pP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Pain Points: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Limited adoption of digital payments in local businesses.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Delayed transaction processing for bank transfers.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Difficulty in tracking daily sales transactions. </a:t>
            </a:r>
          </a:p>
          <a:p>
            <a:pPr algn="l">
              <a:lnSpc>
                <a:spcPts val="2752"/>
              </a:lnSpc>
            </a:pP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NGOs and Crowdfunding Platforms </a:t>
            </a:r>
          </a:p>
          <a:p>
            <a:pPr algn="l">
              <a:lnSpc>
                <a:spcPts val="2752"/>
              </a:lnSpc>
            </a:pP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Industries: </a:t>
            </a: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Charity Organizations, Non-Profits, Religious Organizations.</a:t>
            </a:r>
          </a:p>
          <a:p>
            <a:pPr algn="l">
              <a:lnSpc>
                <a:spcPts val="2752"/>
              </a:lnSpc>
            </a:pP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Demographics: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Age: 35 – 60 (Donors &amp; NGO Directors)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Location: Nationwide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Income: ₦1,000,000 – ₦100,000,000/year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Tech-Savvy Level: Low to Moderate </a:t>
            </a:r>
          </a:p>
          <a:p>
            <a:pPr algn="l">
              <a:lnSpc>
                <a:spcPts val="2752"/>
              </a:lnSpc>
            </a:pPr>
            <a:r>
              <a:rPr lang="en-US" sz="19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Pain Points: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Difficulty in collecting and managing donations. </a:t>
            </a:r>
          </a:p>
          <a:p>
            <a:pPr algn="l">
              <a:lnSpc>
                <a:spcPts val="2752"/>
              </a:lnSpc>
            </a:pPr>
            <a:r>
              <a:rPr lang="en-US" sz="1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 Fraud risks in large donation transactions. </a:t>
            </a:r>
          </a:p>
          <a:p>
            <a:pPr algn="l" marL="0" indent="0" lvl="0">
              <a:lnSpc>
                <a:spcPts val="2752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448257" y="80705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0787" y="2836444"/>
            <a:ext cx="11662594" cy="59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b="true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Primary Users: </a:t>
            </a: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Small businesses, e-commerce, and service-based businesses.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b="true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Key Differentiator: </a:t>
            </a: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PedMonie should focus on seamless API integrations, real-time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payment analytics, and smart payment routing to improve transaction success rates.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b="true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Pain Points to Address: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o High transaction fees → Offer competitive pricing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o Failed transactions → Improve smart payment routing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o Integration difficulties → Develop easy-to-use API &amp; plugins </a:t>
            </a:r>
          </a:p>
          <a:p>
            <a:pPr algn="l">
              <a:lnSpc>
                <a:spcPts val="3380"/>
              </a:lnSpc>
            </a:pPr>
            <a:r>
              <a:rPr lang="en-US" sz="2600" b="true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Potential Growth Opportunity: </a:t>
            </a: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Expand into POS and offline payment solutions to 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serve local businesses. </a:t>
            </a:r>
          </a:p>
          <a:p>
            <a:pPr algn="l" marL="0" indent="0" lvl="0">
              <a:lnSpc>
                <a:spcPts val="3380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5399999">
            <a:off x="1123188" y="5458149"/>
            <a:ext cx="10925823" cy="0"/>
          </a:xfrm>
          <a:prstGeom prst="line">
            <a:avLst/>
          </a:prstGeom>
          <a:ln cap="rnd" w="9525">
            <a:solidFill>
              <a:srgbClr val="C8C8C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0" y="9310861"/>
            <a:ext cx="18288000" cy="1952277"/>
            <a:chOff x="0" y="0"/>
            <a:chExt cx="6186311" cy="660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86311" cy="660400"/>
            </a:xfrm>
            <a:custGeom>
              <a:avLst/>
              <a:gdLst/>
              <a:ahLst/>
              <a:cxnLst/>
              <a:rect r="r" b="b" t="t" l="l"/>
              <a:pathLst>
                <a:path h="660400" w="6186311">
                  <a:moveTo>
                    <a:pt x="606185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35940"/>
                  </a:lnTo>
                  <a:cubicBezTo>
                    <a:pt x="6186311" y="604520"/>
                    <a:pt x="6130431" y="660400"/>
                    <a:pt x="6061851" y="660400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441939" y="1028700"/>
            <a:ext cx="817361" cy="816339"/>
          </a:xfrm>
          <a:custGeom>
            <a:avLst/>
            <a:gdLst/>
            <a:ahLst/>
            <a:cxnLst/>
            <a:rect r="r" b="b" t="t" l="l"/>
            <a:pathLst>
              <a:path h="816339" w="817361">
                <a:moveTo>
                  <a:pt x="0" y="0"/>
                </a:moveTo>
                <a:lnTo>
                  <a:pt x="817361" y="0"/>
                </a:lnTo>
                <a:lnTo>
                  <a:pt x="817361" y="816339"/>
                </a:lnTo>
                <a:lnTo>
                  <a:pt x="0" y="816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576890" y="1252296"/>
            <a:ext cx="547459" cy="34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0"/>
              </a:lnSpc>
            </a:pPr>
            <a:r>
              <a:rPr lang="en-US" sz="2100" spc="-63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143457" y="77657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528" t="-9788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-976139"/>
            <a:ext cx="18288000" cy="1952277"/>
            <a:chOff x="0" y="0"/>
            <a:chExt cx="6186311" cy="660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86311" cy="660400"/>
            </a:xfrm>
            <a:custGeom>
              <a:avLst/>
              <a:gdLst/>
              <a:ahLst/>
              <a:cxnLst/>
              <a:rect r="r" b="b" t="t" l="l"/>
              <a:pathLst>
                <a:path h="660400" w="6186311">
                  <a:moveTo>
                    <a:pt x="606185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35940"/>
                  </a:lnTo>
                  <a:cubicBezTo>
                    <a:pt x="6186311" y="604520"/>
                    <a:pt x="6130431" y="660400"/>
                    <a:pt x="6061851" y="660400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-177748" y="-976139"/>
            <a:ext cx="18599058" cy="3363045"/>
            <a:chOff x="0" y="0"/>
            <a:chExt cx="6291533" cy="11376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91533" cy="1137623"/>
            </a:xfrm>
            <a:custGeom>
              <a:avLst/>
              <a:gdLst/>
              <a:ahLst/>
              <a:cxnLst/>
              <a:rect r="r" b="b" t="t" l="l"/>
              <a:pathLst>
                <a:path h="1137623" w="6291533">
                  <a:moveTo>
                    <a:pt x="6167073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167074" y="0"/>
                  </a:lnTo>
                  <a:cubicBezTo>
                    <a:pt x="6235653" y="0"/>
                    <a:pt x="6291533" y="55880"/>
                    <a:pt x="6291533" y="124460"/>
                  </a:cubicBezTo>
                  <a:lnTo>
                    <a:pt x="6291533" y="1013163"/>
                  </a:lnTo>
                  <a:cubicBezTo>
                    <a:pt x="6291533" y="1081743"/>
                    <a:pt x="6235653" y="1137623"/>
                    <a:pt x="6167074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6867" y="1118206"/>
            <a:ext cx="11413517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Key Insights And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8816" y="0"/>
            <a:ext cx="7554735" cy="10287000"/>
            <a:chOff x="0" y="0"/>
            <a:chExt cx="2555553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5553" cy="3479800"/>
            </a:xfrm>
            <a:custGeom>
              <a:avLst/>
              <a:gdLst/>
              <a:ahLst/>
              <a:cxnLst/>
              <a:rect r="r" b="b" t="t" l="l"/>
              <a:pathLst>
                <a:path h="3479800" w="2555553">
                  <a:moveTo>
                    <a:pt x="2431093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1093" y="0"/>
                  </a:lnTo>
                  <a:cubicBezTo>
                    <a:pt x="2499673" y="0"/>
                    <a:pt x="2555553" y="55880"/>
                    <a:pt x="2555553" y="124460"/>
                  </a:cubicBezTo>
                  <a:lnTo>
                    <a:pt x="2555553" y="3355340"/>
                  </a:lnTo>
                  <a:cubicBezTo>
                    <a:pt x="2555553" y="3423920"/>
                    <a:pt x="2499673" y="3479800"/>
                    <a:pt x="2431093" y="3479800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221628"/>
            <a:ext cx="557701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00"/>
              </a:lnSpc>
            </a:pPr>
            <a:r>
              <a:rPr lang="en-US" sz="8000">
                <a:solidFill>
                  <a:srgbClr val="043539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577763" y="1028700"/>
            <a:ext cx="9459353" cy="7003985"/>
            <a:chOff x="0" y="0"/>
            <a:chExt cx="12612470" cy="933864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12612470" cy="94053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1"/>
                </a:lnSpc>
                <a:spcBef>
                  <a:spcPts val="3046"/>
                </a:spcBef>
              </a:pPr>
            </a:p>
            <a:p>
              <a:pPr algn="l">
                <a:lnSpc>
                  <a:spcPts val="4061"/>
                </a:lnSpc>
                <a:spcBef>
                  <a:spcPts val="3046"/>
                </a:spcBef>
              </a:pPr>
              <a:r>
                <a:rPr lang="en-US" sz="2901">
                  <a:solidFill>
                    <a:srgbClr val="043539"/>
                  </a:solidFill>
                  <a:latin typeface="Roboto"/>
                  <a:ea typeface="Roboto"/>
                  <a:cs typeface="Roboto"/>
                  <a:sym typeface="Roboto"/>
                </a:rPr>
                <a:t>Paystack, Flutterwave, Interswitch, and e-Tranzact are all major players in Nigeria’s fintech </a:t>
              </a:r>
            </a:p>
            <a:p>
              <a:pPr algn="l">
                <a:lnSpc>
                  <a:spcPts val="4061"/>
                </a:lnSpc>
                <a:spcBef>
                  <a:spcPts val="3046"/>
                </a:spcBef>
              </a:pPr>
              <a:r>
                <a:rPr lang="en-US" sz="2901">
                  <a:solidFill>
                    <a:srgbClr val="043539"/>
                  </a:solidFill>
                  <a:latin typeface="Roboto"/>
                  <a:ea typeface="Roboto"/>
                  <a:cs typeface="Roboto"/>
                  <a:sym typeface="Roboto"/>
                </a:rPr>
                <a:t>ecosystem. However, there is still room for innovation in areas like multi-currency support, </a:t>
              </a:r>
            </a:p>
            <a:p>
              <a:pPr algn="l">
                <a:lnSpc>
                  <a:spcPts val="4061"/>
                </a:lnSpc>
                <a:spcBef>
                  <a:spcPts val="3046"/>
                </a:spcBef>
              </a:pPr>
              <a:r>
                <a:rPr lang="en-US" sz="2901">
                  <a:solidFill>
                    <a:srgbClr val="043539"/>
                  </a:solidFill>
                  <a:latin typeface="Roboto"/>
                  <a:ea typeface="Roboto"/>
                  <a:cs typeface="Roboto"/>
                  <a:sym typeface="Roboto"/>
                </a:rPr>
                <a:t>AI-powered analytics, and offline payment solutions. By addressing these gaps, PedMonie </a:t>
              </a:r>
            </a:p>
            <a:p>
              <a:pPr algn="l">
                <a:lnSpc>
                  <a:spcPts val="4061"/>
                </a:lnSpc>
                <a:spcBef>
                  <a:spcPts val="3046"/>
                </a:spcBef>
              </a:pPr>
              <a:r>
                <a:rPr lang="en-US" sz="2901">
                  <a:solidFill>
                    <a:srgbClr val="043539"/>
                  </a:solidFill>
                  <a:latin typeface="Roboto"/>
                  <a:ea typeface="Roboto"/>
                  <a:cs typeface="Roboto"/>
                  <a:sym typeface="Roboto"/>
                </a:rPr>
                <a:t>can create a more competitive and differentiated payment solution.</a:t>
              </a:r>
            </a:p>
            <a:p>
              <a:pPr algn="l">
                <a:lnSpc>
                  <a:spcPts val="4061"/>
                </a:lnSpc>
                <a:spcBef>
                  <a:spcPts val="3045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147711"/>
              <a:ext cx="12612470" cy="641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48257" y="80705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1177416"/>
            <a:ext cx="9343266" cy="104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2218" y="3784076"/>
            <a:ext cx="10922945" cy="575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2"/>
              </a:lnSpc>
            </a:pPr>
          </a:p>
          <a:p>
            <a:pPr algn="l">
              <a:lnSpc>
                <a:spcPts val="4152"/>
              </a:lnSpc>
            </a:pPr>
          </a:p>
          <a:p>
            <a:pPr algn="l">
              <a:lnSpc>
                <a:spcPts val="4152"/>
              </a:lnSpc>
            </a:pPr>
            <a:r>
              <a:rPr lang="en-US" sz="2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PedMonie is a fintech startup developing a unified payment solution to simplify digital </a:t>
            </a:r>
          </a:p>
          <a:p>
            <a:pPr algn="l">
              <a:lnSpc>
                <a:spcPts val="4152"/>
              </a:lnSpc>
            </a:pPr>
            <a:r>
              <a:rPr lang="en-US" sz="2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payment acceptance for businesses in Nigeria. By integrating mobile money, bank transfers, </a:t>
            </a:r>
          </a:p>
          <a:p>
            <a:pPr algn="l">
              <a:lnSpc>
                <a:spcPts val="4152"/>
              </a:lnSpc>
            </a:pPr>
            <a:r>
              <a:rPr lang="en-US" sz="2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and card payments into a single platform, PedMonie aims to reduce transaction complexity </a:t>
            </a:r>
          </a:p>
          <a:p>
            <a:pPr algn="l">
              <a:lnSpc>
                <a:spcPts val="4152"/>
              </a:lnSpc>
            </a:pPr>
            <a:r>
              <a:rPr lang="en-US" sz="29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and improve success rates. </a:t>
            </a:r>
          </a:p>
          <a:p>
            <a:pPr algn="l">
              <a:lnSpc>
                <a:spcPts val="4152"/>
              </a:lnSpc>
            </a:pPr>
          </a:p>
          <a:p>
            <a:pPr algn="l" marL="0" indent="0" lvl="0">
              <a:lnSpc>
                <a:spcPts val="415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1177416"/>
            <a:ext cx="9343266" cy="104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Research Goals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2218" y="3774551"/>
            <a:ext cx="10922945" cy="454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28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This research aims to support PedMonie’s development by conducting competitor analysis, </a:t>
            </a:r>
          </a:p>
          <a:p>
            <a:pPr algn="l">
              <a:lnSpc>
                <a:spcPts val="4012"/>
              </a:lnSpc>
            </a:pPr>
            <a:r>
              <a:rPr lang="en-US" sz="28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target audience analysis, and market research. </a:t>
            </a:r>
          </a:p>
          <a:p>
            <a:pPr algn="l">
              <a:lnSpc>
                <a:spcPts val="4012"/>
              </a:lnSpc>
            </a:pPr>
            <a:r>
              <a:rPr lang="en-US" sz="28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The objective is to identify opportunities for </a:t>
            </a:r>
          </a:p>
          <a:p>
            <a:pPr algn="l">
              <a:lnSpc>
                <a:spcPts val="4012"/>
              </a:lnSpc>
            </a:pPr>
            <a:r>
              <a:rPr lang="en-US" sz="28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differentiation, understand user pain points, and provide actionable insights to refine the </a:t>
            </a:r>
          </a:p>
          <a:p>
            <a:pPr algn="l">
              <a:lnSpc>
                <a:spcPts val="4012"/>
              </a:lnSpc>
            </a:pPr>
            <a:r>
              <a:rPr lang="en-US" sz="28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product, positioning it as a leading payment solution in Nigeria’s fintech market.</a:t>
            </a:r>
          </a:p>
          <a:p>
            <a:pPr algn="l" marL="0" indent="0" lvl="0">
              <a:lnSpc>
                <a:spcPts val="40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8890" y="5067300"/>
            <a:ext cx="3361311" cy="4958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Define the specific niche and demographic groups most likely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to benefit from PedMonie, focusing on their pain points and payment challenges.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5255613"/>
            <a:ext cx="4509102" cy="446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Identify and analyze key competitors offering similar payment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solutions, documenting their strengths, weaknesses, and opportunities for PedMonie to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differentiate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148084"/>
            <a:ext cx="2552789" cy="90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b="true" sz="2619" spc="78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competitor analysis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67587" y="1177416"/>
            <a:ext cx="8187907" cy="104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Research Objectives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38890" y="2919484"/>
            <a:ext cx="2552789" cy="136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b="true" sz="2619" spc="78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Target Audience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1397" y="2919484"/>
            <a:ext cx="2552789" cy="136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b="true" sz="2619" spc="78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Market Research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00201" y="4873757"/>
            <a:ext cx="3361311" cy="446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Explore market trends, regulatory requirements, and partnership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opportunities to inform product strategy and positioning.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013670" y="3148084"/>
            <a:ext cx="2552789" cy="44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b="true" sz="2619" spc="78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Deliverables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61512" y="4754114"/>
            <a:ext cx="3198155" cy="471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9"/>
              </a:lnSpc>
            </a:pPr>
            <a:r>
              <a:rPr lang="en-US" sz="2664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Provide actionable insights through a research report, structured dataset, </a:t>
            </a:r>
          </a:p>
          <a:p>
            <a:pPr algn="l">
              <a:lnSpc>
                <a:spcPts val="3729"/>
              </a:lnSpc>
            </a:pPr>
            <a:r>
              <a:rPr lang="en-US" sz="2664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and presentation to guide PedMonie’s product refinement and market entry strategy</a:t>
            </a:r>
          </a:p>
          <a:p>
            <a:pPr algn="l" marL="0" indent="0" lvl="0">
              <a:lnSpc>
                <a:spcPts val="37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653541"/>
            <a:ext cx="9343266" cy="209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Research Methodology And Competitor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747" y="3050868"/>
            <a:ext cx="10922945" cy="703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880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Data Collection: </a:t>
            </a: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Identified major competitors like </a:t>
            </a:r>
            <a:r>
              <a:rPr lang="en-US" sz="2880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Paystack</a:t>
            </a: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80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Flutterwave</a:t>
            </a: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</a:p>
          <a:p>
            <a:pPr algn="l">
              <a:lnSpc>
                <a:spcPts val="4032"/>
              </a:lnSpc>
            </a:pPr>
            <a:r>
              <a:rPr lang="en-US" sz="2880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Interswitch</a:t>
            </a: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80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e-Tranzact</a:t>
            </a: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, through desk research and industry reports. Analyzed their </a:t>
            </a:r>
          </a:p>
          <a:p>
            <a:pPr algn="l">
              <a:lnSpc>
                <a:spcPts val="4032"/>
              </a:lnSpc>
            </a:pP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product features, unique selling points (USPs), and market positioning using </a:t>
            </a:r>
          </a:p>
          <a:p>
            <a:pPr algn="l">
              <a:lnSpc>
                <a:spcPts val="4032"/>
              </a:lnSpc>
            </a:pP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competitor websites, product documentation, and user reviews. </a:t>
            </a:r>
          </a:p>
          <a:p>
            <a:pPr algn="l">
              <a:lnSpc>
                <a:spcPts val="4032"/>
              </a:lnSpc>
            </a:pP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880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Data Source / Tools Used: </a:t>
            </a: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Google Scholars, Websites &amp; Industry blogs </a:t>
            </a:r>
          </a:p>
          <a:p>
            <a:pPr algn="l">
              <a:lnSpc>
                <a:spcPts val="4032"/>
              </a:lnSpc>
            </a:pP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880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Output: </a:t>
            </a: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 detailed comparison highlighting competitors’ product details feature, and </a:t>
            </a:r>
          </a:p>
          <a:p>
            <a:pPr algn="l">
              <a:lnSpc>
                <a:spcPts val="4032"/>
              </a:lnSpc>
            </a:pPr>
            <a:r>
              <a:rPr lang="en-US" sz="2880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Unique Selling Points (USPs)</a:t>
            </a:r>
          </a:p>
          <a:p>
            <a:pPr algn="l" marL="0" indent="0" lvl="0">
              <a:lnSpc>
                <a:spcPts val="33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653541"/>
            <a:ext cx="9343266" cy="209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Competitor Analysis and USPs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747" y="3050868"/>
            <a:ext cx="16721958" cy="700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Paystack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Founded: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2015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Unique Selling Points (USPs)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Seamless API integration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Quick settlements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Fraud prevention, and developer-friendly tools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Offers fraud detection, real-time analytics, and regulatory compliance as key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differentiators.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Flutterwave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Founded: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2016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Unique Selling Points (USPs)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Global payment support,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multi-currency transactions, cross-border ease, and diverse payment options (PayPal,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Barter),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offer fraud detection, real-time analytics, and regulatory compliance as key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differentiators.</a:t>
            </a:r>
          </a:p>
          <a:p>
            <a:pPr algn="l" marL="0" indent="0" lvl="0">
              <a:lnSpc>
                <a:spcPts val="33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653541"/>
            <a:ext cx="9343266" cy="209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Competitor Analysis and USPs(cont’d)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747" y="3050868"/>
            <a:ext cx="16721958" cy="700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Interswitch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Founded: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2002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Unique Selling Points (USPs)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Established presence with government and large institutions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Verve card network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robust transaction processing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offer fraud detection, real-time analytics, and regulatory compliance as key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differentiators.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e-Tranzact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Founded: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2003 </a:t>
            </a:r>
          </a:p>
          <a:p>
            <a:pPr algn="l">
              <a:lnSpc>
                <a:spcPts val="3312"/>
              </a:lnSpc>
            </a:pP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Unique Selling Points (USPs)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Custom solutions for enterprises and financial institutions,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bulk payment processing, and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cardless transactions,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offer fraud detection, real-time analytics, and regulatory compliance as key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differentiators.</a:t>
            </a:r>
          </a:p>
          <a:p>
            <a:pPr algn="l" marL="0" indent="0" lvl="0">
              <a:lnSpc>
                <a:spcPts val="33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653541"/>
            <a:ext cx="9343266" cy="209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Problems Our Competitors Are Solving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747" y="3050868"/>
            <a:ext cx="16721958" cy="659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High Payment Failure Rates: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Improved payment routing and fraud prevention.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Financial Inclusion: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Bridging the gap for unbanked populations.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Cross-Border Transactions: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Simplifying international payments.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Security Concerns: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PCI-DSS compliance and fraud monitoring tools.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Slow Settlement Times: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Faster transaction processing and automated settlements.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Limited Developer Support: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API-driven solutions for seamless business integration.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Fraud &amp; Chargeback Risks: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AI-powered fraud detection and dispute resolution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tools.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Lack of Business Insights: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Advanced analytics and reporting for merchants to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optimize operations.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High Payment Failure Rates: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Improved payment routing and fraud prevention.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Financial Inclusion: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Bridging the gap for unbanked populations.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Cross-Border Transactions: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Simplifying international payments.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Security Concerns: 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PCI-DSS compliance and fraud monitoring tool</a:t>
            </a:r>
          </a:p>
          <a:p>
            <a:pPr algn="l" marL="0" indent="0" lvl="0">
              <a:lnSpc>
                <a:spcPts val="33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45468"/>
            <a:ext cx="18288000" cy="3363045"/>
            <a:chOff x="0" y="0"/>
            <a:chExt cx="6186311" cy="1137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1137623"/>
            </a:xfrm>
            <a:custGeom>
              <a:avLst/>
              <a:gdLst/>
              <a:ahLst/>
              <a:cxnLst/>
              <a:rect r="r" b="b" t="t" l="l"/>
              <a:pathLst>
                <a:path h="1137623" w="6186311">
                  <a:moveTo>
                    <a:pt x="6061851" y="1137623"/>
                  </a:moveTo>
                  <a:lnTo>
                    <a:pt x="124460" y="1137623"/>
                  </a:lnTo>
                  <a:cubicBezTo>
                    <a:pt x="55880" y="1137623"/>
                    <a:pt x="0" y="1081743"/>
                    <a:pt x="0" y="10131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013163"/>
                  </a:lnTo>
                  <a:cubicBezTo>
                    <a:pt x="6186311" y="1081743"/>
                    <a:pt x="6130431" y="1137623"/>
                    <a:pt x="6061851" y="1137623"/>
                  </a:cubicBezTo>
                  <a:close/>
                </a:path>
              </a:pathLst>
            </a:custGeom>
            <a:solidFill>
              <a:srgbClr val="B0D8A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67587" y="653541"/>
            <a:ext cx="9343266" cy="209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20"/>
              </a:lnSpc>
            </a:pPr>
            <a:r>
              <a:rPr lang="en-US" b="true" sz="6400">
                <a:solidFill>
                  <a:srgbClr val="043539"/>
                </a:solidFill>
                <a:latin typeface="Roboto Bold"/>
                <a:ea typeface="Roboto Bold"/>
                <a:cs typeface="Roboto Bold"/>
                <a:sym typeface="Roboto Bold"/>
              </a:rPr>
              <a:t>Oppourtunities To Make A Difference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95857" y="7918118"/>
            <a:ext cx="5144543" cy="2521282"/>
          </a:xfrm>
          <a:custGeom>
            <a:avLst/>
            <a:gdLst/>
            <a:ahLst/>
            <a:cxnLst/>
            <a:rect r="r" b="b" t="t" l="l"/>
            <a:pathLst>
              <a:path h="2521282" w="5144543">
                <a:moveTo>
                  <a:pt x="0" y="0"/>
                </a:moveTo>
                <a:lnTo>
                  <a:pt x="5144543" y="0"/>
                </a:lnTo>
                <a:lnTo>
                  <a:pt x="5144543" y="2521282"/>
                </a:lnTo>
                <a:lnTo>
                  <a:pt x="0" y="252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28" t="-9788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747" y="3050868"/>
            <a:ext cx="16721958" cy="659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PedMonie could introduce: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Expanded Multi-Currency Support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Automatic currency conversion for global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transactions.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Offline Payment Integration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POS systems and USSD-based solutions.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AI-Driven Analytics &amp; Insights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Business intelligence tools for merchants.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Automated Invoice Management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Built-in invoicing and payment tracking.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Loyalty &amp; Rewards Programs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Incentives for customer transactions.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Embedded Finance Solutions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Offer lending, insurance, and investment options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within the payment platform.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Customizable Checkout Experience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Merchants can tailor the UI/UX of their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payment pages.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Biometric Authentication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Enhance security with fingerprint or facial recognition for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transactions.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9. </a:t>
            </a:r>
            <a:r>
              <a:rPr lang="en-US" sz="2365" b="true">
                <a:solidFill>
                  <a:srgbClr val="3B3B3B"/>
                </a:solidFill>
                <a:latin typeface="Roboto Bold"/>
                <a:ea typeface="Roboto Bold"/>
                <a:cs typeface="Roboto Bold"/>
                <a:sym typeface="Roboto Bold"/>
              </a:rPr>
              <a:t>Smart Fraud Detection</a:t>
            </a: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: AI-powered real-time fraud prevention using behavioral </a:t>
            </a:r>
          </a:p>
          <a:p>
            <a:pPr algn="l">
              <a:lnSpc>
                <a:spcPts val="3312"/>
              </a:lnSpc>
            </a:pPr>
            <a:r>
              <a:rPr lang="en-US" sz="2365">
                <a:solidFill>
                  <a:srgbClr val="3B3B3B"/>
                </a:solidFill>
                <a:latin typeface="Roboto"/>
                <a:ea typeface="Roboto"/>
                <a:cs typeface="Roboto"/>
                <a:sym typeface="Roboto"/>
              </a:rPr>
              <a:t>analysis. </a:t>
            </a:r>
          </a:p>
          <a:p>
            <a:pPr algn="l" marL="0" indent="0" lvl="0">
              <a:lnSpc>
                <a:spcPts val="33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DAGdn4C1MJc</dc:identifier>
  <dcterms:modified xsi:type="dcterms:W3CDTF">2011-08-01T06:04:30Z</dcterms:modified>
  <cp:revision>1</cp:revision>
  <dc:title>market research and competitive analysis Business Project Presentation</dc:title>
</cp:coreProperties>
</file>