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1" r:id="rId3"/>
    <p:sldId id="334" r:id="rId4"/>
    <p:sldId id="332" r:id="rId5"/>
    <p:sldId id="261" r:id="rId6"/>
    <p:sldId id="335" r:id="rId7"/>
    <p:sldId id="336" r:id="rId8"/>
    <p:sldId id="344" r:id="rId9"/>
    <p:sldId id="346" r:id="rId10"/>
    <p:sldId id="348" r:id="rId11"/>
    <p:sldId id="343" r:id="rId12"/>
    <p:sldId id="349" r:id="rId13"/>
    <p:sldId id="337" r:id="rId14"/>
    <p:sldId id="339" r:id="rId15"/>
    <p:sldId id="340" r:id="rId16"/>
    <p:sldId id="338" r:id="rId17"/>
    <p:sldId id="341" r:id="rId18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orient="horz" pos="25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6"/>
    <p:restoredTop sz="94658"/>
  </p:normalViewPr>
  <p:slideViewPr>
    <p:cSldViewPr>
      <p:cViewPr>
        <p:scale>
          <a:sx n="75" d="100"/>
          <a:sy n="75" d="100"/>
        </p:scale>
        <p:origin x="1848" y="115"/>
      </p:cViewPr>
      <p:guideLst>
        <p:guide orient="horz" pos="720"/>
        <p:guide pos="288"/>
        <p:guide orient="horz" pos="25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5300" y="6461759"/>
            <a:ext cx="641603" cy="248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478" y="2640851"/>
            <a:ext cx="9285605" cy="146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8504" y="6506291"/>
            <a:ext cx="170561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Image </a:t>
            </a:r>
            <a:r>
              <a:rPr spc="-5" dirty="0"/>
              <a:t>Processing</a:t>
            </a:r>
            <a:r>
              <a:rPr spc="-70" dirty="0"/>
              <a:t> </a:t>
            </a:r>
            <a:r>
              <a:rPr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12504" y="6418258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Malgun Gothic"/>
                <a:cs typeface="Malgun Gothic"/>
              </a:defRPr>
            </a:lvl1pPr>
          </a:lstStyle>
          <a:p>
            <a:pPr marL="121285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47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8275" y="2171297"/>
            <a:ext cx="822911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FinalTerm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 보고서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제목 </a:t>
            </a:r>
            <a:r>
              <a:rPr lang="en-US" altLang="ko-KR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lang="en-US" altLang="ko-KR" sz="36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YOLOChange</a:t>
            </a:r>
            <a:r>
              <a:rPr lang="ko-KR" altLang="en-US"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블로그</a:t>
            </a:r>
            <a:endParaRPr sz="3600"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4600" y="3911489"/>
            <a:ext cx="3122787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학번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2021105556</a:t>
            </a:r>
            <a:endParaRPr lang="en-US" altLang="ko-KR" sz="2400"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이름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</a:t>
            </a:r>
            <a:r>
              <a:rPr lang="ko-KR" alt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ZHENYAO</a:t>
            </a:r>
            <a:endParaRPr sz="24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9628" y="5259323"/>
            <a:ext cx="1036319" cy="402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4215" y="5285013"/>
            <a:ext cx="2418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20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2000" b="1" spc="-12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138" y="630845"/>
            <a:ext cx="51084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altLang="ko-K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Mobile/</a:t>
            </a:r>
            <a:r>
              <a:rPr lang="en-US" altLang="ko-KR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WebService</a:t>
            </a:r>
            <a:r>
              <a:rPr lang="en-US" altLang="ko-KR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Project</a:t>
            </a:r>
            <a:endParaRPr lang="en-US" altLang="ko-K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4422-BB0D-3E5A-7E5E-14136C8A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7A25E-EF9B-015E-ACE8-7A7A35A7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3. Client System(Android, </a:t>
            </a:r>
            <a:r>
              <a:rPr lang="en-US" altLang="ko-KR" dirty="0">
                <a:solidFill>
                  <a:schemeClr val="tx2"/>
                </a:solidFill>
              </a:rPr>
              <a:t>Java</a:t>
            </a:r>
            <a:r>
              <a:rPr lang="ko-KR" altLang="en-US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개별 제안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94BAA-EF43-505D-E9D9-DC002713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338554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3.1. Image list view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개별 제안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0B8A7-7FF0-6EAE-390E-8D3D5A0B7D5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813317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3.2. Image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목록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획득을 위한 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" altLang="ko-KR" sz="140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400" b="1" spc="-5" dirty="0">
              <a:solidFill>
                <a:srgbClr val="558ED5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>
              <a:lnSpc>
                <a:spcPct val="100000"/>
              </a:lnSpc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dirty="0">
              <a:latin typeface="+mn-ea"/>
              <a:cs typeface="Gulim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E01DD3E-BC55-0D0F-9780-7B8B684C16E3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3.3.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공통기능 및 추가기능을 활용한 사용자 시나리오 및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UI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F8C301E-3D83-105C-BBF1-8DF4BD734E96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1369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3-4.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기타 추가 기능</a:t>
            </a: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690880" lvl="1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간략한 설명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</a:p>
          <a:p>
            <a:pPr marL="403225" lvl="1" latinLnBrk="0">
              <a:spcBef>
                <a:spcPts val="1440"/>
              </a:spcBef>
              <a:tabLst>
                <a:tab pos="690880" algn="l"/>
                <a:tab pos="691515" algn="l"/>
              </a:tabLst>
            </a:pP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(</a:t>
            </a:r>
            <a:r>
              <a:rPr lang="ko-KR" altLang="en-US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기능 동작 캡처 화면 제시</a:t>
            </a:r>
            <a:r>
              <a:rPr lang="en-US" altLang="ko-KR" sz="1200" i="1" kern="0" spc="-5" dirty="0">
                <a:solidFill>
                  <a:srgbClr val="FF0000"/>
                </a:solidFill>
                <a:latin typeface="+mn-ea"/>
                <a:cs typeface="Malgun Gothic"/>
              </a:rPr>
              <a:t>)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  <a:cs typeface="Gulim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pic>
        <p:nvPicPr>
          <p:cNvPr id="8" name="그림 7" descr="스크린샷, 텍스트, 휴대 전화, 운영 체제이(가) 표시된 사진&#10;&#10;자동 생성된 설명">
            <a:extLst>
              <a:ext uri="{FF2B5EF4-FFF2-40B4-BE49-F238E27FC236}">
                <a16:creationId xmlns:a16="http://schemas.microsoft.com/office/drawing/2014/main" id="{1162C869-5309-09BF-A6F1-25D007242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92598"/>
            <a:ext cx="3269217" cy="1739333"/>
          </a:xfrm>
          <a:prstGeom prst="rect">
            <a:avLst/>
          </a:prstGeom>
        </p:spPr>
      </p:pic>
      <p:pic>
        <p:nvPicPr>
          <p:cNvPr id="10" name="그림 9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6BB61D7-57EF-BD71-19CD-C8D74E9FFA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632731"/>
            <a:ext cx="4023360" cy="209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6232A-58D9-EFAF-E142-261AA29A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11783AD-4A19-F75E-4B88-637986810F13}"/>
              </a:ext>
            </a:extLst>
          </p:cNvPr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4824326-EE27-709E-7158-5943D15D3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7807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>
                <a:solidFill>
                  <a:schemeClr val="tx1"/>
                </a:solidFill>
              </a:rPr>
              <a:t>기능</a:t>
            </a:r>
            <a:r>
              <a:rPr lang="en-US" altLang="ko-KR" sz="2000" i="1" dirty="0">
                <a:solidFill>
                  <a:schemeClr val="tx1"/>
                </a:solidFill>
              </a:rPr>
              <a:t>(</a:t>
            </a:r>
            <a:r>
              <a:rPr lang="ko-KR" altLang="en-US" sz="2000" i="1" dirty="0">
                <a:solidFill>
                  <a:schemeClr val="tx1"/>
                </a:solidFill>
              </a:rPr>
              <a:t>예상</a:t>
            </a:r>
            <a:r>
              <a:rPr lang="en-US" altLang="ko-KR" sz="2000" i="1" dirty="0">
                <a:solidFill>
                  <a:schemeClr val="tx1"/>
                </a:solidFill>
              </a:rPr>
              <a:t>)</a:t>
            </a:r>
            <a:endParaRPr i="1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61D4089-E132-58E8-50CC-B7309250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" y="1108825"/>
            <a:ext cx="88052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부족한 설명 추가 및 신규 기능 중심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안전한 사용자 인증 시스템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기반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토큰 인증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통해 사용자 로그인과 권한 검증을 강화한다.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로그인 시 Access 토큰과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Refresh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토큰을 발급하고, 이를 통해 안전한 데이터 접근을 제공한다.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 업로드 및 관리 기능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사용자는 이미지 파일을 업로드하고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제목, 설명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추가할 수 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관리자 페이지에서 이미지의 수정, 삭제가 가능하며, 이미지 목록을 조회할 수 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 검색 및 필터 기능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업로드된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이미지 중 원하는 이미지를 쉽게 찾을 수 있도록 제목, 설명, 업로드 날짜 등을 기준으로 검색 및 필터링 기능을 제공한다.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제공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통해 이미지 목록을 가져오거나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업로드된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이미지 데이터를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API로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제공한다.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외부 애플리케이션 및 서비스가 시스템의 데이터를 활용할 수 있도록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공개한다.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에러 페이지 커스터마이징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404 및 500 에러 페이지를 사용자 친화적으로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커스터마이징하여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오류 발생 시 사용자의 이해를 돕는다.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E1955-B708-107E-5B53-2CD30038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1"/>
                </a:solidFill>
              </a:rPr>
              <a:t>기능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i="1" dirty="0">
                <a:solidFill>
                  <a:schemeClr val="tx1"/>
                </a:solidFill>
              </a:rPr>
              <a:t>예상</a:t>
            </a:r>
            <a:r>
              <a:rPr lang="en-US" altLang="ko-KR" sz="2000" i="1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75D2D6-9062-A44F-15B5-E92FFAA9F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9177512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에지/서버/스마트폰 클라이언트의 역할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에지 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실시간 데이터 전송 및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전처리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 데이터를 클라우드로 전송하기 전에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압축 및 변환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작업을 수행하여 네트워크 사용량을 줄인다.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로컬 이미지 필터링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간단한 이미지 검색 기능을 에지 장치에서 수행해 처리 시간을 단축한다.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서버 (Server)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중앙 데이터 관리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업로드된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이미지 데이터와 관련된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메타데이터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(제목, 설명)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저장하고 관리한다.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인증 및 권한 검증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인증 시스템을 기반으로 사용자의 접근 권한을 확인하고 데이터를 안전하게 제공한다.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서비스 제공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등의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API를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통해 이미지 데이터를 다른 애플리케이션과 공유한다.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스마트폰 클라이언트 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Smartphone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 업로드 및 보기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사용자는 스마트폰 앱을 통해 이미지를 업로드하고 관리할 수 있다.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 갤러리 페이지에서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업로드된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이미지를 확인하고, 검색 및 필터 기능을 사용할 수 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알림 기능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 업로드 완료, 서버 응답 오류 등의 이벤트를 사용자에게 알림으로 제공한다.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로그인 및 데이터 접근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앱은 로그인 화면을 통해 사용자 인증을 수행하고 JWT 토큰을 발급받는다.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이후 토큰을 사용해 서버의 이미지 데이터를 안전하게 불러온다.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1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  <a:endParaRPr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A61889-E85F-EB3D-1E67-F88FE86C2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113514"/>
            <a:ext cx="87376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사용자 로그인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사용자는 웹사이트에 접속하여 로그인 페이지로 이동한다.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사용자명(예: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admin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)과 비밀번호(예: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admin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입력한 후 로그인 버튼을 클릭한다.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서버는 입력된 정보를 검증하고, 성공 시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토큰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발급하여 반환한다.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사용자는 발급받은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토큰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사용해 인증이 필요한 서비스에 접근할 수 있다.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이미지 업로드 및 관리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사용자는 로그인 후 관리자 페이지 또는 이미지 관리 페이지로 이동한다.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"이미지 업로드" 버튼을 클릭해 새로운 이미지를 추가할 수 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추가된 이미지는 목록에 나타나며, 사용자는 이미지의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제목, 설명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등을 확인하거나 수정 및 삭제할 수 있다.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이미지 조회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사용자는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gallery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페이지로 이동하여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업로드된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이미지 목록을 확인할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검색 기능을 통해 특정 이미지의 제목이나 키워드를 입력하여 원하는 이미지를 찾을 수 있다.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API를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통한 데이터 접근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프론트엔드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또는 외부 애플리케이션은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엔드포인트를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호출해 이미지 데이터를 가져올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인증이 필요하므로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Access 토큰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헤더에 포함시켜 요청을 보낸다.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서버는 요청을 인증하고, 유효한 토큰이 있을 경우 이미지 데이터를 반환한다.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시나리오는 사용자가 로그인하여 안전하게 시스템에 접근하고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이미지를 업로드 및 관리하며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조회 기능과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통해 데이터를 활용하는 흐름을 보여준다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1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8455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개발과정의 이슈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선택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53" y="1109469"/>
            <a:ext cx="8080375" cy="46942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2000" spc="-5" dirty="0">
                <a:latin typeface="+mn-ea"/>
                <a:cs typeface="Malgun Gothic"/>
              </a:rPr>
              <a:t>1. </a:t>
            </a:r>
            <a:r>
              <a:rPr lang="ko-KR" altLang="en-US" sz="2000" spc="-5" dirty="0">
                <a:latin typeface="+mn-ea"/>
                <a:cs typeface="Malgun Gothic"/>
              </a:rPr>
              <a:t>로그인 보안기능 만들고 </a:t>
            </a:r>
            <a:r>
              <a:rPr lang="en-US" altLang="ko-KR" sz="2000" spc="-5" dirty="0">
                <a:latin typeface="+mn-ea"/>
                <a:cs typeface="Malgun Gothic"/>
              </a:rPr>
              <a:t>post</a:t>
            </a:r>
            <a:r>
              <a:rPr lang="ko-KR" altLang="en-US" sz="2000" spc="-5" dirty="0">
                <a:latin typeface="+mn-ea"/>
                <a:cs typeface="Malgun Gothic"/>
              </a:rPr>
              <a:t>로 다 </a:t>
            </a:r>
            <a:r>
              <a:rPr lang="ko-KR" altLang="en-US" sz="2000" spc="-5" dirty="0" err="1">
                <a:latin typeface="+mn-ea"/>
                <a:cs typeface="Malgun Gothic"/>
              </a:rPr>
              <a:t>됬는데</a:t>
            </a:r>
            <a:r>
              <a:rPr lang="en-US" altLang="ko-KR" sz="2000" spc="-5" dirty="0">
                <a:latin typeface="+mn-ea"/>
                <a:cs typeface="Malgun Gothic"/>
              </a:rPr>
              <a:t>, </a:t>
            </a:r>
            <a:r>
              <a:rPr lang="ko-KR" altLang="en-US" sz="2000" spc="-5" dirty="0">
                <a:latin typeface="+mn-ea"/>
                <a:cs typeface="Malgun Gothic"/>
              </a:rPr>
              <a:t>뒤에 부분을 진행하다 파일을 잘못 건들려 아무리 해도 다시 안됩니다</a:t>
            </a:r>
            <a:r>
              <a:rPr lang="en-US" altLang="ko-KR" sz="2000" spc="-5" dirty="0">
                <a:latin typeface="+mn-ea"/>
                <a:cs typeface="Malgun Gothic"/>
              </a:rPr>
              <a:t>. 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sz="2000" dirty="0">
                <a:latin typeface="+mn-ea"/>
                <a:cs typeface="Malgun Gothic"/>
              </a:rPr>
              <a:t>2. </a:t>
            </a:r>
            <a:r>
              <a:rPr lang="en-US" altLang="ko-KR" sz="2000" dirty="0" err="1">
                <a:latin typeface="+mn-ea"/>
                <a:cs typeface="Malgun Gothic"/>
              </a:rPr>
              <a:t>Ms</a:t>
            </a:r>
            <a:r>
              <a:rPr lang="en-US" altLang="ko-KR" sz="2000" dirty="0">
                <a:latin typeface="+mn-ea"/>
                <a:cs typeface="Malgun Gothic"/>
              </a:rPr>
              <a:t> coco </a:t>
            </a:r>
            <a:r>
              <a:rPr lang="ko-KR" altLang="en-US" sz="2000" dirty="0">
                <a:latin typeface="+mn-ea"/>
                <a:cs typeface="Malgun Gothic"/>
              </a:rPr>
              <a:t>훈련을 하지 못해 객체 검출 기능을 구현하지 못했습니다</a:t>
            </a:r>
            <a:r>
              <a:rPr lang="en-US" altLang="ko-KR" sz="2000" dirty="0">
                <a:latin typeface="+mn-ea"/>
                <a:cs typeface="Malgun Gothic"/>
              </a:rPr>
              <a:t>. 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sz="2000" dirty="0">
                <a:latin typeface="+mn-ea"/>
                <a:cs typeface="Malgun Gothic"/>
              </a:rPr>
              <a:t>3. </a:t>
            </a:r>
            <a:r>
              <a:rPr lang="en-US" altLang="ko-KR" sz="2000" dirty="0">
                <a:latin typeface="+mn-ea"/>
                <a:cs typeface="Malgun Gothic"/>
              </a:rPr>
              <a:t>Image </a:t>
            </a:r>
            <a:r>
              <a:rPr lang="ko-KR" altLang="en-US" sz="2000" dirty="0">
                <a:latin typeface="+mn-ea"/>
                <a:cs typeface="Malgun Gothic"/>
              </a:rPr>
              <a:t>목록</a:t>
            </a:r>
            <a:r>
              <a:rPr lang="en-US" altLang="ko-KR" sz="2000" dirty="0">
                <a:latin typeface="+mn-ea"/>
                <a:cs typeface="Malgun Gothic"/>
              </a:rPr>
              <a:t>, </a:t>
            </a:r>
            <a:r>
              <a:rPr lang="ko-KR" altLang="en-US" sz="2000" dirty="0">
                <a:latin typeface="+mn-ea"/>
                <a:cs typeface="Malgun Gothic"/>
              </a:rPr>
              <a:t>획득을 위한 </a:t>
            </a:r>
            <a:r>
              <a:rPr lang="en-US" altLang="ko-KR" sz="2000" dirty="0">
                <a:latin typeface="+mn-ea"/>
                <a:cs typeface="Malgun Gothic"/>
              </a:rPr>
              <a:t>HTTP </a:t>
            </a:r>
            <a:r>
              <a:rPr lang="en-US" altLang="ko-KR" sz="2000" dirty="0" err="1">
                <a:latin typeface="+mn-ea"/>
                <a:cs typeface="Malgun Gothic"/>
              </a:rPr>
              <a:t>Restfull</a:t>
            </a:r>
            <a:r>
              <a:rPr lang="en-US" altLang="ko-KR" sz="2000" dirty="0">
                <a:latin typeface="+mn-ea"/>
                <a:cs typeface="Malgun Gothic"/>
              </a:rPr>
              <a:t> API </a:t>
            </a:r>
            <a:r>
              <a:rPr lang="ko-KR" altLang="en-US" sz="2000" dirty="0">
                <a:latin typeface="+mn-ea"/>
                <a:cs typeface="Malgun Gothic"/>
              </a:rPr>
              <a:t>제공</a:t>
            </a:r>
            <a:r>
              <a:rPr lang="en-US" altLang="ko-KR" sz="2000" dirty="0">
                <a:latin typeface="+mn-ea"/>
                <a:cs typeface="Malgun Gothic"/>
              </a:rPr>
              <a:t>, 3.2. Image </a:t>
            </a:r>
            <a:r>
              <a:rPr lang="ko-KR" altLang="en-US" sz="2000" dirty="0">
                <a:latin typeface="+mn-ea"/>
                <a:cs typeface="Malgun Gothic"/>
              </a:rPr>
              <a:t>목록</a:t>
            </a:r>
            <a:r>
              <a:rPr lang="en-US" altLang="ko-KR" sz="2000" dirty="0">
                <a:latin typeface="+mn-ea"/>
                <a:cs typeface="Malgun Gothic"/>
              </a:rPr>
              <a:t>, </a:t>
            </a:r>
            <a:r>
              <a:rPr lang="ko-KR" altLang="en-US" sz="2000" dirty="0">
                <a:latin typeface="+mn-ea"/>
                <a:cs typeface="Malgun Gothic"/>
              </a:rPr>
              <a:t>획득을 위한 </a:t>
            </a:r>
            <a:r>
              <a:rPr lang="en-US" altLang="ko-KR" sz="2000" dirty="0">
                <a:latin typeface="+mn-ea"/>
                <a:cs typeface="Malgun Gothic"/>
              </a:rPr>
              <a:t>HTTP </a:t>
            </a:r>
            <a:r>
              <a:rPr lang="en-US" altLang="ko-KR" sz="2000" dirty="0" err="1">
                <a:latin typeface="+mn-ea"/>
                <a:cs typeface="Malgun Gothic"/>
              </a:rPr>
              <a:t>Restfull</a:t>
            </a:r>
            <a:r>
              <a:rPr lang="en-US" altLang="ko-KR" sz="2000" dirty="0">
                <a:latin typeface="+mn-ea"/>
                <a:cs typeface="Malgun Gothic"/>
              </a:rPr>
              <a:t> API </a:t>
            </a:r>
            <a:r>
              <a:rPr lang="ko-KR" altLang="en-US" sz="2000" dirty="0">
                <a:latin typeface="+mn-ea"/>
                <a:cs typeface="Malgun Gothic"/>
              </a:rPr>
              <a:t>사용기능 을 구현하지 못했습니다</a:t>
            </a:r>
            <a:r>
              <a:rPr lang="en-US" altLang="ko-KR" sz="2000" dirty="0">
                <a:latin typeface="+mn-ea"/>
                <a:cs typeface="Malgun Gothic"/>
              </a:rPr>
              <a:t>. </a:t>
            </a:r>
            <a:r>
              <a:rPr lang="ko-KR" altLang="en-US" sz="2000" dirty="0" err="1">
                <a:latin typeface="+mn-ea"/>
                <a:cs typeface="Malgun Gothic"/>
              </a:rPr>
              <a:t>과제할때</a:t>
            </a:r>
            <a:r>
              <a:rPr lang="ko-KR" altLang="en-US" sz="2000" dirty="0">
                <a:latin typeface="+mn-ea"/>
                <a:cs typeface="Malgun Gothic"/>
              </a:rPr>
              <a:t> 부터 </a:t>
            </a:r>
            <a:r>
              <a:rPr lang="en-US" altLang="ko-KR" sz="2000" dirty="0" err="1">
                <a:latin typeface="+mn-ea"/>
                <a:cs typeface="Malgun Gothic"/>
              </a:rPr>
              <a:t>api</a:t>
            </a:r>
            <a:r>
              <a:rPr lang="ko-KR" altLang="en-US" sz="2000" dirty="0">
                <a:latin typeface="+mn-ea"/>
                <a:cs typeface="Malgun Gothic"/>
              </a:rPr>
              <a:t>기능을 </a:t>
            </a:r>
            <a:r>
              <a:rPr lang="ko-KR" altLang="en-US" sz="2000" dirty="0" err="1">
                <a:latin typeface="+mn-ea"/>
                <a:cs typeface="Malgun Gothic"/>
              </a:rPr>
              <a:t>구현하는곳에</a:t>
            </a:r>
            <a:r>
              <a:rPr lang="ko-KR" altLang="en-US" sz="2000" dirty="0">
                <a:latin typeface="+mn-ea"/>
                <a:cs typeface="Malgun Gothic"/>
              </a:rPr>
              <a:t> 실패를 </a:t>
            </a:r>
            <a:r>
              <a:rPr lang="ko-KR" altLang="en-US" sz="2000" dirty="0" err="1">
                <a:latin typeface="+mn-ea"/>
                <a:cs typeface="Malgun Gothic"/>
              </a:rPr>
              <a:t>많이했는데</a:t>
            </a:r>
            <a:r>
              <a:rPr lang="ko-KR" altLang="en-US" sz="2000" dirty="0">
                <a:latin typeface="+mn-ea"/>
                <a:cs typeface="Malgun Gothic"/>
              </a:rPr>
              <a:t> 끝까지 완성하지 못해 너무나 아쉽습니다</a:t>
            </a:r>
            <a:r>
              <a:rPr lang="en-US" altLang="ko-KR" sz="2000" dirty="0">
                <a:latin typeface="+mn-ea"/>
                <a:cs typeface="Malgun Gothic"/>
              </a:rPr>
              <a:t>. 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2000" dirty="0">
                <a:latin typeface="+mn-ea"/>
                <a:cs typeface="Malgun Gothic"/>
              </a:rPr>
              <a:t>4. </a:t>
            </a:r>
            <a:r>
              <a:rPr lang="en-US" altLang="ko-KR" sz="2000" dirty="0" err="1">
                <a:latin typeface="+mn-ea"/>
                <a:cs typeface="Malgun Gothic"/>
              </a:rPr>
              <a:t>AndroidClient</a:t>
            </a:r>
            <a:r>
              <a:rPr lang="en-US" altLang="ko-KR" sz="2000" dirty="0">
                <a:latin typeface="+mn-ea"/>
                <a:cs typeface="Malgun Gothic"/>
              </a:rPr>
              <a:t> </a:t>
            </a:r>
            <a:r>
              <a:rPr lang="ko-KR" altLang="en-US" sz="2000" dirty="0">
                <a:latin typeface="+mn-ea"/>
                <a:cs typeface="Malgun Gothic"/>
              </a:rPr>
              <a:t>기능을 </a:t>
            </a:r>
            <a:r>
              <a:rPr lang="ko-KR" altLang="en-US" sz="2000" dirty="0" err="1">
                <a:latin typeface="+mn-ea"/>
                <a:cs typeface="Malgun Gothic"/>
              </a:rPr>
              <a:t>구현할때는</a:t>
            </a:r>
            <a:r>
              <a:rPr lang="en-US" altLang="ko-KR" sz="2000" dirty="0">
                <a:latin typeface="+mn-ea"/>
                <a:cs typeface="Malgun Gothic"/>
              </a:rPr>
              <a:t>from</a:t>
            </a:r>
            <a:r>
              <a:rPr lang="ko-KR" altLang="en-US" sz="2000" dirty="0">
                <a:latin typeface="+mn-ea"/>
                <a:cs typeface="Malgun Gothic"/>
              </a:rPr>
              <a:t>을 한번만 </a:t>
            </a:r>
            <a:r>
              <a:rPr lang="ko-KR" altLang="en-US" sz="2000" dirty="0" err="1">
                <a:latin typeface="+mn-ea"/>
                <a:cs typeface="Malgun Gothic"/>
              </a:rPr>
              <a:t>써야하는데</a:t>
            </a:r>
            <a:r>
              <a:rPr lang="ko-KR" altLang="en-US" sz="2000" dirty="0">
                <a:latin typeface="+mn-ea"/>
                <a:cs typeface="Malgun Gothic"/>
              </a:rPr>
              <a:t> 한번만 썼는데 계속 </a:t>
            </a:r>
            <a:r>
              <a:rPr lang="ko-KR" altLang="en-US" sz="2000" dirty="0" err="1">
                <a:latin typeface="+mn-ea"/>
                <a:cs typeface="Malgun Gothic"/>
              </a:rPr>
              <a:t>오류가나서</a:t>
            </a:r>
            <a:r>
              <a:rPr lang="ko-KR" altLang="en-US" sz="2000" dirty="0">
                <a:latin typeface="+mn-ea"/>
                <a:cs typeface="Malgun Gothic"/>
              </a:rPr>
              <a:t> </a:t>
            </a:r>
            <a:r>
              <a:rPr lang="ko-KR" altLang="en-US" sz="2000" dirty="0" err="1">
                <a:latin typeface="+mn-ea"/>
                <a:cs typeface="Malgun Gothic"/>
              </a:rPr>
              <a:t>수정하지못해</a:t>
            </a:r>
            <a:r>
              <a:rPr lang="ko-KR" altLang="en-US" sz="2000" dirty="0">
                <a:latin typeface="+mn-ea"/>
                <a:cs typeface="Malgun Gothic"/>
              </a:rPr>
              <a:t> </a:t>
            </a:r>
            <a:r>
              <a:rPr lang="en-US" altLang="ko-KR" sz="2000" dirty="0" err="1">
                <a:latin typeface="+mn-ea"/>
                <a:cs typeface="Malgun Gothic"/>
              </a:rPr>
              <a:t>AndroidClient</a:t>
            </a:r>
            <a:r>
              <a:rPr lang="ko-KR" altLang="en-US" sz="2000" dirty="0">
                <a:latin typeface="+mn-ea"/>
                <a:cs typeface="Malgun Gothic"/>
              </a:rPr>
              <a:t>기능도 원활하게 구현하지 못했습니다</a:t>
            </a:r>
            <a:r>
              <a:rPr lang="en-US" altLang="ko-KR" sz="2000" dirty="0">
                <a:latin typeface="+mn-ea"/>
                <a:cs typeface="Malgun Gothic"/>
              </a:rPr>
              <a:t>. 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en-US" altLang="ko-KR" sz="2000" dirty="0">
              <a:latin typeface="+mn-ea"/>
              <a:cs typeface="Malgun Gothic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ko-KR" altLang="en-US" sz="2000" dirty="0">
                <a:latin typeface="+mn-ea"/>
                <a:cs typeface="Malgun Gothic"/>
              </a:rPr>
              <a:t>유학생으로써 많은 노력을 했지만 </a:t>
            </a:r>
            <a:r>
              <a:rPr lang="ko-KR" altLang="en-US" sz="2000" dirty="0" err="1">
                <a:latin typeface="+mn-ea"/>
                <a:cs typeface="Malgun Gothic"/>
              </a:rPr>
              <a:t>더많은</a:t>
            </a:r>
            <a:r>
              <a:rPr lang="ko-KR" altLang="en-US" sz="2000" dirty="0">
                <a:latin typeface="+mn-ea"/>
                <a:cs typeface="Malgun Gothic"/>
              </a:rPr>
              <a:t> 부족을 </a:t>
            </a:r>
            <a:r>
              <a:rPr lang="ko-KR" altLang="en-US" sz="2000" dirty="0" err="1">
                <a:latin typeface="+mn-ea"/>
                <a:cs typeface="Malgun Gothic"/>
              </a:rPr>
              <a:t>알게되고</a:t>
            </a:r>
            <a:r>
              <a:rPr lang="ko-KR" altLang="en-US" sz="2000" dirty="0">
                <a:latin typeface="+mn-ea"/>
                <a:cs typeface="Malgun Gothic"/>
              </a:rPr>
              <a:t> 마지막의 과제까지 완벽하게 완성하지 못해 너무나 아쉽고 교수님께 </a:t>
            </a:r>
            <a:r>
              <a:rPr lang="ko-KR" altLang="en-US" sz="2000" dirty="0" err="1">
                <a:latin typeface="+mn-ea"/>
                <a:cs typeface="Malgun Gothic"/>
              </a:rPr>
              <a:t>사과드리고</a:t>
            </a:r>
            <a:r>
              <a:rPr lang="ko-KR" altLang="en-US" sz="2000" dirty="0">
                <a:latin typeface="+mn-ea"/>
                <a:cs typeface="Malgun Gothic"/>
              </a:rPr>
              <a:t> 싶습니다</a:t>
            </a:r>
            <a:r>
              <a:rPr lang="en-US" altLang="ko-KR" sz="2000" dirty="0">
                <a:latin typeface="+mn-ea"/>
                <a:cs typeface="Malgun Gothic"/>
              </a:rPr>
              <a:t>. </a:t>
            </a:r>
            <a:r>
              <a:rPr lang="ko-KR" altLang="en-US" sz="2000" dirty="0">
                <a:latin typeface="+mn-ea"/>
                <a:cs typeface="Malgun Gothic"/>
              </a:rPr>
              <a:t>그래도 이수업을 통해 </a:t>
            </a:r>
            <a:r>
              <a:rPr lang="en-US" altLang="ko-KR" sz="2000" dirty="0">
                <a:latin typeface="+mn-ea"/>
                <a:cs typeface="Malgun Gothic"/>
              </a:rPr>
              <a:t>Android</a:t>
            </a:r>
            <a:r>
              <a:rPr lang="ko-KR" altLang="en-US" sz="2000" dirty="0">
                <a:latin typeface="+mn-ea"/>
                <a:cs typeface="Malgun Gothic"/>
              </a:rPr>
              <a:t>를 </a:t>
            </a:r>
            <a:r>
              <a:rPr lang="ko-KR" altLang="en-US" sz="2000" dirty="0" err="1">
                <a:latin typeface="+mn-ea"/>
                <a:cs typeface="Malgun Gothic"/>
              </a:rPr>
              <a:t>어떤거고</a:t>
            </a:r>
            <a:r>
              <a:rPr lang="ko-KR" altLang="en-US" sz="2000" dirty="0">
                <a:latin typeface="+mn-ea"/>
                <a:cs typeface="Malgun Gothic"/>
              </a:rPr>
              <a:t> 어떻게 다루는 것인지 알게 되어 </a:t>
            </a:r>
            <a:r>
              <a:rPr lang="ko-KR" altLang="en-US" sz="2000" dirty="0" err="1">
                <a:latin typeface="+mn-ea"/>
                <a:cs typeface="Malgun Gothic"/>
              </a:rPr>
              <a:t>갑사합니다</a:t>
            </a:r>
            <a:r>
              <a:rPr lang="en-US" altLang="ko-KR" sz="2000" dirty="0">
                <a:latin typeface="+mn-ea"/>
                <a:cs typeface="Malgun Gothic"/>
              </a:rPr>
              <a:t>. </a:t>
            </a:r>
            <a:r>
              <a:rPr lang="ko-KR" altLang="en-US" sz="2000" dirty="0">
                <a:latin typeface="+mn-ea"/>
                <a:cs typeface="Malgun Gothic"/>
              </a:rPr>
              <a:t>한학기동안 수고하셨습니다</a:t>
            </a:r>
            <a:r>
              <a:rPr lang="en-US" altLang="ko-KR" sz="2000" dirty="0">
                <a:latin typeface="+mn-ea"/>
                <a:cs typeface="Malgun Gothic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001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6649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데모</a:t>
            </a:r>
            <a:r>
              <a:rPr lang="en-US" altLang="ko-KR" sz="2000" i="1" dirty="0">
                <a:solidFill>
                  <a:srgbClr val="FF0000"/>
                </a:solidFill>
              </a:rPr>
              <a:t>(</a:t>
            </a:r>
            <a:r>
              <a:rPr lang="ko-KR" altLang="en-US" sz="2000" i="1" dirty="0">
                <a:solidFill>
                  <a:srgbClr val="FF0000"/>
                </a:solidFill>
              </a:rPr>
              <a:t>구동 동영상</a:t>
            </a:r>
            <a:r>
              <a:rPr lang="en-US" altLang="ko-KR" sz="2000" i="1" dirty="0">
                <a:solidFill>
                  <a:srgbClr val="FF0000"/>
                </a:solidFill>
              </a:rPr>
              <a:t>,</a:t>
            </a:r>
            <a:r>
              <a:rPr lang="ko-KR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ko-KR" sz="2000" i="1" dirty="0">
                <a:solidFill>
                  <a:srgbClr val="FF0000"/>
                </a:solidFill>
              </a:rPr>
              <a:t>mp4</a:t>
            </a:r>
            <a:r>
              <a:rPr lang="ko-KR" altLang="en-US" sz="2000" i="1" dirty="0">
                <a:solidFill>
                  <a:srgbClr val="FF0000"/>
                </a:solidFill>
              </a:rPr>
              <a:t> 동영상 파일을 추가 함</a:t>
            </a:r>
            <a:r>
              <a:rPr lang="en-US" altLang="ko-KR" sz="2000" i="1" dirty="0">
                <a:solidFill>
                  <a:srgbClr val="FF0000"/>
                </a:solidFill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760" y="1219200"/>
            <a:ext cx="808037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latin typeface="+mn-ea"/>
                <a:cs typeface="Malgun Gothic"/>
              </a:rPr>
              <a:t>데모 동영상</a:t>
            </a:r>
            <a:endParaRPr lang="en-US" altLang="ko-KR" sz="2000" spc="-5" dirty="0"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latin typeface="+mn-ea"/>
                <a:cs typeface="Malgun Gothic"/>
              </a:rPr>
              <a:t>완전하게 실현하지 못해 데모 영상을 직지 못했습니다</a:t>
            </a:r>
            <a:r>
              <a:rPr lang="en-US" altLang="ko-KR" sz="2000" spc="-5" dirty="0">
                <a:latin typeface="+mn-ea"/>
                <a:cs typeface="Malgun Gothic"/>
              </a:rPr>
              <a:t>.</a:t>
            </a:r>
            <a:r>
              <a:rPr lang="ko-KR" altLang="en-US" sz="2000" spc="-5" dirty="0">
                <a:latin typeface="+mn-ea"/>
                <a:cs typeface="Malgun Gothic"/>
              </a:rPr>
              <a:t>죄송합니다</a:t>
            </a:r>
            <a:r>
              <a:rPr lang="en-US" altLang="ko-KR" sz="2000" spc="-5">
                <a:latin typeface="+mn-ea"/>
                <a:cs typeface="Malgun Gothic"/>
              </a:rPr>
              <a:t>. </a:t>
            </a:r>
            <a:endParaRPr sz="2000" dirty="0">
              <a:latin typeface="+mn-ea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889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5501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기대효과 및 결론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798560" cy="48378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800" dirty="0">
                <a:latin typeface="+mn-ea"/>
                <a:cs typeface="Gulim"/>
              </a:rPr>
              <a:t>1. </a:t>
            </a:r>
            <a:r>
              <a:rPr lang="ko-KR" altLang="en-US" sz="1800" dirty="0">
                <a:latin typeface="+mn-ea"/>
                <a:cs typeface="Gulim"/>
              </a:rPr>
              <a:t>보안 강화</a:t>
            </a:r>
            <a:r>
              <a:rPr lang="en-US" altLang="ko-KR" sz="1800" dirty="0">
                <a:latin typeface="+mn-ea"/>
                <a:cs typeface="Gulim"/>
              </a:rPr>
              <a:t>: </a:t>
            </a:r>
          </a:p>
          <a:p>
            <a:pPr marL="297815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altLang="ko-KR" sz="1800" dirty="0">
                <a:latin typeface="+mn-ea"/>
                <a:cs typeface="Gulim"/>
              </a:rPr>
              <a:t>JWT </a:t>
            </a:r>
            <a:r>
              <a:rPr lang="ko-KR" altLang="en-US" sz="1800" dirty="0">
                <a:latin typeface="+mn-ea"/>
                <a:cs typeface="Gulim"/>
              </a:rPr>
              <a:t>인증 시스템을 구현하여 사용자 로그인의 보안성을 향상시켰다</a:t>
            </a:r>
            <a:r>
              <a:rPr lang="en-US" altLang="ko-KR" sz="1800" dirty="0">
                <a:latin typeface="+mn-ea"/>
                <a:cs typeface="Gulim"/>
              </a:rPr>
              <a:t>. </a:t>
            </a:r>
            <a:r>
              <a:rPr lang="ko-KR" altLang="en-US" sz="1800" dirty="0">
                <a:latin typeface="+mn-ea"/>
                <a:cs typeface="Gulim"/>
              </a:rPr>
              <a:t>이를 통해 불법적인 접근을 방지하고 안전한 데이터 관리가 가능하다</a:t>
            </a:r>
            <a:r>
              <a:rPr lang="en-US" altLang="ko-KR" sz="1800" dirty="0">
                <a:latin typeface="+mn-ea"/>
                <a:cs typeface="Gulim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800" dirty="0">
                <a:latin typeface="+mn-ea"/>
                <a:cs typeface="Gulim"/>
              </a:rPr>
              <a:t>2. </a:t>
            </a:r>
            <a:r>
              <a:rPr lang="ko-KR" altLang="en-US" sz="1800" dirty="0">
                <a:latin typeface="+mn-ea"/>
                <a:cs typeface="Gulim"/>
              </a:rPr>
              <a:t>효율적인 </a:t>
            </a:r>
            <a:r>
              <a:rPr lang="en-US" altLang="ko-KR" sz="1800" dirty="0">
                <a:latin typeface="+mn-ea"/>
                <a:cs typeface="Gulim"/>
              </a:rPr>
              <a:t>API </a:t>
            </a:r>
            <a:r>
              <a:rPr lang="ko-KR" altLang="en-US" sz="1800" dirty="0">
                <a:latin typeface="+mn-ea"/>
                <a:cs typeface="Gulim"/>
              </a:rPr>
              <a:t>데이터 처리</a:t>
            </a:r>
            <a:r>
              <a:rPr lang="en-US" altLang="ko-KR" sz="1800" dirty="0">
                <a:latin typeface="+mn-ea"/>
                <a:cs typeface="Gulim"/>
              </a:rPr>
              <a:t>: </a:t>
            </a:r>
          </a:p>
          <a:p>
            <a:pPr marL="297815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altLang="ko-KR" sz="1800" dirty="0">
                <a:latin typeface="+mn-ea"/>
                <a:cs typeface="Gulim"/>
              </a:rPr>
              <a:t>RESTful API</a:t>
            </a:r>
            <a:r>
              <a:rPr lang="ko-KR" altLang="en-US" sz="1800" dirty="0">
                <a:latin typeface="+mn-ea"/>
                <a:cs typeface="Gulim"/>
              </a:rPr>
              <a:t>를 통해 이미지 데이터의 등록</a:t>
            </a:r>
            <a:r>
              <a:rPr lang="en-US" altLang="ko-KR" sz="1800" dirty="0">
                <a:latin typeface="+mn-ea"/>
                <a:cs typeface="Gulim"/>
              </a:rPr>
              <a:t>, </a:t>
            </a:r>
            <a:r>
              <a:rPr lang="ko-KR" altLang="en-US" sz="1800" dirty="0">
                <a:latin typeface="+mn-ea"/>
                <a:cs typeface="Gulim"/>
              </a:rPr>
              <a:t>조회 및 관리가 </a:t>
            </a:r>
            <a:r>
              <a:rPr lang="ko-KR" altLang="en-US" sz="1800" dirty="0" err="1">
                <a:latin typeface="+mn-ea"/>
                <a:cs typeface="Gulim"/>
              </a:rPr>
              <a:t>원활해졌다</a:t>
            </a:r>
            <a:r>
              <a:rPr lang="en-US" altLang="ko-KR" sz="1800" dirty="0">
                <a:latin typeface="+mn-ea"/>
                <a:cs typeface="Gulim"/>
              </a:rPr>
              <a:t>. </a:t>
            </a:r>
            <a:r>
              <a:rPr lang="ko-KR" altLang="en-US" sz="1800" dirty="0">
                <a:latin typeface="+mn-ea"/>
                <a:cs typeface="Gulim"/>
              </a:rPr>
              <a:t>이는 데이터 전송 및 처리 속도를 개선하고 사용자 경험을 극대화할 수 있다</a:t>
            </a:r>
            <a:r>
              <a:rPr lang="en-US" altLang="ko-KR" sz="1800" dirty="0">
                <a:latin typeface="+mn-ea"/>
                <a:cs typeface="Gulim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dirty="0">
                <a:latin typeface="+mn-ea"/>
                <a:cs typeface="Gulim"/>
              </a:rPr>
              <a:t>3. </a:t>
            </a:r>
            <a:r>
              <a:rPr lang="ko-KR" altLang="en-US" sz="1800" dirty="0">
                <a:latin typeface="+mn-ea"/>
                <a:cs typeface="Gulim"/>
              </a:rPr>
              <a:t>유연한 시스템 확장</a:t>
            </a:r>
            <a:r>
              <a:rPr lang="en-US" altLang="ko-KR" sz="1800" dirty="0">
                <a:latin typeface="+mn-ea"/>
                <a:cs typeface="Gulim"/>
              </a:rPr>
              <a:t>: </a:t>
            </a:r>
          </a:p>
          <a:p>
            <a:pPr marL="297815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ko-KR" altLang="en-US" sz="1800" dirty="0">
                <a:latin typeface="+mn-ea"/>
                <a:cs typeface="Gulim"/>
              </a:rPr>
              <a:t>설계된 시스템은 확장성이 높아 향후 추가 기능이나 모듈을 쉽게 통합할 수 있다</a:t>
            </a:r>
            <a:r>
              <a:rPr lang="en-US" altLang="ko-KR" sz="1800" dirty="0">
                <a:latin typeface="+mn-ea"/>
                <a:cs typeface="Gulim"/>
              </a:rPr>
              <a:t>. </a:t>
            </a:r>
            <a:r>
              <a:rPr lang="ko-KR" altLang="en-US" sz="1800" dirty="0">
                <a:latin typeface="+mn-ea"/>
                <a:cs typeface="Gulim"/>
              </a:rPr>
              <a:t>특히 이미지 분석 및 결과 출력 기능의 확장을 기대할 수 있다</a:t>
            </a:r>
            <a:r>
              <a:rPr lang="en-US" altLang="ko-KR" sz="1800" dirty="0">
                <a:latin typeface="+mn-ea"/>
                <a:cs typeface="Gulim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dirty="0">
                <a:latin typeface="+mn-ea"/>
                <a:cs typeface="Gulim"/>
              </a:rPr>
              <a:t>4. </a:t>
            </a:r>
            <a:r>
              <a:rPr lang="ko-KR" altLang="en-US" sz="1800" dirty="0">
                <a:latin typeface="+mn-ea"/>
                <a:cs typeface="Gulim"/>
              </a:rPr>
              <a:t>사용자 편의성</a:t>
            </a:r>
            <a:r>
              <a:rPr lang="en-US" altLang="ko-KR" sz="1800" dirty="0">
                <a:latin typeface="+mn-ea"/>
                <a:cs typeface="Gulim"/>
              </a:rPr>
              <a:t>: </a:t>
            </a:r>
          </a:p>
          <a:p>
            <a:pPr marL="297815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ko-KR" altLang="en-US" sz="1800" dirty="0">
                <a:latin typeface="+mn-ea"/>
                <a:cs typeface="Gulim"/>
              </a:rPr>
              <a:t>사용자 중심의 </a:t>
            </a:r>
            <a:r>
              <a:rPr lang="en-US" altLang="ko-KR" sz="1800" dirty="0">
                <a:latin typeface="+mn-ea"/>
                <a:cs typeface="Gulim"/>
              </a:rPr>
              <a:t>UI/UX</a:t>
            </a:r>
            <a:r>
              <a:rPr lang="ko-KR" altLang="en-US" sz="1800" dirty="0">
                <a:latin typeface="+mn-ea"/>
                <a:cs typeface="Gulim"/>
              </a:rPr>
              <a:t>를 구현하여 이미지 조회와 관리를 직관적으로 할 수 있다</a:t>
            </a:r>
            <a:r>
              <a:rPr lang="en-US" altLang="ko-KR" sz="1800" dirty="0">
                <a:latin typeface="+mn-ea"/>
                <a:cs typeface="Gulim"/>
              </a:rPr>
              <a:t>. </a:t>
            </a:r>
            <a:r>
              <a:rPr lang="ko-KR" altLang="en-US" sz="1800" dirty="0">
                <a:latin typeface="+mn-ea"/>
                <a:cs typeface="Gulim"/>
              </a:rPr>
              <a:t>또한 </a:t>
            </a:r>
            <a:r>
              <a:rPr lang="ko-KR" altLang="en-US" sz="1800" dirty="0" err="1">
                <a:latin typeface="+mn-ea"/>
                <a:cs typeface="Gulim"/>
              </a:rPr>
              <a:t>프론트엔드와</a:t>
            </a:r>
            <a:r>
              <a:rPr lang="ko-KR" altLang="en-US" sz="1800" dirty="0">
                <a:latin typeface="+mn-ea"/>
                <a:cs typeface="Gulim"/>
              </a:rPr>
              <a:t> </a:t>
            </a:r>
            <a:r>
              <a:rPr lang="ko-KR" altLang="en-US" sz="1800" dirty="0" err="1">
                <a:latin typeface="+mn-ea"/>
                <a:cs typeface="Gulim"/>
              </a:rPr>
              <a:t>백엔드의</a:t>
            </a:r>
            <a:r>
              <a:rPr lang="ko-KR" altLang="en-US" sz="1800" dirty="0">
                <a:latin typeface="+mn-ea"/>
                <a:cs typeface="Gulim"/>
              </a:rPr>
              <a:t> 원활한 통합으로 최적화된 시스템 성능을 제공한다</a:t>
            </a:r>
            <a:r>
              <a:rPr lang="en-US" altLang="ko-KR" sz="1800" dirty="0">
                <a:latin typeface="+mn-ea"/>
                <a:cs typeface="Gulim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en-US" altLang="ko-KR" dirty="0">
              <a:latin typeface="+mn-ea"/>
              <a:cs typeface="Gulim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ko-KR" altLang="en-US" dirty="0"/>
              <a:t>본 프로젝트는 </a:t>
            </a:r>
            <a:r>
              <a:rPr lang="ko-KR" altLang="en-US" b="1" dirty="0"/>
              <a:t>안전하고 효율적인 서비스 시스템</a:t>
            </a:r>
            <a:r>
              <a:rPr lang="ko-KR" altLang="en-US" dirty="0"/>
              <a:t>을 구축하는 것을 목표로 진행되었다</a:t>
            </a:r>
            <a:r>
              <a:rPr lang="en-US" altLang="ko-KR" dirty="0"/>
              <a:t>. JWT </a:t>
            </a:r>
            <a:r>
              <a:rPr lang="ko-KR" altLang="en-US" dirty="0"/>
              <a:t>기반의 인증 기능을 통해 보안을 강화하고</a:t>
            </a:r>
            <a:r>
              <a:rPr lang="en-US" altLang="ko-KR" dirty="0"/>
              <a:t>, RESTful API</a:t>
            </a:r>
            <a:r>
              <a:rPr lang="ko-KR" altLang="en-US" dirty="0"/>
              <a:t>를 활용하여 데이터 관리와 사용자 접근성을 개선하였다</a:t>
            </a:r>
            <a:r>
              <a:rPr lang="en-US" altLang="ko-KR" dirty="0"/>
              <a:t>. </a:t>
            </a:r>
            <a:r>
              <a:rPr lang="ko-KR" altLang="en-US" dirty="0"/>
              <a:t>또한 시스템 확장성을 고려하여 설계되었기 때문에 향후 다양한 기능 추가 및 개선이 가능하다</a:t>
            </a:r>
            <a:r>
              <a:rPr lang="en-US" altLang="ko-KR" dirty="0"/>
              <a:t>. </a:t>
            </a:r>
            <a:r>
              <a:rPr lang="ko-KR" altLang="en-US" dirty="0"/>
              <a:t>하지만 제 실력의 부족으로 완성하지는 못하였다</a:t>
            </a:r>
            <a:r>
              <a:rPr lang="en-US" altLang="ko-KR" dirty="0"/>
              <a:t>. </a:t>
            </a:r>
            <a:endParaRPr lang="ko-KR" altLang="en-US"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2540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2626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결과물의 목록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080375" cy="10983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서비스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URL :  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http://</a:t>
            </a:r>
            <a:r>
              <a:rPr lang="en-US" altLang="ko-KR" sz="2000" i="1" spc="-5" dirty="0" err="1">
                <a:solidFill>
                  <a:srgbClr val="FF0000"/>
                </a:solidFill>
                <a:latin typeface="+mn-ea"/>
                <a:cs typeface="Malgun Gothic"/>
              </a:rPr>
              <a:t>xxx.xxx.xxx</a:t>
            </a:r>
            <a:endParaRPr lang="en-US" altLang="ko-KR" sz="2000" i="1" spc="-5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소스코드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git </a:t>
            </a: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주소 </a:t>
            </a:r>
            <a:r>
              <a:rPr lang="en-US" altLang="ko-KR" sz="2000" spc="-5" dirty="0">
                <a:solidFill>
                  <a:srgbClr val="558ED5"/>
                </a:solidFill>
                <a:latin typeface="+mn-ea"/>
                <a:cs typeface="Malgun Gothic"/>
              </a:rPr>
              <a:t>: </a:t>
            </a:r>
            <a:r>
              <a:rPr lang="en-US" altLang="ko-KR" sz="2000" i="1" spc="-5" dirty="0">
                <a:solidFill>
                  <a:srgbClr val="FF0000"/>
                </a:solidFill>
                <a:latin typeface="+mn-ea"/>
                <a:cs typeface="Malgun Gothic"/>
              </a:rPr>
              <a:t>http://</a:t>
            </a:r>
            <a:r>
              <a:rPr lang="en-US" altLang="ko-KR" sz="2000" i="1" spc="-5" dirty="0" err="1">
                <a:solidFill>
                  <a:srgbClr val="FF0000"/>
                </a:solidFill>
                <a:latin typeface="+mn-ea"/>
                <a:cs typeface="Malgun Gothic"/>
              </a:rPr>
              <a:t>xxx.xxx.xxx</a:t>
            </a:r>
            <a:endParaRPr sz="2000" dirty="0">
              <a:latin typeface="+mn-ea"/>
              <a:cs typeface="Malgun Gothic"/>
            </a:endParaRPr>
          </a:p>
          <a:p>
            <a:pPr marL="690880" lvl="1" indent="-287655">
              <a:lnSpc>
                <a:spcPct val="100000"/>
              </a:lnSpc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r>
              <a:rPr lang="ko-KR" altLang="en-US" i="1" dirty="0">
                <a:solidFill>
                  <a:srgbClr val="FF0000"/>
                </a:solidFill>
                <a:latin typeface="+mn-ea"/>
                <a:cs typeface="Gulim"/>
              </a:rPr>
              <a:t>폴더 형식 </a:t>
            </a:r>
            <a:endParaRPr lang="en-US" altLang="ko-KR" i="1" dirty="0">
              <a:solidFill>
                <a:srgbClr val="FF0000"/>
              </a:solidFill>
              <a:latin typeface="+mn-ea"/>
              <a:cs typeface="Gulim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E730AC-CFC8-5EDF-860C-36BC23E2E541}"/>
              </a:ext>
            </a:extLst>
          </p:cNvPr>
          <p:cNvGrpSpPr/>
          <p:nvPr/>
        </p:nvGrpSpPr>
        <p:grpSpPr>
          <a:xfrm>
            <a:off x="1905000" y="2334178"/>
            <a:ext cx="7315200" cy="1704422"/>
            <a:chOff x="2057400" y="2133600"/>
            <a:chExt cx="7315200" cy="17044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D1A18B-E207-63B8-B8C7-5E192BFB88DE}"/>
                </a:ext>
              </a:extLst>
            </p:cNvPr>
            <p:cNvSpPr/>
            <p:nvPr/>
          </p:nvSpPr>
          <p:spPr>
            <a:xfrm>
              <a:off x="2057400" y="2133600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Root</a:t>
              </a:r>
              <a:endParaRPr kumimoji="1" lang="ko-Kore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597A4C-A41B-4751-3E12-A7B7CFF451AC}"/>
                </a:ext>
              </a:extLst>
            </p:cNvPr>
            <p:cNvSpPr/>
            <p:nvPr/>
          </p:nvSpPr>
          <p:spPr>
            <a:xfrm>
              <a:off x="4614227" y="2141483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Edge_System</a:t>
              </a:r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8A63B9-CA00-D283-FA1D-A78E4A936BCE}"/>
                </a:ext>
              </a:extLst>
            </p:cNvPr>
            <p:cNvSpPr/>
            <p:nvPr/>
          </p:nvSpPr>
          <p:spPr>
            <a:xfrm>
              <a:off x="4614227" y="2772756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Service_System</a:t>
              </a:r>
              <a:endParaRPr kumimoji="1" lang="ko-Kore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C426F6-AC55-20D4-8C98-F4D88F05621F}"/>
                </a:ext>
              </a:extLst>
            </p:cNvPr>
            <p:cNvSpPr/>
            <p:nvPr/>
          </p:nvSpPr>
          <p:spPr>
            <a:xfrm>
              <a:off x="4614227" y="3404029"/>
              <a:ext cx="1981200" cy="4339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 err="1"/>
                <a:t>Client_System</a:t>
              </a:r>
              <a:endParaRPr kumimoji="1" lang="ko-Kore-KR" altLang="en-US" dirty="0"/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858EB992-DFBD-5465-1B8D-7ACF2C5660B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038600" y="2350597"/>
              <a:ext cx="575627" cy="78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[E] 12">
              <a:extLst>
                <a:ext uri="{FF2B5EF4-FFF2-40B4-BE49-F238E27FC236}">
                  <a16:creationId xmlns:a16="http://schemas.microsoft.com/office/drawing/2014/main" id="{FB351BE6-61C4-1769-DB81-F2487B261252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4038600" y="2350597"/>
              <a:ext cx="575627" cy="63915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[E] 14">
              <a:extLst>
                <a:ext uri="{FF2B5EF4-FFF2-40B4-BE49-F238E27FC236}">
                  <a16:creationId xmlns:a16="http://schemas.microsoft.com/office/drawing/2014/main" id="{4CF0E49F-C012-5CDF-E9E9-B10B1E9996B8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038600" y="2350597"/>
              <a:ext cx="575627" cy="12704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왼쪽 화살표[L] 19">
              <a:extLst>
                <a:ext uri="{FF2B5EF4-FFF2-40B4-BE49-F238E27FC236}">
                  <a16:creationId xmlns:a16="http://schemas.microsoft.com/office/drawing/2014/main" id="{B287C82F-48F4-5176-B993-CA6D56492D90}"/>
                </a:ext>
              </a:extLst>
            </p:cNvPr>
            <p:cNvSpPr/>
            <p:nvPr/>
          </p:nvSpPr>
          <p:spPr>
            <a:xfrm>
              <a:off x="7086600" y="2141484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YOLO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왼쪽 화살표[L] 20">
              <a:extLst>
                <a:ext uri="{FF2B5EF4-FFF2-40B4-BE49-F238E27FC236}">
                  <a16:creationId xmlns:a16="http://schemas.microsoft.com/office/drawing/2014/main" id="{661CE047-42BA-0835-FBBF-825A7534441E}"/>
                </a:ext>
              </a:extLst>
            </p:cNvPr>
            <p:cNvSpPr/>
            <p:nvPr/>
          </p:nvSpPr>
          <p:spPr>
            <a:xfrm>
              <a:off x="7086600" y="2780639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Django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왼쪽 화살표[L] 21">
              <a:extLst>
                <a:ext uri="{FF2B5EF4-FFF2-40B4-BE49-F238E27FC236}">
                  <a16:creationId xmlns:a16="http://schemas.microsoft.com/office/drawing/2014/main" id="{A1F7652F-28B4-2D24-DA8F-C647A6995155}"/>
                </a:ext>
              </a:extLst>
            </p:cNvPr>
            <p:cNvSpPr/>
            <p:nvPr/>
          </p:nvSpPr>
          <p:spPr>
            <a:xfrm>
              <a:off x="7086600" y="3407970"/>
              <a:ext cx="2286000" cy="426110"/>
            </a:xfrm>
            <a:prstGeom prst="leftArrow">
              <a:avLst>
                <a:gd name="adj1" fmla="val 74666"/>
                <a:gd name="adj2" fmla="val 5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bg1"/>
                  </a:solidFill>
                </a:rPr>
                <a:t>Android, Native App</a:t>
              </a:r>
              <a:endParaRPr kumimoji="1" lang="ko-Kore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6B96D8-C469-DA52-92DD-BE63EAF5557F}"/>
              </a:ext>
            </a:extLst>
          </p:cNvPr>
          <p:cNvSpPr/>
          <p:nvPr/>
        </p:nvSpPr>
        <p:spPr>
          <a:xfrm>
            <a:off x="4491210" y="42672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FinalTerm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보고서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en-US" altLang="ko-KR" spc="-5" dirty="0">
                <a:solidFill>
                  <a:srgbClr val="FFFFFF"/>
                </a:solidFill>
                <a:latin typeface="Times New Roman"/>
                <a:cs typeface="Times New Roman"/>
              </a:rPr>
              <a:t>pptx</a:t>
            </a:r>
            <a:endParaRPr lang="ko-KR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4815B585-13F2-2774-E3B0-9AF5359FBF4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886200" y="2551175"/>
            <a:ext cx="605010" cy="19330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D7E21-5A52-D56E-9176-B51368D7472C}"/>
              </a:ext>
            </a:extLst>
          </p:cNvPr>
          <p:cNvSpPr/>
          <p:nvPr/>
        </p:nvSpPr>
        <p:spPr>
          <a:xfrm>
            <a:off x="4495800" y="4876800"/>
            <a:ext cx="4267200" cy="433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spcBef>
                <a:spcPts val="100"/>
              </a:spcBef>
            </a:pPr>
            <a:r>
              <a:rPr lang="en-US" altLang="ko-KR" sz="1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url.txt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(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서비스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URL,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소스코드 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git </a:t>
            </a:r>
            <a:r>
              <a:rPr lang="ko-KR" altLang="en-US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주소</a:t>
            </a:r>
            <a:r>
              <a:rPr lang="en-US" altLang="ko-KR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endParaRPr lang="ko-KR" altLang="en-US" sz="1800" dirty="0">
              <a:latin typeface="Times New Roman"/>
              <a:cs typeface="Times New Roman"/>
            </a:endParaRP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042AADFF-B6E9-FD53-205F-AE4D1443BC0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886200" y="2551175"/>
            <a:ext cx="609600" cy="2542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6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59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21723" y="6431727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9538" y="2991103"/>
            <a:ext cx="56870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목차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1482089" y="4019482"/>
            <a:ext cx="6366511" cy="230511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요구조건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필요성</a:t>
            </a:r>
            <a:endParaRPr lang="en-US" altLang="ko-KR" sz="2000" dirty="0"/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기능 계획</a:t>
            </a:r>
            <a:r>
              <a:rPr lang="en-US" altLang="ko-KR" sz="2000" dirty="0"/>
              <a:t>(</a:t>
            </a:r>
            <a:r>
              <a:rPr lang="ko-KR" altLang="en-US" sz="2000" dirty="0"/>
              <a:t>신규 또는 추가 기능 중심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/>
              <a:t>사용자 시나리오</a:t>
            </a:r>
            <a:r>
              <a:rPr lang="en-US" altLang="ko-KR" sz="2000" dirty="0"/>
              <a:t>(Ui 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ko-KR" altLang="en-US" sz="2000" dirty="0">
                <a:solidFill>
                  <a:srgbClr val="1F497D"/>
                </a:solidFill>
                <a:latin typeface="Malgun Gothic"/>
                <a:cs typeface="Malgun Gothic"/>
              </a:rPr>
              <a:t>기대효과</a:t>
            </a:r>
            <a:endParaRPr lang="en-US" altLang="ko-KR" sz="2000" dirty="0">
              <a:solidFill>
                <a:srgbClr val="1F497D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6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338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요구조건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1010393"/>
            <a:ext cx="8874760" cy="547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1.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Edge System(Python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1-1.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YoloV5 pretrained model </a:t>
            </a:r>
            <a:r>
              <a:rPr lang="ko-KR" altLang="en-US" sz="1600" dirty="0">
                <a:latin typeface="+mn-ea"/>
              </a:rPr>
              <a:t>사용</a:t>
            </a:r>
            <a:endParaRPr lang="en-US" altLang="ko-KR" sz="1600" dirty="0">
              <a:latin typeface="+mn-ea"/>
            </a:endParaRPr>
          </a:p>
          <a:p>
            <a:pPr marL="1269365" lvl="2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sz="1600" i="1" dirty="0">
                <a:latin typeface="+mn-ea"/>
              </a:rPr>
              <a:t>대체 가능 함</a:t>
            </a:r>
            <a:endParaRPr lang="en-US" altLang="ko-KR" sz="1600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Ms</a:t>
            </a:r>
            <a:r>
              <a:rPr lang="en-US" altLang="ko-KR" sz="1600" dirty="0">
                <a:latin typeface="+mn-ea"/>
              </a:rPr>
              <a:t> coco </a:t>
            </a:r>
            <a:r>
              <a:rPr lang="ko-KR" altLang="en-US" sz="1600" dirty="0">
                <a:latin typeface="+mn-ea"/>
              </a:rPr>
              <a:t>훈련데이터 기준 검출 객체 </a:t>
            </a:r>
            <a:r>
              <a:rPr lang="en-US" altLang="ko-KR" sz="1600" dirty="0">
                <a:latin typeface="+mn-ea"/>
              </a:rPr>
              <a:t>(Classes) : 80</a:t>
            </a:r>
            <a:r>
              <a:rPr lang="ko-KR" altLang="en-US" sz="1600" dirty="0">
                <a:latin typeface="+mn-ea"/>
              </a:rPr>
              <a:t>가지 객체 검출 기능</a:t>
            </a:r>
            <a:endParaRPr lang="en-US" altLang="ko-KR" sz="1600" dirty="0">
              <a:latin typeface="+mn-ea"/>
            </a:endParaRPr>
          </a:p>
          <a:p>
            <a:pPr marL="1269365" lvl="2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ko-KR" altLang="en-US" sz="1600" i="1" dirty="0">
                <a:latin typeface="+mn-ea"/>
              </a:rPr>
              <a:t>대체 가능 함</a:t>
            </a:r>
            <a:endParaRPr lang="en-US" altLang="ko-KR" sz="1600" i="1" dirty="0">
              <a:latin typeface="+mn-ea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1-3.</a:t>
            </a:r>
            <a:r>
              <a:rPr lang="ko-KR" altLang="en-US" sz="1600" dirty="0">
                <a:latin typeface="+mn-ea"/>
              </a:rPr>
              <a:t> 한 종류의 객체를 동일한 객체로 가능한 </a:t>
            </a:r>
            <a:r>
              <a:rPr lang="en-US" altLang="ko-KR" sz="1600" dirty="0">
                <a:latin typeface="+mn-ea"/>
              </a:rPr>
              <a:t>Change Detection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1-4.</a:t>
            </a:r>
            <a:r>
              <a:rPr lang="ko-KR" altLang="en-US" sz="1600" dirty="0">
                <a:latin typeface="+mn-ea"/>
                <a:cs typeface="Gulim"/>
              </a:rPr>
              <a:t> 게시를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사용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1-5.</a:t>
            </a:r>
            <a:r>
              <a:rPr lang="ko-KR" altLang="en-US" sz="1600" dirty="0">
                <a:latin typeface="+mn-ea"/>
                <a:cs typeface="Gulim"/>
              </a:rPr>
              <a:t> 추가기능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900" dirty="0">
              <a:latin typeface="+mn-ea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2.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Service System(Python, Django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기반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R" sz="1600" spc="-5" dirty="0" err="1">
                <a:solidFill>
                  <a:srgbClr val="558ED5"/>
                </a:solidFill>
                <a:latin typeface="+mn-ea"/>
                <a:cs typeface="Malgun Gothic"/>
              </a:rPr>
              <a:t>Pythonanywhere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클라우드상 서비스 구동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일부 확장 기능 가능</a:t>
            </a:r>
            <a:r>
              <a:rPr 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sz="1600"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2-1.</a:t>
            </a:r>
            <a:r>
              <a:rPr lang="ko-KR" altLang="en-US" sz="1600" dirty="0">
                <a:latin typeface="+mn-ea"/>
              </a:rPr>
              <a:t> 사용자 보안 기능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보안키를 이용한 로그인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공통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</a:rPr>
              <a:t>2-2.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Image</a:t>
            </a:r>
            <a:r>
              <a:rPr lang="en-US" altLang="ko-KR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</a:rPr>
              <a:t>Blog</a:t>
            </a:r>
            <a:r>
              <a:rPr lang="en-US" altLang="ko-KR" sz="1600" dirty="0">
                <a:latin typeface="+mn-ea"/>
                <a:cs typeface="Gulim"/>
              </a:rPr>
              <a:t> </a:t>
            </a:r>
            <a:r>
              <a:rPr lang="ko-KR" altLang="en-US" sz="1600" dirty="0">
                <a:latin typeface="+mn-ea"/>
                <a:cs typeface="Gulim"/>
              </a:rPr>
              <a:t>및 </a:t>
            </a:r>
            <a:r>
              <a:rPr lang="ko-KR" altLang="en-US" sz="1600" dirty="0">
                <a:latin typeface="+mn-ea"/>
              </a:rPr>
              <a:t>관리</a:t>
            </a:r>
            <a:r>
              <a:rPr lang="ko-KR" altLang="en-US" sz="1600" dirty="0">
                <a:latin typeface="+mn-ea"/>
                <a:cs typeface="Gulim"/>
              </a:rPr>
              <a:t> 기능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일부 확장 기능 가능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2-3.</a:t>
            </a:r>
            <a:r>
              <a:rPr lang="ko-KR" altLang="en-US" sz="1600" dirty="0">
                <a:latin typeface="+mn-ea"/>
                <a:cs typeface="Gulim"/>
              </a:rPr>
              <a:t> 게시를 위한 </a:t>
            </a:r>
            <a:r>
              <a:rPr lang="en-US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2-4.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</a:t>
            </a:r>
            <a:r>
              <a:rPr lang="ko-KR" altLang="en-US" sz="1600" dirty="0">
                <a:latin typeface="+mn-ea"/>
                <a:cs typeface="Gulim"/>
              </a:rPr>
              <a:t> 목록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획득을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2-5.</a:t>
            </a:r>
            <a:r>
              <a:rPr lang="ko-KR" altLang="en-US" sz="1600" dirty="0">
                <a:latin typeface="+mn-ea"/>
                <a:cs typeface="Gulim"/>
              </a:rPr>
              <a:t> 추가 기능</a:t>
            </a:r>
            <a:endParaRPr lang="en-US" altLang="ko-KR" sz="1600" dirty="0">
              <a:latin typeface="+mn-ea"/>
              <a:cs typeface="Gulim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endParaRPr lang="en-US" altLang="ko-KR" sz="900" dirty="0">
              <a:latin typeface="+mn-ea"/>
              <a:cs typeface="Gulim"/>
            </a:endParaRPr>
          </a:p>
          <a:p>
            <a:pPr marL="299085" indent="-287020"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3.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r>
              <a:rPr lang="en-US" altLang="ko-Kore-KR" sz="1600" spc="-5" dirty="0">
                <a:solidFill>
                  <a:srgbClr val="558ED5"/>
                </a:solidFill>
                <a:latin typeface="+mn-ea"/>
                <a:cs typeface="Malgun Gothic"/>
              </a:rPr>
              <a:t>Client System(Android, Native App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,</a:t>
            </a:r>
            <a:r>
              <a:rPr lang="ko-KR" altLang="en-US" sz="1600" spc="-5" dirty="0">
                <a:solidFill>
                  <a:srgbClr val="558ED5"/>
                </a:solidFill>
                <a:latin typeface="+mn-ea"/>
                <a:cs typeface="Malgun Gothic"/>
              </a:rPr>
              <a:t> 개별 제안</a:t>
            </a:r>
            <a:r>
              <a:rPr lang="en-US" altLang="ko-KR" sz="16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1600" dirty="0">
              <a:latin typeface="+mn-ea"/>
              <a:cs typeface="Malgun Gothic"/>
            </a:endParaRP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3.1.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 list view </a:t>
            </a:r>
            <a:r>
              <a:rPr lang="ko-KR" altLang="en-US" sz="1600" dirty="0">
                <a:latin typeface="+mn-ea"/>
                <a:cs typeface="Gulim"/>
              </a:rPr>
              <a:t>기능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공통 기능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개별 제안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3.2.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>
                <a:latin typeface="+mn-ea"/>
                <a:cs typeface="Gulim"/>
              </a:rPr>
              <a:t>Image</a:t>
            </a:r>
            <a:r>
              <a:rPr lang="ko-KR" altLang="en-US" sz="1600" dirty="0">
                <a:latin typeface="+mn-ea"/>
                <a:cs typeface="Gulim"/>
              </a:rPr>
              <a:t> 목록</a:t>
            </a:r>
            <a:r>
              <a:rPr lang="en-US" altLang="ko-KR" sz="1600" dirty="0">
                <a:latin typeface="+mn-ea"/>
                <a:cs typeface="Gulim"/>
              </a:rPr>
              <a:t>,</a:t>
            </a:r>
            <a:r>
              <a:rPr lang="ko-KR" altLang="en-US" sz="1600" dirty="0">
                <a:latin typeface="+mn-ea"/>
                <a:cs typeface="Gulim"/>
              </a:rPr>
              <a:t> 획득을 위한 </a:t>
            </a:r>
            <a:r>
              <a:rPr lang="en-US" altLang="ko-Kore-KR" sz="1600" dirty="0">
                <a:latin typeface="+mn-ea"/>
                <a:cs typeface="Gulim"/>
              </a:rPr>
              <a:t>HTTP</a:t>
            </a:r>
            <a:r>
              <a:rPr lang="ko-KR" altLang="en-US" sz="1600" dirty="0">
                <a:latin typeface="+mn-ea"/>
                <a:cs typeface="Gulim"/>
              </a:rPr>
              <a:t> </a:t>
            </a:r>
            <a:r>
              <a:rPr lang="en-US" altLang="ko-KR" sz="1600" dirty="0" err="1">
                <a:latin typeface="+mn-ea"/>
                <a:cs typeface="Gulim"/>
              </a:rPr>
              <a:t>Restfull</a:t>
            </a:r>
            <a:r>
              <a:rPr lang="en-US" altLang="ko-KR" sz="1600" dirty="0">
                <a:latin typeface="+mn-ea"/>
                <a:cs typeface="Gulim"/>
              </a:rPr>
              <a:t> API </a:t>
            </a:r>
            <a:r>
              <a:rPr lang="ko-KR" altLang="en-US" sz="1600" dirty="0">
                <a:latin typeface="+mn-ea"/>
                <a:cs typeface="Gulim"/>
              </a:rPr>
              <a:t>사용</a:t>
            </a:r>
            <a:r>
              <a:rPr lang="en-US" altLang="ko-KR" sz="1600" dirty="0">
                <a:latin typeface="+mn-ea"/>
                <a:cs typeface="Gulim"/>
              </a:rPr>
              <a:t>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3.3.</a:t>
            </a:r>
            <a:r>
              <a:rPr lang="ko-KR" altLang="en-US" sz="1600" dirty="0">
                <a:latin typeface="+mn-ea"/>
                <a:cs typeface="Gulim"/>
              </a:rPr>
              <a:t> 공통기능 및 추가기능을 활용한 사용자 시나리오 및 </a:t>
            </a:r>
            <a:r>
              <a:rPr lang="en-US" altLang="ko-KR" sz="1600" dirty="0">
                <a:latin typeface="+mn-ea"/>
                <a:cs typeface="Gulim"/>
              </a:rPr>
              <a:t>UI </a:t>
            </a:r>
            <a:r>
              <a:rPr lang="ko-KR" altLang="en-US" sz="1600" dirty="0">
                <a:latin typeface="+mn-ea"/>
                <a:cs typeface="Gulim"/>
              </a:rPr>
              <a:t>제공</a:t>
            </a:r>
            <a:r>
              <a:rPr lang="en-US" altLang="ko-KR" sz="1600" dirty="0">
                <a:latin typeface="+mn-ea"/>
                <a:cs typeface="Gulim"/>
              </a:rPr>
              <a:t> (</a:t>
            </a:r>
            <a:r>
              <a:rPr lang="ko-KR" altLang="en-US" sz="1600" dirty="0">
                <a:latin typeface="+mn-ea"/>
                <a:cs typeface="Gulim"/>
              </a:rPr>
              <a:t>신규 추가 필요</a:t>
            </a:r>
            <a:r>
              <a:rPr lang="en-US" altLang="ko-KR" sz="1600" dirty="0">
                <a:latin typeface="+mn-ea"/>
                <a:cs typeface="Gulim"/>
              </a:rPr>
              <a:t>)</a:t>
            </a:r>
          </a:p>
          <a:p>
            <a:pPr marL="812165" lvl="1" indent="-342900">
              <a:spcBef>
                <a:spcPts val="105"/>
              </a:spcBef>
              <a:buFontTx/>
              <a:buChar char="-"/>
              <a:tabLst>
                <a:tab pos="299720" algn="l"/>
              </a:tabLst>
            </a:pPr>
            <a:r>
              <a:rPr lang="en-US" altLang="ko-KR" sz="1600" dirty="0">
                <a:latin typeface="+mn-ea"/>
                <a:cs typeface="Gulim"/>
              </a:rPr>
              <a:t>3-4.</a:t>
            </a:r>
            <a:r>
              <a:rPr lang="ko-KR" altLang="en-US" sz="1600" dirty="0">
                <a:latin typeface="+mn-ea"/>
                <a:cs typeface="Gulim"/>
              </a:rPr>
              <a:t> 추가 기능</a:t>
            </a:r>
            <a:endParaRPr lang="en-US" altLang="ko-KR" sz="16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8221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658644-18C5-09E3-5A99-583969EA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440" y="2298323"/>
            <a:ext cx="2030258" cy="2788687"/>
          </a:xfrm>
          <a:prstGeom prst="rect">
            <a:avLst/>
          </a:prstGeom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2AE3B60-BC96-6ABB-6C4A-5C973F50649C}"/>
              </a:ext>
            </a:extLst>
          </p:cNvPr>
          <p:cNvSpPr/>
          <p:nvPr/>
        </p:nvSpPr>
        <p:spPr>
          <a:xfrm>
            <a:off x="3966863" y="2374522"/>
            <a:ext cx="2151817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11206EA-D141-C3C0-2DFF-A03FD7DA0CF1}"/>
              </a:ext>
            </a:extLst>
          </p:cNvPr>
          <p:cNvSpPr/>
          <p:nvPr/>
        </p:nvSpPr>
        <p:spPr>
          <a:xfrm>
            <a:off x="1965704" y="2374574"/>
            <a:ext cx="1543959" cy="26947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5293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시스템 구성도 </a:t>
            </a:r>
            <a:r>
              <a:rPr lang="en-US" altLang="ko-KR" i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ko-KR" altLang="en-US" i="1" dirty="0">
                <a:solidFill>
                  <a:srgbClr val="FF0000"/>
                </a:solidFill>
                <a:latin typeface="Times New Roman"/>
                <a:cs typeface="Times New Roman"/>
              </a:rPr>
              <a:t>변경  된 사항 적용</a:t>
            </a:r>
            <a:r>
              <a:rPr lang="en-US" altLang="ko-KR" i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24817"/>
            <a:ext cx="88747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solidFill>
                  <a:srgbClr val="558ED5"/>
                </a:solidFill>
                <a:latin typeface="+mn-ea"/>
                <a:cs typeface="Malgun Gothic"/>
              </a:rPr>
              <a:t>시스템 구성도</a:t>
            </a:r>
            <a:endParaRPr sz="2000" dirty="0">
              <a:latin typeface="+mn-ea"/>
              <a:cs typeface="Malgun Gothic"/>
            </a:endParaRPr>
          </a:p>
        </p:txBody>
      </p:sp>
      <p:pic>
        <p:nvPicPr>
          <p:cNvPr id="21" name="Picture 12" descr="D:\Daum_Cloud\DaumCloud\20131220_스마트 협업테이블\01. Images\DL380G7.png">
            <a:extLst>
              <a:ext uri="{FF2B5EF4-FFF2-40B4-BE49-F238E27FC236}">
                <a16:creationId xmlns:a16="http://schemas.microsoft.com/office/drawing/2014/main" id="{AE4E6DFE-0A9A-FA71-DD2D-D6F77FEC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961" y="4493020"/>
            <a:ext cx="1280543" cy="6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D:\Daum_Cloud\DaumCloud\20131220_스마트 협업테이블\01. Images\DL380G7.png">
            <a:extLst>
              <a:ext uri="{FF2B5EF4-FFF2-40B4-BE49-F238E27FC236}">
                <a16:creationId xmlns:a16="http://schemas.microsoft.com/office/drawing/2014/main" id="{0F63D4D9-953B-2D1F-BFAF-1B1E31D2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73" y="4428326"/>
            <a:ext cx="1280543" cy="6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35AF7C-5A98-242D-DB01-7C8B35B6A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22" y="4568784"/>
            <a:ext cx="522801" cy="463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DEE88C-C676-BE47-3735-11C43C5A1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660" y="3789524"/>
            <a:ext cx="870999" cy="870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631D6F-1A75-37D5-AD9C-77A50F1EF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991" y="2378947"/>
            <a:ext cx="971309" cy="647540"/>
          </a:xfrm>
          <a:prstGeom prst="rect">
            <a:avLst/>
          </a:prstGeom>
        </p:spPr>
      </p:pic>
      <p:pic>
        <p:nvPicPr>
          <p:cNvPr id="23" name="그림 22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45C8DEC8-D18A-68DD-CD36-BF39CE9D8F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60" y="3464077"/>
            <a:ext cx="858744" cy="586846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3E3AD6F-2BEC-050F-6ABD-67996DB94D9B}"/>
              </a:ext>
            </a:extLst>
          </p:cNvPr>
          <p:cNvSpPr/>
          <p:nvPr/>
        </p:nvSpPr>
        <p:spPr>
          <a:xfrm>
            <a:off x="2085731" y="2899790"/>
            <a:ext cx="1257632" cy="529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Change Detection</a:t>
            </a:r>
            <a:endParaRPr kumimoji="1" lang="ko-Kore-KR" altLang="en-US" sz="1100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0186F94-C34A-B6E9-3EE6-4D66A3B4FDC6}"/>
              </a:ext>
            </a:extLst>
          </p:cNvPr>
          <p:cNvSpPr/>
          <p:nvPr/>
        </p:nvSpPr>
        <p:spPr>
          <a:xfrm>
            <a:off x="4056200" y="3103093"/>
            <a:ext cx="1368449" cy="78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Intruder Detection</a:t>
            </a:r>
          </a:p>
          <a:p>
            <a:pPr algn="ctr"/>
            <a:r>
              <a:rPr kumimoji="1" lang="en-US" altLang="ko-Kore-KR" sz="1100" dirty="0"/>
              <a:t>(Django blog)</a:t>
            </a:r>
            <a:endParaRPr kumimoji="1" lang="ko-Kore-KR" altLang="en-US" sz="1100" dirty="0"/>
          </a:p>
        </p:txBody>
      </p:sp>
      <p:pic>
        <p:nvPicPr>
          <p:cNvPr id="26" name="Picture 13" descr="D:\Daum_Cloud\DaumCloud\20131220_스마트 협업테이블\01. Images\Database_3.png">
            <a:extLst>
              <a:ext uri="{FF2B5EF4-FFF2-40B4-BE49-F238E27FC236}">
                <a16:creationId xmlns:a16="http://schemas.microsoft.com/office/drawing/2014/main" id="{962EA651-522D-9C86-C725-0861A92F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28" y="3888668"/>
            <a:ext cx="594672" cy="67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D4EF574-AFE5-2436-6726-206CFC668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2227" y="2378947"/>
            <a:ext cx="971309" cy="543326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9ADB011-F4B9-BB74-494C-4666C7E714D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77806" y="4805371"/>
            <a:ext cx="8711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D70550-21B4-3E41-19BF-039B07FE8DCC}"/>
              </a:ext>
            </a:extLst>
          </p:cNvPr>
          <p:cNvSpPr txBox="1"/>
          <p:nvPr/>
        </p:nvSpPr>
        <p:spPr>
          <a:xfrm>
            <a:off x="1209021" y="4535693"/>
            <a:ext cx="491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RTSP</a:t>
            </a:r>
            <a:endParaRPr kumimoji="1" lang="ko-Kore-KR" altLang="en-US" sz="1200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9D1B64E9-B351-4B43-551D-F8B8F5CB930C}"/>
              </a:ext>
            </a:extLst>
          </p:cNvPr>
          <p:cNvCxnSpPr>
            <a:cxnSpLocks/>
            <a:stCxn id="24" idx="0"/>
            <a:endCxn id="9" idx="1"/>
          </p:cNvCxnSpPr>
          <p:nvPr/>
        </p:nvCxnSpPr>
        <p:spPr>
          <a:xfrm rot="5400000" flipH="1" flipV="1">
            <a:off x="3382233" y="2035032"/>
            <a:ext cx="197073" cy="1532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B9B71CDA-9F6E-482A-5587-BB85509175DE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148659" y="4225023"/>
            <a:ext cx="37276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91AC4C0C-D37A-9B30-37F3-932EFFED37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4984" y="3388297"/>
            <a:ext cx="431435" cy="414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AB7DE51-8636-F122-B35E-DF97F1590E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4283" y="3826602"/>
            <a:ext cx="552835" cy="41462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3796987-A85F-E381-8EB8-DE0569E371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13744" y="2930684"/>
            <a:ext cx="395673" cy="41462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36151BF-7ED6-0715-36B9-4A83291C87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88800" y="2493295"/>
            <a:ext cx="421175" cy="41462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008D9B9-9672-F9F7-B1C9-CE4987F78C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6804" y="3223161"/>
            <a:ext cx="660400" cy="660400"/>
          </a:xfrm>
          <a:prstGeom prst="rect">
            <a:avLst/>
          </a:prstGeom>
        </p:spPr>
      </p:pic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ABCD8ECB-282A-6335-0B2A-8E0A1E5F558C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 flipV="1">
            <a:off x="5218300" y="2700609"/>
            <a:ext cx="2470500" cy="21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A01F47-3330-C635-0239-9C3660364D09}"/>
              </a:ext>
            </a:extLst>
          </p:cNvPr>
          <p:cNvSpPr txBox="1"/>
          <p:nvPr/>
        </p:nvSpPr>
        <p:spPr>
          <a:xfrm>
            <a:off x="2754404" y="2410462"/>
            <a:ext cx="123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HTTP/Restful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API</a:t>
            </a:r>
            <a:endParaRPr kumimoji="1" lang="ko-Kore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27E028-B68C-DDC5-6C75-D317B32B0A67}"/>
              </a:ext>
            </a:extLst>
          </p:cNvPr>
          <p:cNvSpPr txBox="1"/>
          <p:nvPr/>
        </p:nvSpPr>
        <p:spPr>
          <a:xfrm>
            <a:off x="5454227" y="2410461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EF8602-A224-866A-BC31-E8089D5E352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740425" y="2793609"/>
            <a:ext cx="0" cy="309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1CDFA6-6AA4-2B01-173B-46645D590930}"/>
              </a:ext>
            </a:extLst>
          </p:cNvPr>
          <p:cNvSpPr txBox="1"/>
          <p:nvPr/>
        </p:nvSpPr>
        <p:spPr>
          <a:xfrm>
            <a:off x="4748822" y="2831723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F5EA3C39-7B5D-6748-BB13-44D60AC654A3}"/>
              </a:ext>
            </a:extLst>
          </p:cNvPr>
          <p:cNvSpPr/>
          <p:nvPr/>
        </p:nvSpPr>
        <p:spPr>
          <a:xfrm>
            <a:off x="4278038" y="3761856"/>
            <a:ext cx="94026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 Image blog</a:t>
            </a:r>
            <a:endParaRPr kumimoji="1" lang="ko-Kore-KR" altLang="en-US" sz="10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A2A46386-DA7C-81F2-1F2E-3C2FFD0D31EB}"/>
              </a:ext>
            </a:extLst>
          </p:cNvPr>
          <p:cNvSpPr/>
          <p:nvPr/>
        </p:nvSpPr>
        <p:spPr>
          <a:xfrm>
            <a:off x="4056200" y="3110359"/>
            <a:ext cx="692622" cy="21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 REST API</a:t>
            </a:r>
            <a:endParaRPr kumimoji="1" lang="ko-Kore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7F2CF-5152-F03B-CCDD-A01F95E9695B}"/>
              </a:ext>
            </a:extLst>
          </p:cNvPr>
          <p:cNvSpPr txBox="1"/>
          <p:nvPr/>
        </p:nvSpPr>
        <p:spPr>
          <a:xfrm>
            <a:off x="3880496" y="2859524"/>
            <a:ext cx="87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PORT:8000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54C7AC-6818-E540-E402-89B1617ED852}"/>
              </a:ext>
            </a:extLst>
          </p:cNvPr>
          <p:cNvSpPr txBox="1"/>
          <p:nvPr/>
        </p:nvSpPr>
        <p:spPr>
          <a:xfrm>
            <a:off x="4596422" y="2402324"/>
            <a:ext cx="87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PORT:8080</a:t>
            </a:r>
            <a:endParaRPr kumimoji="1" lang="ko-Kore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2D9E07-B252-368F-6CC7-299C67EC932D}"/>
              </a:ext>
            </a:extLst>
          </p:cNvPr>
          <p:cNvSpPr txBox="1"/>
          <p:nvPr/>
        </p:nvSpPr>
        <p:spPr>
          <a:xfrm>
            <a:off x="1927790" y="5084579"/>
            <a:ext cx="157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&lt;EDGE SYSTEM&gt;</a:t>
            </a:r>
            <a:endParaRPr kumimoji="1" lang="ko-Kore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3C3EBE-3F71-2BF4-18BE-D4502915FCFA}"/>
              </a:ext>
            </a:extLst>
          </p:cNvPr>
          <p:cNvSpPr txBox="1"/>
          <p:nvPr/>
        </p:nvSpPr>
        <p:spPr>
          <a:xfrm>
            <a:off x="6825235" y="5041523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&lt;CLIENT&gt;</a:t>
            </a:r>
            <a:endParaRPr kumimoji="1" lang="ko-Kore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838BDA-9BCA-D027-CC4E-8EEB922086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83669" y="4296847"/>
            <a:ext cx="431435" cy="439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5A8C0A-F9CF-5A2E-A8FF-129FFFF75F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021" y="3820813"/>
            <a:ext cx="971397" cy="67220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53DF5B-04DE-EECD-E9EE-9E0DE586840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136178" y="4105929"/>
            <a:ext cx="912783" cy="69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56D45A-D091-1BD2-D766-90BA81F6265B}"/>
              </a:ext>
            </a:extLst>
          </p:cNvPr>
          <p:cNvSpPr txBox="1"/>
          <p:nvPr/>
        </p:nvSpPr>
        <p:spPr>
          <a:xfrm>
            <a:off x="1183334" y="395644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 USB</a:t>
            </a:r>
            <a:endParaRPr kumimoji="1" lang="ko-Kore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424E271-6665-5F41-7DAD-DE491889775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48654" y="4348707"/>
            <a:ext cx="797854" cy="2356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307A8A-A117-F084-4D3B-B664B3E9CE1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65357" y="3952331"/>
            <a:ext cx="1047750" cy="3271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825158-FCC8-6ED3-0E4D-AA17A3C34D6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43822" y="4497645"/>
            <a:ext cx="609600" cy="1628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827456F-4861-74AE-96C0-B533B83ABB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90952" y="4171569"/>
            <a:ext cx="715339" cy="3576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92E289-E0B5-EAE3-9D1B-CDBDB0A7DFDF}"/>
              </a:ext>
            </a:extLst>
          </p:cNvPr>
          <p:cNvSpPr txBox="1"/>
          <p:nvPr/>
        </p:nvSpPr>
        <p:spPr>
          <a:xfrm>
            <a:off x="3984994" y="5041523"/>
            <a:ext cx="2148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&lt;SERVICE SYSTEM&gt;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01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latin typeface="Times New Roman"/>
                <a:cs typeface="Times New Roman"/>
              </a:rPr>
              <a:t>목적</a:t>
            </a:r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6354F45-8231-ADD9-09DA-5648FDF8F1E5}"/>
              </a:ext>
            </a:extLst>
          </p:cNvPr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F788A15-CE73-74D8-D0F7-560C51DC5379}"/>
              </a:ext>
            </a:extLst>
          </p:cNvPr>
          <p:cNvSpPr txBox="1">
            <a:spLocks/>
          </p:cNvSpPr>
          <p:nvPr/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kern="0">
                <a:latin typeface="Times New Roman"/>
                <a:cs typeface="Times New Roman"/>
              </a:rPr>
              <a:t>목적</a:t>
            </a:r>
            <a:endParaRPr lang="ko-KR" altLang="en-US" kern="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FEEEBF3-D453-9FB4-9646-E08E24F20885}"/>
              </a:ext>
            </a:extLst>
          </p:cNvPr>
          <p:cNvSpPr txBox="1"/>
          <p:nvPr/>
        </p:nvSpPr>
        <p:spPr>
          <a:xfrm>
            <a:off x="685800" y="1371600"/>
            <a:ext cx="8080375" cy="32133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299720" algn="l"/>
              </a:tabLst>
            </a:pPr>
            <a:r>
              <a:rPr lang="en-US" altLang="ko-KR" sz="2000" b="1" dirty="0">
                <a:latin typeface="+mn-ea"/>
                <a:cs typeface="Gulim"/>
              </a:rPr>
              <a:t>YOLOv5</a:t>
            </a:r>
            <a:r>
              <a:rPr lang="en-US" altLang="ko-KR" sz="2000" dirty="0">
                <a:latin typeface="+mn-ea"/>
                <a:cs typeface="Gulim"/>
              </a:rPr>
              <a:t> </a:t>
            </a:r>
            <a:r>
              <a:rPr lang="ko-KR" altLang="en-US" sz="2000" dirty="0">
                <a:latin typeface="+mn-ea"/>
                <a:cs typeface="Gulim"/>
              </a:rPr>
              <a:t>기반 객체 검출 및 </a:t>
            </a:r>
            <a:r>
              <a:rPr lang="ko-KR" altLang="en-US" sz="2000" b="1" dirty="0">
                <a:latin typeface="+mn-ea"/>
                <a:cs typeface="Gulim"/>
              </a:rPr>
              <a:t>변경 감지</a:t>
            </a:r>
            <a:r>
              <a:rPr lang="en-US" altLang="ko-KR" sz="2000" b="1" dirty="0">
                <a:latin typeface="+mn-ea"/>
                <a:cs typeface="Gulim"/>
              </a:rPr>
              <a:t>(Change Detection) </a:t>
            </a:r>
            <a:r>
              <a:rPr lang="ko-KR" altLang="en-US" sz="2000" dirty="0">
                <a:latin typeface="+mn-ea"/>
                <a:cs typeface="Gulim"/>
              </a:rPr>
              <a:t>기능을 활용하여 실시간 데이터를 효과적으로 처리하고 관리할 수 있는 시스템을 구현합니다</a:t>
            </a:r>
            <a:r>
              <a:rPr lang="en-US" altLang="ko-KR" sz="2000" dirty="0">
                <a:latin typeface="+mn-ea"/>
                <a:cs typeface="Gulim"/>
              </a:rPr>
              <a:t>.</a:t>
            </a: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299720" algn="l"/>
              </a:tabLst>
            </a:pPr>
            <a:r>
              <a:rPr lang="en-US" altLang="ko-KR" sz="2000" dirty="0">
                <a:latin typeface="+mn-ea"/>
                <a:cs typeface="Gulim"/>
              </a:rPr>
              <a:t>PythonAnywhere</a:t>
            </a:r>
            <a:r>
              <a:rPr lang="ko-KR" altLang="en-US" sz="2000" dirty="0">
                <a:latin typeface="+mn-ea"/>
                <a:cs typeface="Gulim"/>
              </a:rPr>
              <a:t>에 </a:t>
            </a:r>
            <a:r>
              <a:rPr lang="en-US" altLang="ko-KR" sz="2000" b="1" dirty="0">
                <a:latin typeface="+mn-ea"/>
                <a:cs typeface="Gulim"/>
              </a:rPr>
              <a:t>Django</a:t>
            </a:r>
            <a:r>
              <a:rPr lang="ko-KR" altLang="en-US" sz="2000" dirty="0">
                <a:latin typeface="+mn-ea"/>
                <a:cs typeface="Gulim"/>
              </a:rPr>
              <a:t>를 배포하여 데이터 저장과 </a:t>
            </a:r>
            <a:r>
              <a:rPr lang="en-US" altLang="ko-KR" sz="2000" dirty="0">
                <a:latin typeface="+mn-ea"/>
                <a:cs typeface="Gulim"/>
              </a:rPr>
              <a:t>RESTful API</a:t>
            </a:r>
            <a:r>
              <a:rPr lang="ko-KR" altLang="en-US" sz="2000" dirty="0">
                <a:latin typeface="+mn-ea"/>
                <a:cs typeface="Gulim"/>
              </a:rPr>
              <a:t>를 통한 안정적인 서비스 제공을 목표로 합니다</a:t>
            </a:r>
            <a:r>
              <a:rPr lang="en-US" altLang="ko-KR" sz="2000" dirty="0">
                <a:latin typeface="+mn-ea"/>
                <a:cs typeface="Gulim"/>
              </a:rPr>
              <a:t>.</a:t>
            </a:r>
          </a:p>
          <a:p>
            <a:pPr marL="297815" indent="-285750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v"/>
              <a:tabLst>
                <a:tab pos="299720" algn="l"/>
              </a:tabLst>
            </a:pPr>
            <a:r>
              <a:rPr lang="en-US" altLang="ko-KR" sz="2000" dirty="0">
                <a:latin typeface="+mn-ea"/>
                <a:cs typeface="Gulim"/>
              </a:rPr>
              <a:t>Android </a:t>
            </a:r>
            <a:r>
              <a:rPr lang="ko-KR" altLang="en-US" sz="2000" dirty="0">
                <a:latin typeface="+mn-ea"/>
                <a:cs typeface="Gulim"/>
              </a:rPr>
              <a:t>네이티브 앱을 통해 사용자에게 직관적인 </a:t>
            </a:r>
            <a:r>
              <a:rPr lang="en-US" altLang="ko-KR" sz="2000" dirty="0">
                <a:latin typeface="+mn-ea"/>
                <a:cs typeface="Gulim"/>
              </a:rPr>
              <a:t>UI</a:t>
            </a:r>
            <a:r>
              <a:rPr lang="ko-KR" altLang="en-US" sz="2000" dirty="0">
                <a:latin typeface="+mn-ea"/>
                <a:cs typeface="Gulim"/>
              </a:rPr>
              <a:t>를 제공하며</a:t>
            </a:r>
            <a:r>
              <a:rPr lang="en-US" altLang="ko-KR" sz="2000" dirty="0">
                <a:latin typeface="+mn-ea"/>
                <a:cs typeface="Gulim"/>
              </a:rPr>
              <a:t>, </a:t>
            </a:r>
            <a:r>
              <a:rPr lang="ko-KR" altLang="en-US" sz="2000" dirty="0">
                <a:latin typeface="+mn-ea"/>
                <a:cs typeface="Gulim"/>
              </a:rPr>
              <a:t>감지 데이터와 변경 결과를 손쉽게 확인할 수 있습니다</a:t>
            </a:r>
            <a:r>
              <a:rPr lang="en-US" altLang="ko-KR" sz="2000" dirty="0">
                <a:latin typeface="+mn-ea"/>
                <a:cs typeface="Gulim"/>
              </a:rPr>
              <a:t>.</a:t>
            </a:r>
            <a:endParaRPr sz="2000" dirty="0">
              <a:latin typeface="+mn-ea"/>
              <a:cs typeface="Gul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dirty="0"/>
              <a:t>필요성</a:t>
            </a:r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C8835C8-135E-6E64-EED5-039968B5A53D}"/>
              </a:ext>
            </a:extLst>
          </p:cNvPr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4928ECF-7B71-99CB-9021-2B6C49E2605F}"/>
              </a:ext>
            </a:extLst>
          </p:cNvPr>
          <p:cNvSpPr txBox="1">
            <a:spLocks/>
          </p:cNvSpPr>
          <p:nvPr/>
        </p:nvSpPr>
        <p:spPr>
          <a:xfrm>
            <a:off x="574040" y="609888"/>
            <a:ext cx="109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atinLnBrk="0">
              <a:spcBef>
                <a:spcPts val="105"/>
              </a:spcBef>
            </a:pPr>
            <a:r>
              <a:rPr lang="ko-KR" altLang="en-US" kern="0"/>
              <a:t>필요성</a:t>
            </a:r>
            <a:endParaRPr lang="ko-KR" altLang="en-US" kern="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3DB8615-C95C-4016-8C63-59F31655C97B}"/>
              </a:ext>
            </a:extLst>
          </p:cNvPr>
          <p:cNvSpPr txBox="1"/>
          <p:nvPr/>
        </p:nvSpPr>
        <p:spPr>
          <a:xfrm>
            <a:off x="601079" y="1371600"/>
            <a:ext cx="8080375" cy="27516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5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b="1" spc="-5" dirty="0">
                <a:latin typeface="+mn-ea"/>
                <a:cs typeface="Malgun Gothic"/>
              </a:rPr>
              <a:t>객체 검출</a:t>
            </a:r>
            <a:r>
              <a:rPr lang="ko-KR" altLang="en-US" sz="2000" spc="-5" dirty="0">
                <a:latin typeface="+mn-ea"/>
                <a:cs typeface="Malgun Gothic"/>
              </a:rPr>
              <a:t> 및 </a:t>
            </a:r>
            <a:r>
              <a:rPr lang="ko-KR" altLang="en-US" sz="2000" b="1" spc="-5" dirty="0">
                <a:latin typeface="+mn-ea"/>
                <a:cs typeface="Malgun Gothic"/>
              </a:rPr>
              <a:t>변경 탐지 기술</a:t>
            </a:r>
            <a:r>
              <a:rPr lang="ko-KR" altLang="en-US" sz="2000" spc="-5" dirty="0">
                <a:latin typeface="+mn-ea"/>
                <a:cs typeface="Malgun Gothic"/>
              </a:rPr>
              <a:t>은 보안</a:t>
            </a:r>
            <a:r>
              <a:rPr lang="en-US" altLang="ko-KR" sz="2000" spc="-5" dirty="0">
                <a:latin typeface="+mn-ea"/>
                <a:cs typeface="Malgun Gothic"/>
              </a:rPr>
              <a:t>, </a:t>
            </a:r>
            <a:r>
              <a:rPr lang="ko-KR" altLang="en-US" sz="2000" spc="-5" dirty="0">
                <a:latin typeface="+mn-ea"/>
                <a:cs typeface="Malgun Gothic"/>
              </a:rPr>
              <a:t>재난 관리</a:t>
            </a:r>
            <a:r>
              <a:rPr lang="en-US" altLang="ko-KR" sz="2000" spc="-5" dirty="0">
                <a:latin typeface="+mn-ea"/>
                <a:cs typeface="Malgun Gothic"/>
              </a:rPr>
              <a:t>, </a:t>
            </a:r>
            <a:r>
              <a:rPr lang="ko-KR" altLang="en-US" sz="2000" spc="-5" dirty="0">
                <a:latin typeface="+mn-ea"/>
                <a:cs typeface="Malgun Gothic"/>
              </a:rPr>
              <a:t>물류 관리 등 다양한 산업군에서 필수적입니다</a:t>
            </a:r>
            <a:r>
              <a:rPr lang="en-US" altLang="ko-KR" sz="2000" spc="-5" dirty="0">
                <a:latin typeface="+mn-ea"/>
                <a:cs typeface="Malgun Gothic"/>
              </a:rPr>
              <a:t>.</a:t>
            </a:r>
          </a:p>
          <a:p>
            <a:pPr marL="299085" indent="-287020">
              <a:lnSpc>
                <a:spcPct val="15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spc="-5" dirty="0">
                <a:latin typeface="+mn-ea"/>
                <a:cs typeface="Malgun Gothic"/>
              </a:rPr>
              <a:t>본 프로젝트는 </a:t>
            </a:r>
            <a:r>
              <a:rPr lang="en-US" altLang="ko-KR" sz="2000" spc="-5" dirty="0">
                <a:latin typeface="+mn-ea"/>
                <a:cs typeface="Malgun Gothic"/>
              </a:rPr>
              <a:t>YOLOv5</a:t>
            </a:r>
            <a:r>
              <a:rPr lang="ko-KR" altLang="en-US" sz="2000" spc="-5" dirty="0">
                <a:latin typeface="+mn-ea"/>
                <a:cs typeface="Malgun Gothic"/>
              </a:rPr>
              <a:t>와 </a:t>
            </a:r>
            <a:r>
              <a:rPr lang="en-US" altLang="ko-KR" sz="2000" spc="-5" dirty="0">
                <a:latin typeface="+mn-ea"/>
                <a:cs typeface="Malgun Gothic"/>
              </a:rPr>
              <a:t>Django, PythonAnywhere</a:t>
            </a:r>
            <a:r>
              <a:rPr lang="ko-KR" altLang="en-US" sz="2000" spc="-5" dirty="0">
                <a:latin typeface="+mn-ea"/>
                <a:cs typeface="Malgun Gothic"/>
              </a:rPr>
              <a:t>를 결합하여 저비용</a:t>
            </a:r>
            <a:r>
              <a:rPr lang="en-US" altLang="ko-KR" sz="2000" spc="-5" dirty="0">
                <a:latin typeface="+mn-ea"/>
                <a:cs typeface="Malgun Gothic"/>
              </a:rPr>
              <a:t>, </a:t>
            </a:r>
            <a:r>
              <a:rPr lang="ko-KR" altLang="en-US" sz="2000" spc="-5" dirty="0">
                <a:latin typeface="+mn-ea"/>
                <a:cs typeface="Malgun Gothic"/>
              </a:rPr>
              <a:t>고효율로 객체 검출 시스템을 제공합니다</a:t>
            </a:r>
            <a:r>
              <a:rPr lang="en-US" altLang="ko-KR" sz="2000" spc="-5" dirty="0">
                <a:latin typeface="+mn-ea"/>
                <a:cs typeface="Malgun Gothic"/>
              </a:rPr>
              <a:t>.</a:t>
            </a:r>
          </a:p>
          <a:p>
            <a:pPr marL="299085" indent="-287020">
              <a:lnSpc>
                <a:spcPct val="15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ko-KR" altLang="en-US" sz="2000" b="1" spc="-5" dirty="0">
                <a:latin typeface="+mn-ea"/>
                <a:cs typeface="Malgun Gothic"/>
              </a:rPr>
              <a:t>모바일 클라이언트</a:t>
            </a:r>
            <a:r>
              <a:rPr lang="en-US" altLang="ko-KR" sz="2000" b="1" spc="-5" dirty="0">
                <a:latin typeface="+mn-ea"/>
                <a:cs typeface="Malgun Gothic"/>
              </a:rPr>
              <a:t>(Android) </a:t>
            </a:r>
            <a:r>
              <a:rPr lang="ko-KR" altLang="en-US" sz="2000" spc="-5" dirty="0">
                <a:latin typeface="+mn-ea"/>
                <a:cs typeface="Malgun Gothic"/>
              </a:rPr>
              <a:t>를 통해 사용자의 접근성을 높이고</a:t>
            </a:r>
            <a:r>
              <a:rPr lang="en-US" altLang="ko-KR" sz="2000" spc="-5" dirty="0">
                <a:latin typeface="+mn-ea"/>
                <a:cs typeface="Malgun Gothic"/>
              </a:rPr>
              <a:t>, </a:t>
            </a:r>
            <a:r>
              <a:rPr lang="ko-KR" altLang="en-US" sz="2000" spc="-5" dirty="0">
                <a:latin typeface="+mn-ea"/>
                <a:cs typeface="Malgun Gothic"/>
              </a:rPr>
              <a:t>클라우드 배포로 유지보수 및 확장성을 확보합니다</a:t>
            </a:r>
            <a:r>
              <a:rPr lang="en-US" altLang="ko-KR" sz="2000" spc="-5" dirty="0">
                <a:latin typeface="+mn-ea"/>
                <a:cs typeface="Malgun Gothic"/>
              </a:rPr>
              <a:t>.</a:t>
            </a:r>
            <a:endParaRPr lang="en-US" sz="1800" dirty="0">
              <a:latin typeface="+mn-ea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80051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04" y="6486875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Image </a:t>
            </a:r>
            <a:r>
              <a:rPr sz="1400" b="1" spc="-5" dirty="0">
                <a:solidFill>
                  <a:srgbClr val="1F497D"/>
                </a:solidFill>
                <a:latin typeface="Times New Roman"/>
                <a:cs typeface="Times New Roman"/>
              </a:rPr>
              <a:t>Processing</a:t>
            </a:r>
            <a:r>
              <a:rPr sz="1400" b="1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497D"/>
                </a:solidFill>
                <a:latin typeface="Times New Roman"/>
                <a:cs typeface="Times New Roman"/>
              </a:rPr>
              <a:t>Lab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040" y="609888"/>
            <a:ext cx="681736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2000" dirty="0"/>
              <a:t>기능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chemeClr val="accent1"/>
                </a:solidFill>
              </a:rPr>
              <a:t>조건대비표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8D92DE-3313-341A-7253-A23793A0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06573"/>
              </p:ext>
            </p:extLst>
          </p:nvPr>
        </p:nvGraphicFramePr>
        <p:xfrm>
          <a:off x="457200" y="1219200"/>
          <a:ext cx="8991600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26058721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52591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978529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46177164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558375169"/>
                    </a:ext>
                  </a:extLst>
                </a:gridCol>
              </a:tblGrid>
              <a:tr h="429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시스템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세부기능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구현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대체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소스 파일명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함수 또는 </a:t>
                      </a:r>
                      <a:r>
                        <a:rPr lang="en-US" altLang="ko-KR" sz="1000" dirty="0"/>
                        <a:t>class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27650"/>
                  </a:ext>
                </a:extLst>
              </a:tr>
              <a:tr h="264302">
                <a:tc rowSpan="5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1. Edge System(Python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1-1. YoloV5 pretrained model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0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i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0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load_model.py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236927"/>
                  </a:ext>
                </a:extLst>
              </a:tr>
              <a:tr h="42949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1-2. </a:t>
                      </a:r>
                      <a:r>
                        <a:rPr lang="en" altLang="ko-KR" sz="1000" dirty="0" err="1"/>
                        <a:t>Ms</a:t>
                      </a:r>
                      <a:r>
                        <a:rPr lang="en" altLang="ko-KR" sz="1000" dirty="0"/>
                        <a:t> coco </a:t>
                      </a:r>
                      <a:r>
                        <a:rPr lang="ko-KR" altLang="en-US" sz="1000" dirty="0"/>
                        <a:t>훈련데이터 기준 검출 객체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" altLang="ko-KR" sz="1000" dirty="0"/>
                        <a:t>Classes) : 80</a:t>
                      </a:r>
                      <a:r>
                        <a:rPr lang="ko-KR" altLang="en-US" sz="1000" dirty="0"/>
                        <a:t>가지 객체 검출 기능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 함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EdgeSystem\yolov5\detect_objects.py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576844"/>
                  </a:ext>
                </a:extLst>
              </a:tr>
              <a:tr h="42949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1-3. </a:t>
                      </a:r>
                      <a:r>
                        <a:rPr lang="ko-KR" altLang="en-US" sz="1000" dirty="0"/>
                        <a:t>한 종류의 객체를 동일한 객체로 가능한 </a:t>
                      </a:r>
                      <a:r>
                        <a:rPr lang="en" altLang="ko-KR" sz="1000" dirty="0"/>
                        <a:t>Change Detection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대체 가능 함</a:t>
                      </a:r>
                      <a:r>
                        <a:rPr lang="en-US" altLang="ko-KR" sz="1000" b="1" dirty="0"/>
                        <a:t>)</a:t>
                      </a:r>
                      <a:endParaRPr lang="en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EdgeSystem\yolov5\change_detection.py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74277"/>
                  </a:ext>
                </a:extLst>
              </a:tr>
              <a:tr h="26430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1-4. </a:t>
                      </a:r>
                      <a:r>
                        <a:rPr lang="ko-KR" altLang="en-US" sz="1000" dirty="0"/>
                        <a:t>게시를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EdgeSystem\yolov5\app.py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258307"/>
                  </a:ext>
                </a:extLst>
              </a:tr>
              <a:tr h="26430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1-5. </a:t>
                      </a:r>
                      <a:r>
                        <a:rPr lang="ko-KR" altLang="en-US" sz="1000" dirty="0"/>
                        <a:t>기타 추가기능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더 있을 경우 아래 표 추가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219046"/>
                  </a:ext>
                </a:extLst>
              </a:tr>
              <a:tr h="264302">
                <a:tc rowSpan="5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2. Service System(Python, Django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" altLang="ko-KR" sz="1000" dirty="0" err="1"/>
                        <a:t>Pythonanywhere</a:t>
                      </a:r>
                      <a:r>
                        <a:rPr lang="en" altLang="ko-KR" sz="1000" dirty="0"/>
                        <a:t> </a:t>
                      </a:r>
                      <a:r>
                        <a:rPr lang="ko-KR" altLang="en-US" sz="1000" dirty="0"/>
                        <a:t>클라우드상 서비스 구동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일부 확장 기능 가능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2-1. </a:t>
                      </a:r>
                      <a:r>
                        <a:rPr lang="ko-KR" altLang="en-US" sz="1000" dirty="0"/>
                        <a:t>사용자 보안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보안키를 이용한 로그인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images/</a:t>
                      </a:r>
                      <a:r>
                        <a:rPr lang="zh-CN" altLang="en-US" sz="1000" dirty="0"/>
                        <a:t>， </a:t>
                      </a:r>
                      <a:r>
                        <a:rPr lang="en-US" altLang="ko-KR" sz="1000" dirty="0" err="1"/>
                        <a:t>JWTLoginView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204117"/>
                  </a:ext>
                </a:extLst>
              </a:tr>
              <a:tr h="26430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2-2. Image Blog </a:t>
                      </a:r>
                      <a:r>
                        <a:rPr lang="ko-KR" altLang="en-US" sz="1000" dirty="0"/>
                        <a:t>및 관리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일부 확장 기능 가능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ImageBlogCreateView</a:t>
                      </a:r>
                      <a:r>
                        <a:rPr lang="zh-CN" altLang="en-US" sz="1000" dirty="0"/>
                        <a:t>， </a:t>
                      </a:r>
                      <a:r>
                        <a:rPr lang="en-US" altLang="ko-KR" sz="1000" dirty="0" err="1"/>
                        <a:t>ImageBlogListView</a:t>
                      </a:r>
                      <a:r>
                        <a:rPr lang="zh-CN" altLang="en-US" sz="1000" dirty="0"/>
                        <a:t>（</a:t>
                      </a:r>
                      <a:r>
                        <a:rPr lang="en-US" altLang="ko-KR" sz="1000" dirty="0"/>
                        <a:t>views.py</a:t>
                      </a:r>
                      <a:r>
                        <a:rPr lang="zh-CN" altLang="en-US" sz="1000" dirty="0"/>
                        <a:t>）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618117"/>
                  </a:ext>
                </a:extLst>
              </a:tr>
              <a:tr h="26430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2-3. </a:t>
                      </a:r>
                      <a:r>
                        <a:rPr lang="ko-KR" altLang="en-US" sz="1000" dirty="0"/>
                        <a:t>게시를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제공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images/</a:t>
                      </a:r>
                      <a:r>
                        <a:rPr lang="zh-CN" altLang="en-US" sz="1000" dirty="0"/>
                        <a:t>， </a:t>
                      </a:r>
                      <a:r>
                        <a:rPr lang="en-US" altLang="zh-CN" sz="1000" dirty="0" err="1"/>
                        <a:t>ImageViewSet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991604"/>
                  </a:ext>
                </a:extLst>
              </a:tr>
              <a:tr h="26430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2-4. Image </a:t>
                      </a:r>
                      <a:r>
                        <a:rPr lang="ko-KR" altLang="en-US" sz="1000" dirty="0"/>
                        <a:t>목록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획득을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제공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effectLst/>
                        </a:rPr>
                        <a:t>settings.py</a:t>
                      </a:r>
                      <a:r>
                        <a:rPr lang="zh-CN" altLang="en-US" sz="1000" dirty="0">
                          <a:effectLst/>
                        </a:rPr>
                        <a:t>， </a:t>
                      </a:r>
                      <a:r>
                        <a:rPr lang="en-US" altLang="zh-CN" sz="1000" dirty="0">
                          <a:effectLst/>
                        </a:rPr>
                        <a:t>DEFAULT_PAGINATION_CLASS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280063"/>
                  </a:ext>
                </a:extLst>
              </a:tr>
              <a:tr h="36341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2-5. </a:t>
                      </a:r>
                      <a:r>
                        <a:rPr lang="ko-KR" altLang="en-US" sz="1000" dirty="0"/>
                        <a:t>기타 추가 기능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더 있을 경우 아래 표 추가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395334"/>
                  </a:ext>
                </a:extLst>
              </a:tr>
              <a:tr h="264302">
                <a:tc rowSpan="4"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 Client System(Android, Native App, </a:t>
                      </a:r>
                      <a:r>
                        <a:rPr lang="ko-KR" altLang="en-US" sz="1000" dirty="0"/>
                        <a:t>개별 제안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3.1. Image list view </a:t>
                      </a:r>
                      <a:r>
                        <a:rPr lang="ko-KR" altLang="en-US" sz="1000" dirty="0"/>
                        <a:t>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공통 기능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개별 제안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ImageItem.java, ImagesAdapter.java, MainActivity.java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213450"/>
                  </a:ext>
                </a:extLst>
              </a:tr>
              <a:tr h="26430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3.2. Image </a:t>
                      </a:r>
                      <a:r>
                        <a:rPr lang="ko-KR" altLang="en-US" sz="1000" dirty="0"/>
                        <a:t>목록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획득을 위한 </a:t>
                      </a:r>
                      <a:r>
                        <a:rPr lang="en" altLang="ko-KR" sz="1000" dirty="0"/>
                        <a:t>HTTP </a:t>
                      </a:r>
                      <a:r>
                        <a:rPr lang="en" altLang="ko-KR" sz="1000" dirty="0" err="1"/>
                        <a:t>Restfull</a:t>
                      </a:r>
                      <a:r>
                        <a:rPr lang="en" altLang="ko-KR" sz="1000" dirty="0"/>
                        <a:t> API </a:t>
                      </a:r>
                      <a:r>
                        <a:rPr lang="ko-KR" altLang="en-US" sz="1000" dirty="0"/>
                        <a:t>사용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566013"/>
                  </a:ext>
                </a:extLst>
              </a:tr>
              <a:tr h="42949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3.3. </a:t>
                      </a:r>
                      <a:r>
                        <a:rPr lang="ko-KR" altLang="en-US" sz="1000" dirty="0"/>
                        <a:t>공통기능 및 추가기능을 활용한 사용자 시나리오 및 </a:t>
                      </a:r>
                      <a:r>
                        <a:rPr lang="en" altLang="ko-KR" sz="1000" dirty="0"/>
                        <a:t>UI </a:t>
                      </a:r>
                      <a:r>
                        <a:rPr lang="ko-KR" altLang="en-US" sz="1000" dirty="0"/>
                        <a:t>제공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신규 추가 필요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62697"/>
                  </a:ext>
                </a:extLst>
              </a:tr>
              <a:tr h="26430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3-4. </a:t>
                      </a:r>
                      <a:r>
                        <a:rPr lang="ko-KR" altLang="en-US" sz="1000" dirty="0"/>
                        <a:t>추가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56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98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953FC-8DC7-DEB6-AC4F-171A8F72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1. Edge System(Python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공통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2D131-20C9-3743-0C3C-F48B12A4E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338554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1-1. YoloV5 pretrained model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 (</a:t>
            </a: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AA10C6-B376-C92B-2E3F-39E2C58C9A9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553998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1-2. Ms coco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훈련데이터 기준 검출 객체 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Classes) : 80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가지 객체 검출 기능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436FCE2-7D0B-C826-592C-819072951881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1-3.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한 종류의 객체를 동일한 객체로 가능한 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Change Detection</a:t>
            </a:r>
            <a:r>
              <a:rPr lang="en-US" altLang="ko-KR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 (</a:t>
            </a:r>
            <a:r>
              <a:rPr lang="ko-KR" altLang="en-US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대체 가능 함</a:t>
            </a:r>
            <a:r>
              <a:rPr lang="en-US" altLang="ko-KR" sz="1400" b="1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</a:t>
            </a: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CCB36D9-586F-F52E-70DB-55ACD54B7FC6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1-4.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게시를 위한 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사용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pic>
        <p:nvPicPr>
          <p:cNvPr id="10" name="그림 9" descr="텍스트, 스크린샷, 표지판, 사람들이(가) 표시된 사진&#10;&#10;자동 생성된 설명">
            <a:extLst>
              <a:ext uri="{FF2B5EF4-FFF2-40B4-BE49-F238E27FC236}">
                <a16:creationId xmlns:a16="http://schemas.microsoft.com/office/drawing/2014/main" id="{EDB7D80E-4190-A59E-30B2-F973FB89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73" y="1860541"/>
            <a:ext cx="2819400" cy="1619250"/>
          </a:xfrm>
          <a:prstGeom prst="rect">
            <a:avLst/>
          </a:prstGeom>
        </p:spPr>
      </p:pic>
      <p:pic>
        <p:nvPicPr>
          <p:cNvPr id="12" name="그림 11" descr="웹, 스크린샷, 블랙, 흑백이(가) 표시된 사진&#10;&#10;자동 생성된 설명">
            <a:extLst>
              <a:ext uri="{FF2B5EF4-FFF2-40B4-BE49-F238E27FC236}">
                <a16:creationId xmlns:a16="http://schemas.microsoft.com/office/drawing/2014/main" id="{FB06B3C0-EB16-BE7C-A577-10DC2606D7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16123"/>
            <a:ext cx="2971800" cy="15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5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B0C2-7071-927C-C28B-D4889232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3B1E0-DCA4-6B53-3ABD-B5A49F1D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609888"/>
            <a:ext cx="8757919" cy="307777"/>
          </a:xfrm>
        </p:spPr>
        <p:txBody>
          <a:bodyPr/>
          <a:lstStyle/>
          <a:p>
            <a:r>
              <a:rPr lang="ko-KR" altLang="en-US" sz="2000" dirty="0">
                <a:solidFill>
                  <a:schemeClr val="tx2"/>
                </a:solidFill>
              </a:rPr>
              <a:t>기능 </a:t>
            </a:r>
            <a:r>
              <a:rPr lang="en-US" altLang="ko-KR" sz="2000" dirty="0">
                <a:solidFill>
                  <a:schemeClr val="tx2"/>
                </a:solidFill>
              </a:rPr>
              <a:t>-</a:t>
            </a:r>
            <a:r>
              <a:rPr lang="ko-KR" altLang="en-US" sz="2000" dirty="0">
                <a:solidFill>
                  <a:schemeClr val="tx2"/>
                </a:solidFill>
              </a:rPr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2. Service System(Python, Django </a:t>
            </a:r>
            <a:r>
              <a:rPr lang="ko-KR" altLang="en-US" sz="2000" dirty="0">
                <a:solidFill>
                  <a:schemeClr val="tx2"/>
                </a:solidFill>
              </a:rPr>
              <a:t>기반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23D7F-C36C-107B-7BF2-246DBF4E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143000"/>
            <a:ext cx="4309110" cy="474489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2-1.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사용자 보안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보안키를 이용한 로그인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ko-KR" altLang="en-US" sz="800" dirty="0">
                <a:solidFill>
                  <a:schemeClr val="tx1"/>
                </a:solidFill>
                <a:latin typeface="+mn-ea"/>
                <a:cs typeface="Gulim"/>
              </a:rPr>
              <a:t>     토큰을 받아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Gulim"/>
              </a:rPr>
              <a:t>test</a:t>
            </a:r>
            <a:endParaRPr lang="ko-KR" altLang="en-US" sz="800" dirty="0">
              <a:solidFill>
                <a:schemeClr val="tx1"/>
              </a:solidFill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5ACAD-B866-53DA-94B5-BBFD3F1C41A1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101590" y="1143000"/>
            <a:ext cx="4309110" cy="1313180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2-2. Image Blog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및 관리 기능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spc="-5" dirty="0">
                <a:solidFill>
                  <a:srgbClr val="558ED5"/>
                </a:solidFill>
                <a:latin typeface="+mn-ea"/>
                <a:cs typeface="Malgun Gothic"/>
              </a:rPr>
              <a:t>일부 확장 기능 가능</a:t>
            </a:r>
            <a:r>
              <a:rPr lang="en-US" altLang="ko-KR" sz="140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ko-KR" altLang="en-US" sz="1400" b="1" spc="-5" dirty="0">
                <a:solidFill>
                  <a:srgbClr val="558ED5"/>
                </a:solidFill>
                <a:latin typeface="+mn-ea"/>
                <a:cs typeface="Malgun Gothic"/>
              </a:rPr>
              <a:t>이미지 업로드 및 게시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endParaRPr lang="ko-KR" altLang="en-US" sz="1400" i="1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233680" indent="-287655">
              <a:spcBef>
                <a:spcPts val="1440"/>
              </a:spcBef>
              <a:buChar char="-"/>
              <a:tabLst>
                <a:tab pos="690880" algn="l"/>
                <a:tab pos="691515" algn="l"/>
              </a:tabLst>
            </a:pPr>
            <a:endParaRPr lang="ko-KR" altLang="en-US" sz="800" dirty="0">
              <a:latin typeface="+mn-ea"/>
              <a:cs typeface="Gulim"/>
            </a:endParaRPr>
          </a:p>
          <a:p>
            <a:endParaRPr kumimoji="1" lang="ko-KR" altLang="en-US" sz="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1701398-9CCD-B812-1428-A0D01599FD8A}"/>
              </a:ext>
            </a:extLst>
          </p:cNvPr>
          <p:cNvSpPr txBox="1">
            <a:spLocks/>
          </p:cNvSpPr>
          <p:nvPr/>
        </p:nvSpPr>
        <p:spPr>
          <a:xfrm>
            <a:off x="458118" y="4038600"/>
            <a:ext cx="4309110" cy="869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2-3.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게시를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공통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</a:p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endParaRPr lang="ko-KR" altLang="en-US" sz="1400" i="1" kern="0" dirty="0">
              <a:solidFill>
                <a:srgbClr val="FF0000"/>
              </a:solidFill>
              <a:latin typeface="+mn-ea"/>
              <a:cs typeface="Malgun Gothic"/>
            </a:endParaRPr>
          </a:p>
          <a:p>
            <a:pPr marL="233680" indent="-287655" latinLnBrk="0">
              <a:spcBef>
                <a:spcPts val="1440"/>
              </a:spcBef>
              <a:buFontTx/>
              <a:buChar char="-"/>
              <a:tabLst>
                <a:tab pos="690880" algn="l"/>
                <a:tab pos="691515" algn="l"/>
              </a:tabLst>
            </a:pP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4BEBBAE-61C7-CA37-64BE-8E9F5E4C5900}"/>
              </a:ext>
            </a:extLst>
          </p:cNvPr>
          <p:cNvSpPr txBox="1">
            <a:spLocks/>
          </p:cNvSpPr>
          <p:nvPr/>
        </p:nvSpPr>
        <p:spPr>
          <a:xfrm>
            <a:off x="5064408" y="4038600"/>
            <a:ext cx="43091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050" b="0" i="0">
                <a:solidFill>
                  <a:schemeClr val="bg1"/>
                </a:solidFill>
                <a:latin typeface="Consolas"/>
                <a:ea typeface="+mn-ea"/>
                <a:cs typeface="Consola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065" latinLnBrk="0">
              <a:spcBef>
                <a:spcPts val="105"/>
              </a:spcBef>
              <a:tabLst>
                <a:tab pos="299720" algn="l"/>
              </a:tabLst>
            </a:pP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2-4. Image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목록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,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획득을 위한 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HTTP </a:t>
            </a:r>
            <a:r>
              <a:rPr lang="en-US" altLang="ko-KR" sz="1400" kern="0" spc="-5" dirty="0" err="1">
                <a:solidFill>
                  <a:srgbClr val="558ED5"/>
                </a:solidFill>
                <a:latin typeface="+mn-ea"/>
                <a:cs typeface="Malgun Gothic"/>
              </a:rPr>
              <a:t>Restfull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 API 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제공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(</a:t>
            </a:r>
            <a:r>
              <a:rPr lang="ko-KR" altLang="en-US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신규 추가 필요</a:t>
            </a:r>
            <a:r>
              <a:rPr lang="en-US" altLang="ko-KR" sz="1400" kern="0" spc="-5" dirty="0">
                <a:solidFill>
                  <a:srgbClr val="558ED5"/>
                </a:solidFill>
                <a:latin typeface="+mn-ea"/>
                <a:cs typeface="Malgun Gothic"/>
              </a:rPr>
              <a:t>)</a:t>
            </a:r>
            <a:endParaRPr lang="ko-KR" altLang="en-US" sz="800" kern="0" dirty="0">
              <a:latin typeface="+mn-ea"/>
              <a:cs typeface="Gulim"/>
            </a:endParaRPr>
          </a:p>
          <a:p>
            <a:pPr latinLnBrk="0"/>
            <a:endParaRPr kumimoji="1" lang="ko-KR" altLang="en-US" sz="800" kern="0" dirty="0"/>
          </a:p>
        </p:txBody>
      </p:sp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1CCF47D-64E1-106A-F9EA-390FF2394D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15" y="1986803"/>
            <a:ext cx="4355123" cy="1665194"/>
          </a:xfrm>
          <a:prstGeom prst="rect">
            <a:avLst/>
          </a:prstGeom>
        </p:spPr>
      </p:pic>
      <p:pic>
        <p:nvPicPr>
          <p:cNvPr id="14" name="그림 1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EECEA435-F82E-0E12-D7CD-AFA481459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4" y="4288568"/>
            <a:ext cx="3131194" cy="2011133"/>
          </a:xfrm>
          <a:prstGeom prst="rect">
            <a:avLst/>
          </a:prstGeom>
        </p:spPr>
      </p:pic>
      <p:pic>
        <p:nvPicPr>
          <p:cNvPr id="18" name="그림 1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49076DD-4804-782D-837E-8EA1C63B09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48" y="1617489"/>
            <a:ext cx="3498206" cy="21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5765</TotalTime>
  <Words>1946</Words>
  <Application>Microsoft Office PowerPoint</Application>
  <PresentationFormat>A4 용지(210x297mm)</PresentationFormat>
  <Paragraphs>245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 Unicode MS</vt:lpstr>
      <vt:lpstr>Malgun Gothic</vt:lpstr>
      <vt:lpstr>Arial</vt:lpstr>
      <vt:lpstr>Calibri</vt:lpstr>
      <vt:lpstr>Consolas</vt:lpstr>
      <vt:lpstr>Times New Roman</vt:lpstr>
      <vt:lpstr>Wingdings</vt:lpstr>
      <vt:lpstr>Office Theme</vt:lpstr>
      <vt:lpstr>Mobile/WebService Project</vt:lpstr>
      <vt:lpstr>목차</vt:lpstr>
      <vt:lpstr>요구조건</vt:lpstr>
      <vt:lpstr>시스템 구성도 (변경  된 사항 적용)</vt:lpstr>
      <vt:lpstr>목적</vt:lpstr>
      <vt:lpstr>필요성</vt:lpstr>
      <vt:lpstr>기능 - 조건대비표</vt:lpstr>
      <vt:lpstr>기능 - 1. Edge System(Python 기반, 공통)</vt:lpstr>
      <vt:lpstr>기능 - 2. Service System(Python, Django 기반)</vt:lpstr>
      <vt:lpstr>기능 - 3. Client System(Android, Java기반, 개별 제안)</vt:lpstr>
      <vt:lpstr>기능(예상)</vt:lpstr>
      <vt:lpstr>기능(예상)</vt:lpstr>
      <vt:lpstr>사용자 시나리오(Ui 구성)</vt:lpstr>
      <vt:lpstr>개발과정의 이슈(선택)</vt:lpstr>
      <vt:lpstr>데모(구동 동영상, mp4 동영상 파일을 추가 함)</vt:lpstr>
      <vt:lpstr>기대효과 및 결론</vt:lpstr>
      <vt:lpstr>결과물의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안기옥</dc:creator>
  <cp:lastModifiedBy>ZHENYAO MA</cp:lastModifiedBy>
  <cp:revision>71</cp:revision>
  <dcterms:created xsi:type="dcterms:W3CDTF">2020-06-08T19:34:44Z</dcterms:created>
  <dcterms:modified xsi:type="dcterms:W3CDTF">2024-12-17T13:40:14Z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2018-05-10T00:00:00Z</vt:filetime>
  </property>
  <property fmtid="{D5CDD505-2E9C-101B-9397-08002B2CF9AE}" pid="3" name="Creator">
    <vt:lpwstr>PowerPoint용 Acrobat PDFMaker 15</vt:lpwstr>
  </property>
  <property fmtid="{D5CDD505-2E9C-101B-9397-08002B2CF9AE}" pid="4" name="LastSaved">
    <vt:filetime>2020-06-08T00:00:00Z</vt:filetime>
  </property>
</Properties>
</file>