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5" r:id="rId1"/>
  </p:sldMasterIdLst>
  <p:sldIdLst>
    <p:sldId id="256" r:id="rId2"/>
    <p:sldId id="265"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648"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160BC1E-C9CD-42E0-8811-544542365E45}" type="doc">
      <dgm:prSet loTypeId="urn:microsoft.com/office/officeart/2005/8/layout/StepDownProcess" loCatId="process" qsTypeId="urn:microsoft.com/office/officeart/2005/8/quickstyle/simple1" qsCatId="simple" csTypeId="urn:microsoft.com/office/officeart/2005/8/colors/colorful2" csCatId="colorful" phldr="1"/>
      <dgm:spPr/>
      <dgm:t>
        <a:bodyPr/>
        <a:lstStyle/>
        <a:p>
          <a:endParaRPr lang="en-US"/>
        </a:p>
      </dgm:t>
    </dgm:pt>
    <dgm:pt modelId="{FD654DE9-E368-4D71-947F-5854C27E50BB}">
      <dgm:prSet phldrT="[Text]"/>
      <dgm:spPr/>
      <dgm:t>
        <a:bodyPr/>
        <a:lstStyle/>
        <a:p>
          <a:r>
            <a:rPr lang="en-US" dirty="0" smtClean="0"/>
            <a:t>January</a:t>
          </a:r>
          <a:endParaRPr lang="en-US" dirty="0"/>
        </a:p>
      </dgm:t>
    </dgm:pt>
    <dgm:pt modelId="{ABA68154-5767-4A07-8D12-1E170DF73487}" type="parTrans" cxnId="{D427D738-688D-49BD-8083-EA799CA63124}">
      <dgm:prSet/>
      <dgm:spPr/>
      <dgm:t>
        <a:bodyPr/>
        <a:lstStyle/>
        <a:p>
          <a:endParaRPr lang="en-US"/>
        </a:p>
      </dgm:t>
    </dgm:pt>
    <dgm:pt modelId="{F7B80232-3801-4A82-967C-3DFC210BFCD0}" type="sibTrans" cxnId="{D427D738-688D-49BD-8083-EA799CA63124}">
      <dgm:prSet/>
      <dgm:spPr/>
      <dgm:t>
        <a:bodyPr/>
        <a:lstStyle/>
        <a:p>
          <a:endParaRPr lang="en-US"/>
        </a:p>
      </dgm:t>
    </dgm:pt>
    <dgm:pt modelId="{BBD53041-C83D-4DD7-93F3-7D7294AEA257}">
      <dgm:prSet phldrT="[Text]" custT="1"/>
      <dgm:spPr/>
      <dgm:t>
        <a:bodyPr/>
        <a:lstStyle/>
        <a:p>
          <a:r>
            <a:rPr lang="en-US" sz="1200" dirty="0" smtClean="0"/>
            <a:t>Testing DS18B20 sensor with ESP32 microcontroller.</a:t>
          </a:r>
          <a:endParaRPr lang="en-US" sz="1200" dirty="0"/>
        </a:p>
      </dgm:t>
    </dgm:pt>
    <dgm:pt modelId="{0052E08D-124C-4EA7-97F9-070D945AD39A}" type="parTrans" cxnId="{94796099-A1C0-48F4-85A2-6B8C0D40DD5B}">
      <dgm:prSet/>
      <dgm:spPr/>
      <dgm:t>
        <a:bodyPr/>
        <a:lstStyle/>
        <a:p>
          <a:endParaRPr lang="en-US"/>
        </a:p>
      </dgm:t>
    </dgm:pt>
    <dgm:pt modelId="{C679D99D-A919-4984-B317-6AF0F2EC0EBD}" type="sibTrans" cxnId="{94796099-A1C0-48F4-85A2-6B8C0D40DD5B}">
      <dgm:prSet/>
      <dgm:spPr/>
      <dgm:t>
        <a:bodyPr/>
        <a:lstStyle/>
        <a:p>
          <a:endParaRPr lang="en-US"/>
        </a:p>
      </dgm:t>
    </dgm:pt>
    <dgm:pt modelId="{C6FD9C74-CE2A-41BA-B249-66052FC33D55}">
      <dgm:prSet phldrT="[Text]"/>
      <dgm:spPr/>
      <dgm:t>
        <a:bodyPr/>
        <a:lstStyle/>
        <a:p>
          <a:r>
            <a:rPr lang="en-US" dirty="0" smtClean="0"/>
            <a:t>February</a:t>
          </a:r>
          <a:endParaRPr lang="en-US" dirty="0"/>
        </a:p>
      </dgm:t>
    </dgm:pt>
    <dgm:pt modelId="{4127D8E9-CB39-41EF-8C01-78B40C6F4F40}" type="parTrans" cxnId="{0070BE95-E876-4BE5-8646-1B6D005E0424}">
      <dgm:prSet/>
      <dgm:spPr/>
      <dgm:t>
        <a:bodyPr/>
        <a:lstStyle/>
        <a:p>
          <a:endParaRPr lang="en-US"/>
        </a:p>
      </dgm:t>
    </dgm:pt>
    <dgm:pt modelId="{384265FE-1ABE-4ED4-ADE2-EFCF942817B7}" type="sibTrans" cxnId="{0070BE95-E876-4BE5-8646-1B6D005E0424}">
      <dgm:prSet/>
      <dgm:spPr/>
      <dgm:t>
        <a:bodyPr/>
        <a:lstStyle/>
        <a:p>
          <a:endParaRPr lang="en-US"/>
        </a:p>
      </dgm:t>
    </dgm:pt>
    <dgm:pt modelId="{637FFCA4-78DB-49DC-BC6D-F1EA2860F498}">
      <dgm:prSet phldrT="[Text]" custT="1"/>
      <dgm:spPr/>
      <dgm:t>
        <a:bodyPr/>
        <a:lstStyle/>
        <a:p>
          <a:r>
            <a:rPr lang="en-US" sz="1200" dirty="0" smtClean="0"/>
            <a:t>Creating RTDB on Firebase.</a:t>
          </a:r>
          <a:endParaRPr lang="en-US" sz="1200" dirty="0"/>
        </a:p>
      </dgm:t>
    </dgm:pt>
    <dgm:pt modelId="{68A17B1E-60D4-448C-AF0A-08CCF9C9EECF}" type="parTrans" cxnId="{772CB267-78AA-4DB8-9936-6B4A24EFC0A1}">
      <dgm:prSet/>
      <dgm:spPr/>
      <dgm:t>
        <a:bodyPr/>
        <a:lstStyle/>
        <a:p>
          <a:endParaRPr lang="en-US"/>
        </a:p>
      </dgm:t>
    </dgm:pt>
    <dgm:pt modelId="{D152D2E8-E6C2-4AD7-B77D-166DA829F9D0}" type="sibTrans" cxnId="{772CB267-78AA-4DB8-9936-6B4A24EFC0A1}">
      <dgm:prSet/>
      <dgm:spPr/>
      <dgm:t>
        <a:bodyPr/>
        <a:lstStyle/>
        <a:p>
          <a:endParaRPr lang="en-US"/>
        </a:p>
      </dgm:t>
    </dgm:pt>
    <dgm:pt modelId="{54A04B58-5C83-4028-B86D-FCAD955C7C56}">
      <dgm:prSet phldrT="[Text]"/>
      <dgm:spPr/>
      <dgm:t>
        <a:bodyPr/>
        <a:lstStyle/>
        <a:p>
          <a:r>
            <a:rPr lang="en-US" dirty="0" smtClean="0"/>
            <a:t>March</a:t>
          </a:r>
          <a:endParaRPr lang="en-US" dirty="0"/>
        </a:p>
      </dgm:t>
    </dgm:pt>
    <dgm:pt modelId="{74DCCCD5-9053-4331-B592-B18B59D669BB}" type="parTrans" cxnId="{8ABA5FCF-4FD6-4F51-86EC-874C30E799C0}">
      <dgm:prSet/>
      <dgm:spPr/>
      <dgm:t>
        <a:bodyPr/>
        <a:lstStyle/>
        <a:p>
          <a:endParaRPr lang="en-US"/>
        </a:p>
      </dgm:t>
    </dgm:pt>
    <dgm:pt modelId="{6C962FA0-915F-42F8-889D-67967AA2E0D9}" type="sibTrans" cxnId="{8ABA5FCF-4FD6-4F51-86EC-874C30E799C0}">
      <dgm:prSet/>
      <dgm:spPr/>
      <dgm:t>
        <a:bodyPr/>
        <a:lstStyle/>
        <a:p>
          <a:endParaRPr lang="en-US"/>
        </a:p>
      </dgm:t>
    </dgm:pt>
    <dgm:pt modelId="{AE1DC2BB-1827-4DF8-AA0C-C1D0468E5008}">
      <dgm:prSet custT="1"/>
      <dgm:spPr/>
      <dgm:t>
        <a:bodyPr/>
        <a:lstStyle/>
        <a:p>
          <a:r>
            <a:rPr lang="en-US" sz="1200" dirty="0" smtClean="0"/>
            <a:t>Calibrating the sensor.</a:t>
          </a:r>
          <a:endParaRPr lang="en-US" sz="1200" dirty="0"/>
        </a:p>
      </dgm:t>
    </dgm:pt>
    <dgm:pt modelId="{CEE73922-65F5-48B4-AE52-7446830EF679}" type="parTrans" cxnId="{3BF9DFCB-5DFA-44F0-B924-2DF2A846753E}">
      <dgm:prSet/>
      <dgm:spPr/>
      <dgm:t>
        <a:bodyPr/>
        <a:lstStyle/>
        <a:p>
          <a:endParaRPr lang="en-US"/>
        </a:p>
      </dgm:t>
    </dgm:pt>
    <dgm:pt modelId="{22AD19F0-B96C-445D-902C-04094A092F21}" type="sibTrans" cxnId="{3BF9DFCB-5DFA-44F0-B924-2DF2A846753E}">
      <dgm:prSet/>
      <dgm:spPr/>
      <dgm:t>
        <a:bodyPr/>
        <a:lstStyle/>
        <a:p>
          <a:endParaRPr lang="en-US"/>
        </a:p>
      </dgm:t>
    </dgm:pt>
    <dgm:pt modelId="{9F31CEA3-8482-42F5-B51B-69C6D88A52D8}">
      <dgm:prSet custT="1"/>
      <dgm:spPr/>
      <dgm:t>
        <a:bodyPr/>
        <a:lstStyle/>
        <a:p>
          <a:r>
            <a:rPr lang="en-US" sz="1200" dirty="0" smtClean="0"/>
            <a:t>Using OneWire and DallasTemperature libraries for testing.</a:t>
          </a:r>
          <a:endParaRPr lang="en-US" sz="1200" dirty="0"/>
        </a:p>
      </dgm:t>
    </dgm:pt>
    <dgm:pt modelId="{938ED398-48EA-4154-BDF6-5BDF75AE54DC}" type="parTrans" cxnId="{88048B32-6D7F-4056-AF8E-23336D7F9290}">
      <dgm:prSet/>
      <dgm:spPr/>
      <dgm:t>
        <a:bodyPr/>
        <a:lstStyle/>
        <a:p>
          <a:endParaRPr lang="en-US"/>
        </a:p>
      </dgm:t>
    </dgm:pt>
    <dgm:pt modelId="{CE06CE19-B9C3-4165-B1D5-5CC6688BD2EF}" type="sibTrans" cxnId="{88048B32-6D7F-4056-AF8E-23336D7F9290}">
      <dgm:prSet/>
      <dgm:spPr/>
      <dgm:t>
        <a:bodyPr/>
        <a:lstStyle/>
        <a:p>
          <a:endParaRPr lang="en-US"/>
        </a:p>
      </dgm:t>
    </dgm:pt>
    <dgm:pt modelId="{B8B54441-3B40-4BDA-A206-923F4E63E079}">
      <dgm:prSet phldrT="[Text]"/>
      <dgm:spPr/>
      <dgm:t>
        <a:bodyPr/>
        <a:lstStyle/>
        <a:p>
          <a:endParaRPr lang="en-US" sz="800" dirty="0"/>
        </a:p>
      </dgm:t>
    </dgm:pt>
    <dgm:pt modelId="{1D027EF4-A4CB-4C49-BFDA-738497C59D22}" type="parTrans" cxnId="{466D58A7-5133-4E29-B5CE-6D82B250B361}">
      <dgm:prSet/>
      <dgm:spPr/>
      <dgm:t>
        <a:bodyPr/>
        <a:lstStyle/>
        <a:p>
          <a:endParaRPr lang="en-US"/>
        </a:p>
      </dgm:t>
    </dgm:pt>
    <dgm:pt modelId="{5D9612A6-0BC6-48A0-9AAD-2B65002ABD80}" type="sibTrans" cxnId="{466D58A7-5133-4E29-B5CE-6D82B250B361}">
      <dgm:prSet/>
      <dgm:spPr/>
      <dgm:t>
        <a:bodyPr/>
        <a:lstStyle/>
        <a:p>
          <a:endParaRPr lang="en-US"/>
        </a:p>
      </dgm:t>
    </dgm:pt>
    <dgm:pt modelId="{84C65451-68B7-4622-A710-2646EBA29A3D}">
      <dgm:prSet phldrT="[Text]" custT="1"/>
      <dgm:spPr/>
      <dgm:t>
        <a:bodyPr/>
        <a:lstStyle/>
        <a:p>
          <a:r>
            <a:rPr lang="en-US" sz="1200" dirty="0" smtClean="0"/>
            <a:t>Integrating the RTDB with ESP32.</a:t>
          </a:r>
          <a:endParaRPr lang="en-US" sz="1200" dirty="0"/>
        </a:p>
      </dgm:t>
    </dgm:pt>
    <dgm:pt modelId="{6852AFA2-8B3B-40AE-BC4B-4DC404D4BCFD}" type="parTrans" cxnId="{CCE65DDB-7159-4524-826A-9F9E7F0FC70C}">
      <dgm:prSet/>
      <dgm:spPr/>
      <dgm:t>
        <a:bodyPr/>
        <a:lstStyle/>
        <a:p>
          <a:endParaRPr lang="en-US"/>
        </a:p>
      </dgm:t>
    </dgm:pt>
    <dgm:pt modelId="{BD6B3FD9-8F18-454E-B7BC-FB4B02AAB90D}" type="sibTrans" cxnId="{CCE65DDB-7159-4524-826A-9F9E7F0FC70C}">
      <dgm:prSet/>
      <dgm:spPr/>
      <dgm:t>
        <a:bodyPr/>
        <a:lstStyle/>
        <a:p>
          <a:endParaRPr lang="en-US"/>
        </a:p>
      </dgm:t>
    </dgm:pt>
    <dgm:pt modelId="{0E271D8F-1C53-4E39-B4CE-F3758D96DF8B}">
      <dgm:prSet phldrT="[Text]" custT="1"/>
      <dgm:spPr/>
      <dgm:t>
        <a:bodyPr/>
        <a:lstStyle/>
        <a:p>
          <a:r>
            <a:rPr lang="en-US" sz="1200" dirty="0" smtClean="0"/>
            <a:t>Adding Stream service on the RTDB in use.</a:t>
          </a:r>
          <a:endParaRPr lang="en-US" sz="1200" dirty="0"/>
        </a:p>
      </dgm:t>
    </dgm:pt>
    <dgm:pt modelId="{EF5BD144-F89E-4245-86AE-960899DD4AC2}" type="parTrans" cxnId="{2C5EA65E-CD66-4A42-9E88-C335A11D4DCB}">
      <dgm:prSet/>
      <dgm:spPr/>
      <dgm:t>
        <a:bodyPr/>
        <a:lstStyle/>
        <a:p>
          <a:endParaRPr lang="en-US"/>
        </a:p>
      </dgm:t>
    </dgm:pt>
    <dgm:pt modelId="{5839CFD2-83F7-47E3-AADD-0797380078DC}" type="sibTrans" cxnId="{2C5EA65E-CD66-4A42-9E88-C335A11D4DCB}">
      <dgm:prSet/>
      <dgm:spPr/>
      <dgm:t>
        <a:bodyPr/>
        <a:lstStyle/>
        <a:p>
          <a:endParaRPr lang="en-US"/>
        </a:p>
      </dgm:t>
    </dgm:pt>
    <dgm:pt modelId="{26C6F62B-574B-494F-A89E-21E8A6875CE0}">
      <dgm:prSet phldrT="[Text]" custT="1"/>
      <dgm:spPr/>
      <dgm:t>
        <a:bodyPr/>
        <a:lstStyle/>
        <a:p>
          <a:r>
            <a:rPr lang="en-US" sz="1200" dirty="0" smtClean="0"/>
            <a:t>Adding Timestamp to the temperature value, and sending the values as json to Firebase</a:t>
          </a:r>
          <a:endParaRPr lang="en-US" sz="1200" dirty="0"/>
        </a:p>
      </dgm:t>
    </dgm:pt>
    <dgm:pt modelId="{A6C36375-1539-4E66-8FF3-937907EB1A61}" type="parTrans" cxnId="{C018F9DE-8FDE-4DF4-B5BE-8C99936FF37C}">
      <dgm:prSet/>
      <dgm:spPr/>
      <dgm:t>
        <a:bodyPr/>
        <a:lstStyle/>
        <a:p>
          <a:endParaRPr lang="en-US"/>
        </a:p>
      </dgm:t>
    </dgm:pt>
    <dgm:pt modelId="{54B6E049-41A5-4619-8425-F80038113572}" type="sibTrans" cxnId="{C018F9DE-8FDE-4DF4-B5BE-8C99936FF37C}">
      <dgm:prSet/>
      <dgm:spPr/>
      <dgm:t>
        <a:bodyPr/>
        <a:lstStyle/>
        <a:p>
          <a:endParaRPr lang="en-US"/>
        </a:p>
      </dgm:t>
    </dgm:pt>
    <dgm:pt modelId="{D1E60EE3-538E-498A-9E38-604925C6B1C0}">
      <dgm:prSet/>
      <dgm:spPr/>
      <dgm:t>
        <a:bodyPr/>
        <a:lstStyle/>
        <a:p>
          <a:r>
            <a:rPr lang="en-US" dirty="0" smtClean="0"/>
            <a:t>April</a:t>
          </a:r>
          <a:endParaRPr lang="en-US" dirty="0"/>
        </a:p>
      </dgm:t>
    </dgm:pt>
    <dgm:pt modelId="{6FA47EE8-38A9-418C-A6AB-24A6937742C8}" type="parTrans" cxnId="{53BDB9AE-B60C-44F7-9A8F-ECF0B1870145}">
      <dgm:prSet/>
      <dgm:spPr/>
      <dgm:t>
        <a:bodyPr/>
        <a:lstStyle/>
        <a:p>
          <a:endParaRPr lang="en-US"/>
        </a:p>
      </dgm:t>
    </dgm:pt>
    <dgm:pt modelId="{50CBD25D-B523-4AAA-A75E-100FB62FD254}" type="sibTrans" cxnId="{53BDB9AE-B60C-44F7-9A8F-ECF0B1870145}">
      <dgm:prSet/>
      <dgm:spPr/>
      <dgm:t>
        <a:bodyPr/>
        <a:lstStyle/>
        <a:p>
          <a:endParaRPr lang="en-US"/>
        </a:p>
      </dgm:t>
    </dgm:pt>
    <dgm:pt modelId="{5CE2A6FB-F875-4E5C-BBFA-D90A9DCD06E2}">
      <dgm:prSet phldrT="[Text]" custT="1"/>
      <dgm:spPr/>
      <dgm:t>
        <a:bodyPr/>
        <a:lstStyle/>
        <a:p>
          <a:r>
            <a:rPr lang="en-US" sz="1200" dirty="0" smtClean="0"/>
            <a:t>Integrating everything together to make a cloud based prototype of both sensors.</a:t>
          </a:r>
          <a:endParaRPr lang="en-US" sz="1200" dirty="0"/>
        </a:p>
      </dgm:t>
    </dgm:pt>
    <dgm:pt modelId="{C7E397C6-8735-4A23-9728-EFA08EE10F53}" type="sibTrans" cxnId="{E0D75E6A-659D-49AB-BB1C-F55A5CFC206E}">
      <dgm:prSet/>
      <dgm:spPr/>
      <dgm:t>
        <a:bodyPr/>
        <a:lstStyle/>
        <a:p>
          <a:endParaRPr lang="en-US"/>
        </a:p>
      </dgm:t>
    </dgm:pt>
    <dgm:pt modelId="{777351B7-B9BE-4ECC-8463-07792FF22949}" type="parTrans" cxnId="{E0D75E6A-659D-49AB-BB1C-F55A5CFC206E}">
      <dgm:prSet/>
      <dgm:spPr/>
      <dgm:t>
        <a:bodyPr/>
        <a:lstStyle/>
        <a:p>
          <a:endParaRPr lang="en-US"/>
        </a:p>
      </dgm:t>
    </dgm:pt>
    <dgm:pt modelId="{C6A60FEE-DC61-4FCE-A5DF-F7994EA82B53}">
      <dgm:prSet phldrT="[Text]" custT="1"/>
      <dgm:spPr/>
      <dgm:t>
        <a:bodyPr/>
        <a:lstStyle/>
        <a:p>
          <a:r>
            <a:rPr lang="en-US" sz="1200" dirty="0" smtClean="0"/>
            <a:t>Testing it with test cases of DS18B20.</a:t>
          </a:r>
          <a:endParaRPr lang="en-US" sz="1200" dirty="0"/>
        </a:p>
      </dgm:t>
    </dgm:pt>
    <dgm:pt modelId="{CB59255A-FFFC-4A74-B277-81EDCA6C2E0F}" type="sibTrans" cxnId="{10BD98C9-9F9B-49BB-B085-A7FDA935A217}">
      <dgm:prSet/>
      <dgm:spPr/>
      <dgm:t>
        <a:bodyPr/>
        <a:lstStyle/>
        <a:p>
          <a:endParaRPr lang="en-US"/>
        </a:p>
      </dgm:t>
    </dgm:pt>
    <dgm:pt modelId="{F79C10AC-DCF2-4E73-B589-AE0E90E770E2}" type="parTrans" cxnId="{10BD98C9-9F9B-49BB-B085-A7FDA935A217}">
      <dgm:prSet/>
      <dgm:spPr/>
      <dgm:t>
        <a:bodyPr/>
        <a:lstStyle/>
        <a:p>
          <a:endParaRPr lang="en-US"/>
        </a:p>
      </dgm:t>
    </dgm:pt>
    <dgm:pt modelId="{7A959601-5DD2-477C-9890-9B6ADBF8E9D0}">
      <dgm:prSet phldrT="[Text]" custT="1"/>
      <dgm:spPr/>
      <dgm:t>
        <a:bodyPr/>
        <a:lstStyle/>
        <a:p>
          <a:r>
            <a:rPr lang="en-US" sz="1200" dirty="0" smtClean="0"/>
            <a:t>Writing driver code for WS2812B.</a:t>
          </a:r>
          <a:endParaRPr lang="en-US" sz="1200" dirty="0"/>
        </a:p>
      </dgm:t>
    </dgm:pt>
    <dgm:pt modelId="{A276239F-64A0-475D-AAC1-CB3490C9FB3F}" type="sibTrans" cxnId="{28BEABDF-8534-4DDB-BDEE-3B7BF2635E50}">
      <dgm:prSet/>
      <dgm:spPr/>
      <dgm:t>
        <a:bodyPr/>
        <a:lstStyle/>
        <a:p>
          <a:endParaRPr lang="en-US"/>
        </a:p>
      </dgm:t>
    </dgm:pt>
    <dgm:pt modelId="{AF41FB98-AD88-4FFB-8012-97CE0E19D072}" type="parTrans" cxnId="{28BEABDF-8534-4DDB-BDEE-3B7BF2635E50}">
      <dgm:prSet/>
      <dgm:spPr/>
      <dgm:t>
        <a:bodyPr/>
        <a:lstStyle/>
        <a:p>
          <a:endParaRPr lang="en-US"/>
        </a:p>
      </dgm:t>
    </dgm:pt>
    <dgm:pt modelId="{B3E5452A-4018-497C-8401-3A5313D20C4F}">
      <dgm:prSet phldrT="[Text]" custT="1"/>
      <dgm:spPr/>
      <dgm:t>
        <a:bodyPr/>
        <a:lstStyle/>
        <a:p>
          <a:r>
            <a:rPr lang="en-US" sz="1200" dirty="0" smtClean="0"/>
            <a:t>Testing the driver codes.</a:t>
          </a:r>
          <a:endParaRPr lang="en-US" sz="1200" dirty="0"/>
        </a:p>
      </dgm:t>
    </dgm:pt>
    <dgm:pt modelId="{770AE2A0-2198-4C01-89DC-2DF333F4783B}" type="sibTrans" cxnId="{F6DC4CB5-6CB3-47B3-9C29-DFE215DF5391}">
      <dgm:prSet/>
      <dgm:spPr/>
      <dgm:t>
        <a:bodyPr/>
        <a:lstStyle/>
        <a:p>
          <a:endParaRPr lang="en-US"/>
        </a:p>
      </dgm:t>
    </dgm:pt>
    <dgm:pt modelId="{4823FCFA-D9BB-4D53-ADE5-56042140F813}" type="parTrans" cxnId="{F6DC4CB5-6CB3-47B3-9C29-DFE215DF5391}">
      <dgm:prSet/>
      <dgm:spPr/>
      <dgm:t>
        <a:bodyPr/>
        <a:lstStyle/>
        <a:p>
          <a:endParaRPr lang="en-US"/>
        </a:p>
      </dgm:t>
    </dgm:pt>
    <dgm:pt modelId="{5C91540C-0D24-4736-97B2-F4C1E42D0B1F}">
      <dgm:prSet phldrT="[Text]" custT="1"/>
      <dgm:spPr/>
      <dgm:t>
        <a:bodyPr/>
        <a:lstStyle/>
        <a:p>
          <a:r>
            <a:rPr lang="en-US" sz="1200" dirty="0" smtClean="0"/>
            <a:t>Writing the OneWire and DallasTemperature Driver codes.</a:t>
          </a:r>
          <a:endParaRPr lang="en-US" sz="1200" dirty="0"/>
        </a:p>
      </dgm:t>
    </dgm:pt>
    <dgm:pt modelId="{448644BB-A99B-485F-A06F-E80166DD3DB7}" type="sibTrans" cxnId="{7E9CE6C5-43E9-4B5C-ABF3-7E11BB7D7BC3}">
      <dgm:prSet/>
      <dgm:spPr/>
      <dgm:t>
        <a:bodyPr/>
        <a:lstStyle/>
        <a:p>
          <a:endParaRPr lang="en-US"/>
        </a:p>
      </dgm:t>
    </dgm:pt>
    <dgm:pt modelId="{B924AFC6-AB9A-456D-9576-11B92379330A}" type="parTrans" cxnId="{7E9CE6C5-43E9-4B5C-ABF3-7E11BB7D7BC3}">
      <dgm:prSet/>
      <dgm:spPr/>
      <dgm:t>
        <a:bodyPr/>
        <a:lstStyle/>
        <a:p>
          <a:endParaRPr lang="en-US"/>
        </a:p>
      </dgm:t>
    </dgm:pt>
    <dgm:pt modelId="{B1EA8A58-EFAB-4B26-80F4-F214C5DCAC29}">
      <dgm:prSet custT="1"/>
      <dgm:spPr/>
      <dgm:t>
        <a:bodyPr/>
        <a:lstStyle/>
        <a:p>
          <a:r>
            <a:rPr lang="en-US" sz="1200" b="0" dirty="0" smtClean="0"/>
            <a:t>Adding Bluetooth Connectivity to the prototype to send data to the host</a:t>
          </a:r>
          <a:endParaRPr lang="en-US" sz="1200" b="0" dirty="0"/>
        </a:p>
      </dgm:t>
    </dgm:pt>
    <dgm:pt modelId="{A548C595-D61B-4161-BC8A-44F2A83D1EE4}" type="parTrans" cxnId="{D161A71A-5358-4F0E-9B43-D0CFFF2694AE}">
      <dgm:prSet/>
      <dgm:spPr/>
      <dgm:t>
        <a:bodyPr/>
        <a:lstStyle/>
        <a:p>
          <a:endParaRPr lang="en-US"/>
        </a:p>
      </dgm:t>
    </dgm:pt>
    <dgm:pt modelId="{01D2F5F5-5D81-4DEE-BDFF-97D6D75901DD}" type="sibTrans" cxnId="{D161A71A-5358-4F0E-9B43-D0CFFF2694AE}">
      <dgm:prSet/>
      <dgm:spPr/>
      <dgm:t>
        <a:bodyPr/>
        <a:lstStyle/>
        <a:p>
          <a:endParaRPr lang="en-US"/>
        </a:p>
      </dgm:t>
    </dgm:pt>
    <dgm:pt modelId="{1AC535FC-70A1-4632-B5A4-37CF27A1A1AF}">
      <dgm:prSet custT="1"/>
      <dgm:spPr/>
      <dgm:t>
        <a:bodyPr/>
        <a:lstStyle/>
        <a:p>
          <a:r>
            <a:rPr lang="en-US" sz="1200" b="0" dirty="0" smtClean="0"/>
            <a:t>Adding an interface to set temperature and time.</a:t>
          </a:r>
          <a:endParaRPr lang="en-US" sz="1200" b="0" dirty="0"/>
        </a:p>
      </dgm:t>
    </dgm:pt>
    <dgm:pt modelId="{62D932CB-E9EE-4AC2-95E2-E51BB83FF2AD}" type="parTrans" cxnId="{7F34A3EC-4EB6-4B90-9165-1C4E3EC68364}">
      <dgm:prSet/>
      <dgm:spPr/>
      <dgm:t>
        <a:bodyPr/>
        <a:lstStyle/>
        <a:p>
          <a:endParaRPr lang="en-US"/>
        </a:p>
      </dgm:t>
    </dgm:pt>
    <dgm:pt modelId="{175D0E8C-9E96-4B44-A25D-F20047398526}" type="sibTrans" cxnId="{7F34A3EC-4EB6-4B90-9165-1C4E3EC68364}">
      <dgm:prSet/>
      <dgm:spPr/>
      <dgm:t>
        <a:bodyPr/>
        <a:lstStyle/>
        <a:p>
          <a:endParaRPr lang="en-US"/>
        </a:p>
      </dgm:t>
    </dgm:pt>
    <dgm:pt modelId="{800C128C-1A09-47C1-8F6E-6B58B8AFCAEB}">
      <dgm:prSet custT="1"/>
      <dgm:spPr/>
      <dgm:t>
        <a:bodyPr/>
        <a:lstStyle/>
        <a:p>
          <a:r>
            <a:rPr lang="en-US" sz="1200" b="0" dirty="0" smtClean="0"/>
            <a:t>Adding RTC module</a:t>
          </a:r>
          <a:endParaRPr lang="en-US" sz="1200" b="0" dirty="0"/>
        </a:p>
      </dgm:t>
    </dgm:pt>
    <dgm:pt modelId="{869F561F-1461-4622-9E6E-3AA7DEBAE93B}" type="parTrans" cxnId="{D7614F27-CADE-41A8-A26E-8B3EDEA15652}">
      <dgm:prSet/>
      <dgm:spPr/>
      <dgm:t>
        <a:bodyPr/>
        <a:lstStyle/>
        <a:p>
          <a:endParaRPr lang="en-US"/>
        </a:p>
      </dgm:t>
    </dgm:pt>
    <dgm:pt modelId="{DFC0DDBA-CBC8-4DAB-A1EC-897D00AFF576}" type="sibTrans" cxnId="{D7614F27-CADE-41A8-A26E-8B3EDEA15652}">
      <dgm:prSet/>
      <dgm:spPr/>
      <dgm:t>
        <a:bodyPr/>
        <a:lstStyle/>
        <a:p>
          <a:endParaRPr lang="en-US"/>
        </a:p>
      </dgm:t>
    </dgm:pt>
    <dgm:pt modelId="{9E75E43F-4BB4-4D8E-BC09-879EFE8AD38E}">
      <dgm:prSet custT="1"/>
      <dgm:spPr/>
      <dgm:t>
        <a:bodyPr/>
        <a:lstStyle/>
        <a:p>
          <a:r>
            <a:rPr lang="en-US" sz="1200" b="0" dirty="0" smtClean="0"/>
            <a:t>Adding 7 segment Display to show real-time.</a:t>
          </a:r>
          <a:endParaRPr lang="en-US" sz="1200" b="0" dirty="0"/>
        </a:p>
      </dgm:t>
    </dgm:pt>
    <dgm:pt modelId="{40FC1112-E9EE-4A8F-A5FD-A64C379247D2}" type="parTrans" cxnId="{A13B77BE-AE55-4D49-8100-74DA1FE9C226}">
      <dgm:prSet/>
      <dgm:spPr/>
      <dgm:t>
        <a:bodyPr/>
        <a:lstStyle/>
        <a:p>
          <a:endParaRPr lang="en-US"/>
        </a:p>
      </dgm:t>
    </dgm:pt>
    <dgm:pt modelId="{FC146AD7-3021-4216-8449-4EF4CB7F1A33}" type="sibTrans" cxnId="{A13B77BE-AE55-4D49-8100-74DA1FE9C226}">
      <dgm:prSet/>
      <dgm:spPr/>
      <dgm:t>
        <a:bodyPr/>
        <a:lstStyle/>
        <a:p>
          <a:endParaRPr lang="en-US"/>
        </a:p>
      </dgm:t>
    </dgm:pt>
    <dgm:pt modelId="{8ED6E220-A181-4813-8867-C02C89BCF99D}" type="pres">
      <dgm:prSet presAssocID="{C160BC1E-C9CD-42E0-8811-544542365E45}" presName="rootnode" presStyleCnt="0">
        <dgm:presLayoutVars>
          <dgm:chMax/>
          <dgm:chPref/>
          <dgm:dir/>
          <dgm:animLvl val="lvl"/>
        </dgm:presLayoutVars>
      </dgm:prSet>
      <dgm:spPr/>
      <dgm:t>
        <a:bodyPr/>
        <a:lstStyle/>
        <a:p>
          <a:endParaRPr lang="en-US"/>
        </a:p>
      </dgm:t>
    </dgm:pt>
    <dgm:pt modelId="{554DA625-E4BF-4B99-A642-3975AA558C38}" type="pres">
      <dgm:prSet presAssocID="{FD654DE9-E368-4D71-947F-5854C27E50BB}" presName="composite" presStyleCnt="0"/>
      <dgm:spPr/>
    </dgm:pt>
    <dgm:pt modelId="{93E4A44B-6BC7-48E7-8ADF-15C2845D6BB4}" type="pres">
      <dgm:prSet presAssocID="{FD654DE9-E368-4D71-947F-5854C27E50BB}" presName="bentUpArrow1" presStyleLbl="alignImgPlace1" presStyleIdx="0" presStyleCnt="3" custLinFactNeighborX="-12789" custLinFactNeighborY="2876"/>
      <dgm:spPr>
        <a:ln>
          <a:solidFill>
            <a:schemeClr val="bg2">
              <a:lumMod val="75000"/>
            </a:schemeClr>
          </a:solidFill>
        </a:ln>
      </dgm:spPr>
    </dgm:pt>
    <dgm:pt modelId="{10D00707-BF98-48E6-A719-F0A74232A4D4}" type="pres">
      <dgm:prSet presAssocID="{FD654DE9-E368-4D71-947F-5854C27E50BB}" presName="ParentText" presStyleLbl="node1" presStyleIdx="0" presStyleCnt="4" custLinFactNeighborX="-29401" custLinFactNeighborY="-2912">
        <dgm:presLayoutVars>
          <dgm:chMax val="1"/>
          <dgm:chPref val="1"/>
          <dgm:bulletEnabled val="1"/>
        </dgm:presLayoutVars>
      </dgm:prSet>
      <dgm:spPr/>
      <dgm:t>
        <a:bodyPr/>
        <a:lstStyle/>
        <a:p>
          <a:endParaRPr lang="en-US"/>
        </a:p>
      </dgm:t>
    </dgm:pt>
    <dgm:pt modelId="{C1022383-AB07-4B83-B9ED-641283F53326}" type="pres">
      <dgm:prSet presAssocID="{FD654DE9-E368-4D71-947F-5854C27E50BB}" presName="ChildText" presStyleLbl="revTx" presStyleIdx="0" presStyleCnt="4" custScaleX="467404" custScaleY="102243" custLinFactX="54217" custLinFactNeighborX="100000" custLinFactNeighborY="-3270">
        <dgm:presLayoutVars>
          <dgm:chMax val="0"/>
          <dgm:chPref val="0"/>
          <dgm:bulletEnabled val="1"/>
        </dgm:presLayoutVars>
      </dgm:prSet>
      <dgm:spPr/>
      <dgm:t>
        <a:bodyPr/>
        <a:lstStyle/>
        <a:p>
          <a:endParaRPr lang="en-US"/>
        </a:p>
      </dgm:t>
    </dgm:pt>
    <dgm:pt modelId="{08D4EFD1-8B75-461D-B943-44940A2AF0F2}" type="pres">
      <dgm:prSet presAssocID="{F7B80232-3801-4A82-967C-3DFC210BFCD0}" presName="sibTrans" presStyleCnt="0"/>
      <dgm:spPr/>
    </dgm:pt>
    <dgm:pt modelId="{17F2AB28-6A28-4058-BC8B-69915366D5E2}" type="pres">
      <dgm:prSet presAssocID="{C6FD9C74-CE2A-41BA-B249-66052FC33D55}" presName="composite" presStyleCnt="0"/>
      <dgm:spPr/>
    </dgm:pt>
    <dgm:pt modelId="{48CB1A3D-3731-406D-AF3D-6429024928B0}" type="pres">
      <dgm:prSet presAssocID="{C6FD9C74-CE2A-41BA-B249-66052FC33D55}" presName="bentUpArrow1" presStyleLbl="alignImgPlace1" presStyleIdx="1" presStyleCnt="3" custScaleY="124092" custLinFactX="-84715" custLinFactNeighborX="-100000" custLinFactNeighborY="24270"/>
      <dgm:spPr>
        <a:ln>
          <a:solidFill>
            <a:schemeClr val="bg2">
              <a:lumMod val="75000"/>
            </a:schemeClr>
          </a:solidFill>
        </a:ln>
      </dgm:spPr>
    </dgm:pt>
    <dgm:pt modelId="{DCB8859C-AD69-4DCA-A916-A0A8C14E3AF6}" type="pres">
      <dgm:prSet presAssocID="{C6FD9C74-CE2A-41BA-B249-66052FC33D55}" presName="ParentText" presStyleLbl="node1" presStyleIdx="1" presStyleCnt="4" custLinFactX="-50573" custLinFactNeighborX="-100000" custLinFactNeighborY="6346">
        <dgm:presLayoutVars>
          <dgm:chMax val="1"/>
          <dgm:chPref val="1"/>
          <dgm:bulletEnabled val="1"/>
        </dgm:presLayoutVars>
      </dgm:prSet>
      <dgm:spPr/>
      <dgm:t>
        <a:bodyPr/>
        <a:lstStyle/>
        <a:p>
          <a:endParaRPr lang="en-US"/>
        </a:p>
      </dgm:t>
    </dgm:pt>
    <dgm:pt modelId="{B9B5A5E0-DA7E-4843-962B-56F6B8464114}" type="pres">
      <dgm:prSet presAssocID="{C6FD9C74-CE2A-41BA-B249-66052FC33D55}" presName="ChildText" presStyleLbl="revTx" presStyleIdx="1" presStyleCnt="4" custScaleX="652323" custScaleY="128213" custLinFactNeighborX="77782" custLinFactNeighborY="8396">
        <dgm:presLayoutVars>
          <dgm:chMax val="0"/>
          <dgm:chPref val="0"/>
          <dgm:bulletEnabled val="1"/>
        </dgm:presLayoutVars>
      </dgm:prSet>
      <dgm:spPr/>
      <dgm:t>
        <a:bodyPr/>
        <a:lstStyle/>
        <a:p>
          <a:endParaRPr lang="en-US"/>
        </a:p>
      </dgm:t>
    </dgm:pt>
    <dgm:pt modelId="{CA561233-CA0F-45C7-9123-7A76CD8A2073}" type="pres">
      <dgm:prSet presAssocID="{384265FE-1ABE-4ED4-ADE2-EFCF942817B7}" presName="sibTrans" presStyleCnt="0"/>
      <dgm:spPr/>
    </dgm:pt>
    <dgm:pt modelId="{1066C4D2-21C7-442D-A7A1-149CFC53D1C7}" type="pres">
      <dgm:prSet presAssocID="{54A04B58-5C83-4028-B86D-FCAD955C7C56}" presName="composite" presStyleCnt="0"/>
      <dgm:spPr/>
    </dgm:pt>
    <dgm:pt modelId="{DEAA63A5-A917-4282-B915-44EA41871EFA}" type="pres">
      <dgm:prSet presAssocID="{54A04B58-5C83-4028-B86D-FCAD955C7C56}" presName="bentUpArrow1" presStyleLbl="alignImgPlace1" presStyleIdx="2" presStyleCnt="3" custScaleY="126604" custLinFactX="-100000" custLinFactNeighborX="-138061" custLinFactNeighborY="39695"/>
      <dgm:spPr>
        <a:ln>
          <a:solidFill>
            <a:schemeClr val="bg2">
              <a:lumMod val="75000"/>
            </a:schemeClr>
          </a:solidFill>
        </a:ln>
      </dgm:spPr>
    </dgm:pt>
    <dgm:pt modelId="{E18B4931-8621-4E1A-9908-90C425DAF909}" type="pres">
      <dgm:prSet presAssocID="{54A04B58-5C83-4028-B86D-FCAD955C7C56}" presName="ParentText" presStyleLbl="node1" presStyleIdx="2" presStyleCnt="4" custLinFactX="-90527" custLinFactNeighborX="-100000" custLinFactNeighborY="8006">
        <dgm:presLayoutVars>
          <dgm:chMax val="1"/>
          <dgm:chPref val="1"/>
          <dgm:bulletEnabled val="1"/>
        </dgm:presLayoutVars>
      </dgm:prSet>
      <dgm:spPr/>
      <dgm:t>
        <a:bodyPr/>
        <a:lstStyle/>
        <a:p>
          <a:endParaRPr lang="en-US"/>
        </a:p>
      </dgm:t>
    </dgm:pt>
    <dgm:pt modelId="{5F681BD4-FC3E-454B-AE5B-45DFC0738E18}" type="pres">
      <dgm:prSet presAssocID="{54A04B58-5C83-4028-B86D-FCAD955C7C56}" presName="ChildText" presStyleLbl="revTx" presStyleIdx="2" presStyleCnt="4" custScaleX="622503" custScaleY="146523" custLinFactNeighborX="6636" custLinFactNeighborY="7202">
        <dgm:presLayoutVars>
          <dgm:chMax val="0"/>
          <dgm:chPref val="0"/>
          <dgm:bulletEnabled val="1"/>
        </dgm:presLayoutVars>
      </dgm:prSet>
      <dgm:spPr/>
      <dgm:t>
        <a:bodyPr/>
        <a:lstStyle/>
        <a:p>
          <a:endParaRPr lang="en-US"/>
        </a:p>
      </dgm:t>
    </dgm:pt>
    <dgm:pt modelId="{B7761159-4760-4D4A-AF53-6D35B4CE0F71}" type="pres">
      <dgm:prSet presAssocID="{6C962FA0-915F-42F8-889D-67967AA2E0D9}" presName="sibTrans" presStyleCnt="0"/>
      <dgm:spPr/>
    </dgm:pt>
    <dgm:pt modelId="{71ABF8FA-54E5-4789-A264-A2B83B5E3FE5}" type="pres">
      <dgm:prSet presAssocID="{D1E60EE3-538E-498A-9E38-604925C6B1C0}" presName="composite" presStyleCnt="0"/>
      <dgm:spPr/>
    </dgm:pt>
    <dgm:pt modelId="{24CEF459-B861-45D5-BA9C-6D8F4BAA264E}" type="pres">
      <dgm:prSet presAssocID="{D1E60EE3-538E-498A-9E38-604925C6B1C0}" presName="ParentText" presStyleLbl="node1" presStyleIdx="3" presStyleCnt="4" custLinFactX="-100000" custLinFactNeighborX="-130755" custLinFactNeighborY="28231">
        <dgm:presLayoutVars>
          <dgm:chMax val="1"/>
          <dgm:chPref val="1"/>
          <dgm:bulletEnabled val="1"/>
        </dgm:presLayoutVars>
      </dgm:prSet>
      <dgm:spPr/>
      <dgm:t>
        <a:bodyPr/>
        <a:lstStyle/>
        <a:p>
          <a:endParaRPr lang="en-US"/>
        </a:p>
      </dgm:t>
    </dgm:pt>
    <dgm:pt modelId="{AF3DE60B-2306-4E19-A383-899EB61EF1FB}" type="pres">
      <dgm:prSet presAssocID="{D1E60EE3-538E-498A-9E38-604925C6B1C0}" presName="FinalChildText" presStyleLbl="revTx" presStyleIdx="3" presStyleCnt="4" custScaleX="606780" custScaleY="129825" custLinFactNeighborX="-52636" custLinFactNeighborY="32187">
        <dgm:presLayoutVars>
          <dgm:chMax val="0"/>
          <dgm:chPref val="0"/>
          <dgm:bulletEnabled val="1"/>
        </dgm:presLayoutVars>
      </dgm:prSet>
      <dgm:spPr/>
      <dgm:t>
        <a:bodyPr/>
        <a:lstStyle/>
        <a:p>
          <a:endParaRPr lang="en-US"/>
        </a:p>
      </dgm:t>
    </dgm:pt>
  </dgm:ptLst>
  <dgm:cxnLst>
    <dgm:cxn modelId="{89F0590E-67C2-4139-9C70-4C7856432E62}" type="presOf" srcId="{1AC535FC-70A1-4632-B5A4-37CF27A1A1AF}" destId="{AF3DE60B-2306-4E19-A383-899EB61EF1FB}" srcOrd="0" destOrd="3" presId="urn:microsoft.com/office/officeart/2005/8/layout/StepDownProcess"/>
    <dgm:cxn modelId="{D427D738-688D-49BD-8083-EA799CA63124}" srcId="{C160BC1E-C9CD-42E0-8811-544542365E45}" destId="{FD654DE9-E368-4D71-947F-5854C27E50BB}" srcOrd="0" destOrd="0" parTransId="{ABA68154-5767-4A07-8D12-1E170DF73487}" sibTransId="{F7B80232-3801-4A82-967C-3DFC210BFCD0}"/>
    <dgm:cxn modelId="{D5266EC4-7250-4A66-926A-F52DD94F2ACC}" type="presOf" srcId="{B8B54441-3B40-4BDA-A206-923F4E63E079}" destId="{B9B5A5E0-DA7E-4843-962B-56F6B8464114}" srcOrd="0" destOrd="4" presId="urn:microsoft.com/office/officeart/2005/8/layout/StepDownProcess"/>
    <dgm:cxn modelId="{C273CA79-3372-4B7F-878B-4CE96503CD8E}" type="presOf" srcId="{0E271D8F-1C53-4E39-B4CE-F3758D96DF8B}" destId="{B9B5A5E0-DA7E-4843-962B-56F6B8464114}" srcOrd="0" destOrd="2" presId="urn:microsoft.com/office/officeart/2005/8/layout/StepDownProcess"/>
    <dgm:cxn modelId="{C6337492-9649-4524-ADD5-0E5C4BDCF40D}" type="presOf" srcId="{FD654DE9-E368-4D71-947F-5854C27E50BB}" destId="{10D00707-BF98-48E6-A719-F0A74232A4D4}" srcOrd="0" destOrd="0" presId="urn:microsoft.com/office/officeart/2005/8/layout/StepDownProcess"/>
    <dgm:cxn modelId="{772CB267-78AA-4DB8-9936-6B4A24EFC0A1}" srcId="{C6FD9C74-CE2A-41BA-B249-66052FC33D55}" destId="{637FFCA4-78DB-49DC-BC6D-F1EA2860F498}" srcOrd="0" destOrd="0" parTransId="{68A17B1E-60D4-448C-AF0A-08CCF9C9EECF}" sibTransId="{D152D2E8-E6C2-4AD7-B77D-166DA829F9D0}"/>
    <dgm:cxn modelId="{BE842742-CFDE-4368-9B6E-E40467049AB5}" type="presOf" srcId="{5CE2A6FB-F875-4E5C-BBFA-D90A9DCD06E2}" destId="{5F681BD4-FC3E-454B-AE5B-45DFC0738E18}" srcOrd="0" destOrd="4" presId="urn:microsoft.com/office/officeart/2005/8/layout/StepDownProcess"/>
    <dgm:cxn modelId="{CCE65DDB-7159-4524-826A-9F9E7F0FC70C}" srcId="{C6FD9C74-CE2A-41BA-B249-66052FC33D55}" destId="{84C65451-68B7-4622-A710-2646EBA29A3D}" srcOrd="1" destOrd="0" parTransId="{6852AFA2-8B3B-40AE-BC4B-4DC404D4BCFD}" sibTransId="{BD6B3FD9-8F18-454E-B7BC-FB4B02AAB90D}"/>
    <dgm:cxn modelId="{53BDB9AE-B60C-44F7-9A8F-ECF0B1870145}" srcId="{C160BC1E-C9CD-42E0-8811-544542365E45}" destId="{D1E60EE3-538E-498A-9E38-604925C6B1C0}" srcOrd="3" destOrd="0" parTransId="{6FA47EE8-38A9-418C-A6AB-24A6937742C8}" sibTransId="{50CBD25D-B523-4AAA-A75E-100FB62FD254}"/>
    <dgm:cxn modelId="{5C0CD6A8-CFCE-4A25-A044-E4D359929630}" type="presOf" srcId="{C6A60FEE-DC61-4FCE-A5DF-F7994EA82B53}" destId="{5F681BD4-FC3E-454B-AE5B-45DFC0738E18}" srcOrd="0" destOrd="3" presId="urn:microsoft.com/office/officeart/2005/8/layout/StepDownProcess"/>
    <dgm:cxn modelId="{C8307123-5522-426A-AF05-029A0176ACF9}" type="presOf" srcId="{26C6F62B-574B-494F-A89E-21E8A6875CE0}" destId="{B9B5A5E0-DA7E-4843-962B-56F6B8464114}" srcOrd="0" destOrd="3" presId="urn:microsoft.com/office/officeart/2005/8/layout/StepDownProcess"/>
    <dgm:cxn modelId="{C9C5A938-458F-40A4-9894-2A9B2C2789BB}" type="presOf" srcId="{5C91540C-0D24-4736-97B2-F4C1E42D0B1F}" destId="{5F681BD4-FC3E-454B-AE5B-45DFC0738E18}" srcOrd="0" destOrd="0" presId="urn:microsoft.com/office/officeart/2005/8/layout/StepDownProcess"/>
    <dgm:cxn modelId="{9834DC11-C4C1-477E-B286-51381E748958}" type="presOf" srcId="{BBD53041-C83D-4DD7-93F3-7D7294AEA257}" destId="{C1022383-AB07-4B83-B9ED-641283F53326}" srcOrd="0" destOrd="0" presId="urn:microsoft.com/office/officeart/2005/8/layout/StepDownProcess"/>
    <dgm:cxn modelId="{CE0F2702-E405-4027-B53B-565208DC2DBA}" type="presOf" srcId="{C160BC1E-C9CD-42E0-8811-544542365E45}" destId="{8ED6E220-A181-4813-8867-C02C89BCF99D}" srcOrd="0" destOrd="0" presId="urn:microsoft.com/office/officeart/2005/8/layout/StepDownProcess"/>
    <dgm:cxn modelId="{AA0E438F-4672-4C5B-8812-AC072897DF39}" type="presOf" srcId="{54A04B58-5C83-4028-B86D-FCAD955C7C56}" destId="{E18B4931-8621-4E1A-9908-90C425DAF909}" srcOrd="0" destOrd="0" presId="urn:microsoft.com/office/officeart/2005/8/layout/StepDownProcess"/>
    <dgm:cxn modelId="{8ABA5FCF-4FD6-4F51-86EC-874C30E799C0}" srcId="{C160BC1E-C9CD-42E0-8811-544542365E45}" destId="{54A04B58-5C83-4028-B86D-FCAD955C7C56}" srcOrd="2" destOrd="0" parTransId="{74DCCCD5-9053-4331-B592-B18B59D669BB}" sibTransId="{6C962FA0-915F-42F8-889D-67967AA2E0D9}"/>
    <dgm:cxn modelId="{A13B77BE-AE55-4D49-8100-74DA1FE9C226}" srcId="{D1E60EE3-538E-498A-9E38-604925C6B1C0}" destId="{9E75E43F-4BB4-4D8E-BC09-879EFE8AD38E}" srcOrd="2" destOrd="0" parTransId="{40FC1112-E9EE-4A8F-A5FD-A64C379247D2}" sibTransId="{FC146AD7-3021-4216-8449-4EF4CB7F1A33}"/>
    <dgm:cxn modelId="{A4E7FF3F-BB6E-4960-BABE-EED21DF90399}" type="presOf" srcId="{B1EA8A58-EFAB-4B26-80F4-F214C5DCAC29}" destId="{AF3DE60B-2306-4E19-A383-899EB61EF1FB}" srcOrd="0" destOrd="0" presId="urn:microsoft.com/office/officeart/2005/8/layout/StepDownProcess"/>
    <dgm:cxn modelId="{3A4B064F-DA40-48CE-80F8-0EFE90131D9D}" type="presOf" srcId="{800C128C-1A09-47C1-8F6E-6B58B8AFCAEB}" destId="{AF3DE60B-2306-4E19-A383-899EB61EF1FB}" srcOrd="0" destOrd="1" presId="urn:microsoft.com/office/officeart/2005/8/layout/StepDownProcess"/>
    <dgm:cxn modelId="{DECDED31-33D0-4FD4-B744-40937759E653}" type="presOf" srcId="{9F31CEA3-8482-42F5-B51B-69C6D88A52D8}" destId="{C1022383-AB07-4B83-B9ED-641283F53326}" srcOrd="0" destOrd="2" presId="urn:microsoft.com/office/officeart/2005/8/layout/StepDownProcess"/>
    <dgm:cxn modelId="{0070BE95-E876-4BE5-8646-1B6D005E0424}" srcId="{C160BC1E-C9CD-42E0-8811-544542365E45}" destId="{C6FD9C74-CE2A-41BA-B249-66052FC33D55}" srcOrd="1" destOrd="0" parTransId="{4127D8E9-CB39-41EF-8C01-78B40C6F4F40}" sibTransId="{384265FE-1ABE-4ED4-ADE2-EFCF942817B7}"/>
    <dgm:cxn modelId="{C018F9DE-8FDE-4DF4-B5BE-8C99936FF37C}" srcId="{C6FD9C74-CE2A-41BA-B249-66052FC33D55}" destId="{26C6F62B-574B-494F-A89E-21E8A6875CE0}" srcOrd="3" destOrd="0" parTransId="{A6C36375-1539-4E66-8FF3-937907EB1A61}" sibTransId="{54B6E049-41A5-4619-8425-F80038113572}"/>
    <dgm:cxn modelId="{E0D75E6A-659D-49AB-BB1C-F55A5CFC206E}" srcId="{54A04B58-5C83-4028-B86D-FCAD955C7C56}" destId="{5CE2A6FB-F875-4E5C-BBFA-D90A9DCD06E2}" srcOrd="4" destOrd="0" parTransId="{777351B7-B9BE-4ECC-8463-07792FF22949}" sibTransId="{C7E397C6-8735-4A23-9728-EFA08EE10F53}"/>
    <dgm:cxn modelId="{57145E16-ABA8-4CDD-9141-6A60DDE694D7}" type="presOf" srcId="{84C65451-68B7-4622-A710-2646EBA29A3D}" destId="{B9B5A5E0-DA7E-4843-962B-56F6B8464114}" srcOrd="0" destOrd="1" presId="urn:microsoft.com/office/officeart/2005/8/layout/StepDownProcess"/>
    <dgm:cxn modelId="{F6DC4CB5-6CB3-47B3-9C29-DFE215DF5391}" srcId="{54A04B58-5C83-4028-B86D-FCAD955C7C56}" destId="{B3E5452A-4018-497C-8401-3A5313D20C4F}" srcOrd="1" destOrd="0" parTransId="{4823FCFA-D9BB-4D53-ADE5-56042140F813}" sibTransId="{770AE2A0-2198-4C01-89DC-2DF333F4783B}"/>
    <dgm:cxn modelId="{68AF0FCE-7E45-4B66-BBA4-68D9893F8F61}" type="presOf" srcId="{AE1DC2BB-1827-4DF8-AA0C-C1D0468E5008}" destId="{C1022383-AB07-4B83-B9ED-641283F53326}" srcOrd="0" destOrd="1" presId="urn:microsoft.com/office/officeart/2005/8/layout/StepDownProcess"/>
    <dgm:cxn modelId="{3BEC6E35-293D-4FE2-8C36-D7AC9CCE3D85}" type="presOf" srcId="{B3E5452A-4018-497C-8401-3A5313D20C4F}" destId="{5F681BD4-FC3E-454B-AE5B-45DFC0738E18}" srcOrd="0" destOrd="1" presId="urn:microsoft.com/office/officeart/2005/8/layout/StepDownProcess"/>
    <dgm:cxn modelId="{615B04D6-4A96-4C48-8D2A-33FDC52F2033}" type="presOf" srcId="{D1E60EE3-538E-498A-9E38-604925C6B1C0}" destId="{24CEF459-B861-45D5-BA9C-6D8F4BAA264E}" srcOrd="0" destOrd="0" presId="urn:microsoft.com/office/officeart/2005/8/layout/StepDownProcess"/>
    <dgm:cxn modelId="{7F34A3EC-4EB6-4B90-9165-1C4E3EC68364}" srcId="{D1E60EE3-538E-498A-9E38-604925C6B1C0}" destId="{1AC535FC-70A1-4632-B5A4-37CF27A1A1AF}" srcOrd="3" destOrd="0" parTransId="{62D932CB-E9EE-4AC2-95E2-E51BB83FF2AD}" sibTransId="{175D0E8C-9E96-4B44-A25D-F20047398526}"/>
    <dgm:cxn modelId="{3BF9DFCB-5DFA-44F0-B924-2DF2A846753E}" srcId="{FD654DE9-E368-4D71-947F-5854C27E50BB}" destId="{AE1DC2BB-1827-4DF8-AA0C-C1D0468E5008}" srcOrd="1" destOrd="0" parTransId="{CEE73922-65F5-48B4-AE52-7446830EF679}" sibTransId="{22AD19F0-B96C-445D-902C-04094A092F21}"/>
    <dgm:cxn modelId="{7E9CE6C5-43E9-4B5C-ABF3-7E11BB7D7BC3}" srcId="{54A04B58-5C83-4028-B86D-FCAD955C7C56}" destId="{5C91540C-0D24-4736-97B2-F4C1E42D0B1F}" srcOrd="0" destOrd="0" parTransId="{B924AFC6-AB9A-456D-9576-11B92379330A}" sibTransId="{448644BB-A99B-485F-A06F-E80166DD3DB7}"/>
    <dgm:cxn modelId="{94796099-A1C0-48F4-85A2-6B8C0D40DD5B}" srcId="{FD654DE9-E368-4D71-947F-5854C27E50BB}" destId="{BBD53041-C83D-4DD7-93F3-7D7294AEA257}" srcOrd="0" destOrd="0" parTransId="{0052E08D-124C-4EA7-97F9-070D945AD39A}" sibTransId="{C679D99D-A919-4984-B317-6AF0F2EC0EBD}"/>
    <dgm:cxn modelId="{5D6A245F-FFAC-4EC8-88E0-DAC1BB2857CC}" type="presOf" srcId="{637FFCA4-78DB-49DC-BC6D-F1EA2860F498}" destId="{B9B5A5E0-DA7E-4843-962B-56F6B8464114}" srcOrd="0" destOrd="0" presId="urn:microsoft.com/office/officeart/2005/8/layout/StepDownProcess"/>
    <dgm:cxn modelId="{2C5EA65E-CD66-4A42-9E88-C335A11D4DCB}" srcId="{C6FD9C74-CE2A-41BA-B249-66052FC33D55}" destId="{0E271D8F-1C53-4E39-B4CE-F3758D96DF8B}" srcOrd="2" destOrd="0" parTransId="{EF5BD144-F89E-4245-86AE-960899DD4AC2}" sibTransId="{5839CFD2-83F7-47E3-AADD-0797380078DC}"/>
    <dgm:cxn modelId="{C639C816-0E5C-4857-85C6-15AD46818425}" type="presOf" srcId="{7A959601-5DD2-477C-9890-9B6ADBF8E9D0}" destId="{5F681BD4-FC3E-454B-AE5B-45DFC0738E18}" srcOrd="0" destOrd="2" presId="urn:microsoft.com/office/officeart/2005/8/layout/StepDownProcess"/>
    <dgm:cxn modelId="{466D58A7-5133-4E29-B5CE-6D82B250B361}" srcId="{C6FD9C74-CE2A-41BA-B249-66052FC33D55}" destId="{B8B54441-3B40-4BDA-A206-923F4E63E079}" srcOrd="4" destOrd="0" parTransId="{1D027EF4-A4CB-4C49-BFDA-738497C59D22}" sibTransId="{5D9612A6-0BC6-48A0-9AAD-2B65002ABD80}"/>
    <dgm:cxn modelId="{D161A71A-5358-4F0E-9B43-D0CFFF2694AE}" srcId="{D1E60EE3-538E-498A-9E38-604925C6B1C0}" destId="{B1EA8A58-EFAB-4B26-80F4-F214C5DCAC29}" srcOrd="0" destOrd="0" parTransId="{A548C595-D61B-4161-BC8A-44F2A83D1EE4}" sibTransId="{01D2F5F5-5D81-4DEE-BDFF-97D6D75901DD}"/>
    <dgm:cxn modelId="{88048B32-6D7F-4056-AF8E-23336D7F9290}" srcId="{FD654DE9-E368-4D71-947F-5854C27E50BB}" destId="{9F31CEA3-8482-42F5-B51B-69C6D88A52D8}" srcOrd="2" destOrd="0" parTransId="{938ED398-48EA-4154-BDF6-5BDF75AE54DC}" sibTransId="{CE06CE19-B9C3-4165-B1D5-5CC6688BD2EF}"/>
    <dgm:cxn modelId="{6D375AD8-3886-4448-8714-377706C9B32E}" type="presOf" srcId="{9E75E43F-4BB4-4D8E-BC09-879EFE8AD38E}" destId="{AF3DE60B-2306-4E19-A383-899EB61EF1FB}" srcOrd="0" destOrd="2" presId="urn:microsoft.com/office/officeart/2005/8/layout/StepDownProcess"/>
    <dgm:cxn modelId="{D7614F27-CADE-41A8-A26E-8B3EDEA15652}" srcId="{D1E60EE3-538E-498A-9E38-604925C6B1C0}" destId="{800C128C-1A09-47C1-8F6E-6B58B8AFCAEB}" srcOrd="1" destOrd="0" parTransId="{869F561F-1461-4622-9E6E-3AA7DEBAE93B}" sibTransId="{DFC0DDBA-CBC8-4DAB-A1EC-897D00AFF576}"/>
    <dgm:cxn modelId="{10BD98C9-9F9B-49BB-B085-A7FDA935A217}" srcId="{54A04B58-5C83-4028-B86D-FCAD955C7C56}" destId="{C6A60FEE-DC61-4FCE-A5DF-F7994EA82B53}" srcOrd="3" destOrd="0" parTransId="{F79C10AC-DCF2-4E73-B589-AE0E90E770E2}" sibTransId="{CB59255A-FFFC-4A74-B277-81EDCA6C2E0F}"/>
    <dgm:cxn modelId="{AFEFEA6E-CA9A-425A-A159-696BB7024CED}" type="presOf" srcId="{C6FD9C74-CE2A-41BA-B249-66052FC33D55}" destId="{DCB8859C-AD69-4DCA-A916-A0A8C14E3AF6}" srcOrd="0" destOrd="0" presId="urn:microsoft.com/office/officeart/2005/8/layout/StepDownProcess"/>
    <dgm:cxn modelId="{28BEABDF-8534-4DDB-BDEE-3B7BF2635E50}" srcId="{54A04B58-5C83-4028-B86D-FCAD955C7C56}" destId="{7A959601-5DD2-477C-9890-9B6ADBF8E9D0}" srcOrd="2" destOrd="0" parTransId="{AF41FB98-AD88-4FFB-8012-97CE0E19D072}" sibTransId="{A276239F-64A0-475D-AAC1-CB3490C9FB3F}"/>
    <dgm:cxn modelId="{9C92B285-4885-41BB-A1DD-9D681AC01DBF}" type="presParOf" srcId="{8ED6E220-A181-4813-8867-C02C89BCF99D}" destId="{554DA625-E4BF-4B99-A642-3975AA558C38}" srcOrd="0" destOrd="0" presId="urn:microsoft.com/office/officeart/2005/8/layout/StepDownProcess"/>
    <dgm:cxn modelId="{656A7D1A-45A0-40E8-977D-A8D56D519DA7}" type="presParOf" srcId="{554DA625-E4BF-4B99-A642-3975AA558C38}" destId="{93E4A44B-6BC7-48E7-8ADF-15C2845D6BB4}" srcOrd="0" destOrd="0" presId="urn:microsoft.com/office/officeart/2005/8/layout/StepDownProcess"/>
    <dgm:cxn modelId="{F0C8839C-D700-4B5C-A735-F6F7ECDACDB7}" type="presParOf" srcId="{554DA625-E4BF-4B99-A642-3975AA558C38}" destId="{10D00707-BF98-48E6-A719-F0A74232A4D4}" srcOrd="1" destOrd="0" presId="urn:microsoft.com/office/officeart/2005/8/layout/StepDownProcess"/>
    <dgm:cxn modelId="{F4FC976A-EB4E-403D-9D9F-D21528C9435B}" type="presParOf" srcId="{554DA625-E4BF-4B99-A642-3975AA558C38}" destId="{C1022383-AB07-4B83-B9ED-641283F53326}" srcOrd="2" destOrd="0" presId="urn:microsoft.com/office/officeart/2005/8/layout/StepDownProcess"/>
    <dgm:cxn modelId="{6EBD1E28-A1A4-4FBD-9FAB-C93336B96B16}" type="presParOf" srcId="{8ED6E220-A181-4813-8867-C02C89BCF99D}" destId="{08D4EFD1-8B75-461D-B943-44940A2AF0F2}" srcOrd="1" destOrd="0" presId="urn:microsoft.com/office/officeart/2005/8/layout/StepDownProcess"/>
    <dgm:cxn modelId="{E68B72AC-92EB-4A83-B6C5-75C1E13D428C}" type="presParOf" srcId="{8ED6E220-A181-4813-8867-C02C89BCF99D}" destId="{17F2AB28-6A28-4058-BC8B-69915366D5E2}" srcOrd="2" destOrd="0" presId="urn:microsoft.com/office/officeart/2005/8/layout/StepDownProcess"/>
    <dgm:cxn modelId="{900C4611-BE13-4F60-820A-BF51F9E0BD32}" type="presParOf" srcId="{17F2AB28-6A28-4058-BC8B-69915366D5E2}" destId="{48CB1A3D-3731-406D-AF3D-6429024928B0}" srcOrd="0" destOrd="0" presId="urn:microsoft.com/office/officeart/2005/8/layout/StepDownProcess"/>
    <dgm:cxn modelId="{621AB5F0-E46C-4B3B-A534-9DDDF50281FD}" type="presParOf" srcId="{17F2AB28-6A28-4058-BC8B-69915366D5E2}" destId="{DCB8859C-AD69-4DCA-A916-A0A8C14E3AF6}" srcOrd="1" destOrd="0" presId="urn:microsoft.com/office/officeart/2005/8/layout/StepDownProcess"/>
    <dgm:cxn modelId="{C3E5FFA9-5FAE-4203-96EE-E9AB428D85F5}" type="presParOf" srcId="{17F2AB28-6A28-4058-BC8B-69915366D5E2}" destId="{B9B5A5E0-DA7E-4843-962B-56F6B8464114}" srcOrd="2" destOrd="0" presId="urn:microsoft.com/office/officeart/2005/8/layout/StepDownProcess"/>
    <dgm:cxn modelId="{93528DBA-D9CD-4E69-B294-E69F431A5ADB}" type="presParOf" srcId="{8ED6E220-A181-4813-8867-C02C89BCF99D}" destId="{CA561233-CA0F-45C7-9123-7A76CD8A2073}" srcOrd="3" destOrd="0" presId="urn:microsoft.com/office/officeart/2005/8/layout/StepDownProcess"/>
    <dgm:cxn modelId="{68D819BF-3F8D-49A1-8D39-A0A74BFFD494}" type="presParOf" srcId="{8ED6E220-A181-4813-8867-C02C89BCF99D}" destId="{1066C4D2-21C7-442D-A7A1-149CFC53D1C7}" srcOrd="4" destOrd="0" presId="urn:microsoft.com/office/officeart/2005/8/layout/StepDownProcess"/>
    <dgm:cxn modelId="{18C09EB3-8327-4CA6-9C43-CB2A0F7F5024}" type="presParOf" srcId="{1066C4D2-21C7-442D-A7A1-149CFC53D1C7}" destId="{DEAA63A5-A917-4282-B915-44EA41871EFA}" srcOrd="0" destOrd="0" presId="urn:microsoft.com/office/officeart/2005/8/layout/StepDownProcess"/>
    <dgm:cxn modelId="{AB416C75-96F8-4E01-8FF1-A272FBB612CD}" type="presParOf" srcId="{1066C4D2-21C7-442D-A7A1-149CFC53D1C7}" destId="{E18B4931-8621-4E1A-9908-90C425DAF909}" srcOrd="1" destOrd="0" presId="urn:microsoft.com/office/officeart/2005/8/layout/StepDownProcess"/>
    <dgm:cxn modelId="{2C6D0597-DEB7-47C2-93FA-8E7294BFB208}" type="presParOf" srcId="{1066C4D2-21C7-442D-A7A1-149CFC53D1C7}" destId="{5F681BD4-FC3E-454B-AE5B-45DFC0738E18}" srcOrd="2" destOrd="0" presId="urn:microsoft.com/office/officeart/2005/8/layout/StepDownProcess"/>
    <dgm:cxn modelId="{C236FFCE-0C0B-452F-90F8-EC58ED6B5BBD}" type="presParOf" srcId="{8ED6E220-A181-4813-8867-C02C89BCF99D}" destId="{B7761159-4760-4D4A-AF53-6D35B4CE0F71}" srcOrd="5" destOrd="0" presId="urn:microsoft.com/office/officeart/2005/8/layout/StepDownProcess"/>
    <dgm:cxn modelId="{E89AED09-E840-48E6-824A-3EDEA0535113}" type="presParOf" srcId="{8ED6E220-A181-4813-8867-C02C89BCF99D}" destId="{71ABF8FA-54E5-4789-A264-A2B83B5E3FE5}" srcOrd="6" destOrd="0" presId="urn:microsoft.com/office/officeart/2005/8/layout/StepDownProcess"/>
    <dgm:cxn modelId="{B8C83AF8-23E0-4671-AE3A-D9AD744BA2F8}" type="presParOf" srcId="{71ABF8FA-54E5-4789-A264-A2B83B5E3FE5}" destId="{24CEF459-B861-45D5-BA9C-6D8F4BAA264E}" srcOrd="0" destOrd="0" presId="urn:microsoft.com/office/officeart/2005/8/layout/StepDownProcess"/>
    <dgm:cxn modelId="{E064F99B-56D0-4877-9DB2-D0DA371105E7}" type="presParOf" srcId="{71ABF8FA-54E5-4789-A264-A2B83B5E3FE5}" destId="{AF3DE60B-2306-4E19-A383-899EB61EF1FB}" srcOrd="1" destOrd="0" presId="urn:microsoft.com/office/officeart/2005/8/layout/StepDow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E4A44B-6BC7-48E7-8ADF-15C2845D6BB4}">
      <dsp:nvSpPr>
        <dsp:cNvPr id="0" name=""/>
        <dsp:cNvSpPr/>
      </dsp:nvSpPr>
      <dsp:spPr>
        <a:xfrm rot="5400000">
          <a:off x="499179" y="985772"/>
          <a:ext cx="719558" cy="819192"/>
        </a:xfrm>
        <a:prstGeom prst="bentUpArrow">
          <a:avLst>
            <a:gd name="adj1" fmla="val 32840"/>
            <a:gd name="adj2" fmla="val 25000"/>
            <a:gd name="adj3" fmla="val 35780"/>
          </a:avLst>
        </a:prstGeom>
        <a:solidFill>
          <a:schemeClr val="accent2">
            <a:tint val="50000"/>
            <a:hueOff val="0"/>
            <a:satOff val="0"/>
            <a:lumOff val="0"/>
            <a:alphaOff val="0"/>
          </a:schemeClr>
        </a:solidFill>
        <a:ln w="15875" cap="flat" cmpd="sng" algn="ctr">
          <a:solidFill>
            <a:schemeClr val="bg2">
              <a:lumMod val="75000"/>
            </a:schemeClr>
          </a:solidFill>
          <a:prstDash val="solid"/>
        </a:ln>
        <a:effectLst/>
      </dsp:spPr>
      <dsp:style>
        <a:lnRef idx="2">
          <a:scrgbClr r="0" g="0" b="0"/>
        </a:lnRef>
        <a:fillRef idx="1">
          <a:scrgbClr r="0" g="0" b="0"/>
        </a:fillRef>
        <a:effectRef idx="0">
          <a:scrgbClr r="0" g="0" b="0"/>
        </a:effectRef>
        <a:fontRef idx="minor"/>
      </dsp:style>
    </dsp:sp>
    <dsp:sp modelId="{10D00707-BF98-48E6-A719-F0A74232A4D4}">
      <dsp:nvSpPr>
        <dsp:cNvPr id="0" name=""/>
        <dsp:cNvSpPr/>
      </dsp:nvSpPr>
      <dsp:spPr>
        <a:xfrm>
          <a:off x="57168" y="142742"/>
          <a:ext cx="1211313" cy="847879"/>
        </a:xfrm>
        <a:prstGeom prst="roundRect">
          <a:avLst>
            <a:gd name="adj" fmla="val 16670"/>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January</a:t>
          </a:r>
          <a:endParaRPr lang="en-US" sz="2100" kern="1200" dirty="0"/>
        </a:p>
      </dsp:txBody>
      <dsp:txXfrm>
        <a:off x="98565" y="184139"/>
        <a:ext cx="1128519" cy="765085"/>
      </dsp:txXfrm>
    </dsp:sp>
    <dsp:sp modelId="{C1022383-AB07-4B83-B9ED-641283F53326}">
      <dsp:nvSpPr>
        <dsp:cNvPr id="0" name=""/>
        <dsp:cNvSpPr/>
      </dsp:nvSpPr>
      <dsp:spPr>
        <a:xfrm>
          <a:off x="1364859" y="218202"/>
          <a:ext cx="4117800" cy="7006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ctr" anchorCtr="0">
          <a:noAutofit/>
        </a:bodyPr>
        <a:lstStyle/>
        <a:p>
          <a:pPr marL="114300" lvl="1" indent="-114300" algn="l" defTabSz="533400">
            <a:lnSpc>
              <a:spcPct val="90000"/>
            </a:lnSpc>
            <a:spcBef>
              <a:spcPct val="0"/>
            </a:spcBef>
            <a:spcAft>
              <a:spcPct val="15000"/>
            </a:spcAft>
            <a:buChar char="••"/>
          </a:pPr>
          <a:r>
            <a:rPr lang="en-US" sz="1200" kern="1200" dirty="0" smtClean="0"/>
            <a:t>Testing DS18B20 sensor with ESP32 microcontroller.</a:t>
          </a:r>
          <a:endParaRPr lang="en-US" sz="1200" kern="1200" dirty="0"/>
        </a:p>
        <a:p>
          <a:pPr marL="114300" lvl="1" indent="-114300" algn="l" defTabSz="533400">
            <a:lnSpc>
              <a:spcPct val="90000"/>
            </a:lnSpc>
            <a:spcBef>
              <a:spcPct val="0"/>
            </a:spcBef>
            <a:spcAft>
              <a:spcPct val="15000"/>
            </a:spcAft>
            <a:buChar char="••"/>
          </a:pPr>
          <a:r>
            <a:rPr lang="en-US" sz="1200" kern="1200" dirty="0" smtClean="0"/>
            <a:t>Calibrating the sensor.</a:t>
          </a:r>
          <a:endParaRPr lang="en-US" sz="1200" kern="1200" dirty="0"/>
        </a:p>
        <a:p>
          <a:pPr marL="114300" lvl="1" indent="-114300" algn="l" defTabSz="533400">
            <a:lnSpc>
              <a:spcPct val="90000"/>
            </a:lnSpc>
            <a:spcBef>
              <a:spcPct val="0"/>
            </a:spcBef>
            <a:spcAft>
              <a:spcPct val="15000"/>
            </a:spcAft>
            <a:buChar char="••"/>
          </a:pPr>
          <a:r>
            <a:rPr lang="en-US" sz="1200" kern="1200" dirty="0" smtClean="0"/>
            <a:t>Using OneWire and DallasTemperature libraries for testing.</a:t>
          </a:r>
          <a:endParaRPr lang="en-US" sz="1200" kern="1200" dirty="0"/>
        </a:p>
      </dsp:txBody>
      <dsp:txXfrm>
        <a:off x="1364859" y="218202"/>
        <a:ext cx="4117800" cy="700665"/>
      </dsp:txXfrm>
    </dsp:sp>
    <dsp:sp modelId="{48CB1A3D-3731-406D-AF3D-6429024928B0}">
      <dsp:nvSpPr>
        <dsp:cNvPr id="0" name=""/>
        <dsp:cNvSpPr/>
      </dsp:nvSpPr>
      <dsp:spPr>
        <a:xfrm rot="5400000">
          <a:off x="1795204" y="2107969"/>
          <a:ext cx="892914" cy="819192"/>
        </a:xfrm>
        <a:prstGeom prst="bentUpArrow">
          <a:avLst>
            <a:gd name="adj1" fmla="val 32840"/>
            <a:gd name="adj2" fmla="val 25000"/>
            <a:gd name="adj3" fmla="val 35780"/>
          </a:avLst>
        </a:prstGeom>
        <a:solidFill>
          <a:schemeClr val="accent2">
            <a:tint val="50000"/>
            <a:hueOff val="976180"/>
            <a:satOff val="-3497"/>
            <a:lumOff val="7198"/>
            <a:alphaOff val="0"/>
          </a:schemeClr>
        </a:solidFill>
        <a:ln w="15875" cap="flat" cmpd="sng" algn="ctr">
          <a:solidFill>
            <a:schemeClr val="bg2">
              <a:lumMod val="75000"/>
            </a:schemeClr>
          </a:solidFill>
          <a:prstDash val="solid"/>
        </a:ln>
        <a:effectLst/>
      </dsp:spPr>
      <dsp:style>
        <a:lnRef idx="2">
          <a:scrgbClr r="0" g="0" b="0"/>
        </a:lnRef>
        <a:fillRef idx="1">
          <a:scrgbClr r="0" g="0" b="0"/>
        </a:fillRef>
        <a:effectRef idx="0">
          <a:scrgbClr r="0" g="0" b="0"/>
        </a:effectRef>
        <a:fontRef idx="minor"/>
      </dsp:style>
    </dsp:sp>
    <dsp:sp modelId="{DCB8859C-AD69-4DCA-A916-A0A8C14E3AF6}">
      <dsp:nvSpPr>
        <dsp:cNvPr id="0" name=""/>
        <dsp:cNvSpPr/>
      </dsp:nvSpPr>
      <dsp:spPr>
        <a:xfrm>
          <a:off x="1380503" y="1189494"/>
          <a:ext cx="1211313" cy="847879"/>
        </a:xfrm>
        <a:prstGeom prst="roundRect">
          <a:avLst>
            <a:gd name="adj" fmla="val 16670"/>
          </a:avLst>
        </a:prstGeom>
        <a:solidFill>
          <a:schemeClr val="accent2">
            <a:hueOff val="635930"/>
            <a:satOff val="-14509"/>
            <a:lumOff val="536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February</a:t>
          </a:r>
          <a:endParaRPr lang="en-US" sz="2100" kern="1200" dirty="0"/>
        </a:p>
      </dsp:txBody>
      <dsp:txXfrm>
        <a:off x="1421900" y="1230891"/>
        <a:ext cx="1128519" cy="765085"/>
      </dsp:txXfrm>
    </dsp:sp>
    <dsp:sp modelId="{B9B5A5E0-DA7E-4843-962B-56F6B8464114}">
      <dsp:nvSpPr>
        <dsp:cNvPr id="0" name=""/>
        <dsp:cNvSpPr/>
      </dsp:nvSpPr>
      <dsp:spPr>
        <a:xfrm>
          <a:off x="2668015" y="1177418"/>
          <a:ext cx="5746925" cy="8786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ctr" anchorCtr="0">
          <a:noAutofit/>
        </a:bodyPr>
        <a:lstStyle/>
        <a:p>
          <a:pPr marL="114300" lvl="1" indent="-114300" algn="l" defTabSz="533400">
            <a:lnSpc>
              <a:spcPct val="90000"/>
            </a:lnSpc>
            <a:spcBef>
              <a:spcPct val="0"/>
            </a:spcBef>
            <a:spcAft>
              <a:spcPct val="15000"/>
            </a:spcAft>
            <a:buChar char="••"/>
          </a:pPr>
          <a:r>
            <a:rPr lang="en-US" sz="1200" kern="1200" dirty="0" smtClean="0"/>
            <a:t>Creating RTDB on Firebase.</a:t>
          </a:r>
          <a:endParaRPr lang="en-US" sz="1200" kern="1200" dirty="0"/>
        </a:p>
        <a:p>
          <a:pPr marL="114300" lvl="1" indent="-114300" algn="l" defTabSz="533400">
            <a:lnSpc>
              <a:spcPct val="90000"/>
            </a:lnSpc>
            <a:spcBef>
              <a:spcPct val="0"/>
            </a:spcBef>
            <a:spcAft>
              <a:spcPct val="15000"/>
            </a:spcAft>
            <a:buChar char="••"/>
          </a:pPr>
          <a:r>
            <a:rPr lang="en-US" sz="1200" kern="1200" dirty="0" smtClean="0"/>
            <a:t>Integrating the RTDB with ESP32.</a:t>
          </a:r>
          <a:endParaRPr lang="en-US" sz="1200" kern="1200" dirty="0"/>
        </a:p>
        <a:p>
          <a:pPr marL="114300" lvl="1" indent="-114300" algn="l" defTabSz="533400">
            <a:lnSpc>
              <a:spcPct val="90000"/>
            </a:lnSpc>
            <a:spcBef>
              <a:spcPct val="0"/>
            </a:spcBef>
            <a:spcAft>
              <a:spcPct val="15000"/>
            </a:spcAft>
            <a:buChar char="••"/>
          </a:pPr>
          <a:r>
            <a:rPr lang="en-US" sz="1200" kern="1200" dirty="0" smtClean="0"/>
            <a:t>Adding Stream service on the RTDB in use.</a:t>
          </a:r>
          <a:endParaRPr lang="en-US" sz="1200" kern="1200" dirty="0"/>
        </a:p>
        <a:p>
          <a:pPr marL="114300" lvl="1" indent="-114300" algn="l" defTabSz="533400">
            <a:lnSpc>
              <a:spcPct val="90000"/>
            </a:lnSpc>
            <a:spcBef>
              <a:spcPct val="0"/>
            </a:spcBef>
            <a:spcAft>
              <a:spcPct val="15000"/>
            </a:spcAft>
            <a:buChar char="••"/>
          </a:pPr>
          <a:r>
            <a:rPr lang="en-US" sz="1200" kern="1200" dirty="0" smtClean="0"/>
            <a:t>Adding Timestamp to the temperature value, and sending the values as json to Firebase</a:t>
          </a:r>
          <a:endParaRPr lang="en-US" sz="1200" kern="1200" dirty="0"/>
        </a:p>
        <a:p>
          <a:pPr marL="57150" lvl="1" indent="-57150" algn="l" defTabSz="355600">
            <a:lnSpc>
              <a:spcPct val="90000"/>
            </a:lnSpc>
            <a:spcBef>
              <a:spcPct val="0"/>
            </a:spcBef>
            <a:spcAft>
              <a:spcPct val="15000"/>
            </a:spcAft>
            <a:buChar char="••"/>
          </a:pPr>
          <a:endParaRPr lang="en-US" sz="800" kern="1200" dirty="0"/>
        </a:p>
      </dsp:txBody>
      <dsp:txXfrm>
        <a:off x="2668015" y="1177418"/>
        <a:ext cx="5746925" cy="878635"/>
      </dsp:txXfrm>
    </dsp:sp>
    <dsp:sp modelId="{DEAA63A5-A917-4282-B915-44EA41871EFA}">
      <dsp:nvSpPr>
        <dsp:cNvPr id="0" name=""/>
        <dsp:cNvSpPr/>
      </dsp:nvSpPr>
      <dsp:spPr>
        <a:xfrm rot="5400000">
          <a:off x="3194348" y="3336633"/>
          <a:ext cx="910990" cy="819192"/>
        </a:xfrm>
        <a:prstGeom prst="bentUpArrow">
          <a:avLst>
            <a:gd name="adj1" fmla="val 32840"/>
            <a:gd name="adj2" fmla="val 25000"/>
            <a:gd name="adj3" fmla="val 35780"/>
          </a:avLst>
        </a:prstGeom>
        <a:solidFill>
          <a:schemeClr val="accent2">
            <a:tint val="50000"/>
            <a:hueOff val="1952360"/>
            <a:satOff val="-6995"/>
            <a:lumOff val="14396"/>
            <a:alphaOff val="0"/>
          </a:schemeClr>
        </a:solidFill>
        <a:ln w="15875" cap="flat" cmpd="sng" algn="ctr">
          <a:solidFill>
            <a:schemeClr val="bg2">
              <a:lumMod val="75000"/>
            </a:schemeClr>
          </a:solidFill>
          <a:prstDash val="solid"/>
        </a:ln>
        <a:effectLst/>
      </dsp:spPr>
      <dsp:style>
        <a:lnRef idx="2">
          <a:scrgbClr r="0" g="0" b="0"/>
        </a:lnRef>
        <a:fillRef idx="1">
          <a:scrgbClr r="0" g="0" b="0"/>
        </a:fillRef>
        <a:effectRef idx="0">
          <a:scrgbClr r="0" g="0" b="0"/>
        </a:effectRef>
        <a:fontRef idx="minor"/>
      </dsp:style>
    </dsp:sp>
    <dsp:sp modelId="{E18B4931-8621-4E1A-9908-90C425DAF909}">
      <dsp:nvSpPr>
        <dsp:cNvPr id="0" name=""/>
        <dsp:cNvSpPr/>
      </dsp:nvSpPr>
      <dsp:spPr>
        <a:xfrm>
          <a:off x="2741722" y="2321241"/>
          <a:ext cx="1211313" cy="847879"/>
        </a:xfrm>
        <a:prstGeom prst="roundRect">
          <a:avLst>
            <a:gd name="adj" fmla="val 16670"/>
          </a:avLst>
        </a:prstGeom>
        <a:solidFill>
          <a:schemeClr val="accent2">
            <a:hueOff val="1271860"/>
            <a:satOff val="-29019"/>
            <a:lumOff val="10719"/>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March</a:t>
          </a:r>
          <a:endParaRPr lang="en-US" sz="2100" kern="1200" dirty="0"/>
        </a:p>
      </dsp:txBody>
      <dsp:txXfrm>
        <a:off x="2783119" y="2362638"/>
        <a:ext cx="1128519" cy="765085"/>
      </dsp:txXfrm>
    </dsp:sp>
    <dsp:sp modelId="{5F681BD4-FC3E-454B-AE5B-45DFC0738E18}">
      <dsp:nvSpPr>
        <dsp:cNvPr id="0" name=""/>
        <dsp:cNvSpPr/>
      </dsp:nvSpPr>
      <dsp:spPr>
        <a:xfrm>
          <a:off x="4017768" y="2224169"/>
          <a:ext cx="5484213" cy="10041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ctr" anchorCtr="0">
          <a:noAutofit/>
        </a:bodyPr>
        <a:lstStyle/>
        <a:p>
          <a:pPr marL="114300" lvl="1" indent="-114300" algn="l" defTabSz="533400">
            <a:lnSpc>
              <a:spcPct val="90000"/>
            </a:lnSpc>
            <a:spcBef>
              <a:spcPct val="0"/>
            </a:spcBef>
            <a:spcAft>
              <a:spcPct val="15000"/>
            </a:spcAft>
            <a:buChar char="••"/>
          </a:pPr>
          <a:r>
            <a:rPr lang="en-US" sz="1200" kern="1200" dirty="0" smtClean="0"/>
            <a:t>Writing the OneWire and DallasTemperature Driver codes.</a:t>
          </a:r>
          <a:endParaRPr lang="en-US" sz="1200" kern="1200" dirty="0"/>
        </a:p>
        <a:p>
          <a:pPr marL="114300" lvl="1" indent="-114300" algn="l" defTabSz="533400">
            <a:lnSpc>
              <a:spcPct val="90000"/>
            </a:lnSpc>
            <a:spcBef>
              <a:spcPct val="0"/>
            </a:spcBef>
            <a:spcAft>
              <a:spcPct val="15000"/>
            </a:spcAft>
            <a:buChar char="••"/>
          </a:pPr>
          <a:r>
            <a:rPr lang="en-US" sz="1200" kern="1200" dirty="0" smtClean="0"/>
            <a:t>Testing the driver codes.</a:t>
          </a:r>
          <a:endParaRPr lang="en-US" sz="1200" kern="1200" dirty="0"/>
        </a:p>
        <a:p>
          <a:pPr marL="114300" lvl="1" indent="-114300" algn="l" defTabSz="533400">
            <a:lnSpc>
              <a:spcPct val="90000"/>
            </a:lnSpc>
            <a:spcBef>
              <a:spcPct val="0"/>
            </a:spcBef>
            <a:spcAft>
              <a:spcPct val="15000"/>
            </a:spcAft>
            <a:buChar char="••"/>
          </a:pPr>
          <a:r>
            <a:rPr lang="en-US" sz="1200" kern="1200" dirty="0" smtClean="0"/>
            <a:t>Writing driver code for WS2812B.</a:t>
          </a:r>
          <a:endParaRPr lang="en-US" sz="1200" kern="1200" dirty="0"/>
        </a:p>
        <a:p>
          <a:pPr marL="114300" lvl="1" indent="-114300" algn="l" defTabSz="533400">
            <a:lnSpc>
              <a:spcPct val="90000"/>
            </a:lnSpc>
            <a:spcBef>
              <a:spcPct val="0"/>
            </a:spcBef>
            <a:spcAft>
              <a:spcPct val="15000"/>
            </a:spcAft>
            <a:buChar char="••"/>
          </a:pPr>
          <a:r>
            <a:rPr lang="en-US" sz="1200" kern="1200" dirty="0" smtClean="0"/>
            <a:t>Testing it with test cases of DS18B20.</a:t>
          </a:r>
          <a:endParaRPr lang="en-US" sz="1200" kern="1200" dirty="0"/>
        </a:p>
        <a:p>
          <a:pPr marL="114300" lvl="1" indent="-114300" algn="l" defTabSz="533400">
            <a:lnSpc>
              <a:spcPct val="90000"/>
            </a:lnSpc>
            <a:spcBef>
              <a:spcPct val="0"/>
            </a:spcBef>
            <a:spcAft>
              <a:spcPct val="15000"/>
            </a:spcAft>
            <a:buChar char="••"/>
          </a:pPr>
          <a:r>
            <a:rPr lang="en-US" sz="1200" kern="1200" dirty="0" smtClean="0"/>
            <a:t>Integrating everything together to make a cloud based prototype of both sensors.</a:t>
          </a:r>
          <a:endParaRPr lang="en-US" sz="1200" kern="1200" dirty="0"/>
        </a:p>
      </dsp:txBody>
      <dsp:txXfrm>
        <a:off x="4017768" y="2224169"/>
        <a:ext cx="5484213" cy="1004113"/>
      </dsp:txXfrm>
    </dsp:sp>
    <dsp:sp modelId="{24CEF459-B861-45D5-BA9C-6D8F4BAA264E}">
      <dsp:nvSpPr>
        <dsp:cNvPr id="0" name=""/>
        <dsp:cNvSpPr/>
      </dsp:nvSpPr>
      <dsp:spPr>
        <a:xfrm>
          <a:off x="4161720" y="3510760"/>
          <a:ext cx="1211313" cy="847879"/>
        </a:xfrm>
        <a:prstGeom prst="roundRect">
          <a:avLst>
            <a:gd name="adj" fmla="val 16670"/>
          </a:avLst>
        </a:prstGeom>
        <a:solidFill>
          <a:schemeClr val="accent2">
            <a:hueOff val="1907789"/>
            <a:satOff val="-43528"/>
            <a:lumOff val="16079"/>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April</a:t>
          </a:r>
          <a:endParaRPr lang="en-US" sz="2100" kern="1200" dirty="0"/>
        </a:p>
      </dsp:txBody>
      <dsp:txXfrm>
        <a:off x="4203117" y="3552157"/>
        <a:ext cx="1128519" cy="765085"/>
      </dsp:txXfrm>
    </dsp:sp>
    <dsp:sp modelId="{AF3DE60B-2306-4E19-A383-899EB61EF1FB}">
      <dsp:nvSpPr>
        <dsp:cNvPr id="0" name=""/>
        <dsp:cNvSpPr/>
      </dsp:nvSpPr>
      <dsp:spPr>
        <a:xfrm>
          <a:off x="5472129" y="3468957"/>
          <a:ext cx="5345694" cy="8896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ctr" anchorCtr="0">
          <a:noAutofit/>
        </a:bodyPr>
        <a:lstStyle/>
        <a:p>
          <a:pPr marL="114300" lvl="1" indent="-114300" algn="l" defTabSz="533400">
            <a:lnSpc>
              <a:spcPct val="90000"/>
            </a:lnSpc>
            <a:spcBef>
              <a:spcPct val="0"/>
            </a:spcBef>
            <a:spcAft>
              <a:spcPct val="15000"/>
            </a:spcAft>
            <a:buChar char="••"/>
          </a:pPr>
          <a:r>
            <a:rPr lang="en-US" sz="1200" b="0" kern="1200" dirty="0" smtClean="0"/>
            <a:t>Adding Bluetooth Connectivity to the prototype to send data to the host</a:t>
          </a:r>
          <a:endParaRPr lang="en-US" sz="1200" b="0" kern="1200" dirty="0"/>
        </a:p>
        <a:p>
          <a:pPr marL="114300" lvl="1" indent="-114300" algn="l" defTabSz="533400">
            <a:lnSpc>
              <a:spcPct val="90000"/>
            </a:lnSpc>
            <a:spcBef>
              <a:spcPct val="0"/>
            </a:spcBef>
            <a:spcAft>
              <a:spcPct val="15000"/>
            </a:spcAft>
            <a:buChar char="••"/>
          </a:pPr>
          <a:r>
            <a:rPr lang="en-US" sz="1200" b="0" kern="1200" dirty="0" smtClean="0"/>
            <a:t>Adding RTC module</a:t>
          </a:r>
          <a:endParaRPr lang="en-US" sz="1200" b="0" kern="1200" dirty="0"/>
        </a:p>
        <a:p>
          <a:pPr marL="114300" lvl="1" indent="-114300" algn="l" defTabSz="533400">
            <a:lnSpc>
              <a:spcPct val="90000"/>
            </a:lnSpc>
            <a:spcBef>
              <a:spcPct val="0"/>
            </a:spcBef>
            <a:spcAft>
              <a:spcPct val="15000"/>
            </a:spcAft>
            <a:buChar char="••"/>
          </a:pPr>
          <a:r>
            <a:rPr lang="en-US" sz="1200" b="0" kern="1200" dirty="0" smtClean="0"/>
            <a:t>Adding 7 segment Display to show real-time.</a:t>
          </a:r>
          <a:endParaRPr lang="en-US" sz="1200" b="0" kern="1200" dirty="0"/>
        </a:p>
        <a:p>
          <a:pPr marL="114300" lvl="1" indent="-114300" algn="l" defTabSz="533400">
            <a:lnSpc>
              <a:spcPct val="90000"/>
            </a:lnSpc>
            <a:spcBef>
              <a:spcPct val="0"/>
            </a:spcBef>
            <a:spcAft>
              <a:spcPct val="15000"/>
            </a:spcAft>
            <a:buChar char="••"/>
          </a:pPr>
          <a:r>
            <a:rPr lang="en-US" sz="1200" b="0" kern="1200" dirty="0" smtClean="0"/>
            <a:t>Adding an interface to set temperature and time.</a:t>
          </a:r>
          <a:endParaRPr lang="en-US" sz="1200" b="0" kern="1200" dirty="0"/>
        </a:p>
      </dsp:txBody>
      <dsp:txXfrm>
        <a:off x="5472129" y="3468957"/>
        <a:ext cx="5345694" cy="889682"/>
      </dsp:txXfrm>
    </dsp:sp>
  </dsp:spTree>
</dsp:drawing>
</file>

<file path=ppt/diagrams/layout1.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A7ECD7F-C8E1-4D43-90D0-5DE66B274888}" type="datetimeFigureOut">
              <a:rPr lang="en-US" smtClean="0"/>
              <a:t>2/20/2023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C12338-4F85-4DCE-875C-DAF4C06834F1}"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45248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A7ECD7F-C8E1-4D43-90D0-5DE66B274888}" type="datetimeFigureOut">
              <a:rPr lang="en-US" smtClean="0"/>
              <a:t>2/20/2023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C12338-4F85-4DCE-875C-DAF4C06834F1}" type="slidenum">
              <a:rPr lang="en-US" smtClean="0"/>
              <a:t>‹#›</a:t>
            </a:fld>
            <a:endParaRPr lang="en-US"/>
          </a:p>
        </p:txBody>
      </p:sp>
    </p:spTree>
    <p:extLst>
      <p:ext uri="{BB962C8B-B14F-4D97-AF65-F5344CB8AC3E}">
        <p14:creationId xmlns:p14="http://schemas.microsoft.com/office/powerpoint/2010/main" val="23423185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A7ECD7F-C8E1-4D43-90D0-5DE66B274888}" type="datetimeFigureOut">
              <a:rPr lang="en-US" smtClean="0"/>
              <a:t>2/20/2023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C12338-4F85-4DCE-875C-DAF4C06834F1}" type="slidenum">
              <a:rPr lang="en-US" smtClean="0"/>
              <a:t>‹#›</a:t>
            </a:fld>
            <a:endParaRPr lang="en-US"/>
          </a:p>
        </p:txBody>
      </p:sp>
    </p:spTree>
    <p:extLst>
      <p:ext uri="{BB962C8B-B14F-4D97-AF65-F5344CB8AC3E}">
        <p14:creationId xmlns:p14="http://schemas.microsoft.com/office/powerpoint/2010/main" val="3068408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A7ECD7F-C8E1-4D43-90D0-5DE66B274888}" type="datetimeFigureOut">
              <a:rPr lang="en-US" smtClean="0"/>
              <a:t>2/20/2023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C12338-4F85-4DCE-875C-DAF4C06834F1}" type="slidenum">
              <a:rPr lang="en-US" smtClean="0"/>
              <a:t>‹#›</a:t>
            </a:fld>
            <a:endParaRPr lang="en-US"/>
          </a:p>
        </p:txBody>
      </p:sp>
    </p:spTree>
    <p:extLst>
      <p:ext uri="{BB962C8B-B14F-4D97-AF65-F5344CB8AC3E}">
        <p14:creationId xmlns:p14="http://schemas.microsoft.com/office/powerpoint/2010/main" val="26463370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A7ECD7F-C8E1-4D43-90D0-5DE66B274888}" type="datetimeFigureOut">
              <a:rPr lang="en-US" smtClean="0"/>
              <a:t>2/20/2023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C12338-4F85-4DCE-875C-DAF4C06834F1}"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0424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A7ECD7F-C8E1-4D43-90D0-5DE66B274888}" type="datetimeFigureOut">
              <a:rPr lang="en-US" smtClean="0"/>
              <a:t>2/20/2023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C12338-4F85-4DCE-875C-DAF4C06834F1}" type="slidenum">
              <a:rPr lang="en-US" smtClean="0"/>
              <a:t>‹#›</a:t>
            </a:fld>
            <a:endParaRPr lang="en-US"/>
          </a:p>
        </p:txBody>
      </p:sp>
    </p:spTree>
    <p:extLst>
      <p:ext uri="{BB962C8B-B14F-4D97-AF65-F5344CB8AC3E}">
        <p14:creationId xmlns:p14="http://schemas.microsoft.com/office/powerpoint/2010/main" val="39818155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A7ECD7F-C8E1-4D43-90D0-5DE66B274888}" type="datetimeFigureOut">
              <a:rPr lang="en-US" smtClean="0"/>
              <a:t>2/20/2023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4C12338-4F85-4DCE-875C-DAF4C06834F1}" type="slidenum">
              <a:rPr lang="en-US" smtClean="0"/>
              <a:t>‹#›</a:t>
            </a:fld>
            <a:endParaRPr lang="en-US"/>
          </a:p>
        </p:txBody>
      </p:sp>
    </p:spTree>
    <p:extLst>
      <p:ext uri="{BB962C8B-B14F-4D97-AF65-F5344CB8AC3E}">
        <p14:creationId xmlns:p14="http://schemas.microsoft.com/office/powerpoint/2010/main" val="35581727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A7ECD7F-C8E1-4D43-90D0-5DE66B274888}" type="datetimeFigureOut">
              <a:rPr lang="en-US" smtClean="0"/>
              <a:t>2/20/2023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4C12338-4F85-4DCE-875C-DAF4C06834F1}" type="slidenum">
              <a:rPr lang="en-US" smtClean="0"/>
              <a:t>‹#›</a:t>
            </a:fld>
            <a:endParaRPr lang="en-US"/>
          </a:p>
        </p:txBody>
      </p:sp>
    </p:spTree>
    <p:extLst>
      <p:ext uri="{BB962C8B-B14F-4D97-AF65-F5344CB8AC3E}">
        <p14:creationId xmlns:p14="http://schemas.microsoft.com/office/powerpoint/2010/main" val="4321908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A7ECD7F-C8E1-4D43-90D0-5DE66B274888}" type="datetimeFigureOut">
              <a:rPr lang="en-US" smtClean="0"/>
              <a:t>2/20/2023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A4C12338-4F85-4DCE-875C-DAF4C06834F1}" type="slidenum">
              <a:rPr lang="en-US" smtClean="0"/>
              <a:t>‹#›</a:t>
            </a:fld>
            <a:endParaRPr lang="en-US"/>
          </a:p>
        </p:txBody>
      </p:sp>
    </p:spTree>
    <p:extLst>
      <p:ext uri="{BB962C8B-B14F-4D97-AF65-F5344CB8AC3E}">
        <p14:creationId xmlns:p14="http://schemas.microsoft.com/office/powerpoint/2010/main" val="40585961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6A7ECD7F-C8E1-4D43-90D0-5DE66B274888}" type="datetimeFigureOut">
              <a:rPr lang="en-US" smtClean="0"/>
              <a:t>2/20/2023</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4C12338-4F85-4DCE-875C-DAF4C06834F1}" type="slidenum">
              <a:rPr lang="en-US" smtClean="0"/>
              <a:t>‹#›</a:t>
            </a:fld>
            <a:endParaRPr lang="en-US"/>
          </a:p>
        </p:txBody>
      </p:sp>
    </p:spTree>
    <p:extLst>
      <p:ext uri="{BB962C8B-B14F-4D97-AF65-F5344CB8AC3E}">
        <p14:creationId xmlns:p14="http://schemas.microsoft.com/office/powerpoint/2010/main" val="33081233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A7ECD7F-C8E1-4D43-90D0-5DE66B274888}" type="datetimeFigureOut">
              <a:rPr lang="en-US" smtClean="0"/>
              <a:t>2/20/2023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C12338-4F85-4DCE-875C-DAF4C06834F1}" type="slidenum">
              <a:rPr lang="en-US" smtClean="0"/>
              <a:t>‹#›</a:t>
            </a:fld>
            <a:endParaRPr lang="en-US"/>
          </a:p>
        </p:txBody>
      </p:sp>
    </p:spTree>
    <p:extLst>
      <p:ext uri="{BB962C8B-B14F-4D97-AF65-F5344CB8AC3E}">
        <p14:creationId xmlns:p14="http://schemas.microsoft.com/office/powerpoint/2010/main" val="4013387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6A7ECD7F-C8E1-4D43-90D0-5DE66B274888}" type="datetimeFigureOut">
              <a:rPr lang="en-US" smtClean="0"/>
              <a:t>2/20/2023</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A4C12338-4F85-4DCE-875C-DAF4C06834F1}"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2974013"/>
      </p:ext>
    </p:extLst>
  </p:cSld>
  <p:clrMap bg1="lt1" tx1="dk1" bg2="lt2" tx2="dk2" accent1="accent1" accent2="accent2" accent3="accent3" accent4="accent4" accent5="accent5" accent6="accent6" hlink="hlink" folHlink="folHlink"/>
  <p:sldLayoutIdLst>
    <p:sldLayoutId id="2147483846" r:id="rId1"/>
    <p:sldLayoutId id="2147483847" r:id="rId2"/>
    <p:sldLayoutId id="2147483848" r:id="rId3"/>
    <p:sldLayoutId id="2147483849" r:id="rId4"/>
    <p:sldLayoutId id="2147483850" r:id="rId5"/>
    <p:sldLayoutId id="2147483851" r:id="rId6"/>
    <p:sldLayoutId id="2147483852" r:id="rId7"/>
    <p:sldLayoutId id="2147483853" r:id="rId8"/>
    <p:sldLayoutId id="2147483854" r:id="rId9"/>
    <p:sldLayoutId id="2147483855" r:id="rId10"/>
    <p:sldLayoutId id="2147483856"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5.jpeg"/><Relationship Id="rId3" Type="http://schemas.openxmlformats.org/officeDocument/2006/relationships/diagramLayout" Target="../diagrams/layout1.xml"/><Relationship Id="rId7" Type="http://schemas.openxmlformats.org/officeDocument/2006/relationships/image" Target="../media/image4.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779726"/>
            <a:ext cx="9440034" cy="1828801"/>
          </a:xfrm>
        </p:spPr>
        <p:txBody>
          <a:bodyPr>
            <a:normAutofit/>
          </a:bodyPr>
          <a:lstStyle/>
          <a:p>
            <a:pPr algn="ctr"/>
            <a:r>
              <a:rPr lang="en-US" sz="6600" b="1" u="sng" dirty="0" smtClean="0"/>
              <a:t>ECE1904/ Capstone Project</a:t>
            </a:r>
            <a:endParaRPr lang="en-US" sz="6600" b="1" u="sng" dirty="0"/>
          </a:p>
        </p:txBody>
      </p:sp>
      <p:sp>
        <p:nvSpPr>
          <p:cNvPr id="3" name="Subtitle 2"/>
          <p:cNvSpPr>
            <a:spLocks noGrp="1"/>
          </p:cNvSpPr>
          <p:nvPr>
            <p:ph type="subTitle" idx="1"/>
          </p:nvPr>
        </p:nvSpPr>
        <p:spPr>
          <a:xfrm>
            <a:off x="1370693" y="2608525"/>
            <a:ext cx="9440034" cy="1049867"/>
          </a:xfrm>
        </p:spPr>
        <p:txBody>
          <a:bodyPr>
            <a:normAutofit/>
          </a:bodyPr>
          <a:lstStyle/>
          <a:p>
            <a:pPr algn="ctr"/>
            <a:r>
              <a:rPr lang="en-US" sz="3200" b="1" dirty="0" smtClean="0"/>
              <a:t>~ Review 2 ~</a:t>
            </a:r>
            <a:endParaRPr lang="en-US" sz="3200" b="1" dirty="0"/>
          </a:p>
        </p:txBody>
      </p:sp>
      <p:sp>
        <p:nvSpPr>
          <p:cNvPr id="4" name="TextBox 3"/>
          <p:cNvSpPr txBox="1"/>
          <p:nvPr/>
        </p:nvSpPr>
        <p:spPr>
          <a:xfrm>
            <a:off x="4888791" y="4360093"/>
            <a:ext cx="2403835" cy="646331"/>
          </a:xfrm>
          <a:prstGeom prst="rect">
            <a:avLst/>
          </a:prstGeom>
          <a:noFill/>
        </p:spPr>
        <p:txBody>
          <a:bodyPr wrap="square" rtlCol="0">
            <a:spAutoFit/>
          </a:bodyPr>
          <a:lstStyle/>
          <a:p>
            <a:pPr algn="ctr"/>
            <a:r>
              <a:rPr lang="en-US" dirty="0" smtClean="0"/>
              <a:t>Akshad Patel</a:t>
            </a:r>
            <a:br>
              <a:rPr lang="en-US" dirty="0" smtClean="0"/>
            </a:br>
            <a:r>
              <a:rPr lang="en-US" dirty="0" smtClean="0"/>
              <a:t>(19BEC0836)</a:t>
            </a:r>
            <a:endParaRPr lang="en-US" dirty="0"/>
          </a:p>
        </p:txBody>
      </p:sp>
      <p:sp>
        <p:nvSpPr>
          <p:cNvPr id="5" name="TextBox 4"/>
          <p:cNvSpPr txBox="1"/>
          <p:nvPr/>
        </p:nvSpPr>
        <p:spPr>
          <a:xfrm>
            <a:off x="3832076" y="3747632"/>
            <a:ext cx="4517263" cy="523220"/>
          </a:xfrm>
          <a:prstGeom prst="rect">
            <a:avLst/>
          </a:prstGeom>
          <a:noFill/>
        </p:spPr>
        <p:txBody>
          <a:bodyPr wrap="none" rtlCol="0">
            <a:spAutoFit/>
          </a:bodyPr>
          <a:lstStyle/>
          <a:p>
            <a:pPr algn="ctr"/>
            <a:r>
              <a:rPr lang="en-US" sz="2800" b="1" dirty="0" smtClean="0"/>
              <a:t>Home Automation Prototype</a:t>
            </a:r>
            <a:endParaRPr lang="en-US" sz="2800" b="1" dirty="0"/>
          </a:p>
        </p:txBody>
      </p:sp>
    </p:spTree>
    <p:extLst>
      <p:ext uri="{BB962C8B-B14F-4D97-AF65-F5344CB8AC3E}">
        <p14:creationId xmlns:p14="http://schemas.microsoft.com/office/powerpoint/2010/main" val="4805658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002060"/>
                </a:solidFill>
              </a:rPr>
              <a:t>Project Details</a:t>
            </a:r>
          </a:p>
        </p:txBody>
      </p:sp>
      <p:sp>
        <p:nvSpPr>
          <p:cNvPr id="3" name="Content Placeholder 2"/>
          <p:cNvSpPr>
            <a:spLocks noGrp="1"/>
          </p:cNvSpPr>
          <p:nvPr>
            <p:ph idx="1"/>
          </p:nvPr>
        </p:nvSpPr>
        <p:spPr>
          <a:xfrm>
            <a:off x="1097280" y="1845734"/>
            <a:ext cx="10058400" cy="2462106"/>
          </a:xfrm>
        </p:spPr>
        <p:txBody>
          <a:bodyPr/>
          <a:lstStyle/>
          <a:p>
            <a:r>
              <a:rPr lang="en-US" dirty="0" smtClean="0">
                <a:solidFill>
                  <a:schemeClr val="tx1">
                    <a:lumMod val="95000"/>
                    <a:lumOff val="5000"/>
                  </a:schemeClr>
                </a:solidFill>
              </a:rPr>
              <a:t>Project title and specifications have been given by Silicon Labs. The project has to completed </a:t>
            </a:r>
            <a:r>
              <a:rPr lang="en-US" b="1" dirty="0" smtClean="0">
                <a:solidFill>
                  <a:schemeClr val="tx1">
                    <a:lumMod val="95000"/>
                    <a:lumOff val="5000"/>
                  </a:schemeClr>
                </a:solidFill>
              </a:rPr>
              <a:t>under the guidance of Dr</a:t>
            </a:r>
            <a:r>
              <a:rPr lang="en-US" b="1" dirty="0">
                <a:solidFill>
                  <a:schemeClr val="tx1">
                    <a:lumMod val="95000"/>
                    <a:lumOff val="5000"/>
                  </a:schemeClr>
                </a:solidFill>
              </a:rPr>
              <a:t>. KARTHIKEYAN </a:t>
            </a:r>
            <a:r>
              <a:rPr lang="en-US" b="1" dirty="0" smtClean="0">
                <a:solidFill>
                  <a:schemeClr val="tx1">
                    <a:lumMod val="95000"/>
                    <a:lumOff val="5000"/>
                  </a:schemeClr>
                </a:solidFill>
              </a:rPr>
              <a:t>B</a:t>
            </a:r>
            <a:r>
              <a:rPr lang="en-US" dirty="0" smtClean="0">
                <a:solidFill>
                  <a:schemeClr val="tx1">
                    <a:lumMod val="95000"/>
                    <a:lumOff val="5000"/>
                  </a:schemeClr>
                </a:solidFill>
              </a:rPr>
              <a:t>. The </a:t>
            </a:r>
            <a:r>
              <a:rPr lang="en-US" b="1" dirty="0" smtClean="0">
                <a:solidFill>
                  <a:schemeClr val="tx1">
                    <a:lumMod val="95000"/>
                    <a:lumOff val="5000"/>
                  </a:schemeClr>
                </a:solidFill>
              </a:rPr>
              <a:t>mentor for the same is </a:t>
            </a:r>
            <a:r>
              <a:rPr lang="en-US" b="1" dirty="0">
                <a:solidFill>
                  <a:schemeClr val="tx1">
                    <a:lumMod val="95000"/>
                    <a:lumOff val="5000"/>
                  </a:schemeClr>
                </a:solidFill>
              </a:rPr>
              <a:t>RISHABH </a:t>
            </a:r>
            <a:r>
              <a:rPr lang="en-US" b="1" dirty="0" smtClean="0">
                <a:solidFill>
                  <a:schemeClr val="tx1">
                    <a:lumMod val="95000"/>
                    <a:lumOff val="5000"/>
                  </a:schemeClr>
                </a:solidFill>
              </a:rPr>
              <a:t>HARDAS</a:t>
            </a:r>
            <a:r>
              <a:rPr lang="en-US" dirty="0" smtClean="0">
                <a:solidFill>
                  <a:schemeClr val="tx1">
                    <a:lumMod val="95000"/>
                    <a:lumOff val="5000"/>
                  </a:schemeClr>
                </a:solidFill>
              </a:rPr>
              <a:t>, who is an employee of Silicon Labs. The same has been discussed with the guide and </a:t>
            </a:r>
            <a:r>
              <a:rPr lang="en-US" b="1" dirty="0">
                <a:solidFill>
                  <a:schemeClr val="tx1">
                    <a:lumMod val="95000"/>
                    <a:lumOff val="5000"/>
                  </a:schemeClr>
                </a:solidFill>
              </a:rPr>
              <a:t>Dr. Samuel </a:t>
            </a:r>
            <a:r>
              <a:rPr lang="en-US" b="1" dirty="0" smtClean="0">
                <a:solidFill>
                  <a:schemeClr val="tx1">
                    <a:lumMod val="95000"/>
                    <a:lumOff val="5000"/>
                  </a:schemeClr>
                </a:solidFill>
              </a:rPr>
              <a:t>Rajkumar V. </a:t>
            </a:r>
            <a:endParaRPr lang="en-US" b="1" dirty="0">
              <a:solidFill>
                <a:schemeClr val="tx1">
                  <a:lumMod val="95000"/>
                  <a:lumOff val="5000"/>
                </a:schemeClr>
              </a:solidFill>
            </a:endParaRPr>
          </a:p>
          <a:p>
            <a:endParaRPr lang="en-US" b="1" dirty="0" smtClean="0">
              <a:solidFill>
                <a:schemeClr val="tx1">
                  <a:lumMod val="95000"/>
                  <a:lumOff val="5000"/>
                </a:schemeClr>
              </a:solidFill>
            </a:endParaRPr>
          </a:p>
          <a:p>
            <a:r>
              <a:rPr lang="en-US" dirty="0" smtClean="0">
                <a:solidFill>
                  <a:schemeClr val="tx1">
                    <a:lumMod val="95000"/>
                    <a:lumOff val="5000"/>
                  </a:schemeClr>
                </a:solidFill>
              </a:rPr>
              <a:t>The project is based on IoT and embedded systems, which is similar to the job role which will be provided by Silicon Labs in the near future as an employee. </a:t>
            </a:r>
          </a:p>
          <a:p>
            <a:endParaRPr lang="en-US" b="1" dirty="0">
              <a:solidFill>
                <a:schemeClr val="tx1">
                  <a:lumMod val="95000"/>
                  <a:lumOff val="5000"/>
                </a:schemeClr>
              </a:solidFill>
            </a:endParaRPr>
          </a:p>
          <a:p>
            <a:endParaRPr lang="en-US" dirty="0"/>
          </a:p>
        </p:txBody>
      </p:sp>
    </p:spTree>
    <p:extLst>
      <p:ext uri="{BB962C8B-B14F-4D97-AF65-F5344CB8AC3E}">
        <p14:creationId xmlns:p14="http://schemas.microsoft.com/office/powerpoint/2010/main" val="26617102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2060"/>
                </a:solidFill>
              </a:rPr>
              <a:t>Objective</a:t>
            </a:r>
            <a:endParaRPr lang="en-US" b="1" dirty="0">
              <a:solidFill>
                <a:srgbClr val="002060"/>
              </a:solidFill>
            </a:endParaRPr>
          </a:p>
        </p:txBody>
      </p:sp>
      <p:sp>
        <p:nvSpPr>
          <p:cNvPr id="3" name="Content Placeholder 2"/>
          <p:cNvSpPr>
            <a:spLocks noGrp="1"/>
          </p:cNvSpPr>
          <p:nvPr>
            <p:ph idx="1"/>
          </p:nvPr>
        </p:nvSpPr>
        <p:spPr>
          <a:xfrm>
            <a:off x="1097280" y="1838227"/>
            <a:ext cx="10170277" cy="3949831"/>
          </a:xfrm>
        </p:spPr>
        <p:txBody>
          <a:bodyPr>
            <a:normAutofit fontScale="92500" lnSpcReduction="20000"/>
          </a:bodyPr>
          <a:lstStyle/>
          <a:p>
            <a:pPr marL="442913" indent="-442913">
              <a:buFont typeface="Wingdings" panose="05000000000000000000" pitchFamily="2" charset="2"/>
              <a:buChar char="§"/>
            </a:pPr>
            <a:r>
              <a:rPr lang="en-US" dirty="0">
                <a:solidFill>
                  <a:schemeClr val="tx1"/>
                </a:solidFill>
              </a:rPr>
              <a:t>To develop device drivers for two devices</a:t>
            </a:r>
          </a:p>
          <a:p>
            <a:pPr marL="1264158" lvl="4" indent="-514350">
              <a:buFont typeface="+mj-lt"/>
              <a:buAutoNum type="romanLcPeriod"/>
            </a:pPr>
            <a:r>
              <a:rPr lang="en-US" sz="2000" dirty="0">
                <a:solidFill>
                  <a:schemeClr val="tx1"/>
                </a:solidFill>
              </a:rPr>
              <a:t>WS2812B RGB LED</a:t>
            </a:r>
          </a:p>
          <a:p>
            <a:pPr marL="1264158" lvl="4" indent="-514350">
              <a:buFont typeface="+mj-lt"/>
              <a:buAutoNum type="romanLcPeriod"/>
            </a:pPr>
            <a:r>
              <a:rPr lang="en-US" sz="2000" dirty="0">
                <a:solidFill>
                  <a:schemeClr val="tx1"/>
                </a:solidFill>
              </a:rPr>
              <a:t>DS18B20 Temperature Sensor (1-Wire Protocol)</a:t>
            </a:r>
          </a:p>
          <a:p>
            <a:r>
              <a:rPr lang="en-US" dirty="0">
                <a:solidFill>
                  <a:schemeClr val="tx1"/>
                </a:solidFill>
              </a:rPr>
              <a:t> </a:t>
            </a:r>
          </a:p>
          <a:p>
            <a:pPr marL="442913" indent="-442913">
              <a:buFont typeface="Wingdings" panose="05000000000000000000" pitchFamily="2" charset="2"/>
              <a:buChar char="§"/>
            </a:pPr>
            <a:r>
              <a:rPr lang="en-US" dirty="0" smtClean="0">
                <a:solidFill>
                  <a:schemeClr val="tx1"/>
                </a:solidFill>
              </a:rPr>
              <a:t>To develop </a:t>
            </a:r>
            <a:r>
              <a:rPr lang="en-US" dirty="0">
                <a:solidFill>
                  <a:schemeClr val="tx1"/>
                </a:solidFill>
              </a:rPr>
              <a:t>a home automation device that uses the two above mentioned LED and </a:t>
            </a:r>
            <a:r>
              <a:rPr lang="en-US" dirty="0" smtClean="0">
                <a:solidFill>
                  <a:schemeClr val="tx1"/>
                </a:solidFill>
              </a:rPr>
              <a:t>Sensor. Device </a:t>
            </a:r>
            <a:r>
              <a:rPr lang="en-US" dirty="0">
                <a:solidFill>
                  <a:schemeClr val="tx1"/>
                </a:solidFill>
              </a:rPr>
              <a:t>should have the </a:t>
            </a:r>
            <a:r>
              <a:rPr lang="en-US" dirty="0" smtClean="0">
                <a:solidFill>
                  <a:schemeClr val="tx1"/>
                </a:solidFill>
              </a:rPr>
              <a:t>following - </a:t>
            </a:r>
            <a:r>
              <a:rPr lang="en-US" dirty="0">
                <a:solidFill>
                  <a:schemeClr val="tx1"/>
                </a:solidFill>
              </a:rPr>
              <a:t> </a:t>
            </a:r>
            <a:endParaRPr lang="en-US" dirty="0" smtClean="0">
              <a:solidFill>
                <a:schemeClr val="tx1"/>
              </a:solidFill>
            </a:endParaRPr>
          </a:p>
          <a:p>
            <a:pPr marL="1264158" lvl="4" indent="-514350">
              <a:lnSpc>
                <a:spcPct val="100000"/>
              </a:lnSpc>
              <a:buFont typeface="+mj-lt"/>
              <a:buAutoNum type="romanLcPeriod"/>
            </a:pPr>
            <a:r>
              <a:rPr lang="en-US" sz="2000" dirty="0">
                <a:solidFill>
                  <a:schemeClr val="tx1"/>
                </a:solidFill>
              </a:rPr>
              <a:t>An interface to set time and desired room temperature.</a:t>
            </a:r>
          </a:p>
          <a:p>
            <a:pPr marL="1264158" lvl="4" indent="-514350">
              <a:lnSpc>
                <a:spcPct val="100000"/>
              </a:lnSpc>
              <a:buFont typeface="+mj-lt"/>
              <a:buAutoNum type="romanLcPeriod"/>
            </a:pPr>
            <a:r>
              <a:rPr lang="en-US" sz="2000" dirty="0">
                <a:solidFill>
                  <a:schemeClr val="tx1"/>
                </a:solidFill>
              </a:rPr>
              <a:t>Display time on a 7-segment display</a:t>
            </a:r>
          </a:p>
          <a:p>
            <a:pPr marL="1264158" lvl="4" indent="-514350">
              <a:lnSpc>
                <a:spcPct val="100000"/>
              </a:lnSpc>
              <a:buFont typeface="+mj-lt"/>
              <a:buAutoNum type="romanLcPeriod"/>
            </a:pPr>
            <a:r>
              <a:rPr lang="en-US" sz="2000" dirty="0">
                <a:solidFill>
                  <a:schemeClr val="tx1"/>
                </a:solidFill>
              </a:rPr>
              <a:t>Send temperature data wirelessly via Bluetooth to host device periodically with timestamp.</a:t>
            </a:r>
          </a:p>
          <a:p>
            <a:r>
              <a:rPr lang="en-US" dirty="0">
                <a:solidFill>
                  <a:schemeClr val="tx1"/>
                </a:solidFill>
              </a:rPr>
              <a:t> </a:t>
            </a:r>
          </a:p>
          <a:p>
            <a:pPr marL="442913" indent="-442913">
              <a:buFont typeface="Wingdings" panose="05000000000000000000" pitchFamily="2" charset="2"/>
              <a:buChar char="§"/>
            </a:pPr>
            <a:r>
              <a:rPr lang="en-US" dirty="0">
                <a:solidFill>
                  <a:schemeClr val="tx1"/>
                </a:solidFill>
              </a:rPr>
              <a:t>The host device should be able to update temperature readings on a cloud dashboard.</a:t>
            </a:r>
          </a:p>
          <a:p>
            <a:endParaRPr lang="en-US" b="1" dirty="0">
              <a:effectLst/>
            </a:endParaRPr>
          </a:p>
        </p:txBody>
      </p:sp>
    </p:spTree>
    <p:extLst>
      <p:ext uri="{BB962C8B-B14F-4D97-AF65-F5344CB8AC3E}">
        <p14:creationId xmlns:p14="http://schemas.microsoft.com/office/powerpoint/2010/main" val="12004539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002060"/>
                </a:solidFill>
              </a:rPr>
              <a:t>DS18B20 </a:t>
            </a:r>
            <a:r>
              <a:rPr lang="en-US" b="1" dirty="0" smtClean="0">
                <a:solidFill>
                  <a:srgbClr val="002060"/>
                </a:solidFill>
              </a:rPr>
              <a:t>Sensor</a:t>
            </a:r>
            <a:endParaRPr lang="en-US" b="1" dirty="0">
              <a:solidFill>
                <a:srgbClr val="002060"/>
              </a:solidFill>
            </a:endParaRPr>
          </a:p>
        </p:txBody>
      </p:sp>
      <p:sp>
        <p:nvSpPr>
          <p:cNvPr id="3" name="Content Placeholder 2"/>
          <p:cNvSpPr>
            <a:spLocks noGrp="1"/>
          </p:cNvSpPr>
          <p:nvPr>
            <p:ph idx="1"/>
          </p:nvPr>
        </p:nvSpPr>
        <p:spPr/>
        <p:txBody>
          <a:bodyPr/>
          <a:lstStyle/>
          <a:p>
            <a:pPr marL="536575" indent="-536575">
              <a:buFont typeface="Wingdings" panose="05000000000000000000" pitchFamily="2" charset="2"/>
              <a:buChar char="§"/>
            </a:pPr>
            <a:r>
              <a:rPr lang="en-US" dirty="0">
                <a:solidFill>
                  <a:schemeClr val="tx1"/>
                </a:solidFill>
              </a:rPr>
              <a:t>The DS18B20 temperature sensor is a one-wire digital temperature sensor. This means that it just requires one data line (and GND) to communicate with </a:t>
            </a:r>
            <a:r>
              <a:rPr lang="en-US" dirty="0" smtClean="0">
                <a:solidFill>
                  <a:schemeClr val="tx1"/>
                </a:solidFill>
              </a:rPr>
              <a:t>an ESP32 </a:t>
            </a:r>
            <a:r>
              <a:rPr lang="en-US" dirty="0">
                <a:solidFill>
                  <a:schemeClr val="tx1"/>
                </a:solidFill>
              </a:rPr>
              <a:t>or ESP8266.</a:t>
            </a:r>
          </a:p>
          <a:p>
            <a:pPr marL="536575" indent="-536575">
              <a:buFont typeface="Wingdings" panose="05000000000000000000" pitchFamily="2" charset="2"/>
              <a:buChar char="§"/>
            </a:pPr>
            <a:r>
              <a:rPr lang="en-US" dirty="0">
                <a:solidFill>
                  <a:schemeClr val="tx1"/>
                </a:solidFill>
              </a:rPr>
              <a:t>It can be powered by an external power supply or it can derive power from the data line (called “parasite mode”), which eliminates the need for an external power supply.</a:t>
            </a:r>
          </a:p>
          <a:p>
            <a:pPr marL="536575" indent="-536575">
              <a:buFont typeface="Wingdings" panose="05000000000000000000" pitchFamily="2" charset="2"/>
              <a:buChar char="§"/>
            </a:pPr>
            <a:r>
              <a:rPr lang="en-US" dirty="0" smtClean="0">
                <a:solidFill>
                  <a:schemeClr val="tx1"/>
                </a:solidFill>
              </a:rPr>
              <a:t>Features –</a:t>
            </a:r>
          </a:p>
          <a:p>
            <a:pPr marL="1168400" lvl="1" indent="-514350">
              <a:buFont typeface="+mj-lt"/>
              <a:buAutoNum type="romanLcPeriod"/>
            </a:pPr>
            <a:r>
              <a:rPr lang="en-US" dirty="0">
                <a:solidFill>
                  <a:schemeClr val="tx1"/>
                </a:solidFill>
              </a:rPr>
              <a:t>Communicates over one-wire bus</a:t>
            </a:r>
          </a:p>
          <a:p>
            <a:pPr marL="1168400" lvl="1" indent="-514350">
              <a:buFont typeface="+mj-lt"/>
              <a:buAutoNum type="romanLcPeriod"/>
            </a:pPr>
            <a:r>
              <a:rPr lang="en-US" dirty="0">
                <a:solidFill>
                  <a:schemeClr val="tx1"/>
                </a:solidFill>
              </a:rPr>
              <a:t>Power supply range: 3.0V to 5.5V</a:t>
            </a:r>
          </a:p>
          <a:p>
            <a:pPr marL="1168400" lvl="1" indent="-514350">
              <a:buFont typeface="+mj-lt"/>
              <a:buAutoNum type="romanLcPeriod"/>
            </a:pPr>
            <a:r>
              <a:rPr lang="en-US" dirty="0">
                <a:solidFill>
                  <a:schemeClr val="tx1"/>
                </a:solidFill>
              </a:rPr>
              <a:t>Operating temperature range: -55ºC to +125ºC</a:t>
            </a:r>
          </a:p>
          <a:p>
            <a:pPr marL="1168400" lvl="1" indent="-514350">
              <a:buFont typeface="+mj-lt"/>
              <a:buAutoNum type="romanLcPeriod"/>
            </a:pPr>
            <a:r>
              <a:rPr lang="en-US" dirty="0">
                <a:solidFill>
                  <a:schemeClr val="tx1"/>
                </a:solidFill>
              </a:rPr>
              <a:t>Accuracy +/-0.5 ºC (between the range -10ºC to 85ºC)</a:t>
            </a:r>
          </a:p>
          <a:p>
            <a:endParaRPr lang="en-US" dirty="0" smtClean="0"/>
          </a:p>
        </p:txBody>
      </p:sp>
      <p:pic>
        <p:nvPicPr>
          <p:cNvPr id="1026" name="Picture 2" descr="DS18B20 Digital Temperature Sensor Module For Arduin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88792" y="3435915"/>
            <a:ext cx="2433179" cy="24331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78268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002060"/>
                </a:solidFill>
              </a:rPr>
              <a:t>One-Wire Protocol</a:t>
            </a:r>
          </a:p>
        </p:txBody>
      </p:sp>
      <p:sp>
        <p:nvSpPr>
          <p:cNvPr id="3" name="Content Placeholder 2"/>
          <p:cNvSpPr>
            <a:spLocks noGrp="1"/>
          </p:cNvSpPr>
          <p:nvPr>
            <p:ph idx="1"/>
          </p:nvPr>
        </p:nvSpPr>
        <p:spPr/>
        <p:txBody>
          <a:bodyPr/>
          <a:lstStyle/>
          <a:p>
            <a:endParaRPr lang="en-US" dirty="0" smtClean="0">
              <a:solidFill>
                <a:schemeClr val="tx1"/>
              </a:solidFill>
            </a:endParaRPr>
          </a:p>
          <a:p>
            <a:endParaRPr lang="en-US" dirty="0">
              <a:solidFill>
                <a:schemeClr val="tx1"/>
              </a:solidFill>
            </a:endParaRPr>
          </a:p>
          <a:p>
            <a:r>
              <a:rPr lang="en-US" dirty="0" smtClean="0">
                <a:solidFill>
                  <a:schemeClr val="tx1"/>
                </a:solidFill>
              </a:rPr>
              <a:t>The </a:t>
            </a:r>
            <a:r>
              <a:rPr lang="en-US" dirty="0">
                <a:solidFill>
                  <a:schemeClr val="tx1"/>
                </a:solidFill>
              </a:rPr>
              <a:t>1-Wire protocol is a single-wire interface for low-speed data communication in microcontrollers and computers. The protocol operates over a single data line without a clock signal. It’s a master-slave serial communication protocol where the half-duplex bidirectional data communication with multiple slaves is solely managed and controlled by a single master</a:t>
            </a:r>
            <a:r>
              <a:rPr lang="en-US" dirty="0" smtClean="0">
                <a:solidFill>
                  <a:schemeClr val="tx1"/>
                </a:solidFill>
              </a:rPr>
              <a:t>.</a:t>
            </a:r>
          </a:p>
          <a:p>
            <a:endParaRPr lang="en-US" dirty="0">
              <a:solidFill>
                <a:schemeClr val="tx1"/>
              </a:solidFill>
            </a:endParaRPr>
          </a:p>
        </p:txBody>
      </p:sp>
    </p:spTree>
    <p:extLst>
      <p:ext uri="{BB962C8B-B14F-4D97-AF65-F5344CB8AC3E}">
        <p14:creationId xmlns:p14="http://schemas.microsoft.com/office/powerpoint/2010/main" val="40127302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002060"/>
                </a:solidFill>
              </a:rPr>
              <a:t>One-Wire (Conventional Powering)</a:t>
            </a:r>
          </a:p>
        </p:txBody>
      </p:sp>
      <p:sp>
        <p:nvSpPr>
          <p:cNvPr id="3" name="Content Placeholder 2"/>
          <p:cNvSpPr>
            <a:spLocks noGrp="1"/>
          </p:cNvSpPr>
          <p:nvPr>
            <p:ph idx="1"/>
          </p:nvPr>
        </p:nvSpPr>
        <p:spPr>
          <a:xfrm>
            <a:off x="1157612" y="1847654"/>
            <a:ext cx="10058400" cy="4392890"/>
          </a:xfrm>
        </p:spPr>
        <p:txBody>
          <a:bodyPr/>
          <a:lstStyle/>
          <a:p>
            <a:r>
              <a:rPr lang="en-US" sz="1800" dirty="0">
                <a:solidFill>
                  <a:schemeClr val="tx1"/>
                </a:solidFill>
              </a:rPr>
              <a:t>The 1-wire standard bus has at least two wires. One is the data line and the other is the ground return. Both master and slaves have an open-drain (open-collector) connection with the data line. This is why a 4.7K resistor typically pulls the data line up. There are two possible powering modes for the 1-wire slave devices: parasitic and conventional. </a:t>
            </a:r>
            <a:r>
              <a:rPr lang="en-US" sz="1800" dirty="0" smtClean="0">
                <a:solidFill>
                  <a:schemeClr val="tx1"/>
                </a:solidFill>
              </a:rPr>
              <a:t>Conventional Power mode has been used for this project.</a:t>
            </a:r>
          </a:p>
          <a:p>
            <a:r>
              <a:rPr lang="en-US" sz="1800" dirty="0">
                <a:solidFill>
                  <a:schemeClr val="tx1"/>
                </a:solidFill>
              </a:rPr>
              <a:t>In a conventional powering mode, 1-wire slave devices are externally powered. An additional wire is traced to each 1-wire slave. The external power supply to the slaves ensures safe operation even in harsh, high-temperature conditions.</a:t>
            </a:r>
          </a:p>
        </p:txBody>
      </p:sp>
      <p:sp>
        <p:nvSpPr>
          <p:cNvPr id="6" name="TextBox 5"/>
          <p:cNvSpPr txBox="1"/>
          <p:nvPr/>
        </p:nvSpPr>
        <p:spPr>
          <a:xfrm>
            <a:off x="8938212" y="5684363"/>
            <a:ext cx="2488676" cy="430887"/>
          </a:xfrm>
          <a:prstGeom prst="rect">
            <a:avLst/>
          </a:prstGeom>
          <a:noFill/>
        </p:spPr>
        <p:txBody>
          <a:bodyPr wrap="square" rtlCol="0">
            <a:spAutoFit/>
          </a:bodyPr>
          <a:lstStyle/>
          <a:p>
            <a:r>
              <a:rPr lang="en-US" sz="1100" dirty="0" smtClean="0">
                <a:solidFill>
                  <a:schemeClr val="tx1">
                    <a:lumMod val="75000"/>
                    <a:lumOff val="25000"/>
                  </a:schemeClr>
                </a:solidFill>
              </a:rPr>
              <a:t>- This circuit shows one-wire    conventional powering</a:t>
            </a:r>
            <a:endParaRPr lang="en-US" sz="1100" dirty="0">
              <a:solidFill>
                <a:schemeClr val="tx1">
                  <a:lumMod val="75000"/>
                  <a:lumOff val="25000"/>
                </a:schemeClr>
              </a:solidFill>
            </a:endParaRPr>
          </a:p>
        </p:txBody>
      </p:sp>
      <p:pic>
        <p:nvPicPr>
          <p:cNvPr id="7" name="Picture 6"/>
          <p:cNvPicPr>
            <a:picLocks noChangeAspect="1"/>
          </p:cNvPicPr>
          <p:nvPr/>
        </p:nvPicPr>
        <p:blipFill>
          <a:blip r:embed="rId2"/>
          <a:stretch>
            <a:fillRect/>
          </a:stretch>
        </p:blipFill>
        <p:spPr>
          <a:xfrm>
            <a:off x="1157612" y="3751950"/>
            <a:ext cx="7684173" cy="2363300"/>
          </a:xfrm>
          <a:prstGeom prst="rect">
            <a:avLst/>
          </a:prstGeom>
        </p:spPr>
      </p:pic>
    </p:spTree>
    <p:extLst>
      <p:ext uri="{BB962C8B-B14F-4D97-AF65-F5344CB8AC3E}">
        <p14:creationId xmlns:p14="http://schemas.microsoft.com/office/powerpoint/2010/main" val="26628523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002060"/>
                </a:solidFill>
              </a:rPr>
              <a:t>Cloud Service - Firebase</a:t>
            </a:r>
          </a:p>
        </p:txBody>
      </p:sp>
      <p:sp>
        <p:nvSpPr>
          <p:cNvPr id="3" name="Content Placeholder 2"/>
          <p:cNvSpPr>
            <a:spLocks noGrp="1"/>
          </p:cNvSpPr>
          <p:nvPr>
            <p:ph idx="1"/>
          </p:nvPr>
        </p:nvSpPr>
        <p:spPr/>
        <p:txBody>
          <a:bodyPr/>
          <a:lstStyle/>
          <a:p>
            <a:r>
              <a:rPr lang="en-US" dirty="0">
                <a:solidFill>
                  <a:schemeClr val="tx1">
                    <a:lumMod val="95000"/>
                    <a:lumOff val="5000"/>
                  </a:schemeClr>
                </a:solidFill>
              </a:rPr>
              <a:t>Firebase provides a quick way to keep sensory data collected at the device level, and it works great with the Android APIs, which is supported by </a:t>
            </a:r>
            <a:r>
              <a:rPr lang="en-US" dirty="0" smtClean="0">
                <a:solidFill>
                  <a:schemeClr val="tx1">
                    <a:lumMod val="95000"/>
                    <a:lumOff val="5000"/>
                  </a:schemeClr>
                </a:solidFill>
              </a:rPr>
              <a:t>Android Things. </a:t>
            </a:r>
            <a:r>
              <a:rPr lang="en-US" dirty="0">
                <a:solidFill>
                  <a:schemeClr val="tx1">
                    <a:lumMod val="95000"/>
                    <a:lumOff val="5000"/>
                  </a:schemeClr>
                </a:solidFill>
              </a:rPr>
              <a:t>A lot of mobile and device programmers that I have come across struggle with server-side programming. </a:t>
            </a:r>
            <a:endParaRPr lang="en-US" dirty="0" smtClean="0">
              <a:solidFill>
                <a:schemeClr val="tx1">
                  <a:lumMod val="95000"/>
                  <a:lumOff val="5000"/>
                </a:schemeClr>
              </a:solidFill>
            </a:endParaRPr>
          </a:p>
          <a:p>
            <a:r>
              <a:rPr lang="en-US" dirty="0" smtClean="0">
                <a:solidFill>
                  <a:schemeClr val="tx1">
                    <a:lumMod val="95000"/>
                    <a:lumOff val="5000"/>
                  </a:schemeClr>
                </a:solidFill>
              </a:rPr>
              <a:t>Firebase </a:t>
            </a:r>
            <a:r>
              <a:rPr lang="en-US" dirty="0">
                <a:solidFill>
                  <a:schemeClr val="tx1">
                    <a:lumMod val="95000"/>
                    <a:lumOff val="5000"/>
                  </a:schemeClr>
                </a:solidFill>
              </a:rPr>
              <a:t>can really help bridge that gap and make it easier. It will be interesting to see developers use its offline features. </a:t>
            </a:r>
            <a:r>
              <a:rPr lang="en-US" dirty="0" smtClean="0">
                <a:solidFill>
                  <a:schemeClr val="tx1">
                    <a:lumMod val="95000"/>
                    <a:lumOff val="5000"/>
                  </a:schemeClr>
                </a:solidFill>
              </a:rPr>
              <a:t>When any IoT device </a:t>
            </a:r>
            <a:r>
              <a:rPr lang="en-US" dirty="0">
                <a:solidFill>
                  <a:schemeClr val="tx1">
                    <a:lumMod val="95000"/>
                    <a:lumOff val="5000"/>
                  </a:schemeClr>
                </a:solidFill>
              </a:rPr>
              <a:t>that collects data and needs to transmit it over networks, the golden rule to be assumed is that </a:t>
            </a:r>
            <a:r>
              <a:rPr lang="en-US" b="1" dirty="0">
                <a:solidFill>
                  <a:schemeClr val="tx1">
                    <a:lumMod val="95000"/>
                    <a:lumOff val="5000"/>
                  </a:schemeClr>
                </a:solidFill>
              </a:rPr>
              <a:t>network connectivity cannot be assumed.</a:t>
            </a:r>
            <a:r>
              <a:rPr lang="en-US" dirty="0">
                <a:solidFill>
                  <a:schemeClr val="tx1">
                    <a:lumMod val="95000"/>
                    <a:lumOff val="5000"/>
                  </a:schemeClr>
                </a:solidFill>
              </a:rPr>
              <a:t> As a result, you will need to collect the data offline and when the network is available, transmit this over to your server. Firebase with its offline features can really make this simple for a lot of developers.</a:t>
            </a:r>
          </a:p>
        </p:txBody>
      </p:sp>
    </p:spTree>
    <p:extLst>
      <p:ext uri="{BB962C8B-B14F-4D97-AF65-F5344CB8AC3E}">
        <p14:creationId xmlns:p14="http://schemas.microsoft.com/office/powerpoint/2010/main" val="29292728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002060"/>
                </a:solidFill>
              </a:rPr>
              <a:t>WS2812B RGB LED</a:t>
            </a:r>
          </a:p>
        </p:txBody>
      </p:sp>
      <p:sp>
        <p:nvSpPr>
          <p:cNvPr id="3" name="Content Placeholder 2"/>
          <p:cNvSpPr>
            <a:spLocks noGrp="1"/>
          </p:cNvSpPr>
          <p:nvPr>
            <p:ph idx="1"/>
          </p:nvPr>
        </p:nvSpPr>
        <p:spPr>
          <a:xfrm>
            <a:off x="1097280" y="1845734"/>
            <a:ext cx="7584807" cy="4023360"/>
          </a:xfrm>
        </p:spPr>
        <p:txBody>
          <a:bodyPr>
            <a:normAutofit lnSpcReduction="10000"/>
          </a:bodyPr>
          <a:lstStyle/>
          <a:p>
            <a:pPr algn="just"/>
            <a:r>
              <a:rPr lang="en-US" dirty="0">
                <a:solidFill>
                  <a:schemeClr val="tx1">
                    <a:lumMod val="95000"/>
                    <a:lumOff val="5000"/>
                  </a:schemeClr>
                </a:solidFill>
              </a:rPr>
              <a:t>WS2812B is </a:t>
            </a:r>
            <a:r>
              <a:rPr lang="en-US" dirty="0" smtClean="0">
                <a:solidFill>
                  <a:schemeClr val="tx1">
                    <a:lumMod val="95000"/>
                    <a:lumOff val="5000"/>
                  </a:schemeClr>
                </a:solidFill>
              </a:rPr>
              <a:t>an </a:t>
            </a:r>
            <a:r>
              <a:rPr lang="en-US" dirty="0">
                <a:solidFill>
                  <a:schemeClr val="tx1">
                    <a:lumMod val="95000"/>
                    <a:lumOff val="5000"/>
                  </a:schemeClr>
                </a:solidFill>
              </a:rPr>
              <a:t>intelligent control LED light source that the control circuit and RGB chip are integrated in a package of 5050 components</a:t>
            </a:r>
            <a:r>
              <a:rPr lang="en-US" dirty="0" smtClean="0">
                <a:solidFill>
                  <a:schemeClr val="tx1">
                    <a:lumMod val="95000"/>
                    <a:lumOff val="5000"/>
                  </a:schemeClr>
                </a:solidFill>
              </a:rPr>
              <a:t>. Here, only one single component (LED) is used.</a:t>
            </a:r>
          </a:p>
          <a:p>
            <a:pPr algn="just"/>
            <a:endParaRPr lang="en-US" dirty="0">
              <a:solidFill>
                <a:schemeClr val="tx1">
                  <a:lumMod val="95000"/>
                  <a:lumOff val="5000"/>
                </a:schemeClr>
              </a:solidFill>
            </a:endParaRPr>
          </a:p>
          <a:p>
            <a:pPr algn="just"/>
            <a:r>
              <a:rPr lang="en-US" dirty="0" smtClean="0">
                <a:solidFill>
                  <a:schemeClr val="tx1">
                    <a:lumMod val="95000"/>
                    <a:lumOff val="5000"/>
                  </a:schemeClr>
                </a:solidFill>
              </a:rPr>
              <a:t>It internally includes </a:t>
            </a:r>
            <a:r>
              <a:rPr lang="en-US" dirty="0">
                <a:solidFill>
                  <a:schemeClr val="tx1">
                    <a:lumMod val="95000"/>
                    <a:lumOff val="5000"/>
                  </a:schemeClr>
                </a:solidFill>
              </a:rPr>
              <a:t>intelligent digital port data latch and signal reshaping </a:t>
            </a:r>
            <a:r>
              <a:rPr lang="en-US" dirty="0" smtClean="0">
                <a:solidFill>
                  <a:schemeClr val="tx1">
                    <a:lumMod val="95000"/>
                    <a:lumOff val="5000"/>
                  </a:schemeClr>
                </a:solidFill>
              </a:rPr>
              <a:t>amplification </a:t>
            </a:r>
            <a:r>
              <a:rPr lang="en-US" dirty="0">
                <a:solidFill>
                  <a:schemeClr val="tx1">
                    <a:lumMod val="95000"/>
                    <a:lumOff val="5000"/>
                  </a:schemeClr>
                </a:solidFill>
              </a:rPr>
              <a:t>drive circuit. Also </a:t>
            </a:r>
            <a:r>
              <a:rPr lang="en-US" dirty="0" smtClean="0">
                <a:solidFill>
                  <a:schemeClr val="tx1">
                    <a:lumMod val="95000"/>
                    <a:lumOff val="5000"/>
                  </a:schemeClr>
                </a:solidFill>
              </a:rPr>
              <a:t>it includes </a:t>
            </a:r>
            <a:r>
              <a:rPr lang="en-US" dirty="0">
                <a:solidFill>
                  <a:schemeClr val="tx1">
                    <a:lumMod val="95000"/>
                    <a:lumOff val="5000"/>
                  </a:schemeClr>
                </a:solidFill>
              </a:rPr>
              <a:t>a precision internal oscillator and a 12V voltage programmable constant </a:t>
            </a:r>
            <a:r>
              <a:rPr lang="en-US" dirty="0" smtClean="0">
                <a:solidFill>
                  <a:schemeClr val="tx1">
                    <a:lumMod val="95000"/>
                    <a:lumOff val="5000"/>
                  </a:schemeClr>
                </a:solidFill>
              </a:rPr>
              <a:t>current </a:t>
            </a:r>
            <a:r>
              <a:rPr lang="en-US" dirty="0">
                <a:solidFill>
                  <a:schemeClr val="tx1">
                    <a:lumMod val="95000"/>
                    <a:lumOff val="5000"/>
                  </a:schemeClr>
                </a:solidFill>
              </a:rPr>
              <a:t>control part, effectively ensuring the pixel point </a:t>
            </a:r>
            <a:r>
              <a:rPr lang="en-US" dirty="0" smtClean="0">
                <a:solidFill>
                  <a:schemeClr val="tx1">
                    <a:lumMod val="95000"/>
                    <a:lumOff val="5000"/>
                  </a:schemeClr>
                </a:solidFill>
              </a:rPr>
              <a:t>light </a:t>
            </a:r>
            <a:r>
              <a:rPr lang="en-US" dirty="0">
                <a:solidFill>
                  <a:schemeClr val="tx1">
                    <a:lumMod val="95000"/>
                    <a:lumOff val="5000"/>
                  </a:schemeClr>
                </a:solidFill>
              </a:rPr>
              <a:t>color height </a:t>
            </a:r>
            <a:r>
              <a:rPr lang="en-US" dirty="0" smtClean="0">
                <a:solidFill>
                  <a:schemeClr val="tx1">
                    <a:lumMod val="95000"/>
                    <a:lumOff val="5000"/>
                  </a:schemeClr>
                </a:solidFill>
              </a:rPr>
              <a:t>consistency. </a:t>
            </a:r>
          </a:p>
          <a:p>
            <a:pPr algn="just"/>
            <a:endParaRPr lang="en-US" dirty="0">
              <a:solidFill>
                <a:schemeClr val="tx1">
                  <a:lumMod val="95000"/>
                  <a:lumOff val="5000"/>
                </a:schemeClr>
              </a:solidFill>
            </a:endParaRPr>
          </a:p>
          <a:p>
            <a:pPr algn="just"/>
            <a:r>
              <a:rPr lang="en-US" dirty="0" smtClean="0">
                <a:solidFill>
                  <a:schemeClr val="tx1">
                    <a:lumMod val="95000"/>
                    <a:lumOff val="5000"/>
                  </a:schemeClr>
                </a:solidFill>
              </a:rPr>
              <a:t>It is an LED </a:t>
            </a:r>
            <a:r>
              <a:rPr lang="en-US" dirty="0">
                <a:solidFill>
                  <a:schemeClr val="tx1">
                    <a:lumMod val="95000"/>
                    <a:lumOff val="5000"/>
                  </a:schemeClr>
                </a:solidFill>
              </a:rPr>
              <a:t>with low driving voltage, environmental protection and energy saving, high brightness, scattering </a:t>
            </a:r>
            <a:r>
              <a:rPr lang="en-US" dirty="0" smtClean="0">
                <a:solidFill>
                  <a:schemeClr val="tx1">
                    <a:lumMod val="95000"/>
                    <a:lumOff val="5000"/>
                  </a:schemeClr>
                </a:solidFill>
              </a:rPr>
              <a:t>angle </a:t>
            </a:r>
            <a:r>
              <a:rPr lang="en-US" dirty="0">
                <a:solidFill>
                  <a:schemeClr val="tx1">
                    <a:lumMod val="95000"/>
                    <a:lumOff val="5000"/>
                  </a:schemeClr>
                </a:solidFill>
              </a:rPr>
              <a:t>is large, good consistency, low power, long </a:t>
            </a:r>
            <a:r>
              <a:rPr lang="en-US" dirty="0" smtClean="0">
                <a:solidFill>
                  <a:schemeClr val="tx1">
                    <a:lumMod val="95000"/>
                    <a:lumOff val="5000"/>
                  </a:schemeClr>
                </a:solidFill>
              </a:rPr>
              <a:t>life. </a:t>
            </a:r>
            <a:r>
              <a:rPr lang="en-US" dirty="0">
                <a:solidFill>
                  <a:schemeClr val="tx1">
                    <a:lumMod val="95000"/>
                    <a:lumOff val="5000"/>
                  </a:schemeClr>
                </a:solidFill>
              </a:rPr>
              <a:t>The control chip integrated in LED </a:t>
            </a:r>
            <a:r>
              <a:rPr lang="en-US" dirty="0" smtClean="0">
                <a:solidFill>
                  <a:schemeClr val="tx1">
                    <a:lumMod val="95000"/>
                    <a:lumOff val="5000"/>
                  </a:schemeClr>
                </a:solidFill>
              </a:rPr>
              <a:t>makes it a simple circuit with </a:t>
            </a:r>
            <a:r>
              <a:rPr lang="en-US" dirty="0">
                <a:solidFill>
                  <a:schemeClr val="tx1">
                    <a:lumMod val="95000"/>
                    <a:lumOff val="5000"/>
                  </a:schemeClr>
                </a:solidFill>
              </a:rPr>
              <a:t>small </a:t>
            </a:r>
            <a:r>
              <a:rPr lang="en-US" dirty="0" smtClean="0">
                <a:solidFill>
                  <a:schemeClr val="tx1">
                    <a:lumMod val="95000"/>
                    <a:lumOff val="5000"/>
                  </a:schemeClr>
                </a:solidFill>
              </a:rPr>
              <a:t>volume and </a:t>
            </a:r>
            <a:r>
              <a:rPr lang="en-US" dirty="0">
                <a:solidFill>
                  <a:schemeClr val="tx1">
                    <a:lumMod val="95000"/>
                    <a:lumOff val="5000"/>
                  </a:schemeClr>
                </a:solidFill>
              </a:rPr>
              <a:t>convenient installation.</a:t>
            </a:r>
          </a:p>
        </p:txBody>
      </p:sp>
      <p:pic>
        <p:nvPicPr>
          <p:cNvPr id="4" name="Picture 3"/>
          <p:cNvPicPr>
            <a:picLocks noChangeAspect="1"/>
          </p:cNvPicPr>
          <p:nvPr/>
        </p:nvPicPr>
        <p:blipFill>
          <a:blip r:embed="rId2"/>
          <a:stretch>
            <a:fillRect/>
          </a:stretch>
        </p:blipFill>
        <p:spPr>
          <a:xfrm>
            <a:off x="8880051" y="2707363"/>
            <a:ext cx="2790334" cy="2029334"/>
          </a:xfrm>
          <a:prstGeom prst="rect">
            <a:avLst/>
          </a:prstGeom>
        </p:spPr>
      </p:pic>
    </p:spTree>
    <p:extLst>
      <p:ext uri="{BB962C8B-B14F-4D97-AF65-F5344CB8AC3E}">
        <p14:creationId xmlns:p14="http://schemas.microsoft.com/office/powerpoint/2010/main" val="24401062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328837"/>
          </a:xfrm>
        </p:spPr>
        <p:txBody>
          <a:bodyPr>
            <a:normAutofit/>
          </a:bodyPr>
          <a:lstStyle/>
          <a:p>
            <a:r>
              <a:rPr lang="en-US" b="1" dirty="0">
                <a:solidFill>
                  <a:srgbClr val="002060"/>
                </a:solidFill>
              </a:rPr>
              <a:t>Timeline</a:t>
            </a:r>
          </a:p>
        </p:txBody>
      </p:sp>
      <p:graphicFrame>
        <p:nvGraphicFramePr>
          <p:cNvPr id="6" name="Diagram 5"/>
          <p:cNvGraphicFramePr/>
          <p:nvPr>
            <p:extLst>
              <p:ext uri="{D42A27DB-BD31-4B8C-83A1-F6EECF244321}">
                <p14:modId xmlns:p14="http://schemas.microsoft.com/office/powerpoint/2010/main" val="2946319262"/>
              </p:ext>
            </p:extLst>
          </p:nvPr>
        </p:nvGraphicFramePr>
        <p:xfrm>
          <a:off x="690879" y="1778000"/>
          <a:ext cx="11287761" cy="43586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Picture 6"/>
          <p:cNvPicPr>
            <a:picLocks noChangeAspect="1"/>
          </p:cNvPicPr>
          <p:nvPr/>
        </p:nvPicPr>
        <p:blipFill>
          <a:blip r:embed="rId7"/>
          <a:stretch>
            <a:fillRect/>
          </a:stretch>
        </p:blipFill>
        <p:spPr>
          <a:xfrm>
            <a:off x="5435600" y="2031802"/>
            <a:ext cx="218122" cy="195460"/>
          </a:xfrm>
          <a:prstGeom prst="rect">
            <a:avLst/>
          </a:prstGeom>
        </p:spPr>
      </p:pic>
      <p:pic>
        <p:nvPicPr>
          <p:cNvPr id="9" name="Picture 8"/>
          <p:cNvPicPr>
            <a:picLocks noChangeAspect="1"/>
          </p:cNvPicPr>
          <p:nvPr/>
        </p:nvPicPr>
        <p:blipFill>
          <a:blip r:embed="rId7"/>
          <a:stretch>
            <a:fillRect/>
          </a:stretch>
        </p:blipFill>
        <p:spPr>
          <a:xfrm>
            <a:off x="3586480" y="2227262"/>
            <a:ext cx="218122" cy="195460"/>
          </a:xfrm>
          <a:prstGeom prst="rect">
            <a:avLst/>
          </a:prstGeom>
        </p:spPr>
      </p:pic>
      <p:pic>
        <p:nvPicPr>
          <p:cNvPr id="10" name="Picture 9"/>
          <p:cNvPicPr>
            <a:picLocks noChangeAspect="1"/>
          </p:cNvPicPr>
          <p:nvPr/>
        </p:nvPicPr>
        <p:blipFill>
          <a:blip r:embed="rId7"/>
          <a:stretch>
            <a:fillRect/>
          </a:stretch>
        </p:blipFill>
        <p:spPr>
          <a:xfrm>
            <a:off x="5842000" y="2422722"/>
            <a:ext cx="218122" cy="195460"/>
          </a:xfrm>
          <a:prstGeom prst="rect">
            <a:avLst/>
          </a:prstGeom>
        </p:spPr>
      </p:pic>
      <p:pic>
        <p:nvPicPr>
          <p:cNvPr id="11" name="Picture 10"/>
          <p:cNvPicPr>
            <a:picLocks noChangeAspect="1"/>
          </p:cNvPicPr>
          <p:nvPr/>
        </p:nvPicPr>
        <p:blipFill>
          <a:blip r:embed="rId7"/>
          <a:stretch>
            <a:fillRect/>
          </a:stretch>
        </p:blipFill>
        <p:spPr>
          <a:xfrm>
            <a:off x="5212080" y="2915722"/>
            <a:ext cx="218122" cy="195460"/>
          </a:xfrm>
          <a:prstGeom prst="rect">
            <a:avLst/>
          </a:prstGeom>
        </p:spPr>
      </p:pic>
      <p:pic>
        <p:nvPicPr>
          <p:cNvPr id="12" name="Picture 11"/>
          <p:cNvPicPr>
            <a:picLocks noChangeAspect="1"/>
          </p:cNvPicPr>
          <p:nvPr/>
        </p:nvPicPr>
        <p:blipFill>
          <a:blip r:embed="rId7"/>
          <a:stretch>
            <a:fillRect/>
          </a:stretch>
        </p:blipFill>
        <p:spPr>
          <a:xfrm>
            <a:off x="5608320" y="3113404"/>
            <a:ext cx="218122" cy="195460"/>
          </a:xfrm>
          <a:prstGeom prst="rect">
            <a:avLst/>
          </a:prstGeom>
        </p:spPr>
      </p:pic>
      <p:pic>
        <p:nvPicPr>
          <p:cNvPr id="13" name="Picture 12"/>
          <p:cNvPicPr>
            <a:picLocks noChangeAspect="1"/>
          </p:cNvPicPr>
          <p:nvPr/>
        </p:nvPicPr>
        <p:blipFill>
          <a:blip r:embed="rId7"/>
          <a:stretch>
            <a:fillRect/>
          </a:stretch>
        </p:blipFill>
        <p:spPr>
          <a:xfrm>
            <a:off x="6144101" y="3300926"/>
            <a:ext cx="218122" cy="195460"/>
          </a:xfrm>
          <a:prstGeom prst="rect">
            <a:avLst/>
          </a:prstGeom>
        </p:spPr>
      </p:pic>
      <p:pic>
        <p:nvPicPr>
          <p:cNvPr id="14" name="Picture 13"/>
          <p:cNvPicPr>
            <a:picLocks noChangeAspect="1"/>
          </p:cNvPicPr>
          <p:nvPr/>
        </p:nvPicPr>
        <p:blipFill>
          <a:blip r:embed="rId7"/>
          <a:stretch>
            <a:fillRect/>
          </a:stretch>
        </p:blipFill>
        <p:spPr>
          <a:xfrm>
            <a:off x="8952309" y="3478288"/>
            <a:ext cx="218122" cy="195460"/>
          </a:xfrm>
          <a:prstGeom prst="rect">
            <a:avLst/>
          </a:prstGeom>
        </p:spPr>
      </p:pic>
      <p:pic>
        <p:nvPicPr>
          <p:cNvPr id="2050" name="Picture 2" descr="In Progress Stamp&quot; Images – Browse 17 Stock Photos, Vectors, and Video |  Adobe Stock"/>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8512591" y="3957320"/>
            <a:ext cx="947673" cy="3200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1153482"/>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02006FA4-1611-4B07-AF7F-85CF6D20EB3E}"/>
    </a:ext>
  </a:extLst>
</a:theme>
</file>

<file path=docProps/app.xml><?xml version="1.0" encoding="utf-8"?>
<Properties xmlns="http://schemas.openxmlformats.org/officeDocument/2006/extended-properties" xmlns:vt="http://schemas.openxmlformats.org/officeDocument/2006/docPropsVTypes">
  <Template>Retrospect</Template>
  <TotalTime>217</TotalTime>
  <Words>613</Words>
  <Application>Microsoft Office PowerPoint</Application>
  <PresentationFormat>Widescreen</PresentationFormat>
  <Paragraphs>65</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Calibri</vt:lpstr>
      <vt:lpstr>Calibri Light</vt:lpstr>
      <vt:lpstr>Wingdings</vt:lpstr>
      <vt:lpstr>Retrospect</vt:lpstr>
      <vt:lpstr>ECE1904/ Capstone Project</vt:lpstr>
      <vt:lpstr>Project Details</vt:lpstr>
      <vt:lpstr>Objective</vt:lpstr>
      <vt:lpstr>DS18B20 Sensor</vt:lpstr>
      <vt:lpstr>One-Wire Protocol</vt:lpstr>
      <vt:lpstr>One-Wire (Conventional Powering)</vt:lpstr>
      <vt:lpstr>Cloud Service - Firebase</vt:lpstr>
      <vt:lpstr>WS2812B RGB LED</vt:lpstr>
      <vt:lpstr>Timeline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ECE1904 Capstone Project</dc:title>
  <dc:creator>Microsoft account</dc:creator>
  <cp:lastModifiedBy>Microsoft account</cp:lastModifiedBy>
  <cp:revision>81</cp:revision>
  <dcterms:created xsi:type="dcterms:W3CDTF">2023-02-19T08:12:15Z</dcterms:created>
  <dcterms:modified xsi:type="dcterms:W3CDTF">2023-02-20T17:42:04Z</dcterms:modified>
</cp:coreProperties>
</file>