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E5817E0-90B1-45A8-A4D1-24213E1FBB09}" type="datetimeFigureOut">
              <a:rPr lang="en-US" smtClean="0"/>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0D2D931-0C1C-499A-82CE-2E3497F17632}" type="slidenum">
              <a:rPr lang="en-US" smtClean="0"/>
              <a:t>‹#›</a:t>
            </a:fld>
            <a:endParaRPr lang="en-US" dirty="0"/>
          </a:p>
        </p:txBody>
      </p:sp>
    </p:spTree>
    <p:extLst>
      <p:ext uri="{BB962C8B-B14F-4D97-AF65-F5344CB8AC3E}">
        <p14:creationId xmlns:p14="http://schemas.microsoft.com/office/powerpoint/2010/main" val="3282053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5817E0-90B1-45A8-A4D1-24213E1FBB09}" type="datetimeFigureOut">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D2D931-0C1C-499A-82CE-2E3497F17632}" type="slidenum">
              <a:rPr lang="en-US" smtClean="0"/>
              <a:t>‹#›</a:t>
            </a:fld>
            <a:endParaRPr lang="en-US" dirty="0"/>
          </a:p>
        </p:txBody>
      </p:sp>
    </p:spTree>
    <p:extLst>
      <p:ext uri="{BB962C8B-B14F-4D97-AF65-F5344CB8AC3E}">
        <p14:creationId xmlns:p14="http://schemas.microsoft.com/office/powerpoint/2010/main" val="362668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5817E0-90B1-45A8-A4D1-24213E1FBB09}" type="datetimeFigureOut">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D2D931-0C1C-499A-82CE-2E3497F17632}" type="slidenum">
              <a:rPr lang="en-US" smtClean="0"/>
              <a:t>‹#›</a:t>
            </a:fld>
            <a:endParaRPr lang="en-US" dirty="0"/>
          </a:p>
        </p:txBody>
      </p:sp>
    </p:spTree>
    <p:extLst>
      <p:ext uri="{BB962C8B-B14F-4D97-AF65-F5344CB8AC3E}">
        <p14:creationId xmlns:p14="http://schemas.microsoft.com/office/powerpoint/2010/main" val="3507170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5817E0-90B1-45A8-A4D1-24213E1FBB09}" type="datetimeFigureOut">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D2D931-0C1C-499A-82CE-2E3497F17632}"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97026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5817E0-90B1-45A8-A4D1-24213E1FBB09}" type="datetimeFigureOut">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D2D931-0C1C-499A-82CE-2E3497F17632}" type="slidenum">
              <a:rPr lang="en-US" smtClean="0"/>
              <a:t>‹#›</a:t>
            </a:fld>
            <a:endParaRPr lang="en-US" dirty="0"/>
          </a:p>
        </p:txBody>
      </p:sp>
    </p:spTree>
    <p:extLst>
      <p:ext uri="{BB962C8B-B14F-4D97-AF65-F5344CB8AC3E}">
        <p14:creationId xmlns:p14="http://schemas.microsoft.com/office/powerpoint/2010/main" val="1843096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E5817E0-90B1-45A8-A4D1-24213E1FBB09}" type="datetimeFigureOut">
              <a:rPr lang="en-US" smtClean="0"/>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0D2D931-0C1C-499A-82CE-2E3497F17632}" type="slidenum">
              <a:rPr lang="en-US" smtClean="0"/>
              <a:t>‹#›</a:t>
            </a:fld>
            <a:endParaRPr lang="en-US" dirty="0"/>
          </a:p>
        </p:txBody>
      </p:sp>
    </p:spTree>
    <p:extLst>
      <p:ext uri="{BB962C8B-B14F-4D97-AF65-F5344CB8AC3E}">
        <p14:creationId xmlns:p14="http://schemas.microsoft.com/office/powerpoint/2010/main" val="917580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E5817E0-90B1-45A8-A4D1-24213E1FBB09}" type="datetimeFigureOut">
              <a:rPr lang="en-US" smtClean="0"/>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0D2D931-0C1C-499A-82CE-2E3497F17632}" type="slidenum">
              <a:rPr lang="en-US" smtClean="0"/>
              <a:t>‹#›</a:t>
            </a:fld>
            <a:endParaRPr lang="en-US" dirty="0"/>
          </a:p>
        </p:txBody>
      </p:sp>
    </p:spTree>
    <p:extLst>
      <p:ext uri="{BB962C8B-B14F-4D97-AF65-F5344CB8AC3E}">
        <p14:creationId xmlns:p14="http://schemas.microsoft.com/office/powerpoint/2010/main" val="3574088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5817E0-90B1-45A8-A4D1-24213E1FBB09}" type="datetimeFigureOut">
              <a:rPr lang="en-US" smtClean="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D2D931-0C1C-499A-82CE-2E3497F17632}" type="slidenum">
              <a:rPr lang="en-US" smtClean="0"/>
              <a:t>‹#›</a:t>
            </a:fld>
            <a:endParaRPr lang="en-US" dirty="0"/>
          </a:p>
        </p:txBody>
      </p:sp>
    </p:spTree>
    <p:extLst>
      <p:ext uri="{BB962C8B-B14F-4D97-AF65-F5344CB8AC3E}">
        <p14:creationId xmlns:p14="http://schemas.microsoft.com/office/powerpoint/2010/main" val="1210196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5817E0-90B1-45A8-A4D1-24213E1FBB09}" type="datetimeFigureOut">
              <a:rPr lang="en-US" smtClean="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D2D931-0C1C-499A-82CE-2E3497F17632}" type="slidenum">
              <a:rPr lang="en-US" smtClean="0"/>
              <a:t>‹#›</a:t>
            </a:fld>
            <a:endParaRPr lang="en-US" dirty="0"/>
          </a:p>
        </p:txBody>
      </p:sp>
    </p:spTree>
    <p:extLst>
      <p:ext uri="{BB962C8B-B14F-4D97-AF65-F5344CB8AC3E}">
        <p14:creationId xmlns:p14="http://schemas.microsoft.com/office/powerpoint/2010/main" val="30168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5817E0-90B1-45A8-A4D1-24213E1FBB09}" type="datetimeFigureOut">
              <a:rPr lang="en-US" smtClean="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D2D931-0C1C-499A-82CE-2E3497F17632}" type="slidenum">
              <a:rPr lang="en-US" smtClean="0"/>
              <a:t>‹#›</a:t>
            </a:fld>
            <a:endParaRPr lang="en-US" dirty="0"/>
          </a:p>
        </p:txBody>
      </p:sp>
    </p:spTree>
    <p:extLst>
      <p:ext uri="{BB962C8B-B14F-4D97-AF65-F5344CB8AC3E}">
        <p14:creationId xmlns:p14="http://schemas.microsoft.com/office/powerpoint/2010/main" val="2840165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5817E0-90B1-45A8-A4D1-24213E1FBB09}" type="datetimeFigureOut">
              <a:rPr lang="en-US" smtClean="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D2D931-0C1C-499A-82CE-2E3497F17632}" type="slidenum">
              <a:rPr lang="en-US" smtClean="0"/>
              <a:t>‹#›</a:t>
            </a:fld>
            <a:endParaRPr lang="en-US" dirty="0"/>
          </a:p>
        </p:txBody>
      </p:sp>
    </p:spTree>
    <p:extLst>
      <p:ext uri="{BB962C8B-B14F-4D97-AF65-F5344CB8AC3E}">
        <p14:creationId xmlns:p14="http://schemas.microsoft.com/office/powerpoint/2010/main" val="16651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5817E0-90B1-45A8-A4D1-24213E1FBB09}" type="datetimeFigureOut">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D2D931-0C1C-499A-82CE-2E3497F17632}" type="slidenum">
              <a:rPr lang="en-US" smtClean="0"/>
              <a:t>‹#›</a:t>
            </a:fld>
            <a:endParaRPr lang="en-US" dirty="0"/>
          </a:p>
        </p:txBody>
      </p:sp>
    </p:spTree>
    <p:extLst>
      <p:ext uri="{BB962C8B-B14F-4D97-AF65-F5344CB8AC3E}">
        <p14:creationId xmlns:p14="http://schemas.microsoft.com/office/powerpoint/2010/main" val="108530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5817E0-90B1-45A8-A4D1-24213E1FBB09}" type="datetimeFigureOut">
              <a:rPr lang="en-US" smtClean="0"/>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0D2D931-0C1C-499A-82CE-2E3497F17632}" type="slidenum">
              <a:rPr lang="en-US" smtClean="0"/>
              <a:t>‹#›</a:t>
            </a:fld>
            <a:endParaRPr lang="en-US" dirty="0"/>
          </a:p>
        </p:txBody>
      </p:sp>
    </p:spTree>
    <p:extLst>
      <p:ext uri="{BB962C8B-B14F-4D97-AF65-F5344CB8AC3E}">
        <p14:creationId xmlns:p14="http://schemas.microsoft.com/office/powerpoint/2010/main" val="2198674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5817E0-90B1-45A8-A4D1-24213E1FBB09}" type="datetimeFigureOut">
              <a:rPr lang="en-US" smtClean="0"/>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0D2D931-0C1C-499A-82CE-2E3497F17632}" type="slidenum">
              <a:rPr lang="en-US" smtClean="0"/>
              <a:t>‹#›</a:t>
            </a:fld>
            <a:endParaRPr lang="en-US" dirty="0"/>
          </a:p>
        </p:txBody>
      </p:sp>
    </p:spTree>
    <p:extLst>
      <p:ext uri="{BB962C8B-B14F-4D97-AF65-F5344CB8AC3E}">
        <p14:creationId xmlns:p14="http://schemas.microsoft.com/office/powerpoint/2010/main" val="1032936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5817E0-90B1-45A8-A4D1-24213E1FBB09}" type="datetimeFigureOut">
              <a:rPr lang="en-US" smtClean="0"/>
              <a:t>4/29/2022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0D2D931-0C1C-499A-82CE-2E3497F17632}" type="slidenum">
              <a:rPr lang="en-US" smtClean="0"/>
              <a:t>‹#›</a:t>
            </a:fld>
            <a:endParaRPr lang="en-US" dirty="0"/>
          </a:p>
        </p:txBody>
      </p:sp>
    </p:spTree>
    <p:extLst>
      <p:ext uri="{BB962C8B-B14F-4D97-AF65-F5344CB8AC3E}">
        <p14:creationId xmlns:p14="http://schemas.microsoft.com/office/powerpoint/2010/main" val="3592498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5817E0-90B1-45A8-A4D1-24213E1FBB09}" type="datetimeFigureOut">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D2D931-0C1C-499A-82CE-2E3497F17632}" type="slidenum">
              <a:rPr lang="en-US" smtClean="0"/>
              <a:t>‹#›</a:t>
            </a:fld>
            <a:endParaRPr lang="en-US" dirty="0"/>
          </a:p>
        </p:txBody>
      </p:sp>
    </p:spTree>
    <p:extLst>
      <p:ext uri="{BB962C8B-B14F-4D97-AF65-F5344CB8AC3E}">
        <p14:creationId xmlns:p14="http://schemas.microsoft.com/office/powerpoint/2010/main" val="3790018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5817E0-90B1-45A8-A4D1-24213E1FBB09}" type="datetimeFigureOut">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D2D931-0C1C-499A-82CE-2E3497F17632}" type="slidenum">
              <a:rPr lang="en-US" smtClean="0"/>
              <a:t>‹#›</a:t>
            </a:fld>
            <a:endParaRPr lang="en-US" dirty="0"/>
          </a:p>
        </p:txBody>
      </p:sp>
    </p:spTree>
    <p:extLst>
      <p:ext uri="{BB962C8B-B14F-4D97-AF65-F5344CB8AC3E}">
        <p14:creationId xmlns:p14="http://schemas.microsoft.com/office/powerpoint/2010/main" val="2563412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E5817E0-90B1-45A8-A4D1-24213E1FBB09}" type="datetimeFigureOut">
              <a:rPr lang="en-US" smtClean="0"/>
              <a:t>4/29/2022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0D2D931-0C1C-499A-82CE-2E3497F17632}" type="slidenum">
              <a:rPr lang="en-US" smtClean="0"/>
              <a:t>‹#›</a:t>
            </a:fld>
            <a:endParaRPr lang="en-US" dirty="0"/>
          </a:p>
        </p:txBody>
      </p:sp>
    </p:spTree>
    <p:extLst>
      <p:ext uri="{BB962C8B-B14F-4D97-AF65-F5344CB8AC3E}">
        <p14:creationId xmlns:p14="http://schemas.microsoft.com/office/powerpoint/2010/main" val="2941300451"/>
      </p:ext>
    </p:extLst>
  </p:cSld>
  <p:clrMap bg1="dk1" tx1="lt1" bg2="dk2" tx2="lt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1007" y="2721492"/>
            <a:ext cx="9144000" cy="1641490"/>
          </a:xfrm>
        </p:spPr>
        <p:txBody>
          <a:bodyPr>
            <a:normAutofit/>
          </a:bodyPr>
          <a:lstStyle/>
          <a:p>
            <a:r>
              <a:rPr lang="en-US" b="1" dirty="0" smtClean="0">
                <a:solidFill>
                  <a:schemeClr val="tx1"/>
                </a:solidFill>
              </a:rPr>
              <a:t>Telephone Directory</a:t>
            </a:r>
            <a:endParaRPr lang="en-US" b="1" dirty="0">
              <a:solidFill>
                <a:schemeClr val="tx1"/>
              </a:solidFill>
            </a:endParaRPr>
          </a:p>
        </p:txBody>
      </p:sp>
      <p:sp>
        <p:nvSpPr>
          <p:cNvPr id="3" name="Subtitle 2"/>
          <p:cNvSpPr>
            <a:spLocks noGrp="1"/>
          </p:cNvSpPr>
          <p:nvPr>
            <p:ph type="subTitle" idx="1"/>
          </p:nvPr>
        </p:nvSpPr>
        <p:spPr>
          <a:xfrm>
            <a:off x="1951007" y="4582895"/>
            <a:ext cx="9144000" cy="754025"/>
          </a:xfrm>
        </p:spPr>
        <p:txBody>
          <a:bodyPr>
            <a:normAutofit/>
          </a:bodyPr>
          <a:lstStyle/>
          <a:p>
            <a:r>
              <a:rPr lang="en-US" sz="1800" b="1" dirty="0">
                <a:latin typeface="Arial Narrow" panose="020B0606020202030204" pitchFamily="34" charset="0"/>
              </a:rPr>
              <a:t>Akshad Patel (19BEC0836) </a:t>
            </a:r>
          </a:p>
          <a:p>
            <a:r>
              <a:rPr lang="en-US" sz="1800" b="1" dirty="0">
                <a:latin typeface="Arial Narrow" panose="020B0606020202030204" pitchFamily="34" charset="0"/>
              </a:rPr>
              <a:t>Anmol Krishna Narain (19BEC0838)</a:t>
            </a:r>
          </a:p>
          <a:p>
            <a:endParaRPr lang="en-US" sz="1800" b="1" dirty="0"/>
          </a:p>
        </p:txBody>
      </p:sp>
    </p:spTree>
    <p:extLst>
      <p:ext uri="{BB962C8B-B14F-4D97-AF65-F5344CB8AC3E}">
        <p14:creationId xmlns:p14="http://schemas.microsoft.com/office/powerpoint/2010/main" val="25001780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u="sng" dirty="0">
                <a:solidFill>
                  <a:srgbClr val="FFFF00"/>
                </a:solidFill>
              </a:rPr>
              <a:t>Displaying </a:t>
            </a:r>
            <a:r>
              <a:rPr lang="en-US" sz="4400" b="1" u="sng" dirty="0">
                <a:solidFill>
                  <a:srgbClr val="FFFF00"/>
                </a:solidFill>
              </a:rPr>
              <a:t>all Contacts in the Directory</a:t>
            </a:r>
          </a:p>
        </p:txBody>
      </p:sp>
      <p:sp>
        <p:nvSpPr>
          <p:cNvPr id="3" name="Content Placeholder 2"/>
          <p:cNvSpPr>
            <a:spLocks noGrp="1"/>
          </p:cNvSpPr>
          <p:nvPr>
            <p:ph idx="1"/>
          </p:nvPr>
        </p:nvSpPr>
        <p:spPr/>
        <p:txBody>
          <a:bodyPr>
            <a:normAutofit/>
          </a:bodyPr>
          <a:lstStyle/>
          <a:p>
            <a:pPr>
              <a:lnSpc>
                <a:spcPct val="100000"/>
              </a:lnSpc>
            </a:pPr>
            <a:r>
              <a:rPr lang="en-US" sz="2400" dirty="0">
                <a:latin typeface="Calibri" panose="020F0502020204030204" pitchFamily="34" charset="0"/>
                <a:cs typeface="Calibri" panose="020F0502020204030204" pitchFamily="34" charset="0"/>
              </a:rPr>
              <a:t>If </a:t>
            </a:r>
            <a:r>
              <a:rPr lang="en-US" sz="2400" dirty="0">
                <a:latin typeface="Calibri" panose="020F0502020204030204" pitchFamily="34" charset="0"/>
                <a:cs typeface="Calibri" panose="020F0502020204030204" pitchFamily="34" charset="0"/>
              </a:rPr>
              <a:t>the user wants to see all the contacts stored in the directory, this function can be used. </a:t>
            </a:r>
            <a:r>
              <a:rPr lang="en-US" sz="2400" dirty="0">
                <a:latin typeface="Calibri" panose="020F0502020204030204" pitchFamily="34" charset="0"/>
                <a:cs typeface="Calibri" panose="020F0502020204030204" pitchFamily="34" charset="0"/>
              </a:rPr>
              <a:t>A pointer variable “ptr” is initialized to the top of the list. The list is traversed until the last contact </a:t>
            </a:r>
            <a:r>
              <a:rPr lang="en-US" sz="2400" dirty="0" smtClean="0">
                <a:latin typeface="Calibri" panose="020F0502020204030204" pitchFamily="34" charset="0"/>
                <a:cs typeface="Calibri" panose="020F0502020204030204" pitchFamily="34" charset="0"/>
              </a:rPr>
              <a:t>is reached </a:t>
            </a:r>
            <a:r>
              <a:rPr lang="en-US" sz="2400" dirty="0">
                <a:latin typeface="Calibri" panose="020F0502020204030204" pitchFamily="34" charset="0"/>
                <a:cs typeface="Calibri" panose="020F0502020204030204" pitchFamily="34" charset="0"/>
              </a:rPr>
              <a:t>and the contacts are displayed on the screen.</a:t>
            </a:r>
          </a:p>
        </p:txBody>
      </p:sp>
    </p:spTree>
    <p:extLst>
      <p:ext uri="{BB962C8B-B14F-4D97-AF65-F5344CB8AC3E}">
        <p14:creationId xmlns:p14="http://schemas.microsoft.com/office/powerpoint/2010/main" val="2393152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u="sng" dirty="0">
                <a:solidFill>
                  <a:srgbClr val="FFFF00"/>
                </a:solidFill>
              </a:rPr>
              <a:t>Conclusion</a:t>
            </a:r>
            <a:endParaRPr lang="en-US" sz="4400" b="1" u="sng" dirty="0">
              <a:solidFill>
                <a:srgbClr val="FFFF00"/>
              </a:solidFill>
            </a:endParaRPr>
          </a:p>
        </p:txBody>
      </p:sp>
      <p:sp>
        <p:nvSpPr>
          <p:cNvPr id="3" name="Content Placeholder 2"/>
          <p:cNvSpPr>
            <a:spLocks noGrp="1"/>
          </p:cNvSpPr>
          <p:nvPr>
            <p:ph idx="1"/>
          </p:nvPr>
        </p:nvSpPr>
        <p:spPr/>
        <p:txBody>
          <a:bodyPr>
            <a:normAutofit/>
          </a:bodyPr>
          <a:lstStyle/>
          <a:p>
            <a:pPr>
              <a:lnSpc>
                <a:spcPct val="100000"/>
              </a:lnSpc>
            </a:pPr>
            <a:r>
              <a:rPr lang="en-US" sz="2400" dirty="0">
                <a:latin typeface="Calibri" panose="020F0502020204030204" pitchFamily="34" charset="0"/>
                <a:cs typeface="Calibri" panose="020F0502020204030204" pitchFamily="34" charset="0"/>
              </a:rPr>
              <a:t>Linked List data structure is one of the ways to implement a telephone directory. It allows you to perform different operations on the directory which are mentioned in this document. </a:t>
            </a:r>
            <a:endParaRPr lang="en-US" sz="2400" dirty="0">
              <a:latin typeface="Calibri" panose="020F0502020204030204" pitchFamily="34" charset="0"/>
              <a:cs typeface="Calibri" panose="020F0502020204030204" pitchFamily="34" charset="0"/>
            </a:endParaRPr>
          </a:p>
          <a:p>
            <a:pPr>
              <a:lnSpc>
                <a:spcPct val="100000"/>
              </a:lnSpc>
            </a:pPr>
            <a:endParaRPr lang="en-US" sz="2400" dirty="0">
              <a:latin typeface="Calibri" panose="020F0502020204030204" pitchFamily="34" charset="0"/>
              <a:cs typeface="Calibri" panose="020F0502020204030204" pitchFamily="34" charset="0"/>
            </a:endParaRPr>
          </a:p>
          <a:p>
            <a:pPr>
              <a:lnSpc>
                <a:spcPct val="100000"/>
              </a:lnSpc>
            </a:pPr>
            <a:r>
              <a:rPr lang="en-US" sz="2400" dirty="0">
                <a:latin typeface="Calibri" panose="020F0502020204030204" pitchFamily="34" charset="0"/>
                <a:cs typeface="Calibri" panose="020F0502020204030204" pitchFamily="34" charset="0"/>
              </a:rPr>
              <a:t>A </a:t>
            </a:r>
            <a:r>
              <a:rPr lang="en-US" sz="2400" dirty="0">
                <a:latin typeface="Calibri" panose="020F0502020204030204" pitchFamily="34" charset="0"/>
                <a:cs typeface="Calibri" panose="020F0502020204030204" pitchFamily="34" charset="0"/>
              </a:rPr>
              <a:t>lot of additional features like adding location of the contact, email address of the contact can also be done and operations like finding contacts in a particular area can be achieved and the program’s efficiency can be improved.</a:t>
            </a:r>
          </a:p>
        </p:txBody>
      </p:sp>
    </p:spTree>
    <p:extLst>
      <p:ext uri="{BB962C8B-B14F-4D97-AF65-F5344CB8AC3E}">
        <p14:creationId xmlns:p14="http://schemas.microsoft.com/office/powerpoint/2010/main" val="95542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u="sng" dirty="0" smtClean="0">
                <a:solidFill>
                  <a:srgbClr val="FFFF00"/>
                </a:solidFill>
              </a:rPr>
              <a:t>Abstract</a:t>
            </a:r>
            <a:endParaRPr lang="en-US" sz="4400" b="1" u="sng" dirty="0">
              <a:solidFill>
                <a:srgbClr val="FFFF00"/>
              </a:solidFill>
            </a:endParaRPr>
          </a:p>
        </p:txBody>
      </p:sp>
      <p:sp>
        <p:nvSpPr>
          <p:cNvPr id="3" name="Content Placeholder 2"/>
          <p:cNvSpPr>
            <a:spLocks noGrp="1"/>
          </p:cNvSpPr>
          <p:nvPr>
            <p:ph idx="1"/>
          </p:nvPr>
        </p:nvSpPr>
        <p:spPr/>
        <p:txBody>
          <a:bodyPr>
            <a:normAutofit/>
          </a:bodyPr>
          <a:lstStyle/>
          <a:p>
            <a:pPr marL="0" indent="0">
              <a:buNone/>
            </a:pPr>
            <a:r>
              <a:rPr lang="en-US" sz="2400" dirty="0">
                <a:latin typeface="Calibri" panose="020F0502020204030204" pitchFamily="34" charset="0"/>
                <a:cs typeface="Calibri" panose="020F0502020204030204" pitchFamily="34" charset="0"/>
              </a:rPr>
              <a:t>A telephone directory (also called as telephone book or phone book) is a type of document which is used to store the contact details of people who are known to the user. A contact can be stored in the directory by entering the first name, the last name and the telephone number of the person whose contact is to be stored. To implement this telephone directory, linked list data structure has been </a:t>
            </a:r>
            <a:r>
              <a:rPr lang="en-US" sz="2400" dirty="0" smtClean="0">
                <a:latin typeface="Calibri" panose="020F0502020204030204" pitchFamily="34" charset="0"/>
                <a:cs typeface="Calibri" panose="020F0502020204030204" pitchFamily="34" charset="0"/>
              </a:rPr>
              <a:t>used.</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238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u="sng" dirty="0">
                <a:solidFill>
                  <a:srgbClr val="FFFF00"/>
                </a:solidFill>
              </a:rPr>
              <a:t>Introduction</a:t>
            </a:r>
            <a:endParaRPr lang="en-US" sz="4400" b="1" u="sng" dirty="0">
              <a:solidFill>
                <a:srgbClr val="FFFF00"/>
              </a:solidFill>
            </a:endParaRP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In order to implement a telephone directory, a linked list data structure is used. A linked list is a data structure which is a linear collection of data elements of various types. Based on the inputs given by the user, functions like adding a contact, searching a contact, editing a contact, deleting a contact, displaying all contacts in the directory can be implemented. </a:t>
            </a:r>
          </a:p>
        </p:txBody>
      </p:sp>
    </p:spTree>
    <p:extLst>
      <p:ext uri="{BB962C8B-B14F-4D97-AF65-F5344CB8AC3E}">
        <p14:creationId xmlns:p14="http://schemas.microsoft.com/office/powerpoint/2010/main" val="2478859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u="sng" dirty="0">
                <a:solidFill>
                  <a:srgbClr val="FFFF00"/>
                </a:solidFill>
              </a:rPr>
              <a:t>Data structure used</a:t>
            </a:r>
            <a:endParaRPr lang="en-US" sz="4400" b="1" u="sng" dirty="0">
              <a:solidFill>
                <a:srgbClr val="FFFF00"/>
              </a:solidFill>
            </a:endParaRPr>
          </a:p>
        </p:txBody>
      </p:sp>
      <p:sp>
        <p:nvSpPr>
          <p:cNvPr id="3" name="Content Placeholder 2"/>
          <p:cNvSpPr>
            <a:spLocks noGrp="1"/>
          </p:cNvSpPr>
          <p:nvPr>
            <p:ph idx="1"/>
          </p:nvPr>
        </p:nvSpPr>
        <p:spPr/>
        <p:txBody>
          <a:bodyPr>
            <a:normAutofit/>
          </a:bodyPr>
          <a:lstStyle/>
          <a:p>
            <a:r>
              <a:rPr lang="en-US" sz="2400" dirty="0"/>
              <a:t>As mentioned in the above heading, a linked list is a data structure which is a linear collection of data elements of various types like character type, integer type, floating point type, string, etc. It is a collection of nodes which together represent a sequence. Each node contains: data and a reference (or link) to the next node in the sequence. The last node in the sequence is linked to a terminator which is used to signify the end of </a:t>
            </a:r>
            <a:r>
              <a:rPr lang="en-US" sz="2400" dirty="0" smtClean="0"/>
              <a:t>the list</a:t>
            </a:r>
            <a:r>
              <a:rPr lang="en-US" sz="2400" dirty="0"/>
              <a:t>.</a:t>
            </a:r>
            <a:endParaRPr lang="en-US" sz="24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2615601" y="4538663"/>
            <a:ext cx="5753100" cy="1638300"/>
          </a:xfrm>
          <a:prstGeom prst="rect">
            <a:avLst/>
          </a:prstGeom>
        </p:spPr>
      </p:pic>
    </p:spTree>
    <p:extLst>
      <p:ext uri="{BB962C8B-B14F-4D97-AF65-F5344CB8AC3E}">
        <p14:creationId xmlns:p14="http://schemas.microsoft.com/office/powerpoint/2010/main" val="2154134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u="sng" dirty="0">
                <a:solidFill>
                  <a:srgbClr val="FFFF00"/>
                </a:solidFill>
              </a:rPr>
              <a:t>Functions</a:t>
            </a:r>
            <a:r>
              <a:rPr lang="en-US" sz="4400" dirty="0" smtClean="0"/>
              <a:t> </a:t>
            </a:r>
            <a:endParaRPr lang="en-US" sz="4400" dirty="0"/>
          </a:p>
        </p:txBody>
      </p:sp>
      <p:sp>
        <p:nvSpPr>
          <p:cNvPr id="3" name="Content Placeholder 2"/>
          <p:cNvSpPr>
            <a:spLocks noGrp="1"/>
          </p:cNvSpPr>
          <p:nvPr>
            <p:ph idx="1"/>
          </p:nvPr>
        </p:nvSpPr>
        <p:spPr/>
        <p:txBody>
          <a:bodyPr>
            <a:normAutofit/>
          </a:bodyPr>
          <a:lstStyle/>
          <a:p>
            <a:pPr marL="514350" indent="-514350">
              <a:buFont typeface="+mj-lt"/>
              <a:buAutoNum type="romanUcPeriod"/>
            </a:pPr>
            <a:r>
              <a:rPr lang="en-US" sz="2400" dirty="0">
                <a:latin typeface="Calibri" panose="020F0502020204030204" pitchFamily="34" charset="0"/>
                <a:cs typeface="Calibri" panose="020F0502020204030204" pitchFamily="34" charset="0"/>
              </a:rPr>
              <a:t>Addition of new contact</a:t>
            </a:r>
          </a:p>
          <a:p>
            <a:pPr marL="514350" indent="-514350">
              <a:buFont typeface="+mj-lt"/>
              <a:buAutoNum type="romanUcPeriod"/>
            </a:pPr>
            <a:r>
              <a:rPr lang="en-US" sz="2400" dirty="0">
                <a:latin typeface="Calibri" panose="020F0502020204030204" pitchFamily="34" charset="0"/>
                <a:cs typeface="Calibri" panose="020F0502020204030204" pitchFamily="34" charset="0"/>
              </a:rPr>
              <a:t>Editing a contact</a:t>
            </a:r>
          </a:p>
          <a:p>
            <a:pPr marL="514350" indent="-514350">
              <a:buFont typeface="+mj-lt"/>
              <a:buAutoNum type="romanUcPeriod"/>
            </a:pPr>
            <a:r>
              <a:rPr lang="en-US" sz="2400" dirty="0">
                <a:latin typeface="Calibri" panose="020F0502020204030204" pitchFamily="34" charset="0"/>
                <a:cs typeface="Calibri" panose="020F0502020204030204" pitchFamily="34" charset="0"/>
              </a:rPr>
              <a:t>Searching a contact</a:t>
            </a:r>
          </a:p>
          <a:p>
            <a:pPr marL="514350" indent="-514350">
              <a:buFont typeface="+mj-lt"/>
              <a:buAutoNum type="romanUcPeriod"/>
            </a:pPr>
            <a:r>
              <a:rPr lang="en-US" sz="2400" dirty="0">
                <a:latin typeface="Calibri" panose="020F0502020204030204" pitchFamily="34" charset="0"/>
                <a:cs typeface="Calibri" panose="020F0502020204030204" pitchFamily="34" charset="0"/>
              </a:rPr>
              <a:t>Deleting a contact</a:t>
            </a:r>
          </a:p>
          <a:p>
            <a:pPr marL="514350" indent="-514350">
              <a:buFont typeface="+mj-lt"/>
              <a:buAutoNum type="romanUcPeriod"/>
            </a:pPr>
            <a:r>
              <a:rPr lang="en-US" sz="2400" dirty="0">
                <a:latin typeface="Calibri" panose="020F0502020204030204" pitchFamily="34" charset="0"/>
                <a:cs typeface="Calibri" panose="020F0502020204030204" pitchFamily="34" charset="0"/>
              </a:rPr>
              <a:t>Display the contact list</a:t>
            </a:r>
          </a:p>
          <a:p>
            <a:pPr marL="514350" indent="-514350">
              <a:buFont typeface="+mj-lt"/>
              <a:buAutoNum type="romanUcPeriod"/>
            </a:pPr>
            <a:r>
              <a:rPr lang="en-US" sz="2400" dirty="0">
                <a:latin typeface="Calibri" panose="020F0502020204030204" pitchFamily="34" charset="0"/>
                <a:cs typeface="Calibri" panose="020F0502020204030204" pitchFamily="34" charset="0"/>
              </a:rPr>
              <a:t>Exit application</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8701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u="sng" dirty="0">
                <a:solidFill>
                  <a:srgbClr val="FFFF00"/>
                </a:solidFill>
              </a:rPr>
              <a:t>Adding contact to the directory</a:t>
            </a:r>
            <a:endParaRPr lang="en-US" sz="4400" b="1" u="sng" dirty="0">
              <a:solidFill>
                <a:srgbClr val="FFFF00"/>
              </a:solidFill>
            </a:endParaRP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During the insertion of a contact, a new node is created in which the first name, last name and telephone number is stored in the respective strings initialized. After this process, the user can continue inserting new contacts or need not insert new contacts. After inserting one contact, if the pointer “start” is empty, it is initialized with the first node of the list. If a new contact is to be inserted, another node will be created using “temp” pointer to insert details of the new contact.</a:t>
            </a:r>
          </a:p>
        </p:txBody>
      </p:sp>
    </p:spTree>
    <p:extLst>
      <p:ext uri="{BB962C8B-B14F-4D97-AF65-F5344CB8AC3E}">
        <p14:creationId xmlns:p14="http://schemas.microsoft.com/office/powerpoint/2010/main" val="12876222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u="sng" dirty="0">
                <a:solidFill>
                  <a:srgbClr val="FFFF00"/>
                </a:solidFill>
              </a:rPr>
              <a:t>Finding </a:t>
            </a:r>
            <a:r>
              <a:rPr lang="en-US" sz="4400" b="1" u="sng" dirty="0">
                <a:solidFill>
                  <a:srgbClr val="FFFF00"/>
                </a:solidFill>
              </a:rPr>
              <a:t>if a Contact is Present in the Directory</a:t>
            </a: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Once </a:t>
            </a:r>
            <a:r>
              <a:rPr lang="en-US" sz="2400" dirty="0">
                <a:latin typeface="Calibri" panose="020F0502020204030204" pitchFamily="34" charset="0"/>
                <a:cs typeface="Calibri" panose="020F0502020204030204" pitchFamily="34" charset="0"/>
              </a:rPr>
              <a:t>all the contacts are inserted by the user, the user can use this function to find out whether any contact is present in the directory. In this, the first name of the contact to be found is obtained from the user. </a:t>
            </a:r>
            <a:r>
              <a:rPr lang="en-US" sz="2400" dirty="0">
                <a:latin typeface="Calibri" panose="020F0502020204030204" pitchFamily="34" charset="0"/>
                <a:cs typeface="Calibri" panose="020F0502020204030204" pitchFamily="34" charset="0"/>
              </a:rPr>
              <a:t>A pointer variable “ptr” is created and is initialized to the top of the list. Until the first name of the contact which is required is not obtained, the variable “ptr” traverses through the full list. </a:t>
            </a:r>
            <a:r>
              <a:rPr lang="en-US" sz="2400" dirty="0">
                <a:latin typeface="Calibri" panose="020F0502020204030204" pitchFamily="34" charset="0"/>
                <a:cs typeface="Calibri" panose="020F0502020204030204" pitchFamily="34" charset="0"/>
              </a:rPr>
              <a:t>If there is a match, it is displayed else no record exists. </a:t>
            </a:r>
          </a:p>
        </p:txBody>
      </p:sp>
    </p:spTree>
    <p:extLst>
      <p:ext uri="{BB962C8B-B14F-4D97-AF65-F5344CB8AC3E}">
        <p14:creationId xmlns:p14="http://schemas.microsoft.com/office/powerpoint/2010/main" val="99994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u="sng" dirty="0">
                <a:solidFill>
                  <a:srgbClr val="FFFF00"/>
                </a:solidFill>
              </a:rPr>
              <a:t>Editing </a:t>
            </a:r>
            <a:r>
              <a:rPr lang="en-US" sz="4400" b="1" u="sng" dirty="0">
                <a:solidFill>
                  <a:srgbClr val="FFFF00"/>
                </a:solidFill>
              </a:rPr>
              <a:t>Any Existing Contact in the Directory</a:t>
            </a: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If </a:t>
            </a:r>
            <a:r>
              <a:rPr lang="en-US" sz="2400" dirty="0">
                <a:latin typeface="Calibri" panose="020F0502020204030204" pitchFamily="34" charset="0"/>
                <a:cs typeface="Calibri" panose="020F0502020204030204" pitchFamily="34" charset="0"/>
              </a:rPr>
              <a:t>there are situations in which the user entered any detail incorrectly, this function can be used to correct the details. </a:t>
            </a:r>
            <a:r>
              <a:rPr lang="en-US" sz="2400" dirty="0">
                <a:latin typeface="Calibri" panose="020F0502020204030204" pitchFamily="34" charset="0"/>
                <a:cs typeface="Calibri" panose="020F0502020204030204" pitchFamily="34" charset="0"/>
              </a:rPr>
              <a:t>A pointer variable “ptr” is declared and is initialized to the top of the list. </a:t>
            </a:r>
            <a:r>
              <a:rPr lang="en-US" sz="2400" dirty="0">
                <a:latin typeface="Calibri" panose="020F0502020204030204" pitchFamily="34" charset="0"/>
                <a:cs typeface="Calibri" panose="020F0502020204030204" pitchFamily="34" charset="0"/>
              </a:rPr>
              <a:t>The first name of the contact whose contact details are to be changed is obtained from the user. </a:t>
            </a:r>
            <a:r>
              <a:rPr lang="en-US" sz="2400" dirty="0">
                <a:latin typeface="Calibri" panose="020F0502020204030204" pitchFamily="34" charset="0"/>
                <a:cs typeface="Calibri" panose="020F0502020204030204" pitchFamily="34" charset="0"/>
              </a:rPr>
              <a:t>Once the first name is obtained, the list is traversed using the pointer variable “ptr” until a match is obtained. </a:t>
            </a:r>
            <a:r>
              <a:rPr lang="en-US" sz="2400" dirty="0">
                <a:latin typeface="Calibri" panose="020F0502020204030204" pitchFamily="34" charset="0"/>
                <a:cs typeface="Calibri" panose="020F0502020204030204" pitchFamily="34" charset="0"/>
              </a:rPr>
              <a:t>If a match is obtained, the user can enter the new details of the contact and it will be stored in the list. If no match is obtained, then “No Matching Records Found” is printed.</a:t>
            </a:r>
          </a:p>
        </p:txBody>
      </p:sp>
    </p:spTree>
    <p:extLst>
      <p:ext uri="{BB962C8B-B14F-4D97-AF65-F5344CB8AC3E}">
        <p14:creationId xmlns:p14="http://schemas.microsoft.com/office/powerpoint/2010/main" val="3188851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u="sng" dirty="0">
                <a:solidFill>
                  <a:srgbClr val="FFFF00"/>
                </a:solidFill>
              </a:rPr>
              <a:t>Deleting </a:t>
            </a:r>
            <a:r>
              <a:rPr lang="en-US" sz="4400" b="1" u="sng" dirty="0">
                <a:solidFill>
                  <a:srgbClr val="FFFF00"/>
                </a:solidFill>
              </a:rPr>
              <a:t>a Contact from the Directory</a:t>
            </a:r>
          </a:p>
        </p:txBody>
      </p:sp>
      <p:sp>
        <p:nvSpPr>
          <p:cNvPr id="3" name="Content Placeholder 2"/>
          <p:cNvSpPr>
            <a:spLocks noGrp="1"/>
          </p:cNvSpPr>
          <p:nvPr>
            <p:ph idx="1"/>
          </p:nvPr>
        </p:nvSpPr>
        <p:spPr/>
        <p:txBody>
          <a:bodyPr>
            <a:normAutofit/>
          </a:bodyPr>
          <a:lstStyle/>
          <a:p>
            <a:pPr>
              <a:lnSpc>
                <a:spcPct val="100000"/>
              </a:lnSpc>
            </a:pPr>
            <a:r>
              <a:rPr lang="en-US" sz="2400" dirty="0">
                <a:latin typeface="Calibri" panose="020F0502020204030204" pitchFamily="34" charset="0"/>
                <a:cs typeface="Calibri" panose="020F0502020204030204" pitchFamily="34" charset="0"/>
              </a:rPr>
              <a:t>If </a:t>
            </a:r>
            <a:r>
              <a:rPr lang="en-US" sz="2400" dirty="0">
                <a:latin typeface="Calibri" panose="020F0502020204030204" pitchFamily="34" charset="0"/>
                <a:cs typeface="Calibri" panose="020F0502020204030204" pitchFamily="34" charset="0"/>
              </a:rPr>
              <a:t>the user wants to delete any existing contact from the directory, this function can be used. </a:t>
            </a:r>
            <a:r>
              <a:rPr lang="en-US" sz="2400" dirty="0">
                <a:latin typeface="Calibri" panose="020F0502020204030204" pitchFamily="34" charset="0"/>
                <a:cs typeface="Calibri" panose="020F0502020204030204" pitchFamily="34" charset="0"/>
              </a:rPr>
              <a:t>Two pointer variables “ptr” and “prev” are declared and both are initialized to the top of the list. </a:t>
            </a:r>
            <a:r>
              <a:rPr lang="en-US" sz="2400" dirty="0">
                <a:latin typeface="Calibri" panose="020F0502020204030204" pitchFamily="34" charset="0"/>
                <a:cs typeface="Calibri" panose="020F0502020204030204" pitchFamily="34" charset="0"/>
              </a:rPr>
              <a:t>The first name of the contact to be deleted is obtained from the user. </a:t>
            </a:r>
            <a:r>
              <a:rPr lang="en-US" sz="2400" dirty="0">
                <a:latin typeface="Calibri" panose="020F0502020204030204" pitchFamily="34" charset="0"/>
                <a:cs typeface="Calibri" panose="020F0502020204030204" pitchFamily="34" charset="0"/>
              </a:rPr>
              <a:t>Until the contact is obtained, the list is traversed and “prev” is initialized with “ptr” and “ptr” is moved o the next node. </a:t>
            </a:r>
            <a:r>
              <a:rPr lang="en-US" sz="2400" dirty="0">
                <a:latin typeface="Calibri" panose="020F0502020204030204" pitchFamily="34" charset="0"/>
                <a:cs typeface="Calibri" panose="020F0502020204030204" pitchFamily="34" charset="0"/>
              </a:rPr>
              <a:t>If the name is obtained and it is at the beginning, then “temp” which is another pointer variable is initialized with second node and the variable pointing to the top node is deleted. </a:t>
            </a:r>
            <a:r>
              <a:rPr lang="en-US" sz="2400" dirty="0">
                <a:latin typeface="Calibri" panose="020F0502020204030204" pitchFamily="34" charset="0"/>
                <a:cs typeface="Calibri" panose="020F0502020204030204" pitchFamily="34" charset="0"/>
              </a:rPr>
              <a:t>If the contact is in the middle then “temp” is initialized with node after the node which is pointed by “ptr” and “ptr” variable is deleted. </a:t>
            </a:r>
            <a:r>
              <a:rPr lang="en-US" sz="2400" dirty="0">
                <a:latin typeface="Calibri" panose="020F0502020204030204" pitchFamily="34" charset="0"/>
                <a:cs typeface="Calibri" panose="020F0502020204030204" pitchFamily="34" charset="0"/>
              </a:rPr>
              <a:t>If no match is obtained, “No Matching Records Found” is printed on the screen.</a:t>
            </a:r>
          </a:p>
        </p:txBody>
      </p:sp>
    </p:spTree>
    <p:extLst>
      <p:ext uri="{BB962C8B-B14F-4D97-AF65-F5344CB8AC3E}">
        <p14:creationId xmlns:p14="http://schemas.microsoft.com/office/powerpoint/2010/main" val="327763696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Override1.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docProps/app.xml><?xml version="1.0" encoding="utf-8"?>
<Properties xmlns="http://schemas.openxmlformats.org/officeDocument/2006/extended-properties" xmlns:vt="http://schemas.openxmlformats.org/officeDocument/2006/docPropsVTypes">
  <Template/>
  <TotalTime>12</TotalTime>
  <Words>950</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Narrow</vt:lpstr>
      <vt:lpstr>Calibri</vt:lpstr>
      <vt:lpstr>Corbel</vt:lpstr>
      <vt:lpstr>Depth</vt:lpstr>
      <vt:lpstr>Telephone Directory</vt:lpstr>
      <vt:lpstr>Abstract</vt:lpstr>
      <vt:lpstr>Introduction</vt:lpstr>
      <vt:lpstr>Data structure used</vt:lpstr>
      <vt:lpstr>Functions </vt:lpstr>
      <vt:lpstr>Adding contact to the directory</vt:lpstr>
      <vt:lpstr>Finding if a Contact is Present in the Directory</vt:lpstr>
      <vt:lpstr>Editing Any Existing Contact in the Directory</vt:lpstr>
      <vt:lpstr>Deleting a Contact from the Directory</vt:lpstr>
      <vt:lpstr>Displaying all Contacts in the Directory</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Telephone Directory</dc:title>
  <dc:creator>Microsoft account</dc:creator>
  <cp:lastModifiedBy>Microsoft account</cp:lastModifiedBy>
  <cp:revision>21</cp:revision>
  <dcterms:created xsi:type="dcterms:W3CDTF">2022-04-29T06:26:30Z</dcterms:created>
  <dcterms:modified xsi:type="dcterms:W3CDTF">2022-04-29T06:38:35Z</dcterms:modified>
</cp:coreProperties>
</file>