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4195" r:id="rId1"/>
  </p:sldMasterIdLst>
  <p:notesMasterIdLst>
    <p:notesMasterId r:id="rId28"/>
  </p:notesMasterIdLst>
  <p:sldIdLst>
    <p:sldId id="256" r:id="rId2"/>
    <p:sldId id="258" r:id="rId3"/>
    <p:sldId id="339" r:id="rId4"/>
    <p:sldId id="338" r:id="rId5"/>
    <p:sldId id="340" r:id="rId6"/>
    <p:sldId id="319" r:id="rId7"/>
    <p:sldId id="321" r:id="rId8"/>
    <p:sldId id="322" r:id="rId9"/>
    <p:sldId id="261" r:id="rId10"/>
    <p:sldId id="262" r:id="rId11"/>
    <p:sldId id="323" r:id="rId12"/>
    <p:sldId id="324" r:id="rId13"/>
    <p:sldId id="341" r:id="rId14"/>
    <p:sldId id="325" r:id="rId15"/>
    <p:sldId id="326" r:id="rId16"/>
    <p:sldId id="327" r:id="rId17"/>
    <p:sldId id="328" r:id="rId18"/>
    <p:sldId id="329" r:id="rId19"/>
    <p:sldId id="331" r:id="rId20"/>
    <p:sldId id="330" r:id="rId21"/>
    <p:sldId id="332" r:id="rId22"/>
    <p:sldId id="333" r:id="rId23"/>
    <p:sldId id="334" r:id="rId24"/>
    <p:sldId id="335" r:id="rId25"/>
    <p:sldId id="316" r:id="rId26"/>
    <p:sldId id="287" r:id="rId27"/>
  </p:sldIdLst>
  <p:sldSz cx="9144000" cy="5143500" type="screen16x9"/>
  <p:notesSz cx="6858000" cy="9144000"/>
  <p:embeddedFontLst>
    <p:embeddedFont>
      <p:font typeface="IBM Plex Mono" panose="020B0509050203000203" pitchFamily="49"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
      <p:font typeface="Source Code Pro" panose="020B0509030403020204" pitchFamily="49" charset="0"/>
      <p:regular r:id="rId43"/>
      <p:bold r:id="rId44"/>
      <p:italic r:id="rId45"/>
      <p:boldItalic r:id="rId46"/>
    </p:embeddedFont>
    <p:embeddedFont>
      <p:font typeface="Trebuchet MS" panose="020B0603020202020204" pitchFamily="34" charset="0"/>
      <p:regular r:id="rId47"/>
      <p:bold r:id="rId48"/>
      <p:italic r:id="rId49"/>
      <p:boldItalic r:id="rId50"/>
    </p:embeddedFont>
    <p:embeddedFont>
      <p:font typeface="Wingdings 3" panose="05040102010807070707" pitchFamily="18" charset="2"/>
      <p:regular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3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9E4A3D-1CF0-40CA-B24C-1D6CCC0E7DFA}">
  <a:tblStyle styleId="{FD9E4A3D-1CF0-40CA-B24C-1D6CCC0E7D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91"/>
      </p:cViewPr>
      <p:guideLst>
        <p:guide orient="horz" pos="17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Chandra" userId="10f18a235de666f2" providerId="LiveId" clId="{D8B74121-ED1C-4FBB-95F2-B2F794786DDC}"/>
    <pc:docChg chg="custSel delSld modSld">
      <pc:chgData name="Akshat Chandra" userId="10f18a235de666f2" providerId="LiveId" clId="{D8B74121-ED1C-4FBB-95F2-B2F794786DDC}" dt="2024-09-15T06:44:28.168" v="155" actId="47"/>
      <pc:docMkLst>
        <pc:docMk/>
      </pc:docMkLst>
      <pc:sldChg chg="addSp delSp modSp mod">
        <pc:chgData name="Akshat Chandra" userId="10f18a235de666f2" providerId="LiveId" clId="{D8B74121-ED1C-4FBB-95F2-B2F794786DDC}" dt="2024-09-15T06:43:49.270" v="109" actId="20577"/>
        <pc:sldMkLst>
          <pc:docMk/>
          <pc:sldMk cId="0" sldId="256"/>
        </pc:sldMkLst>
        <pc:spChg chg="add mod">
          <ac:chgData name="Akshat Chandra" userId="10f18a235de666f2" providerId="LiveId" clId="{D8B74121-ED1C-4FBB-95F2-B2F794786DDC}" dt="2024-09-15T06:43:25.727" v="2" actId="1076"/>
          <ac:spMkLst>
            <pc:docMk/>
            <pc:sldMk cId="0" sldId="256"/>
            <ac:spMk id="4" creationId="{BB74BAB9-26F1-BF65-6495-DFDB64750AA8}"/>
          </ac:spMkLst>
        </pc:spChg>
        <pc:spChg chg="mod">
          <ac:chgData name="Akshat Chandra" userId="10f18a235de666f2" providerId="LiveId" clId="{D8B74121-ED1C-4FBB-95F2-B2F794786DDC}" dt="2024-09-15T06:43:49.270" v="109" actId="20577"/>
          <ac:spMkLst>
            <pc:docMk/>
            <pc:sldMk cId="0" sldId="256"/>
            <ac:spMk id="1431" creationId="{00000000-0000-0000-0000-000000000000}"/>
          </ac:spMkLst>
        </pc:spChg>
        <pc:spChg chg="del">
          <ac:chgData name="Akshat Chandra" userId="10f18a235de666f2" providerId="LiveId" clId="{D8B74121-ED1C-4FBB-95F2-B2F794786DDC}" dt="2024-09-15T06:43:16.181" v="0" actId="478"/>
          <ac:spMkLst>
            <pc:docMk/>
            <pc:sldMk cId="0" sldId="256"/>
            <ac:spMk id="1432" creationId="{00000000-0000-0000-0000-000000000000}"/>
          </ac:spMkLst>
        </pc:spChg>
        <pc:picChg chg="del">
          <ac:chgData name="Akshat Chandra" userId="10f18a235de666f2" providerId="LiveId" clId="{D8B74121-ED1C-4FBB-95F2-B2F794786DDC}" dt="2024-09-15T06:43:18.524" v="1" actId="478"/>
          <ac:picMkLst>
            <pc:docMk/>
            <pc:sldMk cId="0" sldId="256"/>
            <ac:picMk id="2" creationId="{1A043B94-56F9-40AA-36DE-3CA9313800F9}"/>
          </ac:picMkLst>
        </pc:picChg>
      </pc:sldChg>
      <pc:sldChg chg="del">
        <pc:chgData name="Akshat Chandra" userId="10f18a235de666f2" providerId="LiveId" clId="{D8B74121-ED1C-4FBB-95F2-B2F794786DDC}" dt="2024-09-15T06:44:28.168" v="155" actId="47"/>
        <pc:sldMkLst>
          <pc:docMk/>
          <pc:sldMk cId="1000699484" sldId="336"/>
        </pc:sldMkLst>
      </pc:sldChg>
      <pc:sldChg chg="del">
        <pc:chgData name="Akshat Chandra" userId="10f18a235de666f2" providerId="LiveId" clId="{D8B74121-ED1C-4FBB-95F2-B2F794786DDC}" dt="2024-09-15T06:44:24.244" v="154" actId="47"/>
        <pc:sldMkLst>
          <pc:docMk/>
          <pc:sldMk cId="102614458" sldId="337"/>
        </pc:sldMkLst>
      </pc:sldChg>
      <pc:sldChg chg="modSp mod">
        <pc:chgData name="Akshat Chandra" userId="10f18a235de666f2" providerId="LiveId" clId="{D8B74121-ED1C-4FBB-95F2-B2F794786DDC}" dt="2024-09-15T06:44:12.942" v="153" actId="20577"/>
        <pc:sldMkLst>
          <pc:docMk/>
          <pc:sldMk cId="3783952300" sldId="339"/>
        </pc:sldMkLst>
        <pc:spChg chg="mod">
          <ac:chgData name="Akshat Chandra" userId="10f18a235de666f2" providerId="LiveId" clId="{D8B74121-ED1C-4FBB-95F2-B2F794786DDC}" dt="2024-09-15T06:44:12.942" v="153" actId="20577"/>
          <ac:spMkLst>
            <pc:docMk/>
            <pc:sldMk cId="3783952300" sldId="339"/>
            <ac:spMk id="20" creationId="{D74FC97E-2A68-FD9A-AC6F-C4EC8B91B9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g24ef22aa1ac_0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2" name="Google Shape;2322;g24ef22aa1ac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07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6"/>
        <p:cNvGrpSpPr/>
        <p:nvPr/>
      </p:nvGrpSpPr>
      <p:grpSpPr>
        <a:xfrm>
          <a:off x="0" y="0"/>
          <a:ext cx="0" cy="0"/>
          <a:chOff x="0" y="0"/>
          <a:chExt cx="0" cy="0"/>
        </a:xfrm>
      </p:grpSpPr>
      <p:sp>
        <p:nvSpPr>
          <p:cNvPr id="3087" name="Google Shape;3087;g20a542a8c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8" name="Google Shape;3088;g20a542a8c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331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974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0785680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9177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84593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32821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4059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64635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Tree>
    <p:extLst>
      <p:ext uri="{BB962C8B-B14F-4D97-AF65-F5344CB8AC3E}">
        <p14:creationId xmlns:p14="http://schemas.microsoft.com/office/powerpoint/2010/main" val="35458124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12670800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Tree>
    <p:extLst>
      <p:ext uri="{BB962C8B-B14F-4D97-AF65-F5344CB8AC3E}">
        <p14:creationId xmlns:p14="http://schemas.microsoft.com/office/powerpoint/2010/main" val="22911275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7145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38603534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extLst>
      <p:ext uri="{BB962C8B-B14F-4D97-AF65-F5344CB8AC3E}">
        <p14:creationId xmlns:p14="http://schemas.microsoft.com/office/powerpoint/2010/main" val="40106720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3778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2350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7488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3592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8750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9814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2953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9/15/2024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871754"/>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 id="2147484212" r:id="rId17"/>
    <p:sldLayoutId id="2147484215" r:id="rId18"/>
    <p:sldLayoutId id="2147484216" r:id="rId19"/>
    <p:sldLayoutId id="2147484226" r:id="rId20"/>
    <p:sldLayoutId id="2147484231" r:id="rId2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0" y="3998560"/>
            <a:ext cx="3148049" cy="1375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u="sng" dirty="0">
                <a:solidFill>
                  <a:schemeClr val="tx1"/>
                </a:solidFill>
                <a:latin typeface="Times New Roman" panose="02020603050405020304" pitchFamily="18" charset="0"/>
                <a:cs typeface="Times New Roman" panose="02020603050405020304" pitchFamily="18" charset="0"/>
              </a:rPr>
              <a:t>Given By:</a:t>
            </a:r>
          </a:p>
          <a:p>
            <a:pPr marL="0" lvl="0" indent="0" algn="l" rtl="0">
              <a:spcBef>
                <a:spcPts val="0"/>
              </a:spcBef>
              <a:spcAft>
                <a:spcPts val="0"/>
              </a:spcAft>
              <a:buNone/>
            </a:pPr>
            <a:r>
              <a:rPr lang="en-US" sz="1600" u="sng" dirty="0">
                <a:solidFill>
                  <a:schemeClr val="tx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sz="1600" u="sng" dirty="0">
                <a:solidFill>
                  <a:schemeClr val="tx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sz="1600" u="sng" dirty="0">
                <a:solidFill>
                  <a:schemeClr val="tx1"/>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35CD0C7-4B43-A2B6-9976-6811149BB834}"/>
              </a:ext>
            </a:extLst>
          </p:cNvPr>
          <p:cNvSpPr txBox="1"/>
          <p:nvPr/>
        </p:nvSpPr>
        <p:spPr>
          <a:xfrm>
            <a:off x="0" y="2849279"/>
            <a:ext cx="9143999" cy="1231106"/>
          </a:xfrm>
          <a:prstGeom prst="rect">
            <a:avLst/>
          </a:prstGeom>
          <a:noFill/>
        </p:spPr>
        <p:txBody>
          <a:bodyPr wrap="square">
            <a:spAutoFit/>
          </a:bodyPr>
          <a:lstStyle/>
          <a:p>
            <a:pPr algn="ctr"/>
            <a:r>
              <a:rPr lang="en-US" sz="2000" b="1" dirty="0">
                <a:solidFill>
                  <a:schemeClr val="tx1"/>
                </a:solidFill>
                <a:latin typeface="Times New Roman" pitchFamily="18" charset="0"/>
                <a:cs typeface="Times New Roman" pitchFamily="18" charset="0"/>
              </a:rPr>
              <a:t>A Presentation for Summer Internship Assessment </a:t>
            </a:r>
          </a:p>
          <a:p>
            <a:pPr algn="ctr"/>
            <a:endParaRPr lang="en-US" sz="1800" b="1" dirty="0">
              <a:solidFill>
                <a:schemeClr val="tx1"/>
              </a:solidFill>
              <a:latin typeface="Times New Roman" pitchFamily="18" charset="0"/>
              <a:cs typeface="Times New Roman" pitchFamily="18" charset="0"/>
            </a:endParaRPr>
          </a:p>
          <a:p>
            <a:pPr algn="ctr"/>
            <a:r>
              <a:rPr lang="en-US" sz="1800" b="1" dirty="0">
                <a:solidFill>
                  <a:schemeClr val="tx1"/>
                </a:solidFill>
                <a:latin typeface="Times New Roman" pitchFamily="18" charset="0"/>
                <a:cs typeface="Times New Roman" pitchFamily="18" charset="0"/>
              </a:rPr>
              <a:t>     </a:t>
            </a:r>
            <a:r>
              <a:rPr lang="en-US" sz="1800" b="1" u="sng" dirty="0">
                <a:solidFill>
                  <a:srgbClr val="FF0000"/>
                </a:solidFill>
                <a:latin typeface="Times New Roman" pitchFamily="18" charset="0"/>
                <a:cs typeface="Times New Roman" pitchFamily="18" charset="0"/>
              </a:rPr>
              <a:t>Internship Project </a:t>
            </a:r>
            <a:r>
              <a:rPr lang="en-US" sz="1800" b="1" dirty="0">
                <a:solidFill>
                  <a:srgbClr val="FF0000"/>
                </a:solidFill>
                <a:latin typeface="Times New Roman" pitchFamily="18" charset="0"/>
                <a:cs typeface="Times New Roman" pitchFamily="18" charset="0"/>
              </a:rPr>
              <a:t>: Bankin</a:t>
            </a:r>
            <a:r>
              <a:rPr lang="en-US" b="1" dirty="0">
                <a:solidFill>
                  <a:srgbClr val="FF0000"/>
                </a:solidFill>
                <a:latin typeface="Times New Roman" pitchFamily="18" charset="0"/>
                <a:cs typeface="Times New Roman" pitchFamily="18" charset="0"/>
              </a:rPr>
              <a:t>g</a:t>
            </a:r>
            <a:r>
              <a:rPr lang="en-US" sz="1800" b="1" dirty="0">
                <a:solidFill>
                  <a:srgbClr val="FF0000"/>
                </a:solidFill>
                <a:latin typeface="Times New Roman" pitchFamily="18" charset="0"/>
                <a:cs typeface="Times New Roman" pitchFamily="18" charset="0"/>
              </a:rPr>
              <a:t> System</a:t>
            </a:r>
            <a:r>
              <a:rPr lang="en-US" dirty="0">
                <a:solidFill>
                  <a:srgbClr val="FF0000"/>
                </a:solidFill>
                <a:latin typeface="Times New Roman" pitchFamily="18" charset="0"/>
                <a:cs typeface="Times New Roman" pitchFamily="18" charset="0"/>
              </a:rPr>
              <a:t> </a:t>
            </a:r>
          </a:p>
          <a:p>
            <a:pPr algn="ctr"/>
            <a:endParaRPr lang="en-US" dirty="0">
              <a:solidFill>
                <a:schemeClr val="accent3">
                  <a:lumMod val="75000"/>
                </a:schemeClr>
              </a:solidFill>
              <a:latin typeface="Times New Roman" pitchFamily="18" charset="0"/>
              <a:cs typeface="Times New Roman" pitchFamily="18" charset="0"/>
            </a:endParaRPr>
          </a:p>
        </p:txBody>
      </p:sp>
      <p:sp>
        <p:nvSpPr>
          <p:cNvPr id="4" name="Title 3">
            <a:extLst>
              <a:ext uri="{FF2B5EF4-FFF2-40B4-BE49-F238E27FC236}">
                <a16:creationId xmlns:a16="http://schemas.microsoft.com/office/drawing/2014/main" id="{BB74BAB9-26F1-BF65-6495-DFDB64750AA8}"/>
              </a:ext>
            </a:extLst>
          </p:cNvPr>
          <p:cNvSpPr>
            <a:spLocks noGrp="1"/>
          </p:cNvSpPr>
          <p:nvPr>
            <p:ph type="ctrTitle"/>
          </p:nvPr>
        </p:nvSpPr>
        <p:spPr>
          <a:xfrm>
            <a:off x="944446" y="532161"/>
            <a:ext cx="5825202" cy="1234727"/>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173">
        <p:random/>
      </p:transition>
    </mc:Choice>
    <mc:Fallback xmlns="">
      <p:transition spd="slow" advTm="173">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317229" y="259527"/>
            <a:ext cx="67954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tx1"/>
                </a:solidFill>
                <a:latin typeface="Times New Roman" panose="02020603050405020304" pitchFamily="18" charset="0"/>
                <a:cs typeface="Times New Roman" panose="02020603050405020304" pitchFamily="18" charset="0"/>
              </a:rPr>
              <a:t>Project goals:</a:t>
            </a:r>
            <a:endParaRPr sz="3200" b="1" dirty="0">
              <a:solidFill>
                <a:schemeClr val="tx1"/>
              </a:solidFill>
            </a:endParaRPr>
          </a:p>
        </p:txBody>
      </p:sp>
      <p:sp>
        <p:nvSpPr>
          <p:cNvPr id="13" name="TextBox 12">
            <a:extLst>
              <a:ext uri="{FF2B5EF4-FFF2-40B4-BE49-F238E27FC236}">
                <a16:creationId xmlns:a16="http://schemas.microsoft.com/office/drawing/2014/main" id="{7CF1119F-B462-504D-EA89-1879F23CEAA6}"/>
              </a:ext>
            </a:extLst>
          </p:cNvPr>
          <p:cNvSpPr txBox="1"/>
          <p:nvPr/>
        </p:nvSpPr>
        <p:spPr>
          <a:xfrm>
            <a:off x="382321" y="1398090"/>
            <a:ext cx="7096165" cy="21852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User-Friendly Interface</a:t>
            </a:r>
            <a:r>
              <a:rPr lang="en-US" sz="1600" dirty="0">
                <a:latin typeface="Times New Roman" panose="02020603050405020304" pitchFamily="18" charset="0"/>
                <a:cs typeface="Times New Roman" panose="02020603050405020304" pitchFamily="18" charset="0"/>
              </a:rPr>
              <a:t>: Easy navigation and task management.</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Scalability</a:t>
            </a:r>
            <a:r>
              <a:rPr lang="en-US" sz="1600" dirty="0">
                <a:latin typeface="Times New Roman" panose="02020603050405020304" pitchFamily="18" charset="0"/>
                <a:cs typeface="Times New Roman" panose="02020603050405020304" pitchFamily="18" charset="0"/>
              </a:rPr>
              <a:t>: Ensure seamless real-time collaboration among team members.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Security: </a:t>
            </a:r>
            <a:r>
              <a:rPr lang="en-US" sz="1600" dirty="0">
                <a:latin typeface="Times New Roman" panose="02020603050405020304" pitchFamily="18" charset="0"/>
                <a:cs typeface="Times New Roman" panose="02020603050405020304" pitchFamily="18" charset="0"/>
              </a:rPr>
              <a:t>Protect user data and manage access.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Performance : </a:t>
            </a:r>
            <a:r>
              <a:rPr lang="en-US" sz="1600" dirty="0">
                <a:latin typeface="Times New Roman" panose="02020603050405020304" pitchFamily="18" charset="0"/>
                <a:cs typeface="Times New Roman" panose="02020603050405020304" pitchFamily="18" charset="0"/>
              </a:rPr>
              <a:t>Optimize database queries and transactions.</a:t>
            </a: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User Friendliness : </a:t>
            </a:r>
            <a:r>
              <a:rPr lang="en-US" sz="1600" dirty="0">
                <a:latin typeface="Times New Roman" panose="02020603050405020304" pitchFamily="18" charset="0"/>
                <a:cs typeface="Times New Roman" panose="02020603050405020304" pitchFamily="18" charset="0"/>
              </a:rPr>
              <a:t>Provide clear and informative error messages .</a:t>
            </a:r>
            <a:endParaRPr lang="en-US"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1D116B1-A27D-ACDE-9444-C3A9AA2F0D3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Tm="163">
        <p14:switch dir="r"/>
      </p:transition>
    </mc:Choice>
    <mc:Fallback xmlns="">
      <p:transition spd="slow" advTm="16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6F83-AAFD-7AB8-5EFB-6BB8737214DE}"/>
              </a:ext>
            </a:extLst>
          </p:cNvPr>
          <p:cNvSpPr>
            <a:spLocks noGrp="1"/>
          </p:cNvSpPr>
          <p:nvPr>
            <p:ph type="ctrTitle"/>
          </p:nvPr>
        </p:nvSpPr>
        <p:spPr>
          <a:xfrm>
            <a:off x="633911" y="105229"/>
            <a:ext cx="6420031" cy="665479"/>
          </a:xfrm>
        </p:spPr>
        <p:txBody>
          <a:bodyPr/>
          <a:lstStyle/>
          <a:p>
            <a:pPr algn="ctr"/>
            <a:r>
              <a:rPr lang="en-US" sz="3200" b="1" i="0" strike="noStrike" baseline="0" dirty="0">
                <a:solidFill>
                  <a:srgbClr val="000000"/>
                </a:solidFill>
                <a:latin typeface="Times New Roman" panose="02020603050405020304" pitchFamily="18" charset="0"/>
                <a:cs typeface="Times New Roman" panose="02020603050405020304" pitchFamily="18" charset="0"/>
              </a:rPr>
              <a:t>Project Implementation :</a:t>
            </a:r>
            <a:endParaRPr lang="en-US"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B2ED6A-805E-58EA-FB1B-82D25A396586}"/>
              </a:ext>
            </a:extLst>
          </p:cNvPr>
          <p:cNvSpPr>
            <a:spLocks noGrp="1"/>
          </p:cNvSpPr>
          <p:nvPr>
            <p:ph type="subTitle" idx="1"/>
          </p:nvPr>
        </p:nvSpPr>
        <p:spPr>
          <a:xfrm>
            <a:off x="476794" y="999309"/>
            <a:ext cx="7093131" cy="3833948"/>
          </a:xfrm>
        </p:spPr>
        <p:txBody>
          <a:bodyPr>
            <a:normAutofit/>
          </a:bodyPr>
          <a:lstStyle/>
          <a:p>
            <a:pPr algn="l">
              <a:lnSpc>
                <a:spcPct val="150000"/>
              </a:lnSpc>
              <a:buClrTx/>
            </a:pPr>
            <a:r>
              <a:rPr lang="en-US" sz="1600" b="0" i="0" u="none" strike="noStrike" baseline="0" dirty="0">
                <a:solidFill>
                  <a:srgbClr val="000000"/>
                </a:solidFill>
                <a:latin typeface="Times New Roman" panose="02020603050405020304" pitchFamily="18" charset="0"/>
              </a:rPr>
              <a:t>The implementation of the Banking Management System is carried out using Core Java, focusing on object-oriented principles, modular design, and efficient use of Java’s standard libraries. The system is divided into several layers</a:t>
            </a:r>
            <a:r>
              <a:rPr lang="en-US" sz="1700" b="0" i="0" u="none" strike="noStrike" baseline="0" dirty="0">
                <a:solidFill>
                  <a:srgbClr val="000000"/>
                </a:solidFill>
                <a:latin typeface="Times New Roman" panose="02020603050405020304" pitchFamily="18" charset="0"/>
              </a:rPr>
              <a:t>.</a:t>
            </a:r>
          </a:p>
          <a:p>
            <a:pPr marL="285750" indent="-285750" algn="l">
              <a:lnSpc>
                <a:spcPct val="150000"/>
              </a:lnSpc>
              <a:buClrTx/>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Presentation Layer: </a:t>
            </a:r>
            <a:r>
              <a:rPr lang="en-US" sz="1600" b="0" i="0" u="none" strike="noStrike" baseline="0" dirty="0">
                <a:solidFill>
                  <a:srgbClr val="000000"/>
                </a:solidFill>
                <a:latin typeface="Times New Roman" panose="02020603050405020304" pitchFamily="18" charset="0"/>
              </a:rPr>
              <a:t>Handles the user interface, which can be a console-based UI or a basic GUI using Java Swing. This layer interacts with the user and captures inputs like account details, transaction types, etc.</a:t>
            </a:r>
            <a:r>
              <a:rPr lang="en-US" sz="1800" b="0" i="0" u="none" strike="noStrike" baseline="0" dirty="0">
                <a:solidFill>
                  <a:srgbClr val="000000"/>
                </a:solidFill>
                <a:latin typeface="Times New Roman" panose="02020603050405020304" pitchFamily="18" charset="0"/>
              </a:rPr>
              <a:t> </a:t>
            </a:r>
          </a:p>
          <a:p>
            <a:pPr marL="285750" indent="-285750" algn="l">
              <a:lnSpc>
                <a:spcPct val="150000"/>
              </a:lnSpc>
              <a:buClrTx/>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Business Logic Layer: </a:t>
            </a:r>
            <a:r>
              <a:rPr lang="en-US" sz="1600" b="0" i="0" u="none" strike="noStrike" baseline="0" dirty="0">
                <a:solidFill>
                  <a:srgbClr val="000000"/>
                </a:solidFill>
                <a:latin typeface="Times New Roman" panose="02020603050405020304" pitchFamily="18" charset="0"/>
              </a:rPr>
              <a:t>Implements the core functionalities such as account management, transaction processing, and interest calculations. This layer contains the main business logic classes and methods</a:t>
            </a:r>
            <a:r>
              <a:rPr lang="en-US" sz="1800" b="0" i="0" u="none" strike="noStrike" baseline="0" dirty="0">
                <a:solidFill>
                  <a:srgbClr val="000000"/>
                </a:solidFill>
                <a:latin typeface="Times New Roman" panose="02020603050405020304" pitchFamily="18" charset="0"/>
              </a:rPr>
              <a:t>. </a:t>
            </a:r>
          </a:p>
          <a:p>
            <a:endParaRPr lang="en-US" sz="1800" b="0" i="0" u="none" strike="noStrike" baseline="0" dirty="0">
              <a:solidFill>
                <a:srgbClr val="000000"/>
              </a:solidFill>
              <a:latin typeface="Times New Roman" panose="02020603050405020304" pitchFamily="18" charset="0"/>
            </a:endParaRPr>
          </a:p>
          <a:p>
            <a:pPr marL="285750" indent="-285750" algn="l">
              <a:lnSpc>
                <a:spcPct val="150000"/>
              </a:lnSpc>
              <a:buClrTx/>
              <a:buFont typeface="Wingdings" panose="05000000000000000000" pitchFamily="2" charset="2"/>
              <a:buChar char="q"/>
            </a:pPr>
            <a:endParaRPr lang="en-US" sz="1600" b="0" i="0" u="none" strike="noStrike" baseline="0" dirty="0">
              <a:solidFill>
                <a:srgbClr val="000000"/>
              </a:solidFill>
              <a:latin typeface="Times New Roman" panose="02020603050405020304" pitchFamily="18" charset="0"/>
            </a:endParaRPr>
          </a:p>
          <a:p>
            <a:pPr>
              <a:lnSpc>
                <a:spcPct val="150000"/>
              </a:lnSpc>
            </a:pPr>
            <a:endParaRPr lang="en-US" sz="1600" b="0" i="0" u="none" strike="noStrike" baseline="0" dirty="0">
              <a:solidFill>
                <a:srgbClr val="000000"/>
              </a:solidFill>
              <a:latin typeface="Times New Roman" panose="02020603050405020304" pitchFamily="18" charset="0"/>
            </a:endParaRPr>
          </a:p>
          <a:p>
            <a:pPr marL="285750" indent="-285750" algn="l">
              <a:lnSpc>
                <a:spcPct val="150000"/>
              </a:lnSpc>
              <a:buClrTx/>
              <a:buFont typeface="Wingdings" panose="05000000000000000000" pitchFamily="2" charset="2"/>
              <a:buChar char="q"/>
            </a:pPr>
            <a:endParaRPr lang="en-US" sz="1600" b="0" i="0" u="none" strike="noStrike" baseline="0" dirty="0">
              <a:solidFill>
                <a:srgbClr val="000000"/>
              </a:solidFill>
              <a:latin typeface="Times New Roman" panose="02020603050405020304" pitchFamily="18" charset="0"/>
            </a:endParaRPr>
          </a:p>
          <a:p>
            <a:pPr marL="171450" indent="-171450" algn="l">
              <a:lnSpc>
                <a:spcPct val="150000"/>
              </a:lnSpc>
              <a:buClrTx/>
              <a:buFont typeface="Wingdings" panose="05000000000000000000" pitchFamily="2" charset="2"/>
              <a:buChar char="q"/>
            </a:pPr>
            <a:endParaRPr lang="en-US" sz="1200" dirty="0"/>
          </a:p>
        </p:txBody>
      </p:sp>
    </p:spTree>
    <p:extLst>
      <p:ext uri="{BB962C8B-B14F-4D97-AF65-F5344CB8AC3E}">
        <p14:creationId xmlns:p14="http://schemas.microsoft.com/office/powerpoint/2010/main" val="2685184424"/>
      </p:ext>
    </p:extLst>
  </p:cSld>
  <p:clrMapOvr>
    <a:masterClrMapping/>
  </p:clrMapOvr>
  <mc:AlternateContent xmlns:mc="http://schemas.openxmlformats.org/markup-compatibility/2006" xmlns:p14="http://schemas.microsoft.com/office/powerpoint/2010/main">
    <mc:Choice Requires="p14">
      <p:transition spd="slow" p14:dur="1250" advTm="142">
        <p14:switch dir="r"/>
      </p:transition>
    </mc:Choice>
    <mc:Fallback xmlns="">
      <p:transition spd="slow" advTm="14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5009B1-DAB3-36E1-4774-AC0E92912BBF}"/>
              </a:ext>
            </a:extLst>
          </p:cNvPr>
          <p:cNvSpPr>
            <a:spLocks noGrp="1"/>
          </p:cNvSpPr>
          <p:nvPr>
            <p:ph type="subTitle" idx="1"/>
          </p:nvPr>
        </p:nvSpPr>
        <p:spPr>
          <a:xfrm>
            <a:off x="555171" y="881743"/>
            <a:ext cx="6681652" cy="979714"/>
          </a:xfrm>
        </p:spPr>
        <p:txBody>
          <a:bodyPr>
            <a:normAutofit/>
          </a:bodyPr>
          <a:lstStyle/>
          <a:p>
            <a:pPr marL="285750" indent="-285750" algn="l">
              <a:buClrTx/>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Data Access Layer: </a:t>
            </a:r>
            <a:r>
              <a:rPr lang="en-US" sz="1600" b="0" i="0" u="none" strike="noStrike" baseline="0" dirty="0">
                <a:solidFill>
                  <a:srgbClr val="000000"/>
                </a:solidFill>
                <a:latin typeface="Times New Roman" panose="02020603050405020304" pitchFamily="18" charset="0"/>
              </a:rPr>
              <a:t>Manages the storage and retrieval of data using file handling or a simple relational database (using JDBC). This layer ensures data persistence across sessions. </a:t>
            </a:r>
          </a:p>
          <a:p>
            <a:endParaRPr lang="en-US" sz="1600" b="0" i="0" u="none" strike="noStrike" baseline="0" dirty="0">
              <a:solidFill>
                <a:srgbClr val="000000"/>
              </a:solidFill>
              <a:latin typeface="Times New Roman" panose="02020603050405020304" pitchFamily="18" charset="0"/>
            </a:endParaRPr>
          </a:p>
          <a:p>
            <a:endParaRPr lang="en-US" sz="1200" dirty="0"/>
          </a:p>
        </p:txBody>
      </p:sp>
    </p:spTree>
    <p:extLst>
      <p:ext uri="{BB962C8B-B14F-4D97-AF65-F5344CB8AC3E}">
        <p14:creationId xmlns:p14="http://schemas.microsoft.com/office/powerpoint/2010/main" val="1657840663"/>
      </p:ext>
    </p:extLst>
  </p:cSld>
  <p:clrMapOvr>
    <a:masterClrMapping/>
  </p:clrMapOvr>
  <mc:AlternateContent xmlns:mc="http://schemas.openxmlformats.org/markup-compatibility/2006" xmlns:p14="http://schemas.microsoft.com/office/powerpoint/2010/main">
    <mc:Choice Requires="p14">
      <p:transition spd="slow" p14:dur="1250" advTm="150">
        <p14:switch dir="r"/>
      </p:transition>
    </mc:Choice>
    <mc:Fallback xmlns="">
      <p:transition spd="slow" advTm="15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28BD9-429A-207F-20E1-09362D5B104D}"/>
              </a:ext>
            </a:extLst>
          </p:cNvPr>
          <p:cNvPicPr>
            <a:picLocks noChangeAspect="1"/>
          </p:cNvPicPr>
          <p:nvPr/>
        </p:nvPicPr>
        <p:blipFill>
          <a:blip r:embed="rId2"/>
          <a:srcRect r="1874" b="8019"/>
          <a:stretch/>
        </p:blipFill>
        <p:spPr>
          <a:xfrm rot="226107">
            <a:off x="710384" y="-57154"/>
            <a:ext cx="6451990" cy="4109666"/>
          </a:xfrm>
          <a:prstGeom prst="rect">
            <a:avLst/>
          </a:prstGeom>
          <a:ln>
            <a:solidFill>
              <a:schemeClr val="tx1"/>
            </a:solidFill>
          </a:ln>
          <a:effectLst>
            <a:softEdge rad="112500"/>
          </a:effectLst>
        </p:spPr>
      </p:pic>
      <p:sp>
        <p:nvSpPr>
          <p:cNvPr id="6" name="TextBox 5">
            <a:extLst>
              <a:ext uri="{FF2B5EF4-FFF2-40B4-BE49-F238E27FC236}">
                <a16:creationId xmlns:a16="http://schemas.microsoft.com/office/drawing/2014/main" id="{A71899DA-F223-38D4-38AB-0544D4269F80}"/>
              </a:ext>
            </a:extLst>
          </p:cNvPr>
          <p:cNvSpPr txBox="1"/>
          <p:nvPr/>
        </p:nvSpPr>
        <p:spPr>
          <a:xfrm>
            <a:off x="795452" y="4513714"/>
            <a:ext cx="6281853" cy="369332"/>
          </a:xfrm>
          <a:prstGeom prst="rect">
            <a:avLst/>
          </a:prstGeom>
          <a:noFill/>
        </p:spPr>
        <p:txBody>
          <a:bodyPr wrap="square">
            <a:spAutoFit/>
          </a:bodyPr>
          <a:lstStyle/>
          <a:p>
            <a:pPr algn="ctr"/>
            <a:r>
              <a:rPr lang="en-US" u="sng" dirty="0">
                <a:solidFill>
                  <a:srgbClr val="000000"/>
                </a:solidFill>
                <a:latin typeface="Times New Roman" panose="02020603050405020304" pitchFamily="18" charset="0"/>
              </a:rPr>
              <a:t>Fig . Use Case </a:t>
            </a:r>
            <a:r>
              <a:rPr lang="en-US" u="sng" dirty="0" err="1">
                <a:solidFill>
                  <a:srgbClr val="000000"/>
                </a:solidFill>
                <a:latin typeface="Times New Roman" panose="02020603050405020304" pitchFamily="18" charset="0"/>
              </a:rPr>
              <a:t>Daigram</a:t>
            </a:r>
            <a:r>
              <a:rPr lang="en-US" sz="1800" b="0" i="0" u="sng" strike="noStrike" baseline="0" dirty="0">
                <a:solidFill>
                  <a:srgbClr val="000000"/>
                </a:solidFill>
                <a:latin typeface="Times New Roman" panose="02020603050405020304" pitchFamily="18" charset="0"/>
              </a:rPr>
              <a:t> </a:t>
            </a:r>
            <a:endParaRPr lang="en-US" sz="1800" u="sng" dirty="0"/>
          </a:p>
        </p:txBody>
      </p:sp>
    </p:spTree>
    <p:extLst>
      <p:ext uri="{BB962C8B-B14F-4D97-AF65-F5344CB8AC3E}">
        <p14:creationId xmlns:p14="http://schemas.microsoft.com/office/powerpoint/2010/main" val="13040946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9058-2BEF-4567-3F6B-8C3F7CA886DC}"/>
              </a:ext>
            </a:extLst>
          </p:cNvPr>
          <p:cNvSpPr>
            <a:spLocks noGrp="1"/>
          </p:cNvSpPr>
          <p:nvPr>
            <p:ph type="ctrTitle"/>
          </p:nvPr>
        </p:nvSpPr>
        <p:spPr>
          <a:xfrm>
            <a:off x="633549" y="176350"/>
            <a:ext cx="6459582" cy="600890"/>
          </a:xfrm>
        </p:spPr>
        <p:txBody>
          <a:bodyPr/>
          <a:lstStyle/>
          <a:p>
            <a:pPr algn="ctr"/>
            <a:r>
              <a:rPr lang="en-US" sz="3200" b="1" i="0" strike="noStrike" baseline="0" dirty="0">
                <a:solidFill>
                  <a:srgbClr val="000000"/>
                </a:solidFill>
                <a:latin typeface="Times New Roman" panose="02020603050405020304" pitchFamily="18" charset="0"/>
                <a:cs typeface="Times New Roman" panose="02020603050405020304" pitchFamily="18" charset="0"/>
              </a:rPr>
              <a:t>Modules :</a:t>
            </a:r>
            <a:endParaRPr lang="en-US"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7EA3A8-8C59-E2B4-E5C9-C5E7F7DF0810}"/>
              </a:ext>
            </a:extLst>
          </p:cNvPr>
          <p:cNvSpPr>
            <a:spLocks noGrp="1"/>
          </p:cNvSpPr>
          <p:nvPr>
            <p:ph type="subTitle" idx="1"/>
          </p:nvPr>
        </p:nvSpPr>
        <p:spPr>
          <a:xfrm>
            <a:off x="457200" y="855617"/>
            <a:ext cx="6969034" cy="3579223"/>
          </a:xfrm>
        </p:spPr>
        <p:txBody>
          <a:bodyPr>
            <a:normAutofit fontScale="92500" lnSpcReduction="10000"/>
          </a:bodyPr>
          <a:lstStyle/>
          <a:p>
            <a:pPr marL="285750" indent="-285750" algn="l">
              <a:lnSpc>
                <a:spcPct val="160000"/>
              </a:lnSpc>
              <a:buClrTx/>
              <a:buFont typeface="Wingdings" panose="05000000000000000000" pitchFamily="2" charset="2"/>
              <a:buChar char="q"/>
            </a:pPr>
            <a:r>
              <a:rPr lang="en-US" sz="1700" b="1" i="0" u="none" strike="noStrike" baseline="0" dirty="0">
                <a:solidFill>
                  <a:srgbClr val="000000"/>
                </a:solidFill>
                <a:latin typeface="Times New Roman" panose="02020603050405020304" pitchFamily="18" charset="0"/>
              </a:rPr>
              <a:t>Login Class: </a:t>
            </a:r>
            <a:r>
              <a:rPr lang="en-US" sz="1700" b="0" i="0" u="none" strike="noStrike" baseline="0" dirty="0">
                <a:solidFill>
                  <a:srgbClr val="000000"/>
                </a:solidFill>
                <a:latin typeface="Times New Roman" panose="02020603050405020304" pitchFamily="18" charset="0"/>
              </a:rPr>
              <a:t>The Login class is responsible for managing the authentication process of users, whether they are customers or administrators. It validates user credentials against stored data to ensure secure access to the system</a:t>
            </a:r>
            <a:r>
              <a:rPr lang="en-US" sz="1600" b="0" i="0" u="none" strike="noStrike" baseline="0" dirty="0">
                <a:solidFill>
                  <a:srgbClr val="000000"/>
                </a:solidFill>
                <a:latin typeface="Times New Roman" panose="02020603050405020304" pitchFamily="18" charset="0"/>
              </a:rPr>
              <a:t>.</a:t>
            </a:r>
          </a:p>
          <a:p>
            <a:pPr marL="285750" indent="-285750" algn="l">
              <a:lnSpc>
                <a:spcPct val="160000"/>
              </a:lnSpc>
              <a:buClrTx/>
              <a:buFont typeface="Wingdings" panose="05000000000000000000" pitchFamily="2" charset="2"/>
              <a:buChar char="q"/>
            </a:pPr>
            <a:r>
              <a:rPr lang="en-US" sz="1700" b="1" i="0" u="none" strike="noStrike" baseline="0" dirty="0" err="1">
                <a:solidFill>
                  <a:srgbClr val="000000"/>
                </a:solidFill>
                <a:latin typeface="Times New Roman" panose="02020603050405020304" pitchFamily="18" charset="0"/>
              </a:rPr>
              <a:t>SignUp</a:t>
            </a:r>
            <a:r>
              <a:rPr lang="en-US" sz="1700" b="1" i="0" u="none" strike="noStrike" baseline="0" dirty="0">
                <a:solidFill>
                  <a:srgbClr val="000000"/>
                </a:solidFill>
                <a:latin typeface="Times New Roman" panose="02020603050405020304" pitchFamily="18" charset="0"/>
              </a:rPr>
              <a:t> Class: </a:t>
            </a:r>
            <a:r>
              <a:rPr lang="en-US" sz="1700" b="0" i="0" u="none" strike="noStrike" baseline="0" dirty="0">
                <a:solidFill>
                  <a:srgbClr val="000000"/>
                </a:solidFill>
                <a:latin typeface="Times New Roman" panose="02020603050405020304" pitchFamily="18" charset="0"/>
              </a:rPr>
              <a:t>The </a:t>
            </a:r>
            <a:r>
              <a:rPr lang="en-US" sz="1700" b="0" i="0" u="none" strike="noStrike" baseline="0" dirty="0" err="1">
                <a:solidFill>
                  <a:srgbClr val="000000"/>
                </a:solidFill>
                <a:latin typeface="Times New Roman" panose="02020603050405020304" pitchFamily="18" charset="0"/>
              </a:rPr>
              <a:t>SignUp</a:t>
            </a:r>
            <a:r>
              <a:rPr lang="en-US" sz="1700" b="0" i="0" u="none" strike="noStrike" baseline="0" dirty="0">
                <a:solidFill>
                  <a:srgbClr val="000000"/>
                </a:solidFill>
                <a:latin typeface="Times New Roman" panose="02020603050405020304" pitchFamily="18" charset="0"/>
              </a:rPr>
              <a:t> class facilitates the registration process for new customers. It collects personal details and account preferences to create a new user profile</a:t>
            </a:r>
            <a:r>
              <a:rPr lang="en-US" sz="1600" b="0" i="0" u="none" strike="noStrike" baseline="0" dirty="0">
                <a:solidFill>
                  <a:srgbClr val="000000"/>
                </a:solidFill>
                <a:latin typeface="Times New Roman" panose="02020603050405020304" pitchFamily="18" charset="0"/>
              </a:rPr>
              <a:t>.</a:t>
            </a:r>
          </a:p>
          <a:p>
            <a:pPr marL="285750" indent="-285750" algn="l">
              <a:lnSpc>
                <a:spcPct val="160000"/>
              </a:lnSpc>
              <a:buClrTx/>
              <a:buFont typeface="Wingdings" panose="05000000000000000000" pitchFamily="2" charset="2"/>
              <a:buChar char="q"/>
            </a:pPr>
            <a:r>
              <a:rPr lang="en-US" sz="1700" b="1" i="0" u="none" strike="noStrike" baseline="0" dirty="0" err="1">
                <a:solidFill>
                  <a:srgbClr val="000000"/>
                </a:solidFill>
                <a:latin typeface="Times New Roman" panose="02020603050405020304" pitchFamily="18" charset="0"/>
              </a:rPr>
              <a:t>BalanceEnquiry</a:t>
            </a:r>
            <a:r>
              <a:rPr lang="en-US" sz="1700" b="1" i="0" u="none" strike="noStrike" baseline="0" dirty="0">
                <a:solidFill>
                  <a:srgbClr val="000000"/>
                </a:solidFill>
                <a:latin typeface="Times New Roman" panose="02020603050405020304" pitchFamily="18" charset="0"/>
              </a:rPr>
              <a:t> Class: </a:t>
            </a:r>
            <a:r>
              <a:rPr lang="en-US" sz="1700" b="0" i="0" u="none" strike="noStrike" baseline="0" dirty="0">
                <a:solidFill>
                  <a:srgbClr val="000000"/>
                </a:solidFill>
                <a:latin typeface="Times New Roman" panose="02020603050405020304" pitchFamily="18" charset="0"/>
              </a:rPr>
              <a:t>The </a:t>
            </a:r>
            <a:r>
              <a:rPr lang="en-US" sz="1700" b="0" i="0" u="none" strike="noStrike" baseline="0" dirty="0" err="1">
                <a:solidFill>
                  <a:srgbClr val="000000"/>
                </a:solidFill>
                <a:latin typeface="Times New Roman" panose="02020603050405020304" pitchFamily="18" charset="0"/>
              </a:rPr>
              <a:t>BalanceEnquiry</a:t>
            </a:r>
            <a:r>
              <a:rPr lang="en-US" sz="1700" b="0" i="0" u="none" strike="noStrike" baseline="0" dirty="0">
                <a:solidFill>
                  <a:srgbClr val="000000"/>
                </a:solidFill>
                <a:latin typeface="Times New Roman" panose="02020603050405020304" pitchFamily="18" charset="0"/>
              </a:rPr>
              <a:t> class allows users to check their current account balance. It retrieves the account balance from the database and displays it to the user</a:t>
            </a:r>
            <a:endParaRPr lang="en-US" sz="1200" dirty="0"/>
          </a:p>
        </p:txBody>
      </p:sp>
    </p:spTree>
    <p:extLst>
      <p:ext uri="{BB962C8B-B14F-4D97-AF65-F5344CB8AC3E}">
        <p14:creationId xmlns:p14="http://schemas.microsoft.com/office/powerpoint/2010/main" val="3615659581"/>
      </p:ext>
    </p:extLst>
  </p:cSld>
  <p:clrMapOvr>
    <a:masterClrMapping/>
  </p:clrMapOvr>
  <mc:AlternateContent xmlns:mc="http://schemas.openxmlformats.org/markup-compatibility/2006" xmlns:p14="http://schemas.microsoft.com/office/powerpoint/2010/main">
    <mc:Choice Requires="p14">
      <p:transition spd="slow" p14:dur="1250" advTm="424">
        <p14:switch dir="r"/>
      </p:transition>
    </mc:Choice>
    <mc:Fallback xmlns="">
      <p:transition spd="slow" advTm="42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9473A4-AE46-6F17-68FB-834520516B2F}"/>
              </a:ext>
            </a:extLst>
          </p:cNvPr>
          <p:cNvSpPr>
            <a:spLocks noGrp="1"/>
          </p:cNvSpPr>
          <p:nvPr>
            <p:ph type="subTitle" idx="1"/>
          </p:nvPr>
        </p:nvSpPr>
        <p:spPr>
          <a:xfrm>
            <a:off x="587829" y="496388"/>
            <a:ext cx="6583680" cy="4056017"/>
          </a:xfrm>
        </p:spPr>
        <p:txBody>
          <a:bodyPr>
            <a:normAutofit/>
          </a:bodyPr>
          <a:lstStyle/>
          <a:p>
            <a:pPr marL="285750" indent="-285750" algn="l">
              <a:lnSpc>
                <a:spcPct val="150000"/>
              </a:lnSpc>
              <a:buClrTx/>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Deposit Class: </a:t>
            </a:r>
            <a:r>
              <a:rPr lang="en-US" sz="1600" b="0" i="0" u="none" strike="noStrike" baseline="0" dirty="0">
                <a:solidFill>
                  <a:srgbClr val="000000"/>
                </a:solidFill>
                <a:latin typeface="Times New Roman" panose="02020603050405020304" pitchFamily="18" charset="0"/>
              </a:rPr>
              <a:t>The Deposit class handles the process of depositing money into the user's account. It updates the account balance and records the transaction.</a:t>
            </a:r>
          </a:p>
          <a:p>
            <a:pPr marL="285750" indent="-285750" algn="l">
              <a:lnSpc>
                <a:spcPct val="150000"/>
              </a:lnSpc>
              <a:buClrTx/>
              <a:buFont typeface="Wingdings" panose="05000000000000000000" pitchFamily="2" charset="2"/>
              <a:buChar char="q"/>
            </a:pPr>
            <a:r>
              <a:rPr lang="en-US" sz="1600" b="1" i="0" u="none" strike="noStrike" baseline="0" dirty="0" err="1">
                <a:solidFill>
                  <a:srgbClr val="000000"/>
                </a:solidFill>
                <a:latin typeface="Times New Roman" panose="02020603050405020304" pitchFamily="18" charset="0"/>
              </a:rPr>
              <a:t>Withrwal</a:t>
            </a:r>
            <a:r>
              <a:rPr lang="en-US" sz="1600" b="1" i="0" u="none" strike="noStrike" baseline="0" dirty="0">
                <a:solidFill>
                  <a:srgbClr val="000000"/>
                </a:solidFill>
                <a:latin typeface="Times New Roman" panose="02020603050405020304" pitchFamily="18" charset="0"/>
              </a:rPr>
              <a:t> Class: </a:t>
            </a:r>
            <a:r>
              <a:rPr lang="en-US" sz="1600" b="0" i="0" u="none" strike="noStrike" baseline="0" dirty="0">
                <a:solidFill>
                  <a:srgbClr val="000000"/>
                </a:solidFill>
                <a:latin typeface="Times New Roman" panose="02020603050405020304" pitchFamily="18" charset="0"/>
              </a:rPr>
              <a:t>The Withdrawal class manages the withdrawal of funds from the user's account. It checks for sufficient balance before allowing the transaction and updates the account balance accordingly</a:t>
            </a:r>
            <a:r>
              <a:rPr lang="en-US" sz="1800" b="0" i="0" u="none" strike="noStrike" baseline="0" dirty="0">
                <a:solidFill>
                  <a:srgbClr val="000000"/>
                </a:solidFill>
                <a:latin typeface="Times New Roman" panose="02020603050405020304" pitchFamily="18" charset="0"/>
              </a:rPr>
              <a:t>. </a:t>
            </a:r>
          </a:p>
          <a:p>
            <a:pPr marL="285750" indent="-285750" algn="l">
              <a:lnSpc>
                <a:spcPct val="150000"/>
              </a:lnSpc>
              <a:buClrTx/>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Transaction Class: </a:t>
            </a:r>
            <a:r>
              <a:rPr lang="en-US" sz="1600" b="0" i="0" u="none" strike="noStrike" baseline="0" dirty="0">
                <a:solidFill>
                  <a:srgbClr val="000000"/>
                </a:solidFill>
                <a:latin typeface="Times New Roman" panose="02020603050405020304" pitchFamily="18" charset="0"/>
              </a:rPr>
              <a:t>The Transaction class records all financial operations performed by the user, such as deposits, withdrawals, and transfers. It maintains a detailed transaction history that can be accessed by the user or admin .</a:t>
            </a:r>
          </a:p>
          <a:p>
            <a:pPr marL="285750" indent="-285750" algn="l">
              <a:lnSpc>
                <a:spcPct val="150000"/>
              </a:lnSpc>
              <a:buClrTx/>
              <a:buFont typeface="Wingdings" panose="05000000000000000000" pitchFamily="2" charset="2"/>
              <a:buChar char="q"/>
            </a:pPr>
            <a:endParaRPr lang="en-US" sz="1600" b="0" i="0" u="none" strike="noStrike" baseline="0" dirty="0">
              <a:solidFill>
                <a:srgbClr val="000000"/>
              </a:solidFill>
              <a:latin typeface="Times New Roman" panose="02020603050405020304" pitchFamily="18" charset="0"/>
            </a:endParaRPr>
          </a:p>
          <a:p>
            <a:pPr marL="285750" indent="-285750" algn="l">
              <a:lnSpc>
                <a:spcPct val="150000"/>
              </a:lnSpc>
              <a:buClrTx/>
              <a:buFont typeface="Wingdings" panose="05000000000000000000" pitchFamily="2" charset="2"/>
              <a:buChar char="q"/>
            </a:pPr>
            <a:endParaRPr lang="en-US" sz="1600" b="0" i="0" u="none" strike="noStrike" baseline="0" dirty="0">
              <a:solidFill>
                <a:srgbClr val="000000"/>
              </a:solidFill>
              <a:latin typeface="Times New Roman" panose="02020603050405020304" pitchFamily="18" charset="0"/>
            </a:endParaRPr>
          </a:p>
          <a:p>
            <a:pPr>
              <a:lnSpc>
                <a:spcPct val="150000"/>
              </a:lnSpc>
            </a:pP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3519329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C51835-39EE-7701-353B-630DF03DC2C5}"/>
              </a:ext>
            </a:extLst>
          </p:cNvPr>
          <p:cNvSpPr>
            <a:spLocks noGrp="1"/>
          </p:cNvSpPr>
          <p:nvPr>
            <p:ph type="subTitle" idx="1"/>
          </p:nvPr>
        </p:nvSpPr>
        <p:spPr>
          <a:xfrm>
            <a:off x="574767" y="372291"/>
            <a:ext cx="6544490" cy="3781698"/>
          </a:xfrm>
        </p:spPr>
        <p:txBody>
          <a:bodyPr>
            <a:normAutofit/>
          </a:bodyPr>
          <a:lstStyle/>
          <a:p>
            <a:pPr marL="285750" indent="-285750" algn="l">
              <a:lnSpc>
                <a:spcPct val="150000"/>
              </a:lnSpc>
              <a:buClrTx/>
              <a:buFont typeface="Wingdings" panose="05000000000000000000" pitchFamily="2" charset="2"/>
              <a:buChar char="q"/>
            </a:pPr>
            <a:r>
              <a:rPr lang="en-US" sz="1600" b="1" i="0" u="none" strike="noStrike" baseline="0" dirty="0" err="1">
                <a:solidFill>
                  <a:srgbClr val="000000"/>
                </a:solidFill>
                <a:latin typeface="Times New Roman" panose="02020603050405020304" pitchFamily="18" charset="0"/>
              </a:rPr>
              <a:t>FastCash</a:t>
            </a:r>
            <a:r>
              <a:rPr lang="en-US" sz="1600" b="1" i="0" u="none" strike="noStrike" baseline="0" dirty="0">
                <a:solidFill>
                  <a:srgbClr val="000000"/>
                </a:solidFill>
                <a:latin typeface="Times New Roman" panose="02020603050405020304" pitchFamily="18" charset="0"/>
              </a:rPr>
              <a:t> Class: </a:t>
            </a:r>
            <a:r>
              <a:rPr lang="en-US" sz="1600" b="0" i="0" u="none" strike="noStrike" baseline="0" dirty="0">
                <a:solidFill>
                  <a:srgbClr val="000000"/>
                </a:solidFill>
                <a:latin typeface="Times New Roman" panose="02020603050405020304" pitchFamily="18" charset="0"/>
              </a:rPr>
              <a:t>The </a:t>
            </a:r>
            <a:r>
              <a:rPr lang="en-US" sz="1600" b="0" i="0" u="none" strike="noStrike" baseline="0" dirty="0" err="1">
                <a:solidFill>
                  <a:srgbClr val="000000"/>
                </a:solidFill>
                <a:latin typeface="Times New Roman" panose="02020603050405020304" pitchFamily="18" charset="0"/>
              </a:rPr>
              <a:t>FastCash</a:t>
            </a:r>
            <a:r>
              <a:rPr lang="en-US" sz="1600" b="0" i="0" u="none" strike="noStrike" baseline="0" dirty="0">
                <a:solidFill>
                  <a:srgbClr val="000000"/>
                </a:solidFill>
                <a:latin typeface="Times New Roman" panose="02020603050405020304" pitchFamily="18" charset="0"/>
              </a:rPr>
              <a:t> class provides a quick withdrawal option for predefined amounts, allowing users to withdraw a set amount with a single click .</a:t>
            </a:r>
          </a:p>
          <a:p>
            <a:pPr marL="285750" indent="-285750" algn="l">
              <a:lnSpc>
                <a:spcPct val="150000"/>
              </a:lnSpc>
              <a:buClrTx/>
              <a:buFont typeface="Wingdings" panose="05000000000000000000" pitchFamily="2" charset="2"/>
              <a:buChar char="q"/>
            </a:pPr>
            <a:r>
              <a:rPr lang="en-US" sz="1600" b="1" i="0" u="none" strike="noStrike" baseline="0" dirty="0" err="1">
                <a:solidFill>
                  <a:srgbClr val="000000"/>
                </a:solidFill>
                <a:latin typeface="Times New Roman" panose="02020603050405020304" pitchFamily="18" charset="0"/>
              </a:rPr>
              <a:t>MiniStatement</a:t>
            </a:r>
            <a:r>
              <a:rPr lang="en-US" sz="1600" b="1" i="0" u="none" strike="noStrike" baseline="0" dirty="0">
                <a:solidFill>
                  <a:srgbClr val="000000"/>
                </a:solidFill>
                <a:latin typeface="Times New Roman" panose="02020603050405020304" pitchFamily="18" charset="0"/>
              </a:rPr>
              <a:t> Class: </a:t>
            </a:r>
            <a:r>
              <a:rPr lang="en-US" sz="1600" b="0" i="0" u="none" strike="noStrike" baseline="0" dirty="0">
                <a:solidFill>
                  <a:srgbClr val="000000"/>
                </a:solidFill>
                <a:latin typeface="Times New Roman" panose="02020603050405020304" pitchFamily="18" charset="0"/>
              </a:rPr>
              <a:t>The </a:t>
            </a:r>
            <a:r>
              <a:rPr lang="en-US" sz="1600" b="0" i="0" u="none" strike="noStrike" baseline="0" dirty="0" err="1">
                <a:solidFill>
                  <a:srgbClr val="000000"/>
                </a:solidFill>
                <a:latin typeface="Times New Roman" panose="02020603050405020304" pitchFamily="18" charset="0"/>
              </a:rPr>
              <a:t>MiniStatement</a:t>
            </a:r>
            <a:r>
              <a:rPr lang="en-US" sz="1600" b="0" i="0" u="none" strike="noStrike" baseline="0" dirty="0">
                <a:solidFill>
                  <a:srgbClr val="000000"/>
                </a:solidFill>
                <a:latin typeface="Times New Roman" panose="02020603050405020304" pitchFamily="18" charset="0"/>
              </a:rPr>
              <a:t> class provides a summary of the most recent transactions in the user's account. It is a quick way for users to review their recent account activities .</a:t>
            </a:r>
          </a:p>
          <a:p>
            <a:pPr marL="285750" indent="-285750" algn="l">
              <a:lnSpc>
                <a:spcPct val="150000"/>
              </a:lnSpc>
              <a:buClrTx/>
              <a:buFont typeface="Wingdings" panose="05000000000000000000" pitchFamily="2" charset="2"/>
              <a:buChar char="q"/>
            </a:pPr>
            <a:r>
              <a:rPr lang="en-US" sz="1600" b="1" i="0" u="none" strike="noStrike" baseline="0" dirty="0" err="1">
                <a:solidFill>
                  <a:srgbClr val="000000"/>
                </a:solidFill>
                <a:latin typeface="Times New Roman" panose="02020603050405020304" pitchFamily="18" charset="0"/>
              </a:rPr>
              <a:t>PinChange</a:t>
            </a:r>
            <a:r>
              <a:rPr lang="en-US" sz="1600" b="1" i="0" u="none" strike="noStrike" baseline="0" dirty="0">
                <a:solidFill>
                  <a:srgbClr val="000000"/>
                </a:solidFill>
                <a:latin typeface="Times New Roman" panose="02020603050405020304" pitchFamily="18" charset="0"/>
              </a:rPr>
              <a:t> Class: </a:t>
            </a:r>
            <a:r>
              <a:rPr lang="en-US" sz="1600" b="0" i="0" u="none" strike="noStrike" baseline="0" dirty="0">
                <a:solidFill>
                  <a:srgbClr val="000000"/>
                </a:solidFill>
                <a:latin typeface="Times New Roman" panose="02020603050405020304" pitchFamily="18" charset="0"/>
              </a:rPr>
              <a:t>The </a:t>
            </a:r>
            <a:r>
              <a:rPr lang="en-US" sz="1600" b="0" i="0" u="none" strike="noStrike" baseline="0" dirty="0" err="1">
                <a:solidFill>
                  <a:srgbClr val="000000"/>
                </a:solidFill>
                <a:latin typeface="Times New Roman" panose="02020603050405020304" pitchFamily="18" charset="0"/>
              </a:rPr>
              <a:t>PinChange</a:t>
            </a:r>
            <a:r>
              <a:rPr lang="en-US" sz="1600" b="0" i="0" u="none" strike="noStrike" baseline="0" dirty="0">
                <a:solidFill>
                  <a:srgbClr val="000000"/>
                </a:solidFill>
                <a:latin typeface="Times New Roman" panose="02020603050405020304" pitchFamily="18" charset="0"/>
              </a:rPr>
              <a:t> class allows users to update their account's PIN (Personal Identification Number). It includes security checks and ensures the new PIN meets security criteria .</a:t>
            </a:r>
            <a:endParaRPr lang="en-US" sz="1200" dirty="0"/>
          </a:p>
        </p:txBody>
      </p:sp>
    </p:spTree>
    <p:extLst>
      <p:ext uri="{BB962C8B-B14F-4D97-AF65-F5344CB8AC3E}">
        <p14:creationId xmlns:p14="http://schemas.microsoft.com/office/powerpoint/2010/main" val="38481621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EF28-E569-F62F-DF19-90DB2230678A}"/>
              </a:ext>
            </a:extLst>
          </p:cNvPr>
          <p:cNvSpPr>
            <a:spLocks noGrp="1"/>
          </p:cNvSpPr>
          <p:nvPr>
            <p:ph type="ctrTitle"/>
          </p:nvPr>
        </p:nvSpPr>
        <p:spPr>
          <a:xfrm>
            <a:off x="594360" y="111034"/>
            <a:ext cx="6511834" cy="633549"/>
          </a:xfrm>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Graphical User Interface:</a:t>
            </a:r>
          </a:p>
        </p:txBody>
      </p:sp>
      <p:sp>
        <p:nvSpPr>
          <p:cNvPr id="3" name="Subtitle 2">
            <a:extLst>
              <a:ext uri="{FF2B5EF4-FFF2-40B4-BE49-F238E27FC236}">
                <a16:creationId xmlns:a16="http://schemas.microsoft.com/office/drawing/2014/main" id="{EDA0E44A-95B5-D08F-737B-89A28751C270}"/>
              </a:ext>
            </a:extLst>
          </p:cNvPr>
          <p:cNvSpPr>
            <a:spLocks noGrp="1"/>
          </p:cNvSpPr>
          <p:nvPr>
            <p:ph type="subTitle" idx="1"/>
          </p:nvPr>
        </p:nvSpPr>
        <p:spPr>
          <a:xfrm>
            <a:off x="398417" y="894806"/>
            <a:ext cx="7151913" cy="3696788"/>
          </a:xfrm>
        </p:spPr>
        <p:txBody>
          <a:bodyPr>
            <a:normAutofit lnSpcReduction="10000"/>
          </a:bodyPr>
          <a:lstStyle/>
          <a:p>
            <a:pPr marL="285750" indent="-285750" algn="l">
              <a:lnSpc>
                <a:spcPct val="150000"/>
              </a:lnSpc>
              <a:buClrTx/>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 GUI in Java is a visual component that allows users to interact with an application through elements like buttons, text fields, labels, and more. It enhances user experience by providing an intuitive and visually appealing interface.</a:t>
            </a:r>
          </a:p>
          <a:p>
            <a:pPr marL="285750" indent="-285750" algn="l">
              <a:lnSpc>
                <a:spcPct val="150000"/>
              </a:lnSpc>
              <a:buClrTx/>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 well-designed GUI is crucial for a banking management system to provide a user-friendly experience. Here are some key components </a:t>
            </a:r>
          </a:p>
          <a:p>
            <a:pPr marL="285750" indent="-285750" algn="l">
              <a:lnSpc>
                <a:spcPct val="110000"/>
              </a:lnSpc>
              <a:buClrTx/>
              <a:buFont typeface="Wingdings" panose="05000000000000000000" pitchFamily="2" charset="2"/>
              <a:buChar char="q"/>
            </a:pPr>
            <a:r>
              <a:rPr lang="en-US" sz="1600" b="1" u="sng" dirty="0">
                <a:solidFill>
                  <a:schemeClr val="tx1"/>
                </a:solidFill>
                <a:latin typeface="Times New Roman" panose="02020603050405020304" pitchFamily="18" charset="0"/>
                <a:cs typeface="Times New Roman" panose="02020603050405020304" pitchFamily="18" charset="0"/>
              </a:rPr>
              <a:t>Key Components:</a:t>
            </a:r>
          </a:p>
          <a:p>
            <a:pPr marL="342900" indent="-342900" algn="l">
              <a:lnSpc>
                <a:spcPct val="110000"/>
              </a:lnSpc>
              <a:buClrTx/>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Containers: </a:t>
            </a:r>
            <a:r>
              <a:rPr lang="en-US" sz="1600" dirty="0" err="1">
                <a:solidFill>
                  <a:schemeClr val="tx1"/>
                </a:solidFill>
                <a:latin typeface="Times New Roman" panose="02020603050405020304" pitchFamily="18" charset="0"/>
                <a:cs typeface="Times New Roman" panose="02020603050405020304" pitchFamily="18" charset="0"/>
              </a:rPr>
              <a:t>JFrame</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JPanel</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JDailog,etc</a:t>
            </a:r>
            <a:r>
              <a:rPr lang="en-US" sz="1600" dirty="0">
                <a:solidFill>
                  <a:schemeClr val="tx1"/>
                </a:solidFill>
                <a:latin typeface="Times New Roman" panose="02020603050405020304" pitchFamily="18" charset="0"/>
                <a:cs typeface="Times New Roman" panose="02020603050405020304" pitchFamily="18" charset="0"/>
              </a:rPr>
              <a:t>.</a:t>
            </a:r>
          </a:p>
          <a:p>
            <a:pPr marL="342900" indent="-342900" algn="l">
              <a:lnSpc>
                <a:spcPct val="110000"/>
              </a:lnSpc>
              <a:buClrTx/>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Controls: </a:t>
            </a:r>
            <a:r>
              <a:rPr lang="en-US" sz="1600" dirty="0" err="1">
                <a:solidFill>
                  <a:schemeClr val="tx1"/>
                </a:solidFill>
                <a:latin typeface="Times New Roman" panose="02020603050405020304" pitchFamily="18" charset="0"/>
                <a:cs typeface="Times New Roman" panose="02020603050405020304" pitchFamily="18" charset="0"/>
              </a:rPr>
              <a:t>JButton</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JTextfield</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JCheckbox</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JList</a:t>
            </a:r>
            <a:r>
              <a:rPr lang="en-US" sz="1600" dirty="0">
                <a:solidFill>
                  <a:schemeClr val="tx1"/>
                </a:solidFill>
                <a:latin typeface="Times New Roman" panose="02020603050405020304" pitchFamily="18" charset="0"/>
                <a:cs typeface="Times New Roman" panose="02020603050405020304" pitchFamily="18" charset="0"/>
              </a:rPr>
              <a:t> , etc.</a:t>
            </a:r>
          </a:p>
          <a:p>
            <a:pPr marL="342900" indent="-342900" algn="l">
              <a:lnSpc>
                <a:spcPct val="110000"/>
              </a:lnSpc>
              <a:buClrTx/>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Layout Managers:</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BorderLayout</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FlowLayout</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GridLayout</a:t>
            </a:r>
            <a:r>
              <a:rPr lang="en-US" sz="1600" dirty="0">
                <a:solidFill>
                  <a:schemeClr val="tx1"/>
                </a:solidFill>
                <a:latin typeface="Times New Roman" panose="02020603050405020304" pitchFamily="18" charset="0"/>
                <a:cs typeface="Times New Roman" panose="02020603050405020304" pitchFamily="18" charset="0"/>
              </a:rPr>
              <a:t> , etc.</a:t>
            </a:r>
          </a:p>
          <a:p>
            <a:pPr marL="285750" indent="-285750" algn="l">
              <a:buClrTx/>
              <a:buFont typeface="Wingdings" panose="05000000000000000000" pitchFamily="2" charset="2"/>
              <a:buChar char="q"/>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q"/>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q"/>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q"/>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4199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C097-A9AF-F2D1-4E19-85A41968009D}"/>
              </a:ext>
            </a:extLst>
          </p:cNvPr>
          <p:cNvSpPr>
            <a:spLocks noGrp="1"/>
          </p:cNvSpPr>
          <p:nvPr>
            <p:ph type="ctrTitle"/>
          </p:nvPr>
        </p:nvSpPr>
        <p:spPr>
          <a:xfrm>
            <a:off x="672737" y="47974"/>
            <a:ext cx="6361611" cy="585575"/>
          </a:xfrm>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Visual Examples:</a:t>
            </a:r>
          </a:p>
        </p:txBody>
      </p:sp>
      <p:sp>
        <p:nvSpPr>
          <p:cNvPr id="3" name="Subtitle 2">
            <a:extLst>
              <a:ext uri="{FF2B5EF4-FFF2-40B4-BE49-F238E27FC236}">
                <a16:creationId xmlns:a16="http://schemas.microsoft.com/office/drawing/2014/main" id="{716FCFF6-7031-C97F-CDA2-2B7173489BB2}"/>
              </a:ext>
            </a:extLst>
          </p:cNvPr>
          <p:cNvSpPr>
            <a:spLocks noGrp="1"/>
          </p:cNvSpPr>
          <p:nvPr>
            <p:ph type="subTitle" idx="1"/>
          </p:nvPr>
        </p:nvSpPr>
        <p:spPr>
          <a:xfrm>
            <a:off x="555624" y="4731295"/>
            <a:ext cx="7837262" cy="307702"/>
          </a:xfrm>
        </p:spPr>
        <p:txBody>
          <a:bodyPr>
            <a:noAutofit/>
          </a:bodyPr>
          <a:lstStyle/>
          <a:p>
            <a:pPr algn="ctr"/>
            <a:r>
              <a:rPr lang="en-US" sz="1600" b="0" i="0" u="sng" strike="noStrike" baseline="0" dirty="0">
                <a:solidFill>
                  <a:srgbClr val="000000"/>
                </a:solidFill>
                <a:latin typeface="Times New Roman" panose="02020603050405020304" pitchFamily="18" charset="0"/>
              </a:rPr>
              <a:t>Fig 1. Login Page </a:t>
            </a:r>
            <a:endParaRPr lang="en-US" sz="1600" u="sng" dirty="0"/>
          </a:p>
        </p:txBody>
      </p:sp>
      <p:grpSp>
        <p:nvGrpSpPr>
          <p:cNvPr id="6" name="Group 4">
            <a:extLst>
              <a:ext uri="{FF2B5EF4-FFF2-40B4-BE49-F238E27FC236}">
                <a16:creationId xmlns:a16="http://schemas.microsoft.com/office/drawing/2014/main" id="{E39FB947-C113-AAE2-1831-FB390119A3FC}"/>
              </a:ext>
            </a:extLst>
          </p:cNvPr>
          <p:cNvGrpSpPr>
            <a:grpSpLocks noChangeAspect="1"/>
          </p:cNvGrpSpPr>
          <p:nvPr/>
        </p:nvGrpSpPr>
        <p:grpSpPr bwMode="auto">
          <a:xfrm>
            <a:off x="555624" y="698863"/>
            <a:ext cx="7837262" cy="3951514"/>
            <a:chOff x="350" y="448"/>
            <a:chExt cx="4213" cy="2037"/>
          </a:xfrm>
        </p:grpSpPr>
        <p:sp>
          <p:nvSpPr>
            <p:cNvPr id="7" name="AutoShape 3">
              <a:extLst>
                <a:ext uri="{FF2B5EF4-FFF2-40B4-BE49-F238E27FC236}">
                  <a16:creationId xmlns:a16="http://schemas.microsoft.com/office/drawing/2014/main" id="{46F6385D-C8FC-1432-E4A8-F3FD70127C6B}"/>
                </a:ext>
              </a:extLst>
            </p:cNvPr>
            <p:cNvSpPr>
              <a:spLocks noChangeAspect="1" noChangeArrowheads="1" noTextEdit="1"/>
            </p:cNvSpPr>
            <p:nvPr/>
          </p:nvSpPr>
          <p:spPr bwMode="auto">
            <a:xfrm>
              <a:off x="350" y="448"/>
              <a:ext cx="4213"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1F5E63F1-1367-00A5-02EF-6CD307961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 y="448"/>
              <a:ext cx="4216" cy="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92204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A1C84D-534D-9E92-AB7E-9D4690156C5E}"/>
              </a:ext>
            </a:extLst>
          </p:cNvPr>
          <p:cNvSpPr>
            <a:spLocks noGrp="1"/>
          </p:cNvSpPr>
          <p:nvPr>
            <p:ph type="subTitle" idx="1"/>
          </p:nvPr>
        </p:nvSpPr>
        <p:spPr>
          <a:xfrm>
            <a:off x="352697" y="4258491"/>
            <a:ext cx="7857309" cy="470263"/>
          </a:xfrm>
        </p:spPr>
        <p:txBody>
          <a:bodyPr>
            <a:normAutofit/>
          </a:bodyPr>
          <a:lstStyle/>
          <a:p>
            <a:pPr algn="ctr"/>
            <a:r>
              <a:rPr lang="en-US" sz="1600" b="0" i="0" u="sng" strike="noStrike" baseline="0" dirty="0">
                <a:solidFill>
                  <a:srgbClr val="000000"/>
                </a:solidFill>
                <a:latin typeface="Times New Roman" panose="02020603050405020304" pitchFamily="18" charset="0"/>
              </a:rPr>
              <a:t>Fig 2. </a:t>
            </a:r>
            <a:r>
              <a:rPr lang="en-US" sz="1600" i="0" u="sng" strike="noStrike" baseline="0" dirty="0">
                <a:solidFill>
                  <a:srgbClr val="000000"/>
                </a:solidFill>
                <a:latin typeface="Times New Roman" panose="02020603050405020304" pitchFamily="18" charset="0"/>
              </a:rPr>
              <a:t>Transactions Page </a:t>
            </a:r>
          </a:p>
          <a:p>
            <a:pPr algn="ctr"/>
            <a:endParaRPr lang="en-US" sz="1600" i="0" u="sng" strike="noStrike" baseline="0" dirty="0">
              <a:solidFill>
                <a:srgbClr val="000000"/>
              </a:solidFill>
              <a:latin typeface="Times New Roman" panose="02020603050405020304" pitchFamily="18" charset="0"/>
            </a:endParaRPr>
          </a:p>
          <a:p>
            <a:pPr algn="ctr"/>
            <a:endParaRPr lang="en-US" sz="1600" i="0" u="sng" strike="noStrike" baseline="0" dirty="0">
              <a:solidFill>
                <a:srgbClr val="000000"/>
              </a:solidFill>
              <a:latin typeface="Times New Roman" panose="02020603050405020304" pitchFamily="18" charset="0"/>
            </a:endParaRPr>
          </a:p>
          <a:p>
            <a:pPr algn="ctr"/>
            <a:endParaRPr lang="en-US" sz="1600" u="sng" dirty="0"/>
          </a:p>
        </p:txBody>
      </p:sp>
      <p:pic>
        <p:nvPicPr>
          <p:cNvPr id="5" name="Picture 4">
            <a:extLst>
              <a:ext uri="{FF2B5EF4-FFF2-40B4-BE49-F238E27FC236}">
                <a16:creationId xmlns:a16="http://schemas.microsoft.com/office/drawing/2014/main" id="{DBFBC1E6-9353-6E61-2F95-59BF5CAD3F27}"/>
              </a:ext>
            </a:extLst>
          </p:cNvPr>
          <p:cNvPicPr>
            <a:picLocks noChangeAspect="1"/>
          </p:cNvPicPr>
          <p:nvPr/>
        </p:nvPicPr>
        <p:blipFill>
          <a:blip r:embed="rId2"/>
          <a:stretch>
            <a:fillRect/>
          </a:stretch>
        </p:blipFill>
        <p:spPr>
          <a:xfrm>
            <a:off x="352697" y="176349"/>
            <a:ext cx="7857309" cy="4082142"/>
          </a:xfrm>
          <a:prstGeom prst="rect">
            <a:avLst/>
          </a:prstGeom>
        </p:spPr>
      </p:pic>
    </p:spTree>
    <p:extLst>
      <p:ext uri="{BB962C8B-B14F-4D97-AF65-F5344CB8AC3E}">
        <p14:creationId xmlns:p14="http://schemas.microsoft.com/office/powerpoint/2010/main" val="32772494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289242" y="126570"/>
            <a:ext cx="669885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solidFill>
                  <a:schemeClr val="tx1"/>
                </a:solidFill>
                <a:latin typeface="Times New Roman" panose="02020603050405020304" pitchFamily="18" charset="0"/>
                <a:cs typeface="Times New Roman" panose="02020603050405020304" pitchFamily="18" charset="0"/>
                <a:sym typeface="IBM Plex Mono"/>
              </a:rPr>
              <a:t>Table of contents :</a:t>
            </a:r>
            <a:endParaRPr sz="3200" b="1" dirty="0">
              <a:solidFill>
                <a:schemeClr val="tx1"/>
              </a:solidFill>
              <a:latin typeface="Times New Roman" panose="02020603050405020304" pitchFamily="18" charset="0"/>
              <a:cs typeface="Times New Roman" panose="02020603050405020304" pitchFamily="18" charset="0"/>
              <a:sym typeface="IBM Plex Mono"/>
            </a:endParaRPr>
          </a:p>
        </p:txBody>
      </p:sp>
      <p:sp>
        <p:nvSpPr>
          <p:cNvPr id="30" name="TextBox 29">
            <a:extLst>
              <a:ext uri="{FF2B5EF4-FFF2-40B4-BE49-F238E27FC236}">
                <a16:creationId xmlns:a16="http://schemas.microsoft.com/office/drawing/2014/main" id="{DA6F7FCB-51F0-0B30-032F-27B9DAF9E760}"/>
              </a:ext>
            </a:extLst>
          </p:cNvPr>
          <p:cNvSpPr txBox="1"/>
          <p:nvPr/>
        </p:nvSpPr>
        <p:spPr>
          <a:xfrm>
            <a:off x="485185" y="955464"/>
            <a:ext cx="8173629" cy="3872855"/>
          </a:xfrm>
          <a:prstGeom prst="rect">
            <a:avLst/>
          </a:prstGeom>
          <a:noFill/>
        </p:spPr>
        <p:txBody>
          <a:bodyPr wrap="square" rtlCol="0">
            <a:spAutoFit/>
          </a:bodyPr>
          <a:lstStyle/>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About the Internship</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Company Overview</a:t>
            </a:r>
          </a:p>
          <a:p>
            <a:pPr marL="285750" indent="-285750" algn="just">
              <a:spcBef>
                <a:spcPts val="100"/>
              </a:spcBef>
              <a:spcAft>
                <a:spcPts val="100"/>
              </a:spcAft>
              <a:buFont typeface="Wingdings" panose="05000000000000000000" pitchFamily="2" charset="2"/>
              <a:buChar char="q"/>
            </a:pPr>
            <a:r>
              <a:rPr lang="en" sz="1600" dirty="0">
                <a:solidFill>
                  <a:schemeClr val="tx1"/>
                </a:solidFill>
                <a:latin typeface="Times New Roman" panose="02020603050405020304" pitchFamily="18" charset="0"/>
                <a:cs typeface="Times New Roman" pitchFamily="18" charset="0"/>
              </a:rPr>
              <a:t>Sectors in which the Company Works</a:t>
            </a:r>
            <a:endParaRPr lang="en-IN" sz="1600" dirty="0">
              <a:latin typeface="Times New Roman" panose="02020603050405020304" pitchFamily="18" charset="0"/>
              <a:cs typeface="Times New Roman" panose="02020603050405020304" pitchFamily="18" charset="0"/>
            </a:endParaRP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Internship Domain</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Overview of Java</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Introduction to Project</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Project Features</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Project goal</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Project Implementation</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Use case </a:t>
            </a:r>
            <a:r>
              <a:rPr lang="en-IN" sz="1600" dirty="0" err="1">
                <a:latin typeface="Times New Roman" panose="02020603050405020304" pitchFamily="18" charset="0"/>
                <a:cs typeface="Times New Roman" panose="02020603050405020304" pitchFamily="18" charset="0"/>
              </a:rPr>
              <a:t>Daigram</a:t>
            </a:r>
            <a:endParaRPr lang="en-IN" sz="1600" dirty="0">
              <a:latin typeface="Times New Roman" panose="02020603050405020304" pitchFamily="18" charset="0"/>
              <a:cs typeface="Times New Roman" panose="02020603050405020304" pitchFamily="18" charset="0"/>
            </a:endParaRP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Modules</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Graphical User Interface</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Visual Examples / Snapshots</a:t>
            </a:r>
          </a:p>
          <a:p>
            <a:pPr marL="285750" indent="-285750" algn="just">
              <a:spcBef>
                <a:spcPts val="100"/>
              </a:spcBef>
              <a:spcAft>
                <a:spcPts val="100"/>
              </a:spcAf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References </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Tm="180">
        <p14:switch dir="r"/>
      </p:transition>
    </mc:Choice>
    <mc:Fallback xmlns="">
      <p:transition spd="slow" advTm="18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7366C6-3018-C547-69EC-38C0A3060B2C}"/>
              </a:ext>
            </a:extLst>
          </p:cNvPr>
          <p:cNvSpPr>
            <a:spLocks noGrp="1"/>
          </p:cNvSpPr>
          <p:nvPr>
            <p:ph type="subTitle" idx="1"/>
          </p:nvPr>
        </p:nvSpPr>
        <p:spPr>
          <a:xfrm>
            <a:off x="483325" y="4279096"/>
            <a:ext cx="7582989" cy="358218"/>
          </a:xfrm>
        </p:spPr>
        <p:txBody>
          <a:bodyPr>
            <a:normAutofit/>
          </a:bodyPr>
          <a:lstStyle/>
          <a:p>
            <a:pPr algn="ctr"/>
            <a:r>
              <a:rPr lang="en-US" sz="1500" b="0" i="0" u="sng" strike="noStrike" baseline="0" dirty="0">
                <a:solidFill>
                  <a:srgbClr val="000000"/>
                </a:solidFill>
                <a:latin typeface="Times New Roman" panose="02020603050405020304" pitchFamily="18" charset="0"/>
              </a:rPr>
              <a:t>Fig. 3 Deposit Amount Page </a:t>
            </a:r>
            <a:endParaRPr lang="en-US" sz="1500" u="sng" dirty="0"/>
          </a:p>
        </p:txBody>
      </p:sp>
      <p:pic>
        <p:nvPicPr>
          <p:cNvPr id="5" name="Picture 4">
            <a:extLst>
              <a:ext uri="{FF2B5EF4-FFF2-40B4-BE49-F238E27FC236}">
                <a16:creationId xmlns:a16="http://schemas.microsoft.com/office/drawing/2014/main" id="{21CF286F-B624-9821-2E72-D64A49B343DB}"/>
              </a:ext>
            </a:extLst>
          </p:cNvPr>
          <p:cNvPicPr>
            <a:picLocks noChangeAspect="1"/>
          </p:cNvPicPr>
          <p:nvPr/>
        </p:nvPicPr>
        <p:blipFill>
          <a:blip r:embed="rId2"/>
          <a:stretch>
            <a:fillRect/>
          </a:stretch>
        </p:blipFill>
        <p:spPr>
          <a:xfrm>
            <a:off x="483325" y="78377"/>
            <a:ext cx="7582989" cy="4114800"/>
          </a:xfrm>
          <a:prstGeom prst="rect">
            <a:avLst/>
          </a:prstGeom>
        </p:spPr>
      </p:pic>
    </p:spTree>
    <p:extLst>
      <p:ext uri="{BB962C8B-B14F-4D97-AF65-F5344CB8AC3E}">
        <p14:creationId xmlns:p14="http://schemas.microsoft.com/office/powerpoint/2010/main" val="10100428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5AF982-63BE-8F40-67A3-4F36E9CE1ACE}"/>
              </a:ext>
            </a:extLst>
          </p:cNvPr>
          <p:cNvSpPr>
            <a:spLocks noGrp="1"/>
          </p:cNvSpPr>
          <p:nvPr>
            <p:ph type="subTitle" idx="1"/>
          </p:nvPr>
        </p:nvSpPr>
        <p:spPr>
          <a:xfrm>
            <a:off x="633549" y="4575552"/>
            <a:ext cx="7132320" cy="375271"/>
          </a:xfrm>
        </p:spPr>
        <p:txBody>
          <a:bodyPr>
            <a:normAutofit/>
          </a:bodyPr>
          <a:lstStyle/>
          <a:p>
            <a:pPr algn="ctr"/>
            <a:r>
              <a:rPr lang="en-US" sz="1600" b="0" i="0" u="sng" strike="noStrike" baseline="0" dirty="0">
                <a:solidFill>
                  <a:srgbClr val="000000"/>
                </a:solidFill>
                <a:latin typeface="Times New Roman" panose="02020603050405020304" pitchFamily="18" charset="0"/>
              </a:rPr>
              <a:t>Fig. 4 Withdrawal Page </a:t>
            </a:r>
            <a:endParaRPr lang="en-US" sz="1200" u="sng" dirty="0"/>
          </a:p>
        </p:txBody>
      </p:sp>
      <p:pic>
        <p:nvPicPr>
          <p:cNvPr id="5" name="Picture 4">
            <a:extLst>
              <a:ext uri="{FF2B5EF4-FFF2-40B4-BE49-F238E27FC236}">
                <a16:creationId xmlns:a16="http://schemas.microsoft.com/office/drawing/2014/main" id="{0D0F3D12-0877-C082-FB01-2AAB1950093D}"/>
              </a:ext>
            </a:extLst>
          </p:cNvPr>
          <p:cNvPicPr>
            <a:picLocks noChangeAspect="1"/>
          </p:cNvPicPr>
          <p:nvPr/>
        </p:nvPicPr>
        <p:blipFill>
          <a:blip r:embed="rId2"/>
          <a:stretch>
            <a:fillRect/>
          </a:stretch>
        </p:blipFill>
        <p:spPr>
          <a:xfrm>
            <a:off x="542109" y="137159"/>
            <a:ext cx="7223760" cy="4356464"/>
          </a:xfrm>
          <a:prstGeom prst="rect">
            <a:avLst/>
          </a:prstGeom>
        </p:spPr>
      </p:pic>
    </p:spTree>
    <p:extLst>
      <p:ext uri="{BB962C8B-B14F-4D97-AF65-F5344CB8AC3E}">
        <p14:creationId xmlns:p14="http://schemas.microsoft.com/office/powerpoint/2010/main" val="16780959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A61EC0-7735-77B6-7F7A-D8271C2CD27F}"/>
              </a:ext>
            </a:extLst>
          </p:cNvPr>
          <p:cNvSpPr>
            <a:spLocks noGrp="1"/>
          </p:cNvSpPr>
          <p:nvPr>
            <p:ph type="subTitle" idx="1"/>
          </p:nvPr>
        </p:nvSpPr>
        <p:spPr>
          <a:xfrm>
            <a:off x="600891" y="4507696"/>
            <a:ext cx="7001692" cy="436595"/>
          </a:xfrm>
        </p:spPr>
        <p:txBody>
          <a:bodyPr>
            <a:normAutofit/>
          </a:bodyPr>
          <a:lstStyle/>
          <a:p>
            <a:pPr algn="ctr"/>
            <a:r>
              <a:rPr lang="fr-FR" sz="1600" b="0" i="0" u="sng" strike="noStrike" baseline="0" dirty="0">
                <a:solidFill>
                  <a:srgbClr val="000000"/>
                </a:solidFill>
                <a:latin typeface="Times New Roman" panose="02020603050405020304" pitchFamily="18" charset="0"/>
              </a:rPr>
              <a:t>Fig. 5 Change Pin Page </a:t>
            </a:r>
            <a:endParaRPr lang="en-US" sz="1200" u="sng" dirty="0"/>
          </a:p>
        </p:txBody>
      </p:sp>
      <p:pic>
        <p:nvPicPr>
          <p:cNvPr id="5" name="Picture 4">
            <a:extLst>
              <a:ext uri="{FF2B5EF4-FFF2-40B4-BE49-F238E27FC236}">
                <a16:creationId xmlns:a16="http://schemas.microsoft.com/office/drawing/2014/main" id="{5C1B4B6A-3E31-68CA-39BC-16B60F3AD65D}"/>
              </a:ext>
            </a:extLst>
          </p:cNvPr>
          <p:cNvPicPr>
            <a:picLocks noChangeAspect="1"/>
          </p:cNvPicPr>
          <p:nvPr/>
        </p:nvPicPr>
        <p:blipFill>
          <a:blip r:embed="rId2"/>
          <a:stretch>
            <a:fillRect/>
          </a:stretch>
        </p:blipFill>
        <p:spPr>
          <a:xfrm>
            <a:off x="600891" y="457200"/>
            <a:ext cx="7001692" cy="4050496"/>
          </a:xfrm>
          <a:prstGeom prst="rect">
            <a:avLst/>
          </a:prstGeom>
        </p:spPr>
      </p:pic>
    </p:spTree>
    <p:extLst>
      <p:ext uri="{BB962C8B-B14F-4D97-AF65-F5344CB8AC3E}">
        <p14:creationId xmlns:p14="http://schemas.microsoft.com/office/powerpoint/2010/main" val="38948801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780539-CE4D-F7DC-A4AA-4D4952999273}"/>
              </a:ext>
            </a:extLst>
          </p:cNvPr>
          <p:cNvSpPr>
            <a:spLocks noGrp="1"/>
          </p:cNvSpPr>
          <p:nvPr>
            <p:ph type="subTitle" idx="1"/>
          </p:nvPr>
        </p:nvSpPr>
        <p:spPr>
          <a:xfrm>
            <a:off x="522514" y="4475039"/>
            <a:ext cx="6897189" cy="488846"/>
          </a:xfrm>
        </p:spPr>
        <p:txBody>
          <a:bodyPr/>
          <a:lstStyle/>
          <a:p>
            <a:pPr algn="ctr"/>
            <a:r>
              <a:rPr lang="en-US" sz="1800" b="0" i="0" u="sng" strike="noStrike" baseline="0" dirty="0">
                <a:solidFill>
                  <a:srgbClr val="000000"/>
                </a:solidFill>
                <a:latin typeface="Times New Roman" panose="02020603050405020304" pitchFamily="18" charset="0"/>
              </a:rPr>
              <a:t>Fig. 6 Fast Cash Page</a:t>
            </a:r>
            <a:endParaRPr lang="en-US" b="1" u="sng" dirty="0"/>
          </a:p>
        </p:txBody>
      </p:sp>
      <p:pic>
        <p:nvPicPr>
          <p:cNvPr id="5" name="Picture 4">
            <a:extLst>
              <a:ext uri="{FF2B5EF4-FFF2-40B4-BE49-F238E27FC236}">
                <a16:creationId xmlns:a16="http://schemas.microsoft.com/office/drawing/2014/main" id="{0E761099-CF42-6F83-4B20-58677EC3C39C}"/>
              </a:ext>
            </a:extLst>
          </p:cNvPr>
          <p:cNvPicPr>
            <a:picLocks noChangeAspect="1"/>
          </p:cNvPicPr>
          <p:nvPr/>
        </p:nvPicPr>
        <p:blipFill>
          <a:blip r:embed="rId2"/>
          <a:stretch>
            <a:fillRect/>
          </a:stretch>
        </p:blipFill>
        <p:spPr>
          <a:xfrm>
            <a:off x="522514" y="261257"/>
            <a:ext cx="6897189" cy="4213782"/>
          </a:xfrm>
          <a:prstGeom prst="rect">
            <a:avLst/>
          </a:prstGeom>
        </p:spPr>
      </p:pic>
    </p:spTree>
    <p:extLst>
      <p:ext uri="{BB962C8B-B14F-4D97-AF65-F5344CB8AC3E}">
        <p14:creationId xmlns:p14="http://schemas.microsoft.com/office/powerpoint/2010/main" val="1493125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9B489D-4468-984F-797B-1BB271C7F258}"/>
              </a:ext>
            </a:extLst>
          </p:cNvPr>
          <p:cNvSpPr>
            <a:spLocks noGrp="1"/>
          </p:cNvSpPr>
          <p:nvPr>
            <p:ph type="subTitle" idx="1"/>
          </p:nvPr>
        </p:nvSpPr>
        <p:spPr>
          <a:xfrm>
            <a:off x="522514" y="4539343"/>
            <a:ext cx="7093132" cy="466997"/>
          </a:xfrm>
        </p:spPr>
        <p:txBody>
          <a:bodyPr>
            <a:normAutofit/>
          </a:bodyPr>
          <a:lstStyle/>
          <a:p>
            <a:pPr algn="ctr"/>
            <a:r>
              <a:rPr lang="fr-FR" sz="1600" b="0" i="0" u="sng" strike="noStrike" baseline="0" dirty="0">
                <a:solidFill>
                  <a:srgbClr val="000000"/>
                </a:solidFill>
                <a:latin typeface="Times New Roman" panose="02020603050405020304" pitchFamily="18" charset="0"/>
              </a:rPr>
              <a:t>Fig. 7 Mini </a:t>
            </a:r>
            <a:r>
              <a:rPr lang="fr-FR" sz="1600" b="0" i="0" u="sng" strike="noStrike" baseline="0" dirty="0" err="1">
                <a:solidFill>
                  <a:srgbClr val="000000"/>
                </a:solidFill>
                <a:latin typeface="Times New Roman" panose="02020603050405020304" pitchFamily="18" charset="0"/>
              </a:rPr>
              <a:t>Statement</a:t>
            </a:r>
            <a:r>
              <a:rPr lang="fr-FR" sz="1600" b="0" i="0" u="sng" strike="noStrike" baseline="0" dirty="0">
                <a:solidFill>
                  <a:srgbClr val="000000"/>
                </a:solidFill>
                <a:latin typeface="Times New Roman" panose="02020603050405020304" pitchFamily="18" charset="0"/>
              </a:rPr>
              <a:t> Page </a:t>
            </a:r>
            <a:endParaRPr lang="en-US" sz="1200" u="sng" dirty="0"/>
          </a:p>
        </p:txBody>
      </p:sp>
      <p:pic>
        <p:nvPicPr>
          <p:cNvPr id="5" name="Picture 4">
            <a:extLst>
              <a:ext uri="{FF2B5EF4-FFF2-40B4-BE49-F238E27FC236}">
                <a16:creationId xmlns:a16="http://schemas.microsoft.com/office/drawing/2014/main" id="{B0653D30-DF07-5B22-2B7A-1F199F1BCE9A}"/>
              </a:ext>
            </a:extLst>
          </p:cNvPr>
          <p:cNvPicPr>
            <a:picLocks noChangeAspect="1"/>
          </p:cNvPicPr>
          <p:nvPr/>
        </p:nvPicPr>
        <p:blipFill>
          <a:blip r:embed="rId2"/>
          <a:stretch>
            <a:fillRect/>
          </a:stretch>
        </p:blipFill>
        <p:spPr>
          <a:xfrm>
            <a:off x="522514" y="137160"/>
            <a:ext cx="7034349" cy="4304211"/>
          </a:xfrm>
          <a:prstGeom prst="rect">
            <a:avLst/>
          </a:prstGeom>
        </p:spPr>
      </p:pic>
    </p:spTree>
    <p:extLst>
      <p:ext uri="{BB962C8B-B14F-4D97-AF65-F5344CB8AC3E}">
        <p14:creationId xmlns:p14="http://schemas.microsoft.com/office/powerpoint/2010/main" val="26697875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3"/>
        <p:cNvGrpSpPr/>
        <p:nvPr/>
      </p:nvGrpSpPr>
      <p:grpSpPr>
        <a:xfrm>
          <a:off x="0" y="0"/>
          <a:ext cx="0" cy="0"/>
          <a:chOff x="0" y="0"/>
          <a:chExt cx="0" cy="0"/>
        </a:xfrm>
      </p:grpSpPr>
      <p:sp>
        <p:nvSpPr>
          <p:cNvPr id="2324" name="Google Shape;2324;p62"/>
          <p:cNvSpPr txBox="1">
            <a:spLocks noGrp="1"/>
          </p:cNvSpPr>
          <p:nvPr>
            <p:ph type="title"/>
          </p:nvPr>
        </p:nvSpPr>
        <p:spPr>
          <a:xfrm>
            <a:off x="88629" y="38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rPr>
              <a:t>References</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2" name="Google Shape;2324;p62">
            <a:extLst>
              <a:ext uri="{FF2B5EF4-FFF2-40B4-BE49-F238E27FC236}">
                <a16:creationId xmlns:a16="http://schemas.microsoft.com/office/drawing/2014/main" id="{DF6EA2DE-104B-3F2E-0D95-8B885EC73AFF}"/>
              </a:ext>
            </a:extLst>
          </p:cNvPr>
          <p:cNvSpPr txBox="1">
            <a:spLocks/>
          </p:cNvSpPr>
          <p:nvPr/>
        </p:nvSpPr>
        <p:spPr>
          <a:xfrm>
            <a:off x="382543" y="357255"/>
            <a:ext cx="7704000" cy="572700"/>
          </a:xfrm>
          <a:prstGeom prst="rect">
            <a:avLst/>
          </a:prstGeom>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3000"/>
              <a:buNone/>
              <a:defRPr sz="2700" kern="1200">
                <a:solidFill>
                  <a:schemeClr val="accent1"/>
                </a:solidFill>
                <a:latin typeface="+mj-lt"/>
                <a:ea typeface="+mj-ea"/>
                <a:cs typeface="+mj-cs"/>
              </a:defRPr>
            </a:lvl1pPr>
            <a:lvl2pPr lvl="1" algn="ctr" rtl="0" eaLnBrk="1" hangingPunct="1">
              <a:spcBef>
                <a:spcPts val="0"/>
              </a:spcBef>
              <a:spcAft>
                <a:spcPts val="0"/>
              </a:spcAft>
              <a:buSzPts val="3000"/>
              <a:buNone/>
              <a:defRPr>
                <a:solidFill>
                  <a:schemeClr val="tx2"/>
                </a:solidFill>
              </a:defRPr>
            </a:lvl2pPr>
            <a:lvl3pPr lvl="2" algn="ctr" rtl="0" eaLnBrk="1" hangingPunct="1">
              <a:spcBef>
                <a:spcPts val="0"/>
              </a:spcBef>
              <a:spcAft>
                <a:spcPts val="0"/>
              </a:spcAft>
              <a:buSzPts val="3000"/>
              <a:buNone/>
              <a:defRPr>
                <a:solidFill>
                  <a:schemeClr val="tx2"/>
                </a:solidFill>
              </a:defRPr>
            </a:lvl3pPr>
            <a:lvl4pPr lvl="3" algn="ctr" rtl="0" eaLnBrk="1" hangingPunct="1">
              <a:spcBef>
                <a:spcPts val="0"/>
              </a:spcBef>
              <a:spcAft>
                <a:spcPts val="0"/>
              </a:spcAft>
              <a:buSzPts val="3000"/>
              <a:buNone/>
              <a:defRPr>
                <a:solidFill>
                  <a:schemeClr val="tx2"/>
                </a:solidFill>
              </a:defRPr>
            </a:lvl4pPr>
            <a:lvl5pPr lvl="4" algn="ctr" rtl="0" eaLnBrk="1" hangingPunct="1">
              <a:spcBef>
                <a:spcPts val="0"/>
              </a:spcBef>
              <a:spcAft>
                <a:spcPts val="0"/>
              </a:spcAft>
              <a:buSzPts val="3000"/>
              <a:buNone/>
              <a:defRPr>
                <a:solidFill>
                  <a:schemeClr val="tx2"/>
                </a:solidFill>
              </a:defRPr>
            </a:lvl5pPr>
            <a:lvl6pPr lvl="5" algn="ctr" rtl="0" eaLnBrk="1" hangingPunct="1">
              <a:spcBef>
                <a:spcPts val="0"/>
              </a:spcBef>
              <a:spcAft>
                <a:spcPts val="0"/>
              </a:spcAft>
              <a:buSzPts val="3000"/>
              <a:buNone/>
              <a:defRPr>
                <a:solidFill>
                  <a:schemeClr val="tx2"/>
                </a:solidFill>
              </a:defRPr>
            </a:lvl6pPr>
            <a:lvl7pPr lvl="6" algn="ctr" rtl="0" eaLnBrk="1" hangingPunct="1">
              <a:spcBef>
                <a:spcPts val="0"/>
              </a:spcBef>
              <a:spcAft>
                <a:spcPts val="0"/>
              </a:spcAft>
              <a:buSzPts val="3000"/>
              <a:buNone/>
              <a:defRPr>
                <a:solidFill>
                  <a:schemeClr val="tx2"/>
                </a:solidFill>
              </a:defRPr>
            </a:lvl7pPr>
            <a:lvl8pPr lvl="7" algn="ctr" rtl="0" eaLnBrk="1" hangingPunct="1">
              <a:spcBef>
                <a:spcPts val="0"/>
              </a:spcBef>
              <a:spcAft>
                <a:spcPts val="0"/>
              </a:spcAft>
              <a:buSzPts val="3000"/>
              <a:buNone/>
              <a:defRPr>
                <a:solidFill>
                  <a:schemeClr val="tx2"/>
                </a:solidFill>
              </a:defRPr>
            </a:lvl8pPr>
            <a:lvl9pPr lvl="8" algn="ctr" rtl="0" eaLnBrk="1" hangingPunct="1">
              <a:spcBef>
                <a:spcPts val="0"/>
              </a:spcBef>
              <a:spcAft>
                <a:spcPts val="0"/>
              </a:spcAft>
              <a:buSzPts val="3000"/>
              <a:buNone/>
              <a:defRPr>
                <a:solidFill>
                  <a:schemeClr val="tx2"/>
                </a:solidFill>
              </a:defRPr>
            </a:lvl9pPr>
          </a:lstStyle>
          <a:p>
            <a:endParaRPr lang="en-US" sz="3200" b="1" dirty="0">
              <a:solidFill>
                <a:schemeClr val="tx1"/>
              </a:solidFill>
              <a:latin typeface="Times New Roman" panose="02020603050405020304" pitchFamily="18" charset="0"/>
              <a:cs typeface="Times New Roman" panose="02020603050405020304" pitchFamily="18" charset="0"/>
            </a:endParaRPr>
          </a:p>
        </p:txBody>
      </p:sp>
      <p:grpSp>
        <p:nvGrpSpPr>
          <p:cNvPr id="3" name="Google Shape;2404;p63">
            <a:extLst>
              <a:ext uri="{FF2B5EF4-FFF2-40B4-BE49-F238E27FC236}">
                <a16:creationId xmlns:a16="http://schemas.microsoft.com/office/drawing/2014/main" id="{E3D0B6C5-D521-D702-CC8B-B61205B68432}"/>
              </a:ext>
            </a:extLst>
          </p:cNvPr>
          <p:cNvGrpSpPr/>
          <p:nvPr/>
        </p:nvGrpSpPr>
        <p:grpSpPr>
          <a:xfrm>
            <a:off x="2641357" y="4884431"/>
            <a:ext cx="6577300" cy="134070"/>
            <a:chOff x="2734950" y="3980917"/>
            <a:chExt cx="6577300" cy="134070"/>
          </a:xfrm>
        </p:grpSpPr>
        <p:sp>
          <p:nvSpPr>
            <p:cNvPr id="4" name="Google Shape;2405;p63">
              <a:extLst>
                <a:ext uri="{FF2B5EF4-FFF2-40B4-BE49-F238E27FC236}">
                  <a16:creationId xmlns:a16="http://schemas.microsoft.com/office/drawing/2014/main" id="{EC0D0CD3-499B-E57A-BFE5-E01AD10B28AC}"/>
                </a:ext>
              </a:extLst>
            </p:cNvPr>
            <p:cNvSpPr/>
            <p:nvPr/>
          </p:nvSpPr>
          <p:spPr>
            <a:xfrm rot="10800000">
              <a:off x="2734950" y="3980917"/>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2406;p63">
              <a:extLst>
                <a:ext uri="{FF2B5EF4-FFF2-40B4-BE49-F238E27FC236}">
                  <a16:creationId xmlns:a16="http://schemas.microsoft.com/office/drawing/2014/main" id="{7B11A9FF-37EA-A72E-7D1E-EEF367D90222}"/>
                </a:ext>
              </a:extLst>
            </p:cNvPr>
            <p:cNvCxnSpPr/>
            <p:nvPr/>
          </p:nvCxnSpPr>
          <p:spPr>
            <a:xfrm rot="10800000">
              <a:off x="2831050" y="4047947"/>
              <a:ext cx="6481200" cy="0"/>
            </a:xfrm>
            <a:prstGeom prst="straightConnector1">
              <a:avLst/>
            </a:prstGeom>
            <a:noFill/>
            <a:ln w="9525" cap="flat" cmpd="sng">
              <a:solidFill>
                <a:schemeClr val="dk2"/>
              </a:solidFill>
              <a:prstDash val="solid"/>
              <a:round/>
              <a:headEnd type="none" w="med" len="med"/>
              <a:tailEnd type="none" w="med" len="med"/>
            </a:ln>
          </p:spPr>
        </p:cxnSp>
        <p:sp>
          <p:nvSpPr>
            <p:cNvPr id="6" name="Google Shape;2407;p63">
              <a:extLst>
                <a:ext uri="{FF2B5EF4-FFF2-40B4-BE49-F238E27FC236}">
                  <a16:creationId xmlns:a16="http://schemas.microsoft.com/office/drawing/2014/main" id="{769120D3-15C5-96E2-6832-2315E35C2F74}"/>
                </a:ext>
              </a:extLst>
            </p:cNvPr>
            <p:cNvSpPr/>
            <p:nvPr/>
          </p:nvSpPr>
          <p:spPr>
            <a:xfrm rot="10800000">
              <a:off x="2765063" y="4011000"/>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42C18C3E-0D1B-06B3-DA73-7E50E5413B25}"/>
              </a:ext>
            </a:extLst>
          </p:cNvPr>
          <p:cNvSpPr txBox="1"/>
          <p:nvPr/>
        </p:nvSpPr>
        <p:spPr>
          <a:xfrm>
            <a:off x="-2519" y="741914"/>
            <a:ext cx="7354890" cy="1077218"/>
          </a:xfrm>
          <a:prstGeom prst="rect">
            <a:avLst/>
          </a:prstGeom>
          <a:noFill/>
        </p:spPr>
        <p:txBody>
          <a:bodyPr wrap="square" rtlCol="0">
            <a:spAutoFit/>
          </a:bodyPr>
          <a:lstStyle/>
          <a:p>
            <a:pPr marL="742950" lvl="1" indent="-285750">
              <a:buSzPts val="1000"/>
              <a:buFont typeface="Wingdings" panose="05000000000000000000" pitchFamily="2" charset="2"/>
              <a:buChar char="q"/>
              <a:tabLst>
                <a:tab pos="914400" algn="l"/>
              </a:tabLst>
            </a:pPr>
            <a:r>
              <a:rPr lang="en-US" sz="1600" b="0" i="0" dirty="0">
                <a:effectLst/>
                <a:latin typeface="Times New Roman" panose="02020603050405020304" pitchFamily="18" charset="0"/>
                <a:cs typeface="Times New Roman" panose="02020603050405020304" pitchFamily="18" charset="0"/>
              </a:rPr>
              <a:t>Head First Java Book by Bert Bates and Kathy Sierra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buSzPts val="1000"/>
              <a:tabLst>
                <a:tab pos="9144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Wingdings" panose="05000000000000000000" pitchFamily="2" charset="2"/>
              <a:buChar char="q"/>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Pressman, R. S. (2014). </a:t>
            </a:r>
            <a:r>
              <a:rPr lang="en-IN" sz="1600" i="1" dirty="0">
                <a:effectLst/>
                <a:latin typeface="Times New Roman" panose="02020603050405020304" pitchFamily="18" charset="0"/>
                <a:ea typeface="Times New Roman" panose="02020603050405020304" pitchFamily="18" charset="0"/>
                <a:cs typeface="Times New Roman" panose="02020603050405020304" pitchFamily="18" charset="0"/>
              </a:rPr>
              <a:t>Software Engineering: A Practitioner’s Approach</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(8th Ed.). McGraw-Hill Education</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8563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9"/>
        <p:cNvGrpSpPr/>
        <p:nvPr/>
      </p:nvGrpSpPr>
      <p:grpSpPr>
        <a:xfrm>
          <a:off x="0" y="0"/>
          <a:ext cx="0" cy="0"/>
          <a:chOff x="0" y="0"/>
          <a:chExt cx="0" cy="0"/>
        </a:xfrm>
      </p:grpSpPr>
      <p:grpSp>
        <p:nvGrpSpPr>
          <p:cNvPr id="3141" name="Google Shape;3141;p66"/>
          <p:cNvGrpSpPr/>
          <p:nvPr/>
        </p:nvGrpSpPr>
        <p:grpSpPr>
          <a:xfrm>
            <a:off x="293519" y="1837246"/>
            <a:ext cx="1892093" cy="1948807"/>
            <a:chOff x="229175" y="1404950"/>
            <a:chExt cx="1576350" cy="1623600"/>
          </a:xfrm>
        </p:grpSpPr>
        <p:sp>
          <p:nvSpPr>
            <p:cNvPr id="3142" name="Google Shape;3142;p66"/>
            <p:cNvSpPr/>
            <p:nvPr/>
          </p:nvSpPr>
          <p:spPr>
            <a:xfrm rot="10800000">
              <a:off x="713225" y="19461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6"/>
            <p:cNvSpPr/>
            <p:nvPr/>
          </p:nvSpPr>
          <p:spPr>
            <a:xfrm rot="10800000">
              <a:off x="551875" y="1751325"/>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6"/>
            <p:cNvSpPr/>
            <p:nvPr/>
          </p:nvSpPr>
          <p:spPr>
            <a:xfrm rot="10800000">
              <a:off x="390525" y="15835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6"/>
            <p:cNvSpPr/>
            <p:nvPr/>
          </p:nvSpPr>
          <p:spPr>
            <a:xfrm rot="10800000">
              <a:off x="229175" y="14049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6" name="Google Shape;3146;p66"/>
          <p:cNvGrpSpPr/>
          <p:nvPr/>
        </p:nvGrpSpPr>
        <p:grpSpPr>
          <a:xfrm>
            <a:off x="7555247" y="3350825"/>
            <a:ext cx="1095921" cy="1462828"/>
            <a:chOff x="379925" y="2141500"/>
            <a:chExt cx="948275" cy="2315700"/>
          </a:xfrm>
        </p:grpSpPr>
        <p:sp>
          <p:nvSpPr>
            <p:cNvPr id="3147" name="Google Shape;3147;p66"/>
            <p:cNvSpPr/>
            <p:nvPr/>
          </p:nvSpPr>
          <p:spPr>
            <a:xfrm>
              <a:off x="379925"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6"/>
            <p:cNvSpPr/>
            <p:nvPr/>
          </p:nvSpPr>
          <p:spPr>
            <a:xfrm>
              <a:off x="552417"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6"/>
            <p:cNvSpPr/>
            <p:nvPr/>
          </p:nvSpPr>
          <p:spPr>
            <a:xfrm>
              <a:off x="724908"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6"/>
            <p:cNvSpPr/>
            <p:nvPr/>
          </p:nvSpPr>
          <p:spPr>
            <a:xfrm>
              <a:off x="897400"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66"/>
          <p:cNvGrpSpPr/>
          <p:nvPr/>
        </p:nvGrpSpPr>
        <p:grpSpPr>
          <a:xfrm flipH="1">
            <a:off x="6812113" y="2333688"/>
            <a:ext cx="2806875" cy="2625875"/>
            <a:chOff x="-943975" y="2874825"/>
            <a:chExt cx="2806875" cy="2625875"/>
          </a:xfrm>
        </p:grpSpPr>
        <p:sp>
          <p:nvSpPr>
            <p:cNvPr id="3152" name="Google Shape;3152;p66"/>
            <p:cNvSpPr/>
            <p:nvPr/>
          </p:nvSpPr>
          <p:spPr>
            <a:xfrm>
              <a:off x="-272200" y="2874825"/>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6"/>
            <p:cNvSpPr/>
            <p:nvPr/>
          </p:nvSpPr>
          <p:spPr>
            <a:xfrm>
              <a:off x="-440144" y="2997519"/>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6"/>
            <p:cNvSpPr/>
            <p:nvPr/>
          </p:nvSpPr>
          <p:spPr>
            <a:xfrm>
              <a:off x="-608087" y="3120213"/>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6"/>
            <p:cNvSpPr/>
            <p:nvPr/>
          </p:nvSpPr>
          <p:spPr>
            <a:xfrm>
              <a:off x="-776031" y="3242906"/>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6"/>
            <p:cNvSpPr/>
            <p:nvPr/>
          </p:nvSpPr>
          <p:spPr>
            <a:xfrm>
              <a:off x="-943975" y="3365600"/>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1E47C56-B045-A438-3C7B-D10DBC8EE794}"/>
              </a:ext>
            </a:extLst>
          </p:cNvPr>
          <p:cNvSpPr/>
          <p:nvPr/>
        </p:nvSpPr>
        <p:spPr>
          <a:xfrm>
            <a:off x="2290437" y="2025183"/>
            <a:ext cx="344850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214F9C-9544-FF1B-B694-85C8ED24EBE0}"/>
              </a:ext>
            </a:extLst>
          </p:cNvPr>
          <p:cNvSpPr>
            <a:spLocks noGrp="1"/>
          </p:cNvSpPr>
          <p:nvPr/>
        </p:nvSpPr>
        <p:spPr>
          <a:xfrm>
            <a:off x="500034" y="58090"/>
            <a:ext cx="7174360" cy="64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ctr"/>
            <a:r>
              <a:rPr lang="en-US" sz="3200" dirty="0">
                <a:solidFill>
                  <a:schemeClr val="tx1"/>
                </a:solidFill>
                <a:latin typeface="Times New Roman" pitchFamily="18" charset="0"/>
                <a:cs typeface="Times New Roman" pitchFamily="18" charset="0"/>
              </a:rPr>
              <a:t>About The Internship :</a:t>
            </a:r>
          </a:p>
        </p:txBody>
      </p:sp>
      <p:sp>
        <p:nvSpPr>
          <p:cNvPr id="5" name="TextBox 2">
            <a:extLst>
              <a:ext uri="{FF2B5EF4-FFF2-40B4-BE49-F238E27FC236}">
                <a16:creationId xmlns:a16="http://schemas.microsoft.com/office/drawing/2014/main" id="{AC30A6FF-13F2-B90F-63E6-6810360103A7}"/>
              </a:ext>
            </a:extLst>
          </p:cNvPr>
          <p:cNvSpPr txBox="1"/>
          <p:nvPr/>
        </p:nvSpPr>
        <p:spPr>
          <a:xfrm>
            <a:off x="928662" y="1583323"/>
            <a:ext cx="114300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FF0000"/>
                </a:solidFill>
                <a:latin typeface="Times New Roman" pitchFamily="18" charset="0"/>
                <a:cs typeface="Times New Roman" pitchFamily="18" charset="0"/>
              </a:rPr>
              <a:t>Duration</a:t>
            </a:r>
            <a:r>
              <a:rPr lang="en-US" b="1" dirty="0">
                <a:solidFill>
                  <a:schemeClr val="accent1"/>
                </a:solidFill>
                <a:latin typeface="Times New Roman" pitchFamily="18" charset="0"/>
                <a:cs typeface="Times New Roman" pitchFamily="18" charset="0"/>
              </a:rPr>
              <a:t> </a:t>
            </a:r>
          </a:p>
        </p:txBody>
      </p:sp>
      <p:sp>
        <p:nvSpPr>
          <p:cNvPr id="6" name="TextBox 3">
            <a:extLst>
              <a:ext uri="{FF2B5EF4-FFF2-40B4-BE49-F238E27FC236}">
                <a16:creationId xmlns:a16="http://schemas.microsoft.com/office/drawing/2014/main" id="{98F37430-E580-16B3-5648-53E8053041FA}"/>
              </a:ext>
            </a:extLst>
          </p:cNvPr>
          <p:cNvSpPr txBox="1"/>
          <p:nvPr/>
        </p:nvSpPr>
        <p:spPr>
          <a:xfrm>
            <a:off x="928662" y="2154827"/>
            <a:ext cx="185738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FF0000"/>
                </a:solidFill>
                <a:latin typeface="Times New Roman" pitchFamily="18" charset="0"/>
                <a:cs typeface="Times New Roman" pitchFamily="18" charset="0"/>
              </a:rPr>
              <a:t>Internship Domain </a:t>
            </a:r>
            <a:r>
              <a:rPr lang="en-US" b="1" dirty="0">
                <a:solidFill>
                  <a:schemeClr val="accent1"/>
                </a:solidFill>
                <a:latin typeface="Times New Roman" pitchFamily="18" charset="0"/>
                <a:cs typeface="Times New Roman" pitchFamily="18" charset="0"/>
              </a:rPr>
              <a:t> </a:t>
            </a:r>
          </a:p>
        </p:txBody>
      </p:sp>
      <p:sp>
        <p:nvSpPr>
          <p:cNvPr id="7" name="TextBox 4">
            <a:extLst>
              <a:ext uri="{FF2B5EF4-FFF2-40B4-BE49-F238E27FC236}">
                <a16:creationId xmlns:a16="http://schemas.microsoft.com/office/drawing/2014/main" id="{D3B34515-DFA4-916B-E83C-04C4FC6F5A3F}"/>
              </a:ext>
            </a:extLst>
          </p:cNvPr>
          <p:cNvSpPr txBox="1"/>
          <p:nvPr/>
        </p:nvSpPr>
        <p:spPr>
          <a:xfrm>
            <a:off x="1000100" y="2869207"/>
            <a:ext cx="114300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FF0000"/>
                </a:solidFill>
                <a:latin typeface="Times New Roman" pitchFamily="18" charset="0"/>
                <a:cs typeface="Times New Roman" pitchFamily="18" charset="0"/>
              </a:rPr>
              <a:t>Objective</a:t>
            </a:r>
            <a:endParaRPr lang="en-US" b="1" dirty="0">
              <a:solidFill>
                <a:schemeClr val="accent1"/>
              </a:solidFill>
              <a:latin typeface="Times New Roman" pitchFamily="18" charset="0"/>
              <a:cs typeface="Times New Roman" pitchFamily="18" charset="0"/>
            </a:endParaRPr>
          </a:p>
        </p:txBody>
      </p:sp>
      <p:sp>
        <p:nvSpPr>
          <p:cNvPr id="8" name="TextBox 5">
            <a:extLst>
              <a:ext uri="{FF2B5EF4-FFF2-40B4-BE49-F238E27FC236}">
                <a16:creationId xmlns:a16="http://schemas.microsoft.com/office/drawing/2014/main" id="{77F26DE6-0A22-C76B-9BBD-F30A228F2DCE}"/>
              </a:ext>
            </a:extLst>
          </p:cNvPr>
          <p:cNvSpPr txBox="1"/>
          <p:nvPr/>
        </p:nvSpPr>
        <p:spPr>
          <a:xfrm>
            <a:off x="1000100" y="3512149"/>
            <a:ext cx="1714512" cy="584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FF0000"/>
                </a:solidFill>
                <a:latin typeface="Times New Roman" pitchFamily="18" charset="0"/>
                <a:cs typeface="Times New Roman" pitchFamily="18" charset="0"/>
              </a:rPr>
              <a:t>Selection Of Major Project</a:t>
            </a:r>
            <a:r>
              <a:rPr lang="en-US" b="1" dirty="0">
                <a:solidFill>
                  <a:schemeClr val="accent1"/>
                </a:solidFill>
                <a:latin typeface="Times New Roman" pitchFamily="18" charset="0"/>
                <a:cs typeface="Times New Roman" pitchFamily="18" charset="0"/>
              </a:rPr>
              <a:t> </a:t>
            </a:r>
          </a:p>
        </p:txBody>
      </p:sp>
      <p:sp>
        <p:nvSpPr>
          <p:cNvPr id="9" name="TextBox 6">
            <a:extLst>
              <a:ext uri="{FF2B5EF4-FFF2-40B4-BE49-F238E27FC236}">
                <a16:creationId xmlns:a16="http://schemas.microsoft.com/office/drawing/2014/main" id="{934E4F9B-8A1B-1788-5BD3-1E1B931A4F4D}"/>
              </a:ext>
            </a:extLst>
          </p:cNvPr>
          <p:cNvSpPr txBox="1"/>
          <p:nvPr/>
        </p:nvSpPr>
        <p:spPr>
          <a:xfrm>
            <a:off x="2857488" y="1583323"/>
            <a:ext cx="578647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Times New Roman" panose="02020603050405020304" pitchFamily="18" charset="0"/>
                <a:cs typeface="Times New Roman" panose="02020603050405020304" pitchFamily="18" charset="0"/>
              </a:rPr>
              <a:t>4 Weeks training Program from 8 July to 10 Aug</a:t>
            </a:r>
            <a:r>
              <a:rPr lang="en-US" dirty="0">
                <a:latin typeface="Times New Roman" panose="02020603050405020304" pitchFamily="18" charset="0"/>
                <a:cs typeface="Times New Roman" panose="02020603050405020304" pitchFamily="18" charset="0"/>
              </a:rPr>
              <a:t>.</a:t>
            </a:r>
          </a:p>
        </p:txBody>
      </p:sp>
      <p:sp>
        <p:nvSpPr>
          <p:cNvPr id="10" name="TextBox 8">
            <a:extLst>
              <a:ext uri="{FF2B5EF4-FFF2-40B4-BE49-F238E27FC236}">
                <a16:creationId xmlns:a16="http://schemas.microsoft.com/office/drawing/2014/main" id="{38C9B2F3-08A7-29F1-CE62-C55027919CC7}"/>
              </a:ext>
            </a:extLst>
          </p:cNvPr>
          <p:cNvSpPr txBox="1"/>
          <p:nvPr/>
        </p:nvSpPr>
        <p:spPr>
          <a:xfrm>
            <a:off x="2928926" y="2226265"/>
            <a:ext cx="578647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Times New Roman" panose="02020603050405020304" pitchFamily="18" charset="0"/>
                <a:cs typeface="Times New Roman" panose="02020603050405020304" pitchFamily="18" charset="0"/>
              </a:rPr>
              <a:t>Java Windows Application Developer Intern (</a:t>
            </a:r>
            <a:r>
              <a:rPr lang="en-US" sz="1600" dirty="0">
                <a:solidFill>
                  <a:schemeClr val="tx1"/>
                </a:solidFill>
                <a:latin typeface="Times New Roman" panose="02020603050405020304" pitchFamily="18" charset="0"/>
                <a:cs typeface="Times New Roman" panose="02020603050405020304" pitchFamily="18" charset="0"/>
              </a:rPr>
              <a:t>Java </a:t>
            </a:r>
            <a:r>
              <a:rPr lang="en-US" sz="1600" dirty="0">
                <a:latin typeface="Times New Roman" panose="02020603050405020304" pitchFamily="18" charset="0"/>
                <a:cs typeface="Times New Roman" panose="02020603050405020304" pitchFamily="18" charset="0"/>
              </a:rPr>
              <a:t>Standard Edition) </a:t>
            </a:r>
          </a:p>
        </p:txBody>
      </p:sp>
      <p:sp>
        <p:nvSpPr>
          <p:cNvPr id="11" name="TextBox 9">
            <a:extLst>
              <a:ext uri="{FF2B5EF4-FFF2-40B4-BE49-F238E27FC236}">
                <a16:creationId xmlns:a16="http://schemas.microsoft.com/office/drawing/2014/main" id="{08D914B7-90AE-9263-42B1-FA84A6B3C672}"/>
              </a:ext>
            </a:extLst>
          </p:cNvPr>
          <p:cNvSpPr txBox="1"/>
          <p:nvPr/>
        </p:nvSpPr>
        <p:spPr>
          <a:xfrm>
            <a:off x="2928926" y="2940645"/>
            <a:ext cx="5786478" cy="584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Times New Roman" panose="02020603050405020304" pitchFamily="18" charset="0"/>
                <a:cs typeface="Times New Roman" panose="02020603050405020304" pitchFamily="18" charset="0"/>
              </a:rPr>
              <a:t>Select from various Industrial services and develop a portal company </a:t>
            </a:r>
          </a:p>
        </p:txBody>
      </p:sp>
      <p:sp>
        <p:nvSpPr>
          <p:cNvPr id="12" name="TextBox 10">
            <a:extLst>
              <a:ext uri="{FF2B5EF4-FFF2-40B4-BE49-F238E27FC236}">
                <a16:creationId xmlns:a16="http://schemas.microsoft.com/office/drawing/2014/main" id="{EC691E67-26AA-E1E1-E5CC-B4C36111A543}"/>
              </a:ext>
            </a:extLst>
          </p:cNvPr>
          <p:cNvSpPr txBox="1"/>
          <p:nvPr/>
        </p:nvSpPr>
        <p:spPr>
          <a:xfrm>
            <a:off x="2857488" y="3655025"/>
            <a:ext cx="5786478" cy="584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Times New Roman" panose="02020603050405020304" pitchFamily="18" charset="0"/>
                <a:cs typeface="Times New Roman" panose="02020603050405020304" pitchFamily="18" charset="0"/>
              </a:rPr>
              <a:t>Choice of Project was to be made based on companies services offered in various industrial sectors .  </a:t>
            </a:r>
          </a:p>
        </p:txBody>
      </p:sp>
      <p:sp>
        <p:nvSpPr>
          <p:cNvPr id="13" name="TextBox 11">
            <a:extLst>
              <a:ext uri="{FF2B5EF4-FFF2-40B4-BE49-F238E27FC236}">
                <a16:creationId xmlns:a16="http://schemas.microsoft.com/office/drawing/2014/main" id="{718CDD29-1127-9B78-4F3D-8431DEC9C1DF}"/>
              </a:ext>
            </a:extLst>
          </p:cNvPr>
          <p:cNvSpPr txBox="1"/>
          <p:nvPr/>
        </p:nvSpPr>
        <p:spPr>
          <a:xfrm>
            <a:off x="1000100" y="4297967"/>
            <a:ext cx="1714512"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FF0000"/>
                </a:solidFill>
                <a:latin typeface="Times New Roman" pitchFamily="18" charset="0"/>
                <a:cs typeface="Times New Roman" pitchFamily="18" charset="0"/>
              </a:rPr>
              <a:t>Project Selected</a:t>
            </a:r>
            <a:r>
              <a:rPr lang="en-US" b="1" dirty="0">
                <a:solidFill>
                  <a:schemeClr val="accent1"/>
                </a:solidFill>
                <a:latin typeface="Times New Roman" pitchFamily="18" charset="0"/>
                <a:cs typeface="Times New Roman" pitchFamily="18" charset="0"/>
              </a:rPr>
              <a:t> </a:t>
            </a:r>
          </a:p>
        </p:txBody>
      </p:sp>
      <p:sp>
        <p:nvSpPr>
          <p:cNvPr id="14" name="TextBox 12">
            <a:extLst>
              <a:ext uri="{FF2B5EF4-FFF2-40B4-BE49-F238E27FC236}">
                <a16:creationId xmlns:a16="http://schemas.microsoft.com/office/drawing/2014/main" id="{FF202B13-AFDF-A059-EC1F-77441E3F94E2}"/>
              </a:ext>
            </a:extLst>
          </p:cNvPr>
          <p:cNvSpPr txBox="1"/>
          <p:nvPr/>
        </p:nvSpPr>
        <p:spPr>
          <a:xfrm>
            <a:off x="2928926" y="4369405"/>
            <a:ext cx="578647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Times New Roman" panose="02020603050405020304" pitchFamily="18" charset="0"/>
                <a:cs typeface="Times New Roman" panose="02020603050405020304" pitchFamily="18" charset="0"/>
              </a:rPr>
              <a:t>Banking System.</a:t>
            </a:r>
          </a:p>
        </p:txBody>
      </p:sp>
      <p:pic>
        <p:nvPicPr>
          <p:cNvPr id="15" name="Picture 14">
            <a:extLst>
              <a:ext uri="{FF2B5EF4-FFF2-40B4-BE49-F238E27FC236}">
                <a16:creationId xmlns:a16="http://schemas.microsoft.com/office/drawing/2014/main" id="{FEF3BE38-0F94-54A8-B4AE-1ECA1F07F44D}"/>
              </a:ext>
            </a:extLst>
          </p:cNvPr>
          <p:cNvPicPr>
            <a:picLocks noChangeAspect="1" noChangeArrowheads="1"/>
          </p:cNvPicPr>
          <p:nvPr/>
        </p:nvPicPr>
        <p:blipFill>
          <a:blip r:embed="rId2"/>
          <a:srcRect/>
          <a:stretch>
            <a:fillRect/>
          </a:stretch>
        </p:blipFill>
        <p:spPr bwMode="auto">
          <a:xfrm flipH="1">
            <a:off x="571472" y="1583323"/>
            <a:ext cx="357190" cy="357190"/>
          </a:xfrm>
          <a:prstGeom prst="rect">
            <a:avLst/>
          </a:prstGeom>
          <a:noFill/>
          <a:ln w="9525">
            <a:noFill/>
            <a:miter lim="800000"/>
            <a:headEnd/>
            <a:tailEnd/>
          </a:ln>
          <a:effectLst/>
        </p:spPr>
      </p:pic>
      <p:pic>
        <p:nvPicPr>
          <p:cNvPr id="16" name="Picture 15">
            <a:extLst>
              <a:ext uri="{FF2B5EF4-FFF2-40B4-BE49-F238E27FC236}">
                <a16:creationId xmlns:a16="http://schemas.microsoft.com/office/drawing/2014/main" id="{37407002-B793-D03C-61CE-051CDB3E731E}"/>
              </a:ext>
            </a:extLst>
          </p:cNvPr>
          <p:cNvPicPr>
            <a:picLocks noChangeAspect="1" noChangeArrowheads="1"/>
          </p:cNvPicPr>
          <p:nvPr/>
        </p:nvPicPr>
        <p:blipFill>
          <a:blip r:embed="rId3"/>
          <a:srcRect/>
          <a:stretch>
            <a:fillRect/>
          </a:stretch>
        </p:blipFill>
        <p:spPr bwMode="auto">
          <a:xfrm>
            <a:off x="571472" y="2226265"/>
            <a:ext cx="368286" cy="368286"/>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E52D4327-2D37-1CA8-6420-52E11E44BF9D}"/>
              </a:ext>
            </a:extLst>
          </p:cNvPr>
          <p:cNvPicPr>
            <a:picLocks noChangeAspect="1" noChangeArrowheads="1"/>
          </p:cNvPicPr>
          <p:nvPr/>
        </p:nvPicPr>
        <p:blipFill>
          <a:blip r:embed="rId4"/>
          <a:srcRect/>
          <a:stretch>
            <a:fillRect/>
          </a:stretch>
        </p:blipFill>
        <p:spPr bwMode="auto">
          <a:xfrm>
            <a:off x="428596" y="2797769"/>
            <a:ext cx="511162" cy="511162"/>
          </a:xfrm>
          <a:prstGeom prst="rect">
            <a:avLst/>
          </a:prstGeom>
          <a:noFill/>
          <a:ln w="9525">
            <a:noFill/>
            <a:miter lim="800000"/>
            <a:headEnd/>
            <a:tailEnd/>
          </a:ln>
          <a:effectLst/>
        </p:spPr>
      </p:pic>
      <p:pic>
        <p:nvPicPr>
          <p:cNvPr id="18" name="Picture 17">
            <a:extLst>
              <a:ext uri="{FF2B5EF4-FFF2-40B4-BE49-F238E27FC236}">
                <a16:creationId xmlns:a16="http://schemas.microsoft.com/office/drawing/2014/main" id="{29C5919B-F84B-8314-7A62-7D0BE33FC97C}"/>
              </a:ext>
            </a:extLst>
          </p:cNvPr>
          <p:cNvPicPr>
            <a:picLocks noChangeAspect="1" noChangeArrowheads="1"/>
          </p:cNvPicPr>
          <p:nvPr/>
        </p:nvPicPr>
        <p:blipFill>
          <a:blip r:embed="rId5"/>
          <a:srcRect/>
          <a:stretch>
            <a:fillRect/>
          </a:stretch>
        </p:blipFill>
        <p:spPr bwMode="auto">
          <a:xfrm>
            <a:off x="500034" y="3655025"/>
            <a:ext cx="509574" cy="509574"/>
          </a:xfrm>
          <a:prstGeom prst="rect">
            <a:avLst/>
          </a:prstGeom>
          <a:noFill/>
          <a:ln w="9525">
            <a:noFill/>
            <a:miter lim="800000"/>
            <a:headEnd/>
            <a:tailEnd/>
          </a:ln>
          <a:effectLst/>
        </p:spPr>
      </p:pic>
      <p:pic>
        <p:nvPicPr>
          <p:cNvPr id="19" name="Picture 18">
            <a:extLst>
              <a:ext uri="{FF2B5EF4-FFF2-40B4-BE49-F238E27FC236}">
                <a16:creationId xmlns:a16="http://schemas.microsoft.com/office/drawing/2014/main" id="{C0E27E78-BECE-3B5A-EB79-FC23ADEB51E4}"/>
              </a:ext>
            </a:extLst>
          </p:cNvPr>
          <p:cNvPicPr>
            <a:picLocks noChangeAspect="1" noChangeArrowheads="1"/>
          </p:cNvPicPr>
          <p:nvPr/>
        </p:nvPicPr>
        <p:blipFill>
          <a:blip r:embed="rId6"/>
          <a:srcRect/>
          <a:stretch>
            <a:fillRect/>
          </a:stretch>
        </p:blipFill>
        <p:spPr bwMode="auto">
          <a:xfrm>
            <a:off x="500034" y="4297967"/>
            <a:ext cx="368286" cy="368286"/>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A4580FD5-98E0-4878-8BDD-BC0C8F9F4479}"/>
              </a:ext>
            </a:extLst>
          </p:cNvPr>
          <p:cNvSpPr txBox="1"/>
          <p:nvPr/>
        </p:nvSpPr>
        <p:spPr>
          <a:xfrm>
            <a:off x="928662" y="1171692"/>
            <a:ext cx="1857388" cy="338554"/>
          </a:xfrm>
          <a:prstGeom prst="rect">
            <a:avLst/>
          </a:prstGeom>
          <a:noFill/>
        </p:spPr>
        <p:txBody>
          <a:bodyPr wrap="square">
            <a:spAutoFit/>
          </a:bodyPr>
          <a:lstStyle/>
          <a:p>
            <a:r>
              <a:rPr lang="en-US" sz="1600" b="1" dirty="0">
                <a:solidFill>
                  <a:srgbClr val="FF0000"/>
                </a:solidFill>
                <a:latin typeface="Times New Roman" pitchFamily="18" charset="0"/>
                <a:cs typeface="Times New Roman" pitchFamily="18" charset="0"/>
              </a:rPr>
              <a:t>Company Name </a:t>
            </a:r>
            <a:r>
              <a:rPr lang="en-US" sz="1600" b="1" dirty="0">
                <a:solidFill>
                  <a:schemeClr val="accent1"/>
                </a:solidFill>
                <a:latin typeface="Times New Roman" pitchFamily="18" charset="0"/>
                <a:cs typeface="Times New Roman" pitchFamily="18" charset="0"/>
              </a:rPr>
              <a:t> </a:t>
            </a:r>
          </a:p>
        </p:txBody>
      </p:sp>
      <p:sp>
        <p:nvSpPr>
          <p:cNvPr id="20" name="TextBox 6">
            <a:extLst>
              <a:ext uri="{FF2B5EF4-FFF2-40B4-BE49-F238E27FC236}">
                <a16:creationId xmlns:a16="http://schemas.microsoft.com/office/drawing/2014/main" id="{D74FC97E-2A68-FD9A-AC6F-C4EC8B91B9DF}"/>
              </a:ext>
            </a:extLst>
          </p:cNvPr>
          <p:cNvSpPr txBox="1"/>
          <p:nvPr/>
        </p:nvSpPr>
        <p:spPr>
          <a:xfrm>
            <a:off x="2857488" y="1171692"/>
            <a:ext cx="578647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39523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CD3D-DFD1-8B38-08BB-B49F11BCD0CF}"/>
              </a:ext>
            </a:extLst>
          </p:cNvPr>
          <p:cNvSpPr>
            <a:spLocks noGrp="1"/>
          </p:cNvSpPr>
          <p:nvPr>
            <p:ph type="ctrTitle"/>
          </p:nvPr>
        </p:nvSpPr>
        <p:spPr>
          <a:xfrm>
            <a:off x="431181" y="197625"/>
            <a:ext cx="6884020" cy="538355"/>
          </a:xfrm>
        </p:spPr>
        <p:txBody>
          <a:bodyPr/>
          <a:lstStyle/>
          <a:p>
            <a:pPr algn="ctr"/>
            <a:r>
              <a:rPr lang="en" sz="3200" b="1" dirty="0">
                <a:solidFill>
                  <a:schemeClr val="tx1"/>
                </a:solidFill>
                <a:latin typeface="Times New Roman" panose="02020603050405020304" pitchFamily="18" charset="0"/>
                <a:cs typeface="Times New Roman" pitchFamily="18" charset="0"/>
              </a:rPr>
              <a:t>Sectors in which the Company Works: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CDCFCE-A8D6-17E5-99E4-2C08AD465D77}"/>
              </a:ext>
            </a:extLst>
          </p:cNvPr>
          <p:cNvSpPr>
            <a:spLocks noGrp="1"/>
          </p:cNvSpPr>
          <p:nvPr>
            <p:ph type="subTitle" idx="1"/>
          </p:nvPr>
        </p:nvSpPr>
        <p:spPr>
          <a:xfrm>
            <a:off x="-65200" y="1090857"/>
            <a:ext cx="7887629" cy="3712080"/>
          </a:xfrm>
        </p:spPr>
        <p:txBody>
          <a:bodyPr/>
          <a:lstStyle/>
          <a:p>
            <a:pPr algn="l"/>
            <a:r>
              <a:rPr lang="en-US" dirty="0"/>
              <a:t>.</a:t>
            </a:r>
          </a:p>
          <a:p>
            <a:pPr algn="l"/>
            <a:endParaRPr lang="en-US" dirty="0"/>
          </a:p>
        </p:txBody>
      </p:sp>
      <p:sp>
        <p:nvSpPr>
          <p:cNvPr id="5" name="Google Shape;236;p36">
            <a:extLst>
              <a:ext uri="{FF2B5EF4-FFF2-40B4-BE49-F238E27FC236}">
                <a16:creationId xmlns:a16="http://schemas.microsoft.com/office/drawing/2014/main" id="{0474A34D-FCE4-4AEF-4B65-106087120D55}"/>
              </a:ext>
            </a:extLst>
          </p:cNvPr>
          <p:cNvSpPr txBox="1">
            <a:spLocks noGrp="1"/>
          </p:cNvSpPr>
          <p:nvPr/>
        </p:nvSpPr>
        <p:spPr>
          <a:xfrm>
            <a:off x="190721" y="1946765"/>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1600"/>
              </a:spcAft>
              <a:buNone/>
            </a:pPr>
            <a:r>
              <a:rPr lang="en" dirty="0">
                <a:solidFill>
                  <a:schemeClr val="tx1"/>
                </a:solidFill>
                <a:latin typeface="Times New Roman" pitchFamily="18" charset="0"/>
                <a:cs typeface="Times New Roman" pitchFamily="18" charset="0"/>
              </a:rPr>
              <a:t>Governance</a:t>
            </a:r>
            <a:endParaRPr dirty="0">
              <a:solidFill>
                <a:schemeClr val="tx1"/>
              </a:solidFill>
              <a:latin typeface="Times New Roman" pitchFamily="18" charset="0"/>
              <a:cs typeface="Times New Roman" pitchFamily="18" charset="0"/>
            </a:endParaRPr>
          </a:p>
        </p:txBody>
      </p:sp>
      <p:sp>
        <p:nvSpPr>
          <p:cNvPr id="6" name="Google Shape;237;p36">
            <a:extLst>
              <a:ext uri="{FF2B5EF4-FFF2-40B4-BE49-F238E27FC236}">
                <a16:creationId xmlns:a16="http://schemas.microsoft.com/office/drawing/2014/main" id="{40F60613-033C-6ADD-93BB-A424FF6EF84F}"/>
              </a:ext>
            </a:extLst>
          </p:cNvPr>
          <p:cNvSpPr txBox="1">
            <a:spLocks noGrp="1"/>
          </p:cNvSpPr>
          <p:nvPr/>
        </p:nvSpPr>
        <p:spPr>
          <a:xfrm>
            <a:off x="190721" y="2303955"/>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1600"/>
              </a:spcAft>
              <a:buClr>
                <a:schemeClr val="dk1"/>
              </a:buClr>
              <a:buSzPts val="1100"/>
              <a:buFont typeface="Arial"/>
              <a:buNone/>
            </a:pPr>
            <a:r>
              <a:rPr lang="en" dirty="0"/>
              <a:t>Efficiency in citizen engagement.</a:t>
            </a:r>
            <a:endParaRPr dirty="0"/>
          </a:p>
        </p:txBody>
      </p:sp>
      <p:sp>
        <p:nvSpPr>
          <p:cNvPr id="7" name="Google Shape;238;p36">
            <a:extLst>
              <a:ext uri="{FF2B5EF4-FFF2-40B4-BE49-F238E27FC236}">
                <a16:creationId xmlns:a16="http://schemas.microsoft.com/office/drawing/2014/main" id="{7ACBF682-12B9-C612-886E-CE8C6CFF0ED0}"/>
              </a:ext>
            </a:extLst>
          </p:cNvPr>
          <p:cNvSpPr txBox="1">
            <a:spLocks noGrp="1"/>
          </p:cNvSpPr>
          <p:nvPr/>
        </p:nvSpPr>
        <p:spPr>
          <a:xfrm>
            <a:off x="3191117" y="1946765"/>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1600"/>
              </a:spcAft>
              <a:buNone/>
            </a:pPr>
            <a:r>
              <a:rPr lang="en" dirty="0">
                <a:solidFill>
                  <a:schemeClr val="tx1"/>
                </a:solidFill>
                <a:latin typeface="Times New Roman" pitchFamily="18" charset="0"/>
                <a:cs typeface="Times New Roman" pitchFamily="18" charset="0"/>
              </a:rPr>
              <a:t>Helath Care</a:t>
            </a:r>
            <a:endParaRPr dirty="0">
              <a:solidFill>
                <a:schemeClr val="tx1"/>
              </a:solidFill>
              <a:latin typeface="Times New Roman" pitchFamily="18" charset="0"/>
              <a:cs typeface="Times New Roman" pitchFamily="18" charset="0"/>
            </a:endParaRPr>
          </a:p>
        </p:txBody>
      </p:sp>
      <p:sp>
        <p:nvSpPr>
          <p:cNvPr id="8" name="Google Shape;239;p36">
            <a:extLst>
              <a:ext uri="{FF2B5EF4-FFF2-40B4-BE49-F238E27FC236}">
                <a16:creationId xmlns:a16="http://schemas.microsoft.com/office/drawing/2014/main" id="{A7D15372-9020-D9EF-052E-24DCF5C55DB6}"/>
              </a:ext>
            </a:extLst>
          </p:cNvPr>
          <p:cNvSpPr txBox="1">
            <a:spLocks noGrp="1"/>
          </p:cNvSpPr>
          <p:nvPr/>
        </p:nvSpPr>
        <p:spPr>
          <a:xfrm>
            <a:off x="3119679" y="2303955"/>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1600"/>
              </a:spcAft>
              <a:buClr>
                <a:schemeClr val="dk1"/>
              </a:buClr>
              <a:buSzPts val="1100"/>
              <a:buFont typeface="Arial"/>
              <a:buNone/>
            </a:pPr>
            <a:r>
              <a:rPr lang="en-US" dirty="0"/>
              <a:t>Transforming Patient care with Technology</a:t>
            </a:r>
            <a:endParaRPr dirty="0"/>
          </a:p>
        </p:txBody>
      </p:sp>
      <p:sp>
        <p:nvSpPr>
          <p:cNvPr id="9" name="Google Shape;240;p36">
            <a:extLst>
              <a:ext uri="{FF2B5EF4-FFF2-40B4-BE49-F238E27FC236}">
                <a16:creationId xmlns:a16="http://schemas.microsoft.com/office/drawing/2014/main" id="{1332C2E1-DDB7-9043-8B51-B8E89E32372F}"/>
              </a:ext>
            </a:extLst>
          </p:cNvPr>
          <p:cNvSpPr txBox="1">
            <a:spLocks noGrp="1"/>
          </p:cNvSpPr>
          <p:nvPr/>
        </p:nvSpPr>
        <p:spPr>
          <a:xfrm>
            <a:off x="6150470" y="1814577"/>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1600"/>
              </a:spcAft>
              <a:buNone/>
            </a:pPr>
            <a:r>
              <a:rPr lang="en" dirty="0">
                <a:solidFill>
                  <a:schemeClr val="tx1"/>
                </a:solidFill>
                <a:latin typeface="Times New Roman" pitchFamily="18" charset="0"/>
                <a:cs typeface="Times New Roman" pitchFamily="18" charset="0"/>
              </a:rPr>
              <a:t>Banking</a:t>
            </a:r>
            <a:endParaRPr dirty="0">
              <a:solidFill>
                <a:schemeClr val="tx1"/>
              </a:solidFill>
              <a:latin typeface="Times New Roman" pitchFamily="18" charset="0"/>
              <a:cs typeface="Times New Roman" pitchFamily="18" charset="0"/>
            </a:endParaRPr>
          </a:p>
        </p:txBody>
      </p:sp>
      <p:sp>
        <p:nvSpPr>
          <p:cNvPr id="10" name="Google Shape;241;p36">
            <a:extLst>
              <a:ext uri="{FF2B5EF4-FFF2-40B4-BE49-F238E27FC236}">
                <a16:creationId xmlns:a16="http://schemas.microsoft.com/office/drawing/2014/main" id="{8EE20010-780E-6E65-80CF-0DDA958E99AA}"/>
              </a:ext>
            </a:extLst>
          </p:cNvPr>
          <p:cNvSpPr txBox="1">
            <a:spLocks noGrp="1"/>
          </p:cNvSpPr>
          <p:nvPr/>
        </p:nvSpPr>
        <p:spPr>
          <a:xfrm>
            <a:off x="6227987" y="2085599"/>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1600"/>
              </a:spcAft>
              <a:buClr>
                <a:schemeClr val="dk1"/>
              </a:buClr>
              <a:buSzPts val="1100"/>
              <a:buFont typeface="Arial"/>
              <a:buNone/>
            </a:pPr>
            <a:r>
              <a:rPr lang="en" dirty="0">
                <a:solidFill>
                  <a:schemeClr val="tx1"/>
                </a:solidFill>
              </a:rPr>
              <a:t>Digitizing transaction processing and financial management</a:t>
            </a:r>
            <a:endParaRPr dirty="0">
              <a:solidFill>
                <a:schemeClr val="tx1"/>
              </a:solidFill>
            </a:endParaRPr>
          </a:p>
        </p:txBody>
      </p:sp>
      <p:sp>
        <p:nvSpPr>
          <p:cNvPr id="11" name="Google Shape;236;p36">
            <a:extLst>
              <a:ext uri="{FF2B5EF4-FFF2-40B4-BE49-F238E27FC236}">
                <a16:creationId xmlns:a16="http://schemas.microsoft.com/office/drawing/2014/main" id="{9914D694-7D0A-29A5-0E4B-1C37E6CE6568}"/>
              </a:ext>
            </a:extLst>
          </p:cNvPr>
          <p:cNvSpPr txBox="1">
            <a:spLocks/>
          </p:cNvSpPr>
          <p:nvPr/>
        </p:nvSpPr>
        <p:spPr>
          <a:xfrm>
            <a:off x="1405167" y="3446963"/>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1600"/>
              </a:spcAft>
              <a:buClr>
                <a:schemeClr val="dk2"/>
              </a:buClr>
              <a:buSzPts val="1800"/>
              <a:buFont typeface="Montserrat"/>
              <a:buNone/>
              <a:tabLst/>
              <a:defRPr/>
            </a:pPr>
            <a:r>
              <a:rPr kumimoji="0" lang="en-US" sz="1800" b="1" i="0" u="none" strike="noStrike" kern="0" cap="none" spc="0" normalizeH="0" baseline="0" noProof="0" dirty="0">
                <a:ln>
                  <a:noFill/>
                </a:ln>
                <a:solidFill>
                  <a:schemeClr val="tx1"/>
                </a:solidFill>
                <a:effectLst/>
                <a:uLnTx/>
                <a:uFillTx/>
                <a:latin typeface="Times New Roman" pitchFamily="18" charset="0"/>
                <a:ea typeface="Montserrat"/>
                <a:cs typeface="Times New Roman" pitchFamily="18" charset="0"/>
                <a:sym typeface="Montserrat"/>
              </a:rPr>
              <a:t>Travel</a:t>
            </a:r>
            <a:r>
              <a:rPr kumimoji="0" lang="en-US" sz="1800" b="1" i="0" u="none" strike="noStrike" kern="0" cap="none" spc="0" normalizeH="0" noProof="0" dirty="0">
                <a:ln>
                  <a:noFill/>
                </a:ln>
                <a:solidFill>
                  <a:schemeClr val="tx1"/>
                </a:solidFill>
                <a:effectLst/>
                <a:uLnTx/>
                <a:uFillTx/>
                <a:latin typeface="Times New Roman" pitchFamily="18" charset="0"/>
                <a:ea typeface="Montserrat"/>
                <a:cs typeface="Times New Roman" pitchFamily="18" charset="0"/>
                <a:sym typeface="Montserrat"/>
              </a:rPr>
              <a:t> and Tourism</a:t>
            </a:r>
            <a:endParaRPr kumimoji="0" lang="en-US" sz="1800" b="1" i="0" u="none" strike="noStrike" kern="0" cap="none" spc="0" normalizeH="0" baseline="0" noProof="0" dirty="0">
              <a:ln>
                <a:noFill/>
              </a:ln>
              <a:solidFill>
                <a:schemeClr val="tx1"/>
              </a:solidFill>
              <a:effectLst/>
              <a:uLnTx/>
              <a:uFillTx/>
              <a:latin typeface="Times New Roman" pitchFamily="18" charset="0"/>
              <a:ea typeface="Montserrat"/>
              <a:cs typeface="Times New Roman" pitchFamily="18" charset="0"/>
              <a:sym typeface="Montserrat"/>
            </a:endParaRPr>
          </a:p>
        </p:txBody>
      </p:sp>
      <p:sp>
        <p:nvSpPr>
          <p:cNvPr id="12" name="Google Shape;237;p36">
            <a:extLst>
              <a:ext uri="{FF2B5EF4-FFF2-40B4-BE49-F238E27FC236}">
                <a16:creationId xmlns:a16="http://schemas.microsoft.com/office/drawing/2014/main" id="{21DA45FA-2150-542E-380E-20BEC5405C49}"/>
              </a:ext>
            </a:extLst>
          </p:cNvPr>
          <p:cNvSpPr txBox="1">
            <a:spLocks/>
          </p:cNvSpPr>
          <p:nvPr/>
        </p:nvSpPr>
        <p:spPr>
          <a:xfrm>
            <a:off x="1476605" y="3875591"/>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Aft>
                <a:spcPts val="1600"/>
              </a:spcAft>
              <a:buClr>
                <a:schemeClr val="dk1"/>
              </a:buClr>
              <a:buSzPts val="1100"/>
            </a:pPr>
            <a:r>
              <a:rPr lang="en-US" dirty="0"/>
              <a:t> Redefining travel experiences with digital innovation</a:t>
            </a:r>
            <a:endParaRPr kumimoji="0" lang="en-US" sz="1400" b="0" i="0" u="none" strike="noStrike" kern="0" cap="none" spc="0" normalizeH="0" baseline="0" noProof="0" dirty="0">
              <a:ln>
                <a:noFill/>
              </a:ln>
              <a:solidFill>
                <a:schemeClr val="dk1"/>
              </a:solidFill>
              <a:effectLst/>
              <a:uLnTx/>
              <a:uFillTx/>
              <a:latin typeface="Montserrat"/>
              <a:ea typeface="Montserrat"/>
              <a:cs typeface="Montserrat"/>
              <a:sym typeface="Montserrat"/>
            </a:endParaRPr>
          </a:p>
        </p:txBody>
      </p:sp>
      <p:sp>
        <p:nvSpPr>
          <p:cNvPr id="13" name="Google Shape;237;p36">
            <a:extLst>
              <a:ext uri="{FF2B5EF4-FFF2-40B4-BE49-F238E27FC236}">
                <a16:creationId xmlns:a16="http://schemas.microsoft.com/office/drawing/2014/main" id="{8D910426-C629-AE17-BAA8-3AF5CB3629E8}"/>
              </a:ext>
            </a:extLst>
          </p:cNvPr>
          <p:cNvSpPr txBox="1">
            <a:spLocks/>
          </p:cNvSpPr>
          <p:nvPr/>
        </p:nvSpPr>
        <p:spPr>
          <a:xfrm>
            <a:off x="5191381" y="3947029"/>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Aft>
                <a:spcPts val="1600"/>
              </a:spcAft>
              <a:buClr>
                <a:schemeClr val="dk1"/>
              </a:buClr>
              <a:buSzPts val="1100"/>
            </a:pPr>
            <a:r>
              <a:rPr lang="en-US" dirty="0"/>
              <a:t> Boosting efficiency, quality, and profitability in manufacturing.</a:t>
            </a:r>
            <a:endParaRPr kumimoji="0" lang="en-US" sz="1400" b="0" i="0" u="none" strike="noStrike" kern="0" cap="none" spc="0" normalizeH="0" baseline="0" noProof="0" dirty="0">
              <a:ln>
                <a:noFill/>
              </a:ln>
              <a:solidFill>
                <a:schemeClr val="dk1"/>
              </a:solidFill>
              <a:effectLst/>
              <a:uLnTx/>
              <a:uFillTx/>
              <a:latin typeface="Montserrat"/>
              <a:ea typeface="Montserrat"/>
              <a:cs typeface="Montserrat"/>
              <a:sym typeface="Montserrat"/>
            </a:endParaRPr>
          </a:p>
        </p:txBody>
      </p:sp>
      <p:sp>
        <p:nvSpPr>
          <p:cNvPr id="14" name="Google Shape;236;p36">
            <a:extLst>
              <a:ext uri="{FF2B5EF4-FFF2-40B4-BE49-F238E27FC236}">
                <a16:creationId xmlns:a16="http://schemas.microsoft.com/office/drawing/2014/main" id="{A7688603-E2E4-DBDD-B3A3-A2C259191149}"/>
              </a:ext>
            </a:extLst>
          </p:cNvPr>
          <p:cNvSpPr txBox="1">
            <a:spLocks/>
          </p:cNvSpPr>
          <p:nvPr/>
        </p:nvSpPr>
        <p:spPr>
          <a:xfrm>
            <a:off x="5262819" y="3518401"/>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1600"/>
              </a:spcAft>
              <a:buClr>
                <a:schemeClr val="dk2"/>
              </a:buClr>
              <a:buSzPts val="1800"/>
              <a:buFont typeface="Montserrat"/>
              <a:buNone/>
              <a:tabLst/>
              <a:defRPr/>
            </a:pPr>
            <a:r>
              <a:rPr lang="en-US" sz="1800" b="1" dirty="0">
                <a:solidFill>
                  <a:schemeClr val="tx1"/>
                </a:solidFill>
                <a:latin typeface="Times New Roman" pitchFamily="18" charset="0"/>
                <a:ea typeface="Montserrat"/>
                <a:cs typeface="Times New Roman" pitchFamily="18" charset="0"/>
                <a:sym typeface="Montserrat"/>
              </a:rPr>
              <a:t>Manufacturing</a:t>
            </a:r>
            <a:endParaRPr kumimoji="0" lang="en-US" sz="1800" b="1" i="0" u="none" strike="noStrike" kern="0" cap="none" spc="0" normalizeH="0" baseline="0" noProof="0" dirty="0">
              <a:ln>
                <a:noFill/>
              </a:ln>
              <a:solidFill>
                <a:schemeClr val="tx1"/>
              </a:solidFill>
              <a:effectLst/>
              <a:uLnTx/>
              <a:uFillTx/>
              <a:latin typeface="Times New Roman" pitchFamily="18" charset="0"/>
              <a:ea typeface="Montserrat"/>
              <a:cs typeface="Times New Roman" pitchFamily="18" charset="0"/>
              <a:sym typeface="Montserrat"/>
            </a:endParaRPr>
          </a:p>
        </p:txBody>
      </p:sp>
      <p:pic>
        <p:nvPicPr>
          <p:cNvPr id="15" name="Picture 14">
            <a:extLst>
              <a:ext uri="{FF2B5EF4-FFF2-40B4-BE49-F238E27FC236}">
                <a16:creationId xmlns:a16="http://schemas.microsoft.com/office/drawing/2014/main" id="{4436E87C-92A2-4844-3F87-DF4EE7D38195}"/>
              </a:ext>
            </a:extLst>
          </p:cNvPr>
          <p:cNvPicPr>
            <a:picLocks noChangeAspect="1" noChangeArrowheads="1"/>
          </p:cNvPicPr>
          <p:nvPr/>
        </p:nvPicPr>
        <p:blipFill>
          <a:blip r:embed="rId2"/>
          <a:srcRect/>
          <a:stretch>
            <a:fillRect/>
          </a:stretch>
        </p:blipFill>
        <p:spPr bwMode="auto">
          <a:xfrm>
            <a:off x="1047977" y="1375261"/>
            <a:ext cx="581012" cy="581012"/>
          </a:xfrm>
          <a:prstGeom prst="rect">
            <a:avLst/>
          </a:prstGeom>
          <a:noFill/>
          <a:ln w="9525">
            <a:noFill/>
            <a:miter lim="800000"/>
            <a:headEnd/>
            <a:tailEnd/>
          </a:ln>
          <a:effectLst/>
        </p:spPr>
      </p:pic>
      <p:grpSp>
        <p:nvGrpSpPr>
          <p:cNvPr id="16" name="Google Shape;9438;p76">
            <a:extLst>
              <a:ext uri="{FF2B5EF4-FFF2-40B4-BE49-F238E27FC236}">
                <a16:creationId xmlns:a16="http://schemas.microsoft.com/office/drawing/2014/main" id="{7EFD1BA7-4888-F341-E16F-DF58A8835237}"/>
              </a:ext>
            </a:extLst>
          </p:cNvPr>
          <p:cNvGrpSpPr/>
          <p:nvPr/>
        </p:nvGrpSpPr>
        <p:grpSpPr>
          <a:xfrm>
            <a:off x="4119811" y="1518137"/>
            <a:ext cx="428628" cy="424648"/>
            <a:chOff x="-27710725" y="1959200"/>
            <a:chExt cx="260725" cy="295400"/>
          </a:xfrm>
        </p:grpSpPr>
        <p:sp>
          <p:nvSpPr>
            <p:cNvPr id="20" name="Google Shape;9439;p76">
              <a:extLst>
                <a:ext uri="{FF2B5EF4-FFF2-40B4-BE49-F238E27FC236}">
                  <a16:creationId xmlns:a16="http://schemas.microsoft.com/office/drawing/2014/main" id="{3E115630-6782-1D24-302B-0215857774D3}"/>
                </a:ext>
              </a:extLst>
            </p:cNvPr>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440;p76">
              <a:extLst>
                <a:ext uri="{FF2B5EF4-FFF2-40B4-BE49-F238E27FC236}">
                  <a16:creationId xmlns:a16="http://schemas.microsoft.com/office/drawing/2014/main" id="{26CD78AF-6FED-9F4B-B855-637DA82B0106}"/>
                </a:ext>
              </a:extLst>
            </p:cNvPr>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117BC39B-E477-E920-D33A-5F55A25A3758}"/>
              </a:ext>
            </a:extLst>
          </p:cNvPr>
          <p:cNvPicPr>
            <a:picLocks noChangeAspect="1" noChangeArrowheads="1"/>
          </p:cNvPicPr>
          <p:nvPr/>
        </p:nvPicPr>
        <p:blipFill>
          <a:blip r:embed="rId3"/>
          <a:srcRect/>
          <a:stretch>
            <a:fillRect/>
          </a:stretch>
        </p:blipFill>
        <p:spPr bwMode="auto">
          <a:xfrm>
            <a:off x="6830447" y="1246566"/>
            <a:ext cx="652450" cy="652450"/>
          </a:xfrm>
          <a:prstGeom prst="rect">
            <a:avLst/>
          </a:prstGeom>
          <a:noFill/>
          <a:ln w="9525">
            <a:noFill/>
            <a:miter lim="800000"/>
            <a:headEnd/>
            <a:tailEnd/>
          </a:ln>
          <a:effectLst/>
        </p:spPr>
      </p:pic>
      <p:pic>
        <p:nvPicPr>
          <p:cNvPr id="18" name="Picture 17">
            <a:extLst>
              <a:ext uri="{FF2B5EF4-FFF2-40B4-BE49-F238E27FC236}">
                <a16:creationId xmlns:a16="http://schemas.microsoft.com/office/drawing/2014/main" id="{FCBE49E7-F52D-98A6-D494-701A9AB99B19}"/>
              </a:ext>
            </a:extLst>
          </p:cNvPr>
          <p:cNvPicPr>
            <a:picLocks noChangeAspect="1" noChangeArrowheads="1"/>
          </p:cNvPicPr>
          <p:nvPr/>
        </p:nvPicPr>
        <p:blipFill>
          <a:blip r:embed="rId4"/>
          <a:srcRect/>
          <a:stretch>
            <a:fillRect/>
          </a:stretch>
        </p:blipFill>
        <p:spPr bwMode="auto">
          <a:xfrm>
            <a:off x="2333861" y="3018335"/>
            <a:ext cx="438136" cy="438136"/>
          </a:xfrm>
          <a:prstGeom prst="rect">
            <a:avLst/>
          </a:prstGeom>
          <a:noFill/>
          <a:ln w="9525">
            <a:noFill/>
            <a:miter lim="800000"/>
            <a:headEnd/>
            <a:tailEnd/>
          </a:ln>
          <a:effectLst/>
        </p:spPr>
      </p:pic>
      <p:pic>
        <p:nvPicPr>
          <p:cNvPr id="19" name="Picture 18">
            <a:extLst>
              <a:ext uri="{FF2B5EF4-FFF2-40B4-BE49-F238E27FC236}">
                <a16:creationId xmlns:a16="http://schemas.microsoft.com/office/drawing/2014/main" id="{76EC0DE8-B6DF-14DA-E3E4-ED2245FFD272}"/>
              </a:ext>
            </a:extLst>
          </p:cNvPr>
          <p:cNvPicPr>
            <a:picLocks noChangeAspect="1" noChangeArrowheads="1"/>
          </p:cNvPicPr>
          <p:nvPr/>
        </p:nvPicPr>
        <p:blipFill>
          <a:blip r:embed="rId5"/>
          <a:srcRect/>
          <a:stretch>
            <a:fillRect/>
          </a:stretch>
        </p:blipFill>
        <p:spPr bwMode="auto">
          <a:xfrm>
            <a:off x="6048637" y="2946897"/>
            <a:ext cx="571504" cy="571504"/>
          </a:xfrm>
          <a:prstGeom prst="rect">
            <a:avLst/>
          </a:prstGeom>
          <a:noFill/>
          <a:ln w="9525">
            <a:noFill/>
            <a:miter lim="800000"/>
            <a:headEnd/>
            <a:tailEnd/>
          </a:ln>
          <a:effectLst/>
        </p:spPr>
      </p:pic>
    </p:spTree>
    <p:extLst>
      <p:ext uri="{BB962C8B-B14F-4D97-AF65-F5344CB8AC3E}">
        <p14:creationId xmlns:p14="http://schemas.microsoft.com/office/powerpoint/2010/main" val="42128824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97A-FBD4-7C0A-2EC5-D70FD6B1860D}"/>
              </a:ext>
            </a:extLst>
          </p:cNvPr>
          <p:cNvSpPr>
            <a:spLocks noGrp="1"/>
          </p:cNvSpPr>
          <p:nvPr>
            <p:ph type="title"/>
          </p:nvPr>
        </p:nvSpPr>
        <p:spPr>
          <a:xfrm>
            <a:off x="389055" y="152400"/>
            <a:ext cx="6447501" cy="990600"/>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Internship Domain : Java Standard Edition (JSE)</a:t>
            </a:r>
          </a:p>
        </p:txBody>
      </p:sp>
      <p:sp>
        <p:nvSpPr>
          <p:cNvPr id="6" name="TextBox 5">
            <a:extLst>
              <a:ext uri="{FF2B5EF4-FFF2-40B4-BE49-F238E27FC236}">
                <a16:creationId xmlns:a16="http://schemas.microsoft.com/office/drawing/2014/main" id="{B5FFD9EE-A27B-3B51-764E-270E4F67A4D9}"/>
              </a:ext>
            </a:extLst>
          </p:cNvPr>
          <p:cNvSpPr txBox="1"/>
          <p:nvPr/>
        </p:nvSpPr>
        <p:spPr>
          <a:xfrm>
            <a:off x="389055" y="1425332"/>
            <a:ext cx="7069874" cy="2800767"/>
          </a:xfrm>
          <a:prstGeom prst="rect">
            <a:avLst/>
          </a:prstGeom>
          <a:noFill/>
        </p:spPr>
        <p:txBody>
          <a:bodyPr wrap="square">
            <a:spAutoFit/>
          </a:bodyPr>
          <a:lstStyle/>
          <a:p>
            <a:pPr marL="285750" indent="-285750">
              <a:buFont typeface="Wingdings" panose="05000000000000000000" pitchFamily="2" charset="2"/>
              <a:buChar char="q"/>
            </a:pPr>
            <a:r>
              <a:rPr lang="en-US" sz="1600" b="1" dirty="0">
                <a:latin typeface="Times New Roman" pitchFamily="18" charset="0"/>
                <a:cs typeface="Times New Roman" pitchFamily="18" charset="0"/>
              </a:rPr>
              <a:t>Core Libraries:</a:t>
            </a:r>
            <a:r>
              <a:rPr lang="en-US" sz="1600" dirty="0">
                <a:solidFill>
                  <a:srgbClr val="FF0000"/>
                </a:solidFill>
                <a:latin typeface="Times New Roman" pitchFamily="18" charset="0"/>
                <a:cs typeface="Times New Roman" pitchFamily="18" charset="0"/>
              </a:rPr>
              <a:t> </a:t>
            </a:r>
            <a:r>
              <a:rPr lang="en-US" sz="1600" dirty="0">
                <a:latin typeface="Times New Roman" pitchFamily="18" charset="0"/>
                <a:cs typeface="Times New Roman" pitchFamily="18" charset="0"/>
              </a:rPr>
              <a:t>Extensive API libraries for building various applications, including:</a:t>
            </a:r>
          </a:p>
          <a:p>
            <a:pPr>
              <a:buFont typeface="Arial" pitchFamily="34" charset="0"/>
              <a:buChar char="•"/>
            </a:pPr>
            <a:r>
              <a:rPr lang="en-US" sz="1600" b="1" dirty="0" err="1">
                <a:latin typeface="Times New Roman" pitchFamily="18" charset="0"/>
                <a:cs typeface="Times New Roman" pitchFamily="18" charset="0"/>
              </a:rPr>
              <a:t>java.lang</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Basic language features (e.g., Strings, Math, Threads).</a:t>
            </a:r>
          </a:p>
          <a:p>
            <a:pPr>
              <a:buFont typeface="Arial" pitchFamily="34" charset="0"/>
              <a:buChar char="•"/>
            </a:pPr>
            <a:r>
              <a:rPr lang="en-US" sz="1600" b="1" dirty="0" err="1">
                <a:latin typeface="Times New Roman" pitchFamily="18" charset="0"/>
                <a:cs typeface="Times New Roman" pitchFamily="18" charset="0"/>
              </a:rPr>
              <a:t>java.util</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Data structures (e.g., Lists, Maps), utilities, and collections.</a:t>
            </a:r>
          </a:p>
          <a:p>
            <a:pPr>
              <a:buFont typeface="Arial" pitchFamily="34" charset="0"/>
              <a:buChar char="•"/>
            </a:pPr>
            <a:r>
              <a:rPr lang="en-US" sz="1600" b="1" dirty="0">
                <a:latin typeface="Times New Roman" pitchFamily="18" charset="0"/>
                <a:cs typeface="Times New Roman" pitchFamily="18" charset="0"/>
              </a:rPr>
              <a:t>java.io : </a:t>
            </a:r>
            <a:r>
              <a:rPr lang="en-US" sz="1600" dirty="0">
                <a:latin typeface="Times New Roman" pitchFamily="18" charset="0"/>
                <a:cs typeface="Times New Roman" pitchFamily="18" charset="0"/>
              </a:rPr>
              <a:t> File handling, input/output for scalable I/O operations.</a:t>
            </a:r>
          </a:p>
          <a:p>
            <a:pPr>
              <a:buFont typeface="Arial" pitchFamily="34" charset="0"/>
              <a:buChar char="•"/>
            </a:pPr>
            <a:r>
              <a:rPr lang="en-US" sz="1600" b="1" dirty="0">
                <a:latin typeface="Times New Roman" pitchFamily="18" charset="0"/>
                <a:cs typeface="Times New Roman" pitchFamily="18" charset="0"/>
              </a:rPr>
              <a:t>java.net:</a:t>
            </a:r>
            <a:r>
              <a:rPr lang="en-US" sz="1600" dirty="0">
                <a:latin typeface="Times New Roman" pitchFamily="18" charset="0"/>
                <a:cs typeface="Times New Roman" pitchFamily="18" charset="0"/>
              </a:rPr>
              <a:t> Networking capabilities for building networked applications.</a:t>
            </a:r>
          </a:p>
          <a:p>
            <a:pPr>
              <a:buFont typeface="Arial" pitchFamily="34" charset="0"/>
              <a:buChar char="•"/>
            </a:pPr>
            <a:r>
              <a:rPr lang="en-US" sz="1600" b="1" dirty="0" err="1">
                <a:latin typeface="Times New Roman" pitchFamily="18" charset="0"/>
                <a:cs typeface="Times New Roman" pitchFamily="18" charset="0"/>
              </a:rPr>
              <a:t>java.sql</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Database connectivity with JDBC.</a:t>
            </a:r>
          </a:p>
          <a:p>
            <a:endParaRPr lang="en-US" sz="1600" dirty="0">
              <a:latin typeface="Times New Roman" pitchFamily="18" charset="0"/>
              <a:cs typeface="Times New Roman" pitchFamily="18" charset="0"/>
            </a:endParaRPr>
          </a:p>
          <a:p>
            <a:pPr marL="285750" indent="-285750">
              <a:buFont typeface="Wingdings" panose="05000000000000000000" pitchFamily="2" charset="2"/>
              <a:buChar char="q"/>
            </a:pPr>
            <a:r>
              <a:rPr lang="en-US" sz="1600" b="1" dirty="0">
                <a:latin typeface="Times New Roman" pitchFamily="18" charset="0"/>
                <a:cs typeface="Times New Roman" pitchFamily="18" charset="0"/>
              </a:rPr>
              <a:t>Integrated Development Environments (IDEs):</a:t>
            </a:r>
            <a:r>
              <a:rPr lang="en-US" sz="1600" dirty="0">
                <a:latin typeface="Times New Roman" pitchFamily="18" charset="0"/>
                <a:cs typeface="Times New Roman" pitchFamily="18" charset="0"/>
              </a:rPr>
              <a:t> Support for popular IDEs like IntelliJ IDEA, Eclipse, and NetBeans.</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137055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2E4A-D111-0499-986E-7224E25FFAB5}"/>
              </a:ext>
            </a:extLst>
          </p:cNvPr>
          <p:cNvSpPr>
            <a:spLocks noGrp="1"/>
          </p:cNvSpPr>
          <p:nvPr>
            <p:ph type="ctrTitle"/>
          </p:nvPr>
        </p:nvSpPr>
        <p:spPr>
          <a:xfrm>
            <a:off x="609601" y="215591"/>
            <a:ext cx="6460272" cy="617034"/>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OVERVIEW OF JAVA  TECHNOLOGY</a:t>
            </a:r>
          </a:p>
        </p:txBody>
      </p:sp>
      <p:sp>
        <p:nvSpPr>
          <p:cNvPr id="3" name="Subtitle 2">
            <a:extLst>
              <a:ext uri="{FF2B5EF4-FFF2-40B4-BE49-F238E27FC236}">
                <a16:creationId xmlns:a16="http://schemas.microsoft.com/office/drawing/2014/main" id="{9160E4FD-3447-B1B8-1E9C-B093EDA10893}"/>
              </a:ext>
            </a:extLst>
          </p:cNvPr>
          <p:cNvSpPr>
            <a:spLocks noGrp="1"/>
          </p:cNvSpPr>
          <p:nvPr>
            <p:ph type="subTitle" idx="1"/>
          </p:nvPr>
        </p:nvSpPr>
        <p:spPr>
          <a:xfrm>
            <a:off x="512957" y="929268"/>
            <a:ext cx="6831980" cy="3538654"/>
          </a:xfrm>
        </p:spPr>
        <p:txBody>
          <a:bodyPr>
            <a:normAutofit lnSpcReduction="10000"/>
          </a:bodyPr>
          <a:lstStyle/>
          <a:p>
            <a:pPr algn="l">
              <a:lnSpc>
                <a:spcPct val="150000"/>
              </a:lnSpc>
              <a:buClr>
                <a:schemeClr val="tx1"/>
              </a:buClr>
            </a:pPr>
            <a:r>
              <a:rPr lang="en-US" sz="1600" dirty="0">
                <a:solidFill>
                  <a:schemeClr val="tx1"/>
                </a:solidFill>
                <a:latin typeface="Times New Roman" panose="02020603050405020304" pitchFamily="18" charset="0"/>
                <a:cs typeface="Times New Roman" panose="02020603050405020304" pitchFamily="18" charset="0"/>
              </a:rPr>
              <a:t>Java is a programming language developed by Sun Microsystems in 1995. It is designed to be platform-independent, meaning that Java programs can run on any device with a Java Virtual Machine (JVM).</a:t>
            </a:r>
            <a:endParaRPr lang="en-US" dirty="0">
              <a:solidFill>
                <a:schemeClr val="tx1"/>
              </a:solidFill>
              <a:latin typeface="Times New Roman" panose="02020603050405020304" pitchFamily="18" charset="0"/>
              <a:cs typeface="Times New Roman" panose="02020603050405020304" pitchFamily="18" charset="0"/>
            </a:endParaRPr>
          </a:p>
          <a:p>
            <a:pPr algn="l">
              <a:lnSpc>
                <a:spcPct val="150000"/>
              </a:lnSpc>
              <a:buClr>
                <a:schemeClr val="tx1"/>
              </a:buClr>
            </a:pPr>
            <a:r>
              <a:rPr lang="en-US" sz="1600" b="0" i="0" dirty="0">
                <a:solidFill>
                  <a:schemeClr val="tx1"/>
                </a:solidFill>
                <a:effectLst/>
                <a:latin typeface="Times New Roman" panose="02020603050405020304" pitchFamily="18" charset="0"/>
                <a:cs typeface="Times New Roman" panose="02020603050405020304" pitchFamily="18" charset="0"/>
              </a:rPr>
              <a:t>Some of its key features include:</a:t>
            </a:r>
          </a:p>
          <a:p>
            <a:pPr marL="285750" indent="-285750" algn="l">
              <a:lnSpc>
                <a:spcPct val="150000"/>
              </a:lnSpc>
              <a:buClr>
                <a:schemeClr val="tx1"/>
              </a:buClr>
              <a:buFont typeface="Wingdings" panose="05000000000000000000" pitchFamily="2" charset="2"/>
              <a:buChar char="q"/>
            </a:pPr>
            <a:r>
              <a:rPr lang="en-US" sz="1600" b="0" i="0" dirty="0">
                <a:solidFill>
                  <a:schemeClr val="tx1"/>
                </a:solidFill>
                <a:effectLst/>
                <a:latin typeface="Google Sans"/>
              </a:rPr>
              <a:t>Object-oriented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Clr>
                <a:schemeClr val="tx1"/>
              </a:buClr>
              <a:buFont typeface="Wingdings" panose="05000000000000000000" pitchFamily="2" charset="2"/>
              <a:buChar char="q"/>
            </a:pPr>
            <a:r>
              <a:rPr lang="en-US" sz="1600" b="0" i="0" dirty="0">
                <a:solidFill>
                  <a:schemeClr val="tx1"/>
                </a:solidFill>
                <a:effectLst/>
                <a:latin typeface="Google Sans"/>
              </a:rPr>
              <a:t>Platform-independent : </a:t>
            </a:r>
            <a:r>
              <a:rPr lang="en-US" sz="1700" b="0" i="0" dirty="0">
                <a:solidFill>
                  <a:schemeClr val="tx1"/>
                </a:solidFill>
                <a:effectLst/>
                <a:latin typeface="Times New Roman" panose="02020603050405020304" pitchFamily="18" charset="0"/>
                <a:cs typeface="Times New Roman" panose="02020603050405020304" pitchFamily="18" charset="0"/>
              </a:rPr>
              <a:t>w</a:t>
            </a:r>
            <a:r>
              <a:rPr lang="en-US" sz="1700" dirty="0">
                <a:solidFill>
                  <a:schemeClr val="tx1"/>
                </a:solidFill>
                <a:latin typeface="Times New Roman" panose="02020603050405020304" pitchFamily="18" charset="0"/>
                <a:cs typeface="Times New Roman" panose="02020603050405020304" pitchFamily="18" charset="0"/>
              </a:rPr>
              <a:t>rite once, run anywhere (WORA)</a:t>
            </a:r>
            <a:endParaRPr lang="en-US" sz="17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ct val="150000"/>
              </a:lnSpc>
              <a:buClr>
                <a:schemeClr val="tx1"/>
              </a:buClr>
              <a:buFont typeface="Wingdings" panose="05000000000000000000" pitchFamily="2" charset="2"/>
              <a:buChar char="q"/>
            </a:pPr>
            <a:r>
              <a:rPr lang="en-US" sz="1600" b="0" i="0" dirty="0">
                <a:solidFill>
                  <a:schemeClr val="tx1"/>
                </a:solidFill>
                <a:effectLst/>
                <a:latin typeface="Google Sans"/>
              </a:rPr>
              <a:t>Fast .</a:t>
            </a:r>
          </a:p>
          <a:p>
            <a:pPr marL="285750" indent="-285750" algn="l">
              <a:lnSpc>
                <a:spcPct val="150000"/>
              </a:lnSpc>
              <a:buClr>
                <a:schemeClr val="tx1"/>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Multithreading .</a:t>
            </a:r>
          </a:p>
          <a:p>
            <a:pPr marL="285750" indent="-285750" algn="l">
              <a:lnSpc>
                <a:spcPct val="150000"/>
              </a:lnSpc>
              <a:buClr>
                <a:schemeClr val="tx1"/>
              </a:buClr>
              <a:buFont typeface="Wingdings" panose="05000000000000000000" pitchFamily="2" charset="2"/>
              <a:buChar char="q"/>
            </a:pPr>
            <a:endParaRPr lang="en-US" dirty="0">
              <a:solidFill>
                <a:schemeClr val="tx1"/>
              </a:solidFill>
            </a:endParaRPr>
          </a:p>
        </p:txBody>
      </p:sp>
    </p:spTree>
    <p:extLst>
      <p:ext uri="{BB962C8B-B14F-4D97-AF65-F5344CB8AC3E}">
        <p14:creationId xmlns:p14="http://schemas.microsoft.com/office/powerpoint/2010/main" val="23780353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6F9C-FBD7-A678-B159-54F4C2144B87}"/>
              </a:ext>
            </a:extLst>
          </p:cNvPr>
          <p:cNvSpPr>
            <a:spLocks noGrp="1"/>
          </p:cNvSpPr>
          <p:nvPr>
            <p:ph type="ctrTitle"/>
          </p:nvPr>
        </p:nvSpPr>
        <p:spPr>
          <a:xfrm>
            <a:off x="654514" y="182756"/>
            <a:ext cx="6564041" cy="1036443"/>
          </a:xfrm>
        </p:spPr>
        <p:txBody>
          <a:bodyPr/>
          <a:lstStyle/>
          <a:p>
            <a:pPr algn="l"/>
            <a:r>
              <a:rPr lang="en-US" sz="3200" b="1" dirty="0">
                <a:solidFill>
                  <a:schemeClr val="tx1"/>
                </a:solidFill>
                <a:latin typeface="Times New Roman" panose="02020603050405020304" pitchFamily="18" charset="0"/>
                <a:cs typeface="Times New Roman" panose="02020603050405020304" pitchFamily="18" charset="0"/>
              </a:rPr>
              <a:t>Java was developed to achieve mainly 5 features :</a:t>
            </a:r>
          </a:p>
        </p:txBody>
      </p:sp>
      <p:sp>
        <p:nvSpPr>
          <p:cNvPr id="3" name="Subtitle 2">
            <a:extLst>
              <a:ext uri="{FF2B5EF4-FFF2-40B4-BE49-F238E27FC236}">
                <a16:creationId xmlns:a16="http://schemas.microsoft.com/office/drawing/2014/main" id="{4210282F-F739-6013-A6B3-5AB37A84A209}"/>
              </a:ext>
            </a:extLst>
          </p:cNvPr>
          <p:cNvSpPr>
            <a:spLocks noGrp="1"/>
          </p:cNvSpPr>
          <p:nvPr>
            <p:ph type="subTitle" idx="1"/>
          </p:nvPr>
        </p:nvSpPr>
        <p:spPr>
          <a:xfrm>
            <a:off x="565304" y="1457094"/>
            <a:ext cx="6653251" cy="2988526"/>
          </a:xfrm>
        </p:spPr>
        <p:txBody>
          <a:bodyPr>
            <a:normAutofit/>
          </a:bodyPr>
          <a:lstStyle/>
          <a:p>
            <a:pPr marL="285750" indent="-285750" algn="l">
              <a:lnSpc>
                <a:spcPct val="150000"/>
              </a:lnSpc>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It should be simple and easy to learn .</a:t>
            </a:r>
          </a:p>
          <a:p>
            <a:pPr marL="285750" indent="-285750" algn="l">
              <a:lnSpc>
                <a:spcPct val="150000"/>
              </a:lnSpc>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 It should be robust and secure.</a:t>
            </a:r>
          </a:p>
          <a:p>
            <a:pPr marL="285750" indent="-285750" algn="l">
              <a:lnSpc>
                <a:spcPct val="150000"/>
              </a:lnSpc>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It should be independent .</a:t>
            </a:r>
          </a:p>
          <a:p>
            <a:pPr marL="285750" indent="-285750" algn="l">
              <a:lnSpc>
                <a:spcPct val="150000"/>
              </a:lnSpc>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It should be secure .</a:t>
            </a:r>
          </a:p>
          <a:p>
            <a:pPr marL="285750" indent="-285750" algn="l">
              <a:lnSpc>
                <a:spcPct val="150000"/>
              </a:lnSpc>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It should be object oriented to visualize program in real life.</a:t>
            </a:r>
          </a:p>
        </p:txBody>
      </p:sp>
    </p:spTree>
    <p:extLst>
      <p:ext uri="{BB962C8B-B14F-4D97-AF65-F5344CB8AC3E}">
        <p14:creationId xmlns:p14="http://schemas.microsoft.com/office/powerpoint/2010/main" val="584653320"/>
      </p:ext>
    </p:extLst>
  </p:cSld>
  <p:clrMapOvr>
    <a:masterClrMapping/>
  </p:clrMapOvr>
  <mc:AlternateContent xmlns:mc="http://schemas.openxmlformats.org/markup-compatibility/2006" xmlns:p14="http://schemas.microsoft.com/office/powerpoint/2010/main">
    <mc:Choice Requires="p14">
      <p:transition spd="slow" p14:dur="1250" advTm="138">
        <p14:switch dir="r"/>
      </p:transition>
    </mc:Choice>
    <mc:Fallback xmlns="">
      <p:transition spd="slow" advTm="13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9213-4DB4-0D27-5C78-30959DB013DF}"/>
              </a:ext>
            </a:extLst>
          </p:cNvPr>
          <p:cNvSpPr>
            <a:spLocks noGrp="1"/>
          </p:cNvSpPr>
          <p:nvPr>
            <p:ph type="ctrTitle"/>
          </p:nvPr>
        </p:nvSpPr>
        <p:spPr>
          <a:xfrm>
            <a:off x="609600" y="212493"/>
            <a:ext cx="6475141" cy="687040"/>
          </a:xfrm>
        </p:spPr>
        <p:txBody>
          <a:bodyPr/>
          <a:lstStyle/>
          <a:p>
            <a:pPr algn="ctr"/>
            <a:r>
              <a:rPr lang="en" sz="3200" b="1" dirty="0">
                <a:solidFill>
                  <a:schemeClr val="tx1"/>
                </a:solidFill>
                <a:latin typeface="Times New Roman" panose="02020603050405020304" pitchFamily="18" charset="0"/>
                <a:cs typeface="Times New Roman" panose="02020603050405020304" pitchFamily="18" charset="0"/>
              </a:rPr>
              <a:t>INTRODUCTION TO PROJECT</a:t>
            </a:r>
            <a:endParaRPr lang="en-US" sz="3200" b="1" dirty="0"/>
          </a:p>
        </p:txBody>
      </p:sp>
      <p:sp>
        <p:nvSpPr>
          <p:cNvPr id="3" name="Subtitle 2">
            <a:extLst>
              <a:ext uri="{FF2B5EF4-FFF2-40B4-BE49-F238E27FC236}">
                <a16:creationId xmlns:a16="http://schemas.microsoft.com/office/drawing/2014/main" id="{866C05D8-B2CF-1C27-E339-EF3093F0FEB6}"/>
              </a:ext>
            </a:extLst>
          </p:cNvPr>
          <p:cNvSpPr>
            <a:spLocks noGrp="1"/>
          </p:cNvSpPr>
          <p:nvPr>
            <p:ph type="subTitle" idx="1"/>
          </p:nvPr>
        </p:nvSpPr>
        <p:spPr>
          <a:xfrm>
            <a:off x="424056" y="1174595"/>
            <a:ext cx="7158774" cy="3033132"/>
          </a:xfrm>
        </p:spPr>
        <p:txBody>
          <a:bodyPr>
            <a:normAutofit/>
          </a:bodyPr>
          <a:lstStyle/>
          <a:p>
            <a:pPr marL="285750" indent="-285750" algn="l">
              <a:buClrTx/>
              <a:buFont typeface="Wingdings" panose="05000000000000000000" pitchFamily="2" charset="2"/>
              <a:buChar char="q"/>
            </a:pPr>
            <a:r>
              <a:rPr lang="en-US" sz="1600" b="0" i="0" u="none" strike="noStrike" baseline="0" dirty="0">
                <a:solidFill>
                  <a:schemeClr val="tx1"/>
                </a:solidFill>
                <a:latin typeface="Times New Roman" panose="02020603050405020304" pitchFamily="18" charset="0"/>
              </a:rPr>
              <a:t>The "Banking Management System" project aims to develop a comprehensive software solution using Core Java that facilitates the management of banking operations in an effective and user-friendly manner .</a:t>
            </a:r>
          </a:p>
          <a:p>
            <a:pPr marL="285750" indent="-285750" algn="l">
              <a:buClrTx/>
              <a:buFont typeface="Wingdings" panose="05000000000000000000" pitchFamily="2" charset="2"/>
              <a:buChar char="q"/>
            </a:pPr>
            <a:r>
              <a:rPr lang="en-US" sz="1600" b="0" i="0" u="none" strike="noStrike" baseline="0" dirty="0">
                <a:solidFill>
                  <a:schemeClr val="tx1"/>
                </a:solidFill>
                <a:latin typeface="Times New Roman" panose="02020603050405020304" pitchFamily="18" charset="0"/>
              </a:rPr>
              <a:t>This system is designed to handle essential banking functions such as account management, transaction processing, balance inquiries .</a:t>
            </a:r>
          </a:p>
          <a:p>
            <a:pPr marL="285750" indent="-285750" algn="l">
              <a:buClrTx/>
              <a:buFont typeface="Wingdings" panose="05000000000000000000" pitchFamily="2" charset="2"/>
              <a:buChar char="q"/>
            </a:pPr>
            <a:r>
              <a:rPr lang="en-US" sz="1600" b="0" i="0" u="none" strike="noStrike" baseline="0" dirty="0">
                <a:solidFill>
                  <a:srgbClr val="000000"/>
                </a:solidFill>
                <a:latin typeface="Times New Roman" panose="02020603050405020304" pitchFamily="18" charset="0"/>
              </a:rPr>
              <a:t>By leveraging the robust features of Core Java, the system ensures a high level of security, reliability, and performance</a:t>
            </a:r>
            <a:r>
              <a:rPr lang="en-US" sz="1800" b="0" i="0" u="none" strike="noStrike" baseline="0" dirty="0">
                <a:solidFill>
                  <a:srgbClr val="000000"/>
                </a:solidFill>
                <a:latin typeface="Times New Roman" panose="02020603050405020304" pitchFamily="18" charset="0"/>
              </a:rPr>
              <a:t>. </a:t>
            </a:r>
          </a:p>
          <a:p>
            <a:pPr marL="285750" indent="-285750" algn="l">
              <a:buClrTx/>
              <a:buFont typeface="Wingdings" panose="05000000000000000000" pitchFamily="2" charset="2"/>
              <a:buChar char="q"/>
            </a:pPr>
            <a:r>
              <a:rPr lang="en-US" sz="1600" b="0" i="0" u="none" strike="noStrike" baseline="0" dirty="0">
                <a:solidFill>
                  <a:srgbClr val="000000"/>
                </a:solidFill>
                <a:latin typeface="Times New Roman" panose="02020603050405020304" pitchFamily="18" charset="0"/>
              </a:rPr>
              <a:t>Further ,we will detail the development process, system architecture, and the key features of the Banking Management System, along with the benefits it offers to the banking sector.</a:t>
            </a:r>
            <a:r>
              <a:rPr lang="en-US" sz="1800" b="0" i="0" u="none" strike="noStrike" baseline="0" dirty="0">
                <a:solidFill>
                  <a:srgbClr val="000000"/>
                </a:solidFill>
                <a:latin typeface="Times New Roman" panose="02020603050405020304" pitchFamily="18" charset="0"/>
              </a:rPr>
              <a:t> </a:t>
            </a:r>
            <a:endParaRPr lang="en-US" sz="1100" dirty="0">
              <a:solidFill>
                <a:schemeClr val="tx1"/>
              </a:solidFill>
            </a:endParaRPr>
          </a:p>
        </p:txBody>
      </p:sp>
    </p:spTree>
    <p:extLst>
      <p:ext uri="{BB962C8B-B14F-4D97-AF65-F5344CB8AC3E}">
        <p14:creationId xmlns:p14="http://schemas.microsoft.com/office/powerpoint/2010/main" val="371216384"/>
      </p:ext>
    </p:extLst>
  </p:cSld>
  <p:clrMapOvr>
    <a:masterClrMapping/>
  </p:clrMapOvr>
  <mc:AlternateContent xmlns:mc="http://schemas.openxmlformats.org/markup-compatibility/2006" xmlns:p14="http://schemas.microsoft.com/office/powerpoint/2010/main">
    <mc:Choice Requires="p14">
      <p:transition spd="slow" p14:dur="1250" advTm="281">
        <p14:switch dir="r"/>
      </p:transition>
    </mc:Choice>
    <mc:Fallback xmlns="">
      <p:transition spd="slow" advTm="28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623" name="Google Shape;1623;p40"/>
          <p:cNvSpPr txBox="1">
            <a:spLocks noGrp="1"/>
          </p:cNvSpPr>
          <p:nvPr>
            <p:ph type="subTitle" idx="1"/>
          </p:nvPr>
        </p:nvSpPr>
        <p:spPr>
          <a:xfrm>
            <a:off x="73802" y="133816"/>
            <a:ext cx="6966336" cy="8177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rPr>
              <a:t>Project </a:t>
            </a:r>
            <a:r>
              <a:rPr lang="en-US" sz="3200" b="1" dirty="0">
                <a:solidFill>
                  <a:srgbClr val="000000"/>
                </a:solidFill>
                <a:latin typeface="Times New Roman" panose="02020603050405020304" pitchFamily="18" charset="0"/>
                <a:cs typeface="Times New Roman" panose="02020603050405020304" pitchFamily="18" charset="0"/>
              </a:rPr>
              <a:t>f</a:t>
            </a:r>
            <a:r>
              <a:rPr lang="en-US" sz="3200" b="1" i="0" strike="noStrike" baseline="0" dirty="0">
                <a:solidFill>
                  <a:srgbClr val="000000"/>
                </a:solidFill>
                <a:latin typeface="Times New Roman" panose="02020603050405020304" pitchFamily="18" charset="0"/>
                <a:cs typeface="Times New Roman" panose="02020603050405020304" pitchFamily="18" charset="0"/>
              </a:rPr>
              <a:t>eatures</a:t>
            </a:r>
            <a:r>
              <a:rPr lang="en-US" sz="1800" b="1" i="0" strike="noStrike" baseline="0" dirty="0">
                <a:solidFill>
                  <a:srgbClr val="000000"/>
                </a:solidFill>
              </a:rPr>
              <a:t> </a:t>
            </a:r>
            <a:endParaRPr sz="3200" b="1" dirty="0">
              <a:latin typeface="Times New Roman" panose="02020603050405020304" pitchFamily="18" charset="0"/>
              <a:cs typeface="Times New Roman" panose="02020603050405020304" pitchFamily="18" charset="0"/>
            </a:endParaRPr>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A843615F-AA38-0E61-72B9-E2E518F62B6A}"/>
              </a:ext>
            </a:extLst>
          </p:cNvPr>
          <p:cNvSpPr txBox="1"/>
          <p:nvPr/>
        </p:nvSpPr>
        <p:spPr>
          <a:xfrm>
            <a:off x="315518" y="896385"/>
            <a:ext cx="7029419" cy="4726294"/>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User Authentication: </a:t>
            </a:r>
            <a:r>
              <a:rPr lang="en-US" sz="1600" b="0" i="0" u="none" strike="noStrike" baseline="0" dirty="0">
                <a:solidFill>
                  <a:srgbClr val="000000"/>
                </a:solidFill>
                <a:latin typeface="Times New Roman" panose="02020603050405020304" pitchFamily="18" charset="0"/>
              </a:rPr>
              <a:t>Secure login and registration process for customers and bank employees. Password encryption and user role management (admin, customer). </a:t>
            </a:r>
            <a:r>
              <a:rPr kumimoji="0" lang="en-US" altLang="en-US" sz="1600" b="0" i="0" u="none" strike="noStrike" kern="0" cap="none" spc="0" normalizeH="0" baseline="0" noProof="0" dirty="0">
                <a:ln>
                  <a:noFill/>
                </a:ln>
                <a:solidFill>
                  <a:srgbClr val="1D1D1D"/>
                </a:solidFill>
                <a:effectLst/>
                <a:uLnTx/>
                <a:uFillTx/>
                <a:latin typeface="Times New Roman" panose="02020603050405020304" pitchFamily="18" charset="0"/>
                <a:cs typeface="Times New Roman" panose="02020603050405020304" pitchFamily="18" charset="0"/>
                <a:sym typeface="Arial"/>
              </a:rPr>
              <a:t> </a:t>
            </a:r>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Account Management: </a:t>
            </a:r>
            <a:r>
              <a:rPr lang="en-US" sz="1600" b="0" i="0" u="none" strike="noStrike" baseline="0" dirty="0">
                <a:solidFill>
                  <a:srgbClr val="000000"/>
                </a:solidFill>
                <a:latin typeface="Times New Roman" panose="02020603050405020304" pitchFamily="18" charset="0"/>
              </a:rPr>
              <a:t>Ability to open new savings or checking accounts. Display account balance, account type, and account number. Modify personal details like address, phone number, and email</a:t>
            </a:r>
            <a:r>
              <a:rPr lang="en-US" sz="1800" b="0" i="0" u="none" strike="noStrike" baseline="0" dirty="0">
                <a:solidFill>
                  <a:srgbClr val="000000"/>
                </a:solidFill>
                <a:latin typeface="Times New Roman" panose="02020603050405020304" pitchFamily="18" charset="0"/>
              </a:rPr>
              <a:t>. </a:t>
            </a:r>
          </a:p>
          <a:p>
            <a:pPr marL="285750" indent="-285750">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Transaction Management: </a:t>
            </a:r>
            <a:r>
              <a:rPr lang="en-US" sz="1600" b="0" i="0" u="none" strike="noStrike" baseline="0" dirty="0">
                <a:solidFill>
                  <a:srgbClr val="000000"/>
                </a:solidFill>
                <a:latin typeface="Times New Roman" panose="02020603050405020304" pitchFamily="18" charset="0"/>
              </a:rPr>
              <a:t>Allows customers to deposit money into their accounts. Enables customers to withdraw money while ensuring sufficient balance. Facilitates transfer of funds between different accounts within the bank. Provides a detailed view of past transactions, including deposits, withdrawals, and transfers .</a:t>
            </a:r>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r>
              <a:rPr lang="en-US" sz="1600" b="1" i="0" u="none" strike="noStrike" baseline="0" dirty="0">
                <a:solidFill>
                  <a:srgbClr val="000000"/>
                </a:solidFill>
                <a:latin typeface="Times New Roman" panose="02020603050405020304" pitchFamily="18" charset="0"/>
              </a:rPr>
              <a:t>Balance Inquiry: </a:t>
            </a:r>
            <a:r>
              <a:rPr lang="en-US" sz="1600" b="0" i="0" u="none" strike="noStrike" baseline="0" dirty="0">
                <a:solidFill>
                  <a:srgbClr val="000000"/>
                </a:solidFill>
                <a:latin typeface="Times New Roman" panose="02020603050405020304" pitchFamily="18" charset="0"/>
              </a:rPr>
              <a:t>Real-time balance checking for customers to view their available funds</a:t>
            </a:r>
            <a:r>
              <a:rPr lang="en-US" sz="1800" b="0" i="0" u="none" strike="noStrike" baseline="0" dirty="0">
                <a:solidFill>
                  <a:srgbClr val="000000"/>
                </a:solidFill>
                <a:latin typeface="Times New Roman" panose="02020603050405020304" pitchFamily="18" charset="0"/>
              </a:rPr>
              <a:t>. </a:t>
            </a:r>
          </a:p>
          <a:p>
            <a:endParaRPr lang="en-US" sz="16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endParaRPr lang="en-US" sz="16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endParaRPr lang="en-US" sz="1800" b="0" i="0" u="none" strike="noStrike" baseline="0" dirty="0">
              <a:solidFill>
                <a:srgbClr val="000000"/>
              </a:solidFill>
              <a:latin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defRPr/>
            </a:pPr>
            <a:endParaRPr kumimoji="0" lang="en-US" altLang="en-US" sz="1600" b="0" i="0" u="none" strike="noStrike" kern="0" cap="none" spc="0" normalizeH="0" baseline="0" noProof="0" dirty="0">
              <a:ln>
                <a:noFill/>
              </a:ln>
              <a:solidFill>
                <a:srgbClr val="1D1D1D"/>
              </a:solidFill>
              <a:effectLst/>
              <a:uLnTx/>
              <a:uFillTx/>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advTm="149">
        <p14:switch dir="r"/>
      </p:transition>
    </mc:Choice>
    <mc:Fallback xmlns="">
      <p:transition spd="slow" advTm="149">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677</TotalTime>
  <Words>1303</Words>
  <Application>Microsoft Office PowerPoint</Application>
  <PresentationFormat>On-screen Show (16:9)</PresentationFormat>
  <Paragraphs>131</Paragraphs>
  <Slides>26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Montserrat</vt:lpstr>
      <vt:lpstr>Source Code Pro</vt:lpstr>
      <vt:lpstr>Times New Roman</vt:lpstr>
      <vt:lpstr>Wingdings</vt:lpstr>
      <vt:lpstr>Google Sans</vt:lpstr>
      <vt:lpstr>IBM Plex Mono</vt:lpstr>
      <vt:lpstr>Arial</vt:lpstr>
      <vt:lpstr>Roboto Condensed Light</vt:lpstr>
      <vt:lpstr>Trebuchet MS</vt:lpstr>
      <vt:lpstr>Wingdings 3</vt:lpstr>
      <vt:lpstr>Poppins</vt:lpstr>
      <vt:lpstr>Facet</vt:lpstr>
      <vt:lpstr>PowerPoint Presentation</vt:lpstr>
      <vt:lpstr>Table of contents :</vt:lpstr>
      <vt:lpstr>PowerPoint Presentation</vt:lpstr>
      <vt:lpstr>Sectors in which the Company Works:</vt:lpstr>
      <vt:lpstr>Internship Domain : Java Standard Edition (JSE)</vt:lpstr>
      <vt:lpstr>OVERVIEW OF JAVA  TECHNOLOGY</vt:lpstr>
      <vt:lpstr>Java was developed to achieve mainly 5 features :</vt:lpstr>
      <vt:lpstr>INTRODUCTION TO PROJECT</vt:lpstr>
      <vt:lpstr>PowerPoint Presentation</vt:lpstr>
      <vt:lpstr>Project goals:</vt:lpstr>
      <vt:lpstr>Project Implementation :</vt:lpstr>
      <vt:lpstr>PowerPoint Presentation</vt:lpstr>
      <vt:lpstr>PowerPoint Presentation</vt:lpstr>
      <vt:lpstr>Modules :</vt:lpstr>
      <vt:lpstr>PowerPoint Presentation</vt:lpstr>
      <vt:lpstr>PowerPoint Presentation</vt:lpstr>
      <vt:lpstr>Graphical User Interface:</vt:lpstr>
      <vt:lpstr>Visual Examples:</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TASK MANAGEMENT TOOL</dc:title>
  <dc:creator>TUK</dc:creator>
  <cp:lastModifiedBy>Akshat Chandra</cp:lastModifiedBy>
  <cp:revision>38</cp:revision>
  <dcterms:modified xsi:type="dcterms:W3CDTF">2024-09-15T06:44:37Z</dcterms:modified>
</cp:coreProperties>
</file>