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2" r:id="rId8"/>
    <p:sldId id="261" r:id="rId9"/>
    <p:sldId id="270" r:id="rId10"/>
    <p:sldId id="265" r:id="rId11"/>
    <p:sldId id="266" r:id="rId12"/>
    <p:sldId id="267" r:id="rId13"/>
    <p:sldId id="271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CE610-3740-4B81-823E-693ED7E61BAC}" v="169" dt="2021-12-07T17:31:24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9B4E-E1A5-44DA-B79A-9247A2EF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C284C-3B44-4B29-AC32-1B8428582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AD49-1750-432F-AFF9-7931E923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619E-177E-4CC6-9DB1-4A647053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848D-59F1-4B49-B5F0-D10D2D93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BF69-765F-4B7F-A65E-57B2B877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BA088-AD35-4DB6-A75A-1011D7316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639E-8D25-41AE-ADF5-E903540C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7042-5482-46D7-BDEF-FA198961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1EDD-A640-4B35-BE3E-442BB77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0899C-84D9-4000-8A5C-3E63E884E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A6382-3273-440B-9646-EAAF15330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4E71-07DA-4CDA-A9E7-057DFB01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C6CA-14B9-42E2-9FF4-6F1DB07C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5BCF0-C344-4809-861D-DAD4C33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41E3-A010-494A-8BEE-B3A648DE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A02A-D008-4F6C-A5DC-D57460CBD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CDA0-DFFD-4716-81B5-98B2AB8E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A245-0AEE-47A4-A7C2-BD870AC9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9695-668F-4083-B3AA-B94D63B1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7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2BAE-49DF-461C-B885-25CDA57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82D1-6FD3-4746-8951-E75D3522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FE1A-6165-411C-B36D-6E40570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74E5-DB08-4ECD-A158-A323B2D8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A097-D6F0-4003-A017-9B2B226C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028B-ADD7-4652-845D-845EFC27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71CB-FCCF-4086-B6F4-3A0B38A1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EF69F-B085-4CBB-A505-CD05D200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09F9-7D18-4A15-A2DB-5BC670B2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4715-4846-4A08-AC35-BF1A66EE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E6BE4-708B-45D5-A053-62839AF5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9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F7BD-4CA0-415A-BB94-F82977B2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A265-2987-4FF8-8FD4-C193C7C59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4B150-E0FD-40EC-9E07-10B60BC5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BFA00-5781-4D54-B9CA-B80F8F03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FC7F7-B64C-49BA-8DB8-48A136DDD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B8A29-FD50-4690-A3DD-6BB7B70C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DF5F4-DDD7-4399-92AF-210D0F23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E5463-80EA-440F-8984-21AD612D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8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FF12-48B4-4F2B-8A10-DE007A4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E53B6-6934-4CC4-8EB0-51ACEE1F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5274A-BDA6-4BD6-AE6B-F5B35042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2A389-DD8F-4CBE-8695-602D4C35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7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6B3DF-E4C3-4224-B85F-036DBA14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88E78-7FA8-4EE5-91D7-8466C62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FBADF-8874-44D6-B8F9-17376B85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B96D-B708-4062-A31E-5833C0E9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1FC5-6F66-43AF-999A-E0710EFF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7F5AC-F4C9-4C74-AA16-977AB48A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67021-D72D-4A56-BBA4-2106F7A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9CB8-920C-4ACD-A8D7-5C5FE512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7A29D-1254-4E84-9F17-793CE167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05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7C03-CE98-438B-A087-EDFC66B5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50D4F-56AB-4470-8624-9917EAF2F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CFC26-7E46-4CD2-BDDE-3FF281F6D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F7C7-9B1D-4B64-B0EB-2353F194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0B9A-91E9-4CA8-8D31-9298B93A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7D48F-1669-4C53-912A-EC514C89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2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F45FC-9876-403A-B95C-C4045DE9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14DB-F97C-4E55-B688-4768E0D3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FE42-E84B-4B58-A805-2E8F108A3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9B163-6B6F-465F-B0CF-92010C3C34B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9658A-1625-4430-B21C-ACFE9F43B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C345-E2FB-4520-A45E-D6CB78197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AED5-81FE-4006-A295-DB50D4292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7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2717-BC72-43E5-BC4C-2325A056B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E8CFA-0228-4EE7-A631-B8A8AA25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340" y="4701969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Group Members-</a:t>
            </a:r>
          </a:p>
          <a:p>
            <a:pPr algn="l"/>
            <a:r>
              <a:rPr lang="en-US" dirty="0"/>
              <a:t>Ashish Kumar Yadav</a:t>
            </a:r>
          </a:p>
          <a:p>
            <a:pPr algn="l"/>
            <a:r>
              <a:rPr lang="en-US" dirty="0" err="1"/>
              <a:t>Jibin</a:t>
            </a:r>
            <a:r>
              <a:rPr lang="en-US" dirty="0"/>
              <a:t> </a:t>
            </a:r>
            <a:r>
              <a:rPr lang="en-US" dirty="0" err="1"/>
              <a:t>Kaitharath</a:t>
            </a:r>
            <a:r>
              <a:rPr lang="en-US" dirty="0"/>
              <a:t> 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Baby</a:t>
            </a:r>
            <a:endParaRPr lang="en-IN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46604AB-F513-47E7-9E05-2C4A1645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09904"/>
            <a:ext cx="1357185" cy="11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0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Lifestyle Analysis</a:t>
            </a:r>
            <a:endParaRPr lang="en-IN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264579"/>
            <a:ext cx="1357185" cy="1121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DB04B-1417-453A-9271-D0AE56AD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419" y="1370410"/>
            <a:ext cx="7385682" cy="2958730"/>
          </a:xfrm>
          <a:prstGeom prst="rect">
            <a:avLst/>
          </a:prstGeom>
        </p:spPr>
      </p:pic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C9C9F5C-62A5-427D-910E-6E83190A1E94}"/>
              </a:ext>
            </a:extLst>
          </p:cNvPr>
          <p:cNvSpPr txBox="1">
            <a:spLocks/>
          </p:cNvSpPr>
          <p:nvPr/>
        </p:nvSpPr>
        <p:spPr>
          <a:xfrm>
            <a:off x="573156" y="1386009"/>
            <a:ext cx="3535018" cy="2604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People on</a:t>
            </a:r>
            <a:r>
              <a:rPr lang="en-US" sz="2400" b="1" dirty="0"/>
              <a:t> Rent and Mortgage</a:t>
            </a:r>
            <a:r>
              <a:rPr lang="en-US" sz="2400" dirty="0"/>
              <a:t> apply for loans the most.</a:t>
            </a:r>
          </a:p>
          <a:p>
            <a:r>
              <a:rPr lang="en-US" sz="2400" dirty="0"/>
              <a:t>People who </a:t>
            </a:r>
            <a:r>
              <a:rPr lang="en-US" sz="2400" b="1" dirty="0"/>
              <a:t>own a home </a:t>
            </a:r>
            <a:r>
              <a:rPr lang="en-US" sz="2400" dirty="0"/>
              <a:t>tend to Default lesser.</a:t>
            </a:r>
          </a:p>
          <a:p>
            <a:r>
              <a:rPr lang="en-US" sz="2400" dirty="0"/>
              <a:t>Most of loans are for </a:t>
            </a:r>
            <a:r>
              <a:rPr lang="en-US" sz="2400" b="1" dirty="0"/>
              <a:t>debt consolidation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812FD9-52A1-41E3-99A6-C10C67C8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4" y="4315389"/>
            <a:ext cx="11975521" cy="260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96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Verification Analysis</a:t>
            </a:r>
            <a:endParaRPr lang="en-IN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264579"/>
            <a:ext cx="1357185" cy="112143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7242CC-6D23-41E3-BBEE-308B26475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144795"/>
            <a:ext cx="9700591" cy="15254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During the starting days of the company, it dint focus on </a:t>
            </a:r>
            <a:r>
              <a:rPr lang="en-US" b="1" dirty="0"/>
              <a:t>Verification Status </a:t>
            </a:r>
            <a:r>
              <a:rPr lang="en-US" dirty="0"/>
              <a:t>which is reflected in the </a:t>
            </a:r>
            <a:r>
              <a:rPr lang="en-US" b="1" dirty="0"/>
              <a:t>Charged off </a:t>
            </a:r>
            <a:r>
              <a:rPr lang="en-US" dirty="0"/>
              <a:t>in Year 2008.</a:t>
            </a:r>
          </a:p>
          <a:p>
            <a:r>
              <a:rPr lang="en-US" dirty="0"/>
              <a:t>As the company aged, significant improvements in </a:t>
            </a:r>
            <a:r>
              <a:rPr lang="en-US" b="1" dirty="0"/>
              <a:t>Verified</a:t>
            </a:r>
            <a:r>
              <a:rPr lang="en-US" dirty="0"/>
              <a:t> and </a:t>
            </a:r>
            <a:r>
              <a:rPr lang="en-US" b="1" dirty="0"/>
              <a:t>Source Verified </a:t>
            </a:r>
            <a:r>
              <a:rPr lang="en-US" dirty="0"/>
              <a:t>loan.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12B0EE-FC1B-4BE7-8507-0752B99F6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01" y="2587625"/>
            <a:ext cx="9234072" cy="424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29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Employee Experience Analysis</a:t>
            </a:r>
            <a:endParaRPr lang="en-IN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264579"/>
            <a:ext cx="1357185" cy="112143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7242CC-6D23-41E3-BBEE-308B26475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7" y="4329699"/>
            <a:ext cx="10134601" cy="19385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People after starting career till 5 years apply for loans</a:t>
            </a:r>
          </a:p>
          <a:p>
            <a:r>
              <a:rPr lang="en-US" dirty="0"/>
              <a:t>People with experience from 6 years – 9 years have good chances to Fully Pay the loans.</a:t>
            </a:r>
          </a:p>
          <a:p>
            <a:r>
              <a:rPr lang="en-US" dirty="0"/>
              <a:t>People after 10+ years of experience apply for loans the most and they tend to fully pay back </a:t>
            </a:r>
          </a:p>
          <a:p>
            <a:r>
              <a:rPr lang="en-US" dirty="0"/>
              <a:t>But this bracket, there is a caveat 10 years+ employees will also include exp of 15,20,25 people but others are individual.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8BDE88-90F6-4D39-B3E1-BF7E4CF4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8" y="1505555"/>
            <a:ext cx="10515600" cy="260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8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264579"/>
            <a:ext cx="1357185" cy="112143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7242CC-6D23-41E3-BBEE-308B26475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8" y="1386009"/>
            <a:ext cx="9886122" cy="488226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3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09AD3-E505-4331-9375-393E0F69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891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Lending Club is a consumer finance company which specializes in lending various types of loans to urban customers.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When company receives a loan application, it must make decision for loan approval based on the applicant’s profile.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Our objective here is to analyse and understand the driving factors (strong indicators) behind loan defaults.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264579"/>
            <a:ext cx="1357185" cy="11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Approach to solve problem</a:t>
            </a:r>
            <a:endParaRPr lang="en-IN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137970"/>
            <a:ext cx="1357185" cy="112143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4AF2369-1F36-46D2-A8AF-69BC40E1E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25213"/>
            <a:ext cx="10515600" cy="4012412"/>
          </a:xfrm>
        </p:spPr>
      </p:pic>
    </p:spTree>
    <p:extLst>
      <p:ext uri="{BB962C8B-B14F-4D97-AF65-F5344CB8AC3E}">
        <p14:creationId xmlns:p14="http://schemas.microsoft.com/office/powerpoint/2010/main" val="102939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b="1" dirty="0"/>
              <a:t>Data Cleaning Process</a:t>
            </a:r>
            <a:endParaRPr lang="en-IN" b="1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264579"/>
            <a:ext cx="1357185" cy="1121430"/>
          </a:xfrm>
          <a:prstGeom prst="rect">
            <a:avLst/>
          </a:prstGeo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59F83FC-79D2-4570-AB32-3FD61124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3" y="1609096"/>
            <a:ext cx="9429503" cy="4650692"/>
          </a:xfrm>
        </p:spPr>
      </p:pic>
    </p:spTree>
    <p:extLst>
      <p:ext uri="{BB962C8B-B14F-4D97-AF65-F5344CB8AC3E}">
        <p14:creationId xmlns:p14="http://schemas.microsoft.com/office/powerpoint/2010/main" val="26551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/>
          <a:p>
            <a:r>
              <a:rPr lang="en-US" sz="3600" b="1" dirty="0"/>
              <a:t>Correlation Based Outlier Removal</a:t>
            </a:r>
            <a:endParaRPr lang="en-IN" sz="3600" b="1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264579"/>
            <a:ext cx="1357185" cy="11214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A34C8D1-080B-4967-BB33-77965AE85F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9" y="1749287"/>
            <a:ext cx="8371697" cy="44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2BF046C8-0921-4D72-9B8A-D9C96DB9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145" y="1633161"/>
            <a:ext cx="3413247" cy="496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10" y="224358"/>
            <a:ext cx="10515600" cy="920336"/>
          </a:xfrm>
        </p:spPr>
        <p:txBody>
          <a:bodyPr/>
          <a:lstStyle/>
          <a:p>
            <a:r>
              <a:rPr lang="en-US" dirty="0"/>
              <a:t>Grade Level Analysis</a:t>
            </a:r>
            <a:endParaRPr lang="en-IN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264579"/>
            <a:ext cx="1357185" cy="1121430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5A7396D-D15B-417E-B813-CF981EFE1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9" y="1386009"/>
            <a:ext cx="4926984" cy="31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F2CD8D85-EEE6-4D8F-A6BF-A31EFED45278}"/>
              </a:ext>
            </a:extLst>
          </p:cNvPr>
          <p:cNvSpPr txBox="1">
            <a:spLocks/>
          </p:cNvSpPr>
          <p:nvPr/>
        </p:nvSpPr>
        <p:spPr>
          <a:xfrm>
            <a:off x="798113" y="4933532"/>
            <a:ext cx="5178616" cy="17682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Most of the loans from </a:t>
            </a:r>
            <a:r>
              <a:rPr lang="en-US" sz="2400" b="1" dirty="0"/>
              <a:t>Grade</a:t>
            </a:r>
            <a:r>
              <a:rPr lang="en-US" sz="2400" dirty="0"/>
              <a:t> </a:t>
            </a:r>
            <a:r>
              <a:rPr lang="en-US" sz="2400" b="1" dirty="0"/>
              <a:t>A-D loans </a:t>
            </a:r>
            <a:r>
              <a:rPr lang="en-US" sz="2400" dirty="0"/>
              <a:t>comprising of nearly 76% of volume, with</a:t>
            </a:r>
            <a:r>
              <a:rPr lang="en-US" sz="2400" b="1" dirty="0"/>
              <a:t> B </a:t>
            </a:r>
            <a:r>
              <a:rPr lang="en-US" sz="2400" dirty="0"/>
              <a:t>being the highest. </a:t>
            </a:r>
          </a:p>
          <a:p>
            <a:r>
              <a:rPr lang="en-US" sz="2400" dirty="0"/>
              <a:t>We can see that </a:t>
            </a:r>
            <a:r>
              <a:rPr lang="en-US" sz="2400" b="1" dirty="0"/>
              <a:t>Grade loans F and G </a:t>
            </a:r>
            <a:r>
              <a:rPr lang="en-US" sz="2400" dirty="0"/>
              <a:t> are least preferred.</a:t>
            </a:r>
            <a:endParaRPr lang="en-IN" sz="2400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E3B4645-D940-4A04-A76B-0D555EC3D40F}"/>
              </a:ext>
            </a:extLst>
          </p:cNvPr>
          <p:cNvSpPr txBox="1">
            <a:spLocks/>
          </p:cNvSpPr>
          <p:nvPr/>
        </p:nvSpPr>
        <p:spPr>
          <a:xfrm>
            <a:off x="6215273" y="4933532"/>
            <a:ext cx="5178616" cy="176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comparison to </a:t>
            </a:r>
            <a:r>
              <a:rPr lang="en-US" sz="2400" b="1" dirty="0"/>
              <a:t>Loan Status </a:t>
            </a:r>
            <a:r>
              <a:rPr lang="en-US" sz="2400" dirty="0"/>
              <a:t>we can see that </a:t>
            </a:r>
            <a:r>
              <a:rPr lang="en-US" sz="2400" b="1" dirty="0"/>
              <a:t>Grade D</a:t>
            </a:r>
            <a:r>
              <a:rPr lang="en-US" sz="2400" dirty="0"/>
              <a:t> loans have higher chances of getting defaulted.</a:t>
            </a:r>
            <a:endParaRPr lang="en-IN" sz="2400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E043361F-AD93-4F7E-A24D-2E7803E23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73" y="1200075"/>
            <a:ext cx="39147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53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7610"/>
            <a:ext cx="10515600" cy="920336"/>
          </a:xfrm>
        </p:spPr>
        <p:txBody>
          <a:bodyPr/>
          <a:lstStyle/>
          <a:p>
            <a:r>
              <a:rPr lang="en-US" b="1" dirty="0"/>
              <a:t>Loan Term Analysis</a:t>
            </a:r>
            <a:endParaRPr lang="en-IN" b="1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264579"/>
            <a:ext cx="1357185" cy="112143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592674E-C092-4C15-87FB-F602369A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66" y="1238463"/>
            <a:ext cx="5856800" cy="1768234"/>
          </a:xfrm>
        </p:spPr>
        <p:txBody>
          <a:bodyPr>
            <a:normAutofit/>
          </a:bodyPr>
          <a:lstStyle/>
          <a:p>
            <a:r>
              <a:rPr lang="en-US" sz="2400" dirty="0"/>
              <a:t>Majority of the </a:t>
            </a:r>
            <a:r>
              <a:rPr lang="en-US" sz="2400" b="1" dirty="0"/>
              <a:t>loan (78%) </a:t>
            </a:r>
            <a:r>
              <a:rPr lang="en-US" sz="2400" dirty="0"/>
              <a:t>were provided for </a:t>
            </a:r>
            <a:r>
              <a:rPr lang="en-US" sz="2400" b="1" dirty="0"/>
              <a:t>36 months,</a:t>
            </a:r>
            <a:r>
              <a:rPr lang="en-US" sz="2400" dirty="0"/>
              <a:t> and </a:t>
            </a:r>
            <a:r>
              <a:rPr lang="en-US" sz="2400" b="1" dirty="0"/>
              <a:t>21% loans </a:t>
            </a:r>
            <a:r>
              <a:rPr lang="en-US" sz="2400" dirty="0"/>
              <a:t>were provided for </a:t>
            </a:r>
            <a:r>
              <a:rPr lang="en-US" sz="2400" b="1" dirty="0"/>
              <a:t>60 months</a:t>
            </a:r>
            <a:endParaRPr lang="en-IN" sz="2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600C5C-2DC4-440B-8B84-B59A684B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33" y="419811"/>
            <a:ext cx="3298241" cy="2429682"/>
          </a:xfrm>
          <a:prstGeom prst="rect">
            <a:avLst/>
          </a:prstGeom>
        </p:spPr>
      </p:pic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39BCF374-5578-43A2-A463-701E60ED4B59}"/>
              </a:ext>
            </a:extLst>
          </p:cNvPr>
          <p:cNvSpPr txBox="1">
            <a:spLocks/>
          </p:cNvSpPr>
          <p:nvPr/>
        </p:nvSpPr>
        <p:spPr>
          <a:xfrm>
            <a:off x="5507314" y="2885145"/>
            <a:ext cx="4092270" cy="176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Magnitude of Charge Off is more in the </a:t>
            </a:r>
            <a:r>
              <a:rPr lang="en-US" sz="2400" b="1" dirty="0"/>
              <a:t>60 months </a:t>
            </a:r>
            <a:r>
              <a:rPr lang="en-US" sz="2400" dirty="0"/>
              <a:t>scenario and has affects on the revenue.</a:t>
            </a:r>
            <a:endParaRPr lang="en-IN" sz="2400" dirty="0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0C7F5F58-6CA0-4899-9729-82ECACEC1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95" y="2341723"/>
            <a:ext cx="4345516" cy="25045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7F2D76-BEEA-4CAB-A1B7-6674A398B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297" y="4439929"/>
            <a:ext cx="7182095" cy="2315508"/>
          </a:xfrm>
          <a:prstGeom prst="rect">
            <a:avLst/>
          </a:prstGeom>
        </p:spPr>
      </p:pic>
      <p:sp>
        <p:nvSpPr>
          <p:cNvPr id="26" name="Content Placeholder 13">
            <a:extLst>
              <a:ext uri="{FF2B5EF4-FFF2-40B4-BE49-F238E27FC236}">
                <a16:creationId xmlns:a16="http://schemas.microsoft.com/office/drawing/2014/main" id="{9CF1A57C-F7FF-4C8E-8236-36810227B51C}"/>
              </a:ext>
            </a:extLst>
          </p:cNvPr>
          <p:cNvSpPr txBox="1">
            <a:spLocks/>
          </p:cNvSpPr>
          <p:nvPr/>
        </p:nvSpPr>
        <p:spPr>
          <a:xfrm>
            <a:off x="811366" y="5177544"/>
            <a:ext cx="4092270" cy="176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60 months </a:t>
            </a:r>
            <a:r>
              <a:rPr lang="en-US" sz="2400" dirty="0"/>
              <a:t>loan that started in 2010 has </a:t>
            </a:r>
            <a:r>
              <a:rPr lang="en-US" sz="2400" b="1" dirty="0"/>
              <a:t>higher profits </a:t>
            </a:r>
            <a:r>
              <a:rPr lang="en-US" sz="2400" dirty="0"/>
              <a:t>as well as extreme losses compared to </a:t>
            </a:r>
            <a:r>
              <a:rPr lang="en-US" sz="2400" b="1" dirty="0"/>
              <a:t>36 months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379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Loan Statistical Analysis</a:t>
            </a:r>
            <a:endParaRPr lang="en-IN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264579"/>
            <a:ext cx="1357185" cy="112143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971A49-F70D-4353-A6A5-0EFB03BCC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564" y="1760561"/>
            <a:ext cx="6068430" cy="4558352"/>
          </a:xfrm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E0B5294-F13C-4B31-B1CB-EC5954338B89}"/>
              </a:ext>
            </a:extLst>
          </p:cNvPr>
          <p:cNvSpPr txBox="1">
            <a:spLocks/>
          </p:cNvSpPr>
          <p:nvPr/>
        </p:nvSpPr>
        <p:spPr>
          <a:xfrm>
            <a:off x="6741994" y="1760561"/>
            <a:ext cx="4092270" cy="176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Higher the </a:t>
            </a:r>
            <a:r>
              <a:rPr lang="en-US" sz="2400" b="1" dirty="0"/>
              <a:t>Interest rates</a:t>
            </a:r>
            <a:r>
              <a:rPr lang="en-US" sz="2400" dirty="0"/>
              <a:t> more the probability it will be </a:t>
            </a:r>
            <a:r>
              <a:rPr lang="en-US" sz="2400" b="1" dirty="0"/>
              <a:t>Charged off.</a:t>
            </a:r>
            <a:endParaRPr lang="en-IN" sz="2400" b="1" dirty="0"/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329BD98B-29B0-47E0-BC69-1A3082347647}"/>
              </a:ext>
            </a:extLst>
          </p:cNvPr>
          <p:cNvSpPr txBox="1">
            <a:spLocks/>
          </p:cNvSpPr>
          <p:nvPr/>
        </p:nvSpPr>
        <p:spPr>
          <a:xfrm>
            <a:off x="6741994" y="3292874"/>
            <a:ext cx="4092270" cy="176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Higher the </a:t>
            </a:r>
            <a:r>
              <a:rPr lang="en-US" sz="2400" b="1" dirty="0"/>
              <a:t>Annual Income </a:t>
            </a:r>
            <a:r>
              <a:rPr lang="en-US" sz="2400" dirty="0"/>
              <a:t>more the chances it will be </a:t>
            </a:r>
            <a:r>
              <a:rPr lang="en-US" sz="2400" b="1" dirty="0"/>
              <a:t>Fully Paid.</a:t>
            </a:r>
            <a:endParaRPr lang="en-IN" sz="2400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E8DAC6-7126-41C4-BD20-0003B7C8F61E}"/>
              </a:ext>
            </a:extLst>
          </p:cNvPr>
          <p:cNvSpPr txBox="1">
            <a:spLocks/>
          </p:cNvSpPr>
          <p:nvPr/>
        </p:nvSpPr>
        <p:spPr>
          <a:xfrm>
            <a:off x="6741994" y="4825187"/>
            <a:ext cx="4092270" cy="176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Loan Amount </a:t>
            </a:r>
            <a:r>
              <a:rPr lang="en-US" sz="2400" dirty="0"/>
              <a:t>and </a:t>
            </a:r>
            <a:r>
              <a:rPr lang="en-US" sz="2400" b="1" dirty="0"/>
              <a:t>Installments</a:t>
            </a:r>
            <a:r>
              <a:rPr lang="en-US" sz="2400" dirty="0"/>
              <a:t> doesn’t seem to have major impact on </a:t>
            </a:r>
            <a:r>
              <a:rPr lang="en-US" sz="2400" b="1" dirty="0"/>
              <a:t>Loan being Defaulted.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2791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0AE-3E00-4FC4-87C3-EF3868CC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State Wise Analysis</a:t>
            </a:r>
            <a:endParaRPr lang="en-IN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57DA2FC-6B4F-4B24-BDC9-40AAE58F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07" y="264579"/>
            <a:ext cx="1357185" cy="112143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420CAD4-6991-468D-862F-D4601057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071" y="1875461"/>
            <a:ext cx="2292044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Maximum </a:t>
            </a:r>
            <a:r>
              <a:rPr lang="en-US" sz="2400" b="1" dirty="0"/>
              <a:t>no of loans</a:t>
            </a:r>
            <a:r>
              <a:rPr lang="en-US" sz="2400" dirty="0"/>
              <a:t> are allocated to </a:t>
            </a:r>
            <a:r>
              <a:rPr lang="en-US" sz="2400" b="1" dirty="0"/>
              <a:t>California(CA) </a:t>
            </a:r>
            <a:r>
              <a:rPr lang="en-US" sz="2400" dirty="0"/>
              <a:t>with most being </a:t>
            </a:r>
            <a:r>
              <a:rPr lang="en-US" sz="2400" b="1" dirty="0"/>
              <a:t>Fully Paid.</a:t>
            </a:r>
          </a:p>
          <a:p>
            <a:r>
              <a:rPr lang="en-IN" sz="2400" dirty="0"/>
              <a:t>Defaulter's count is also more in </a:t>
            </a:r>
            <a:r>
              <a:rPr lang="en-IN" sz="2400" b="1" dirty="0"/>
              <a:t>CA</a:t>
            </a:r>
            <a:r>
              <a:rPr lang="en-IN" sz="2400" dirty="0"/>
              <a:t>, so with better scrutiny it can be reduced.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2F08DE-A9F0-487D-9096-D4794892B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" y="1825626"/>
            <a:ext cx="9799093" cy="46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5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83C5640E409042AE98A95BB8CB6A48" ma:contentTypeVersion="9" ma:contentTypeDescription="Create a new document." ma:contentTypeScope="" ma:versionID="060e165566ea0ea471b1175cf0635061">
  <xsd:schema xmlns:xsd="http://www.w3.org/2001/XMLSchema" xmlns:xs="http://www.w3.org/2001/XMLSchema" xmlns:p="http://schemas.microsoft.com/office/2006/metadata/properties" xmlns:ns3="ca0d1b83-4c0a-43cf-849e-771074b36ac3" xmlns:ns4="79dadd92-fe30-41f7-bbd9-f0fcd4175489" targetNamespace="http://schemas.microsoft.com/office/2006/metadata/properties" ma:root="true" ma:fieldsID="a9b41c8b23e1653932bdb77db461787c" ns3:_="" ns4:_="">
    <xsd:import namespace="ca0d1b83-4c0a-43cf-849e-771074b36ac3"/>
    <xsd:import namespace="79dadd92-fe30-41f7-bbd9-f0fcd41754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d1b83-4c0a-43cf-849e-771074b36ac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add92-fe30-41f7-bbd9-f0fcd41754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B97CEF-5EBA-449C-B3F4-8BFD012365D0}">
  <ds:schemaRefs>
    <ds:schemaRef ds:uri="ca0d1b83-4c0a-43cf-849e-771074b36ac3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79dadd92-fe30-41f7-bbd9-f0fcd4175489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6DD1562-05F1-400F-AD76-51E7B868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3A2AC2-2570-43D1-B1AC-DEE54D7E6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0d1b83-4c0a-43cf-849e-771074b36ac3"/>
    <ds:schemaRef ds:uri="79dadd92-fe30-41f7-bbd9-f0fcd4175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430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Lending Club Case Study</vt:lpstr>
      <vt:lpstr>Abstract</vt:lpstr>
      <vt:lpstr>Approach to solve problem</vt:lpstr>
      <vt:lpstr>Data Cleaning Process</vt:lpstr>
      <vt:lpstr>Correlation Based Outlier Removal</vt:lpstr>
      <vt:lpstr>Grade Level Analysis</vt:lpstr>
      <vt:lpstr>Loan Term Analysis</vt:lpstr>
      <vt:lpstr>Loan Statistical Analysis</vt:lpstr>
      <vt:lpstr>State Wise Analysis</vt:lpstr>
      <vt:lpstr>Lifestyle Analysis</vt:lpstr>
      <vt:lpstr>Verification Analysis</vt:lpstr>
      <vt:lpstr>Employee Experience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Yadav, Ashish (Infrastructure) (MIND)</dc:creator>
  <cp:lastModifiedBy>Yadav, Ashish (Infrastructure) (MIND)</cp:lastModifiedBy>
  <cp:revision>3</cp:revision>
  <dcterms:created xsi:type="dcterms:W3CDTF">2021-12-06T10:37:21Z</dcterms:created>
  <dcterms:modified xsi:type="dcterms:W3CDTF">2021-12-07T17:36:30Z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0x010100FE83C5640E409042AE98A95BB8CB6A48</vt:lpwstr>
  </property>
</Properties>
</file>