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62" r:id="rId16"/>
    <p:sldId id="263"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7627-5236-4D30-955D-21FE12152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AAA206-D65F-4BA6-BD45-33B01F8A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F11FAC-4579-46BC-A94F-C6A9DDBC7DC4}"/>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5" name="Footer Placeholder 4">
            <a:extLst>
              <a:ext uri="{FF2B5EF4-FFF2-40B4-BE49-F238E27FC236}">
                <a16:creationId xmlns:a16="http://schemas.microsoft.com/office/drawing/2014/main" id="{40533AE3-2791-4C94-B979-BF9EC7D76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EE385-1827-4182-A826-E7C586D538FE}"/>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112542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777C-BA33-4C01-B0C9-3431992149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D32527-30C9-4CBC-A938-9F1144E51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6F66A-7A49-4C6A-AAA1-19B03923CE18}"/>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5" name="Footer Placeholder 4">
            <a:extLst>
              <a:ext uri="{FF2B5EF4-FFF2-40B4-BE49-F238E27FC236}">
                <a16:creationId xmlns:a16="http://schemas.microsoft.com/office/drawing/2014/main" id="{47B56A05-7951-41CD-AC86-2E38036DF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E6772-5E56-4C71-99A8-B1F45B2C6274}"/>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16281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9F3E7-8DDF-4E64-BE64-C1D2889D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2E56FD-B52D-4D91-8ECA-2CC088DD9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FD3C4-979D-4F39-BD96-2F6973EB89D5}"/>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5" name="Footer Placeholder 4">
            <a:extLst>
              <a:ext uri="{FF2B5EF4-FFF2-40B4-BE49-F238E27FC236}">
                <a16:creationId xmlns:a16="http://schemas.microsoft.com/office/drawing/2014/main" id="{BFBCCB3B-0FD4-43C2-B682-975E5D57E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DB93A-AB7D-4A1F-B401-B7F1699774FC}"/>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39660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DB9A-B9B8-4EB0-ACF8-49ACA8934D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7A6C9-45A3-451A-AF6A-1EB13F8AFD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A13F4-F1F9-4A1F-9FC8-BC5AC695F7EE}"/>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5" name="Footer Placeholder 4">
            <a:extLst>
              <a:ext uri="{FF2B5EF4-FFF2-40B4-BE49-F238E27FC236}">
                <a16:creationId xmlns:a16="http://schemas.microsoft.com/office/drawing/2014/main" id="{AEB11A35-4575-4E1C-AE8C-4CDC7DDD5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505B7-C461-4504-AFEB-2E2D569A5788}"/>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387787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84AC-DE21-4521-AA25-EA55FCDE2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4490F0-1713-4B96-9A9D-4BC8AC9C3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FB9C3-4AC3-47FC-8A8D-C4F90D88A13D}"/>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5" name="Footer Placeholder 4">
            <a:extLst>
              <a:ext uri="{FF2B5EF4-FFF2-40B4-BE49-F238E27FC236}">
                <a16:creationId xmlns:a16="http://schemas.microsoft.com/office/drawing/2014/main" id="{22235E59-6944-4E64-A86F-DCF5E1DA7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11DA3-B551-4699-AA60-C64F32BD707A}"/>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113189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EF1E-4A09-4601-B355-3FCF045821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9E4B62-D27E-46FE-AD3C-7ACCCC1AFB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7DE0B3-7B2F-4495-8746-D6835F3D1B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6489B1-53F7-4CEE-99A8-157AAB80FD87}"/>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6" name="Footer Placeholder 5">
            <a:extLst>
              <a:ext uri="{FF2B5EF4-FFF2-40B4-BE49-F238E27FC236}">
                <a16:creationId xmlns:a16="http://schemas.microsoft.com/office/drawing/2014/main" id="{DF476294-A9AC-44C8-BC43-6A6B0C47F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BE706-D210-48FA-A8BE-0EB69BD04A85}"/>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424539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2A45-F698-4AE0-B433-56E99E81AC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C420A6-88A1-415B-8F55-8B19F13B9C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27214-89F6-4A11-9432-C4C9DB86C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A3A5DF-5391-4B65-AF3C-8AE7239A5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8F9B-034D-4A06-8771-A4DF7F843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417E91-334C-45E6-9899-064FE88954B4}"/>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8" name="Footer Placeholder 7">
            <a:extLst>
              <a:ext uri="{FF2B5EF4-FFF2-40B4-BE49-F238E27FC236}">
                <a16:creationId xmlns:a16="http://schemas.microsoft.com/office/drawing/2014/main" id="{29B9B897-75DA-471F-87F1-212A346D93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2B957D-EFCC-47B4-8C57-E9744551D404}"/>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168266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6CC6-6C41-415B-9071-0615467A67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DC0A7B-7F5E-42FA-A97D-9DF780D794EE}"/>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4" name="Footer Placeholder 3">
            <a:extLst>
              <a:ext uri="{FF2B5EF4-FFF2-40B4-BE49-F238E27FC236}">
                <a16:creationId xmlns:a16="http://schemas.microsoft.com/office/drawing/2014/main" id="{7DA02825-F869-49AC-AE81-D3A737B1B7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7339C3-450D-4D44-BFDB-57B3FEB32618}"/>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170111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E649C-12C9-4271-B527-E2BF77BAAD73}"/>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3" name="Footer Placeholder 2">
            <a:extLst>
              <a:ext uri="{FF2B5EF4-FFF2-40B4-BE49-F238E27FC236}">
                <a16:creationId xmlns:a16="http://schemas.microsoft.com/office/drawing/2014/main" id="{2B15B368-AE43-44BF-9EEA-560BFD6596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757B0B-8C4D-49FD-ADA0-E3B19915DC90}"/>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321178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7A1B-5E8D-433E-A520-E379EBFF3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580CE4-5F9D-44B5-B460-81505D7BC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BE9F4F-BABC-4128-A4C6-DBDDDE5F3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8F0ED-13BF-40C8-ADE7-BE00B52889A6}"/>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6" name="Footer Placeholder 5">
            <a:extLst>
              <a:ext uri="{FF2B5EF4-FFF2-40B4-BE49-F238E27FC236}">
                <a16:creationId xmlns:a16="http://schemas.microsoft.com/office/drawing/2014/main" id="{0BAE5261-9B39-4FFD-84CB-B6F74A9621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D66956-7E08-4B1A-9EF0-651BEB6F9039}"/>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122996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BBED-A780-4B2F-A67C-5125A8069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F0AF87-B76D-441C-A1B8-625075723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3A95BD-D3C3-46E9-819A-8141AF950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ECB86-D018-4CE3-A7A9-E3895A4A5A93}"/>
              </a:ext>
            </a:extLst>
          </p:cNvPr>
          <p:cNvSpPr>
            <a:spLocks noGrp="1"/>
          </p:cNvSpPr>
          <p:nvPr>
            <p:ph type="dt" sz="half" idx="10"/>
          </p:nvPr>
        </p:nvSpPr>
        <p:spPr/>
        <p:txBody>
          <a:bodyPr/>
          <a:lstStyle/>
          <a:p>
            <a:fld id="{9180EC14-78BD-46D5-942B-1B4B890722D1}" type="datetimeFigureOut">
              <a:rPr lang="en-IN" smtClean="0"/>
              <a:t>25-11-2021</a:t>
            </a:fld>
            <a:endParaRPr lang="en-IN"/>
          </a:p>
        </p:txBody>
      </p:sp>
      <p:sp>
        <p:nvSpPr>
          <p:cNvPr id="6" name="Footer Placeholder 5">
            <a:extLst>
              <a:ext uri="{FF2B5EF4-FFF2-40B4-BE49-F238E27FC236}">
                <a16:creationId xmlns:a16="http://schemas.microsoft.com/office/drawing/2014/main" id="{90340476-FE63-4A3D-802E-939EB7C302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4865C-5AFF-478F-98C2-0D9E3B401C43}"/>
              </a:ext>
            </a:extLst>
          </p:cNvPr>
          <p:cNvSpPr>
            <a:spLocks noGrp="1"/>
          </p:cNvSpPr>
          <p:nvPr>
            <p:ph type="sldNum" sz="quarter" idx="12"/>
          </p:nvPr>
        </p:nvSpPr>
        <p:spPr/>
        <p:txBody>
          <a:bodyPr/>
          <a:lstStyle/>
          <a:p>
            <a:fld id="{7AFBF609-4874-4460-9073-98C0A871CC97}" type="slidenum">
              <a:rPr lang="en-IN" smtClean="0"/>
              <a:t>‹#›</a:t>
            </a:fld>
            <a:endParaRPr lang="en-IN"/>
          </a:p>
        </p:txBody>
      </p:sp>
    </p:spTree>
    <p:extLst>
      <p:ext uri="{BB962C8B-B14F-4D97-AF65-F5344CB8AC3E}">
        <p14:creationId xmlns:p14="http://schemas.microsoft.com/office/powerpoint/2010/main" val="222446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2B808D-88EE-4E60-81F5-3A0C5B99F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8AD969-45CF-4408-9417-D89E2682C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F56E1-65F9-4A83-B11E-59F690545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0EC14-78BD-46D5-942B-1B4B890722D1}" type="datetimeFigureOut">
              <a:rPr lang="en-IN" smtClean="0"/>
              <a:t>25-11-2021</a:t>
            </a:fld>
            <a:endParaRPr lang="en-IN"/>
          </a:p>
        </p:txBody>
      </p:sp>
      <p:sp>
        <p:nvSpPr>
          <p:cNvPr id="5" name="Footer Placeholder 4">
            <a:extLst>
              <a:ext uri="{FF2B5EF4-FFF2-40B4-BE49-F238E27FC236}">
                <a16:creationId xmlns:a16="http://schemas.microsoft.com/office/drawing/2014/main" id="{F6C63232-5EB6-42F3-95CB-5B7E1ED0D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7101DB-3CEC-4EA3-A26B-46083C801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FBF609-4874-4460-9073-98C0A871CC97}" type="slidenum">
              <a:rPr lang="en-IN" smtClean="0"/>
              <a:t>‹#›</a:t>
            </a:fld>
            <a:endParaRPr lang="en-IN"/>
          </a:p>
        </p:txBody>
      </p:sp>
    </p:spTree>
    <p:extLst>
      <p:ext uri="{BB962C8B-B14F-4D97-AF65-F5344CB8AC3E}">
        <p14:creationId xmlns:p14="http://schemas.microsoft.com/office/powerpoint/2010/main" val="15234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ositive_and_negative_predictive_values#Negative_predictive_value" TargetMode="External"/><Relationship Id="rId2" Type="http://schemas.openxmlformats.org/officeDocument/2006/relationships/hyperlink" Target="https://en.wikipedia.org/wiki/Positive_and_negative_predictive_values#Positive_predictive_value" TargetMode="External"/><Relationship Id="rId1" Type="http://schemas.openxmlformats.org/officeDocument/2006/relationships/slideLayout" Target="../slideLayouts/slideLayout2.xml"/><Relationship Id="rId5" Type="http://schemas.openxmlformats.org/officeDocument/2006/relationships/hyperlink" Target="https://en.wikipedia.org/wiki/Sensitivity_and_specificity#Specificity" TargetMode="External"/><Relationship Id="rId4" Type="http://schemas.openxmlformats.org/officeDocument/2006/relationships/hyperlink" Target="https://en.wikipedia.org/wiki/Sensitivity_and_specificity#Sensitiv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12EA-F289-4131-A627-9334992FACE1}"/>
              </a:ext>
            </a:extLst>
          </p:cNvPr>
          <p:cNvSpPr>
            <a:spLocks noGrp="1"/>
          </p:cNvSpPr>
          <p:nvPr>
            <p:ph type="ctrTitle"/>
          </p:nvPr>
        </p:nvSpPr>
        <p:spPr/>
        <p:txBody>
          <a:bodyPr/>
          <a:lstStyle/>
          <a:p>
            <a:r>
              <a:rPr lang="en-IN" dirty="0"/>
              <a:t>Logistic Regression.</a:t>
            </a:r>
          </a:p>
        </p:txBody>
      </p:sp>
    </p:spTree>
    <p:extLst>
      <p:ext uri="{BB962C8B-B14F-4D97-AF65-F5344CB8AC3E}">
        <p14:creationId xmlns:p14="http://schemas.microsoft.com/office/powerpoint/2010/main" val="285475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6B508C7-6F43-48E2-865E-F0708C576D2E}"/>
              </a:ext>
            </a:extLst>
          </p:cNvPr>
          <p:cNvSpPr>
            <a:spLocks noChangeArrowheads="1"/>
          </p:cNvSpPr>
          <p:nvPr/>
        </p:nvSpPr>
        <p:spPr bwMode="auto">
          <a:xfrm>
            <a:off x="640080" y="1578368"/>
            <a:ext cx="10576560" cy="29392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D4251"/>
                </a:solidFill>
                <a:effectLst/>
                <a:latin typeface="Lora"/>
              </a:rPr>
              <a:t>Linear Regression Equation: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86F75"/>
                </a:solidFill>
                <a:effectLst/>
                <a:latin typeface="Lora"/>
              </a:rPr>
              <a:t>  </a:t>
            </a:r>
            <a:r>
              <a:rPr kumimoji="0" lang="en-US" altLang="en-US" sz="2200" b="0" i="0" u="none" strike="noStrike" cap="none" normalizeH="0" baseline="0" dirty="0">
                <a:ln>
                  <a:noFill/>
                </a:ln>
                <a:solidFill>
                  <a:srgbClr val="686F75"/>
                </a:solidFill>
                <a:effectLst/>
                <a:latin typeface="Lora"/>
              </a:rPr>
              <a:t>                                               </a:t>
            </a:r>
            <a:endParaRPr kumimoji="0" lang="en-US" altLang="en-US" sz="1500" b="0" i="0" u="none" strike="noStrike" cap="none" normalizeH="0" baseline="0" dirty="0">
              <a:ln>
                <a:noFill/>
              </a:ln>
              <a:solidFill>
                <a:srgbClr val="686F75"/>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D4251"/>
                </a:solidFill>
                <a:effectLst/>
                <a:latin typeface="Lora"/>
              </a:rPr>
              <a:t>Where, y is dependent variable and x1, x2 ... and </a:t>
            </a:r>
            <a:r>
              <a:rPr kumimoji="0" lang="en-US" altLang="en-US" sz="1500" b="0" i="0" u="none" strike="noStrike" cap="none" normalizeH="0" baseline="0" dirty="0" err="1">
                <a:ln>
                  <a:noFill/>
                </a:ln>
                <a:solidFill>
                  <a:srgbClr val="3D4251"/>
                </a:solidFill>
                <a:effectLst/>
                <a:latin typeface="Lora"/>
              </a:rPr>
              <a:t>Xn</a:t>
            </a:r>
            <a:r>
              <a:rPr kumimoji="0" lang="en-US" altLang="en-US" sz="1500" b="0" i="0" u="none" strike="noStrike" cap="none" normalizeH="0" baseline="0" dirty="0">
                <a:ln>
                  <a:noFill/>
                </a:ln>
                <a:solidFill>
                  <a:srgbClr val="3D4251"/>
                </a:solidFill>
                <a:effectLst/>
                <a:latin typeface="Lora"/>
              </a:rPr>
              <a:t> are explanatory variables.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3D4251"/>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D4251"/>
                </a:solidFill>
                <a:effectLst/>
                <a:latin typeface="Lora"/>
              </a:rPr>
              <a:t>Sigmoid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86F75"/>
                </a:solidFill>
                <a:effectLst/>
                <a:latin typeface="Lora"/>
              </a:rPr>
              <a:t>  </a:t>
            </a:r>
            <a:r>
              <a:rPr kumimoji="0" lang="en-US" altLang="en-US" sz="2100" b="0" i="0" u="none" strike="noStrike" cap="none" normalizeH="0" baseline="0" dirty="0">
                <a:ln>
                  <a:noFill/>
                </a:ln>
                <a:solidFill>
                  <a:srgbClr val="686F75"/>
                </a:solidFill>
                <a:effectLst/>
                <a:latin typeface="Lora"/>
              </a:rPr>
              <a:t>                    </a:t>
            </a:r>
            <a:endParaRPr kumimoji="0" lang="en-US" altLang="en-US" sz="1500" b="0" i="0" u="none" strike="noStrike" cap="none" normalizeH="0" baseline="0" dirty="0">
              <a:ln>
                <a:noFill/>
              </a:ln>
              <a:solidFill>
                <a:srgbClr val="686F75"/>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3D4251"/>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3D4251"/>
              </a:solidFill>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3D4251"/>
                </a:solidFill>
                <a:effectLst/>
                <a:latin typeface="Lora"/>
              </a:rPr>
              <a:t>Apply Sigmoid function on linear regression: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86F75"/>
                </a:solidFill>
                <a:effectLst/>
                <a:latin typeface="Lora"/>
              </a:rPr>
              <a:t>  </a:t>
            </a:r>
            <a:r>
              <a:rPr kumimoji="0" lang="en-US" altLang="en-US" sz="1900" b="0" i="0" u="none" strike="noStrike" cap="none" normalizeH="0" baseline="0" dirty="0">
                <a:ln>
                  <a:noFill/>
                </a:ln>
                <a:solidFill>
                  <a:srgbClr val="686F75"/>
                </a:solidFill>
                <a:effectLst/>
                <a:latin typeface="Lora"/>
              </a:rPr>
              <a:t>                                               </a:t>
            </a:r>
            <a:endParaRPr kumimoji="0" lang="en-US" altLang="en-US" sz="1500" b="0" i="0" u="none" strike="noStrike" cap="none" normalizeH="0" baseline="0" dirty="0">
              <a:ln>
                <a:noFill/>
              </a:ln>
              <a:solidFill>
                <a:srgbClr val="686F75"/>
              </a:solidFill>
              <a:effectLst/>
              <a:latin typeface="Lor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8" name="Picture 6">
            <a:extLst>
              <a:ext uri="{FF2B5EF4-FFF2-40B4-BE49-F238E27FC236}">
                <a16:creationId xmlns:a16="http://schemas.microsoft.com/office/drawing/2014/main" id="{D4FE23CA-0A32-4888-9147-0B3E0BC2B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720" y="1374600"/>
            <a:ext cx="5527039" cy="65487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74AD9707-943B-47BE-9C95-759FB5DA0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301" y="2524443"/>
            <a:ext cx="3421699" cy="101802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CB22713-0305-4B16-B69B-6BD6B288A6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952" y="4333557"/>
            <a:ext cx="6839618" cy="85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80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8207-52C1-47CB-A9D1-39872810E434}"/>
              </a:ext>
            </a:extLst>
          </p:cNvPr>
          <p:cNvSpPr>
            <a:spLocks noGrp="1"/>
          </p:cNvSpPr>
          <p:nvPr>
            <p:ph type="title"/>
          </p:nvPr>
        </p:nvSpPr>
        <p:spPr/>
        <p:txBody>
          <a:bodyPr>
            <a:normAutofit fontScale="90000"/>
          </a:bodyPr>
          <a:lstStyle/>
          <a:p>
            <a:br>
              <a:rPr lang="en-US" b="1" i="0" dirty="0">
                <a:solidFill>
                  <a:srgbClr val="3D4251"/>
                </a:solidFill>
                <a:effectLst/>
                <a:latin typeface="Lato"/>
              </a:rPr>
            </a:br>
            <a:r>
              <a:rPr lang="en-US" b="1" i="0" dirty="0">
                <a:solidFill>
                  <a:srgbClr val="3D4251"/>
                </a:solidFill>
                <a:effectLst/>
                <a:latin typeface="Lato"/>
              </a:rPr>
              <a:t>Linear Regression Vs. Logistic Regression</a:t>
            </a:r>
            <a:br>
              <a:rPr lang="en-US" b="1" i="0" dirty="0">
                <a:solidFill>
                  <a:srgbClr val="3D4251"/>
                </a:solidFill>
                <a:effectLst/>
                <a:latin typeface="Lato"/>
              </a:rPr>
            </a:br>
            <a:endParaRPr lang="en-IN" dirty="0"/>
          </a:p>
        </p:txBody>
      </p:sp>
      <p:sp>
        <p:nvSpPr>
          <p:cNvPr id="3" name="Content Placeholder 2">
            <a:extLst>
              <a:ext uri="{FF2B5EF4-FFF2-40B4-BE49-F238E27FC236}">
                <a16:creationId xmlns:a16="http://schemas.microsoft.com/office/drawing/2014/main" id="{11DCD05C-4E04-4B34-B3CE-8B23DD4AC1E8}"/>
              </a:ext>
            </a:extLst>
          </p:cNvPr>
          <p:cNvSpPr>
            <a:spLocks noGrp="1"/>
          </p:cNvSpPr>
          <p:nvPr>
            <p:ph idx="1"/>
          </p:nvPr>
        </p:nvSpPr>
        <p:spPr/>
        <p:txBody>
          <a:bodyPr/>
          <a:lstStyle/>
          <a:p>
            <a:pPr algn="l"/>
            <a:endParaRPr lang="en-US" b="0" i="0" dirty="0">
              <a:solidFill>
                <a:srgbClr val="3D4251"/>
              </a:solidFill>
              <a:effectLst/>
              <a:latin typeface="Lora"/>
            </a:endParaRPr>
          </a:p>
          <a:p>
            <a:pPr algn="l"/>
            <a:r>
              <a:rPr lang="en-US" b="0" i="0" dirty="0">
                <a:solidFill>
                  <a:srgbClr val="3D4251"/>
                </a:solidFill>
                <a:effectLst/>
                <a:latin typeface="Lora"/>
              </a:rPr>
              <a:t>Linear regression gives you a continuous output, but logistic regression provides a constant output. An example of the continuous output is house price and stock price. Example's of the discrete output is predicting whether a patient has cancer or not.</a:t>
            </a:r>
          </a:p>
          <a:p>
            <a:endParaRPr lang="en-IN" dirty="0"/>
          </a:p>
        </p:txBody>
      </p:sp>
    </p:spTree>
    <p:extLst>
      <p:ext uri="{BB962C8B-B14F-4D97-AF65-F5344CB8AC3E}">
        <p14:creationId xmlns:p14="http://schemas.microsoft.com/office/powerpoint/2010/main" val="121744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7C4F3-AA1B-4F1E-B6E4-29C001D6D803}"/>
              </a:ext>
            </a:extLst>
          </p:cNvPr>
          <p:cNvSpPr>
            <a:spLocks noGrp="1"/>
          </p:cNvSpPr>
          <p:nvPr>
            <p:ph idx="1"/>
          </p:nvPr>
        </p:nvSpPr>
        <p:spPr/>
        <p:txBody>
          <a:bodyPr/>
          <a:lstStyle/>
          <a:p>
            <a:endParaRPr lang="en-IN"/>
          </a:p>
        </p:txBody>
      </p:sp>
      <p:pic>
        <p:nvPicPr>
          <p:cNvPr id="4100" name="Picture 4" descr="A Comparison between Linear and Logistic Regression | by maithili joshi |  Medium">
            <a:extLst>
              <a:ext uri="{FF2B5EF4-FFF2-40B4-BE49-F238E27FC236}">
                <a16:creationId xmlns:a16="http://schemas.microsoft.com/office/drawing/2014/main" id="{769CF147-7F35-4290-8AC9-36691B26C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40" y="725488"/>
            <a:ext cx="11338560" cy="540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11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9702-1F51-403A-B27F-688F2590AED7}"/>
              </a:ext>
            </a:extLst>
          </p:cNvPr>
          <p:cNvSpPr>
            <a:spLocks noGrp="1"/>
          </p:cNvSpPr>
          <p:nvPr>
            <p:ph type="title"/>
          </p:nvPr>
        </p:nvSpPr>
        <p:spPr/>
        <p:txBody>
          <a:bodyPr>
            <a:normAutofit fontScale="90000"/>
          </a:bodyPr>
          <a:lstStyle/>
          <a:p>
            <a:br>
              <a:rPr lang="en-IN" b="1" i="0" dirty="0">
                <a:solidFill>
                  <a:srgbClr val="3D4251"/>
                </a:solidFill>
                <a:effectLst/>
                <a:latin typeface="Lato"/>
              </a:rPr>
            </a:br>
            <a:r>
              <a:rPr lang="en-IN" b="1" i="0" dirty="0">
                <a:solidFill>
                  <a:srgbClr val="3D4251"/>
                </a:solidFill>
                <a:effectLst/>
                <a:latin typeface="Lato"/>
              </a:rPr>
              <a:t>Sigmoid Function</a:t>
            </a:r>
            <a:br>
              <a:rPr lang="en-IN" b="1" i="0" dirty="0">
                <a:solidFill>
                  <a:srgbClr val="3D4251"/>
                </a:solidFill>
                <a:effectLst/>
                <a:latin typeface="Lato"/>
              </a:rPr>
            </a:br>
            <a:endParaRPr lang="en-IN" dirty="0"/>
          </a:p>
        </p:txBody>
      </p:sp>
      <p:pic>
        <p:nvPicPr>
          <p:cNvPr id="5122" name="Picture 2">
            <a:extLst>
              <a:ext uri="{FF2B5EF4-FFF2-40B4-BE49-F238E27FC236}">
                <a16:creationId xmlns:a16="http://schemas.microsoft.com/office/drawing/2014/main" id="{F3781C26-2754-4701-B020-9CC2C2E40D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1720" y="2182098"/>
            <a:ext cx="4988560" cy="2493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68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58B2-52F8-44D8-B73E-340EA9D5DD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9EA58-15E3-422F-89F3-A06DE5CAEDFE}"/>
              </a:ext>
            </a:extLst>
          </p:cNvPr>
          <p:cNvSpPr>
            <a:spLocks noGrp="1"/>
          </p:cNvSpPr>
          <p:nvPr>
            <p:ph idx="1"/>
          </p:nvPr>
        </p:nvSpPr>
        <p:spPr/>
        <p:txBody>
          <a:bodyPr/>
          <a:lstStyle/>
          <a:p>
            <a:endParaRPr lang="en-US" b="0" i="0" dirty="0">
              <a:solidFill>
                <a:srgbClr val="3D4251"/>
              </a:solidFill>
              <a:effectLst/>
              <a:latin typeface="Lora"/>
            </a:endParaRPr>
          </a:p>
          <a:p>
            <a:pPr marL="0" indent="0">
              <a:buNone/>
            </a:pPr>
            <a:r>
              <a:rPr lang="en-US" b="0" i="0" dirty="0">
                <a:solidFill>
                  <a:srgbClr val="3D4251"/>
                </a:solidFill>
                <a:effectLst/>
                <a:latin typeface="Lora"/>
              </a:rPr>
              <a:t>sigmoid function, also called logistic function gives an ‘S’ shaped curve that can take any real-valued number and map it into a value between 0 and 1. If the curve goes to positive infinity, y predicted will become 1, and if the curve goes to negative infinity, y predicted will become 0. If the output of the sigmoid function is more than 0.5, we can classify the outcome as 1 or YES, and if it is less than 0.5, we can classify it as 0 or NO.</a:t>
            </a:r>
            <a:endParaRPr lang="en-IN" dirty="0"/>
          </a:p>
        </p:txBody>
      </p:sp>
    </p:spTree>
    <p:extLst>
      <p:ext uri="{BB962C8B-B14F-4D97-AF65-F5344CB8AC3E}">
        <p14:creationId xmlns:p14="http://schemas.microsoft.com/office/powerpoint/2010/main" val="423557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200763EB-77E7-45ED-81B6-46F9389D1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657860"/>
            <a:ext cx="11430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9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gmoid Function">
            <a:extLst>
              <a:ext uri="{FF2B5EF4-FFF2-40B4-BE49-F238E27FC236}">
                <a16:creationId xmlns:a16="http://schemas.microsoft.com/office/drawing/2014/main" id="{0CCAA106-751B-40ED-8F49-8E06E0C38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623" y="494982"/>
            <a:ext cx="6865937" cy="5438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6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3031-FACB-494F-8C90-F53BBFA66B1B}"/>
              </a:ext>
            </a:extLst>
          </p:cNvPr>
          <p:cNvSpPr>
            <a:spLocks noGrp="1"/>
          </p:cNvSpPr>
          <p:nvPr>
            <p:ph type="title"/>
          </p:nvPr>
        </p:nvSpPr>
        <p:spPr>
          <a:xfrm>
            <a:off x="838200" y="354965"/>
            <a:ext cx="10515600" cy="1325563"/>
          </a:xfrm>
        </p:spPr>
        <p:txBody>
          <a:bodyPr/>
          <a:lstStyle/>
          <a:p>
            <a:endParaRPr lang="en-IN"/>
          </a:p>
        </p:txBody>
      </p:sp>
      <p:sp>
        <p:nvSpPr>
          <p:cNvPr id="3" name="Content Placeholder 2">
            <a:extLst>
              <a:ext uri="{FF2B5EF4-FFF2-40B4-BE49-F238E27FC236}">
                <a16:creationId xmlns:a16="http://schemas.microsoft.com/office/drawing/2014/main" id="{621E9E8A-A836-4B5E-B1B5-CD751A3BDC43}"/>
              </a:ext>
            </a:extLst>
          </p:cNvPr>
          <p:cNvSpPr>
            <a:spLocks noGrp="1"/>
          </p:cNvSpPr>
          <p:nvPr>
            <p:ph idx="1"/>
          </p:nvPr>
        </p:nvSpPr>
        <p:spPr>
          <a:xfrm>
            <a:off x="838200" y="1815465"/>
            <a:ext cx="10515600" cy="4351338"/>
          </a:xfrm>
        </p:spPr>
        <p:txBody>
          <a:bodyPr>
            <a:normAutofit fontScale="92500" lnSpcReduction="20000"/>
          </a:bodyPr>
          <a:lstStyle/>
          <a:p>
            <a:pPr algn="l"/>
            <a:r>
              <a:rPr lang="en-US" b="0" i="0" dirty="0">
                <a:solidFill>
                  <a:srgbClr val="222222"/>
                </a:solidFill>
                <a:effectLst/>
                <a:latin typeface="source sans pro" panose="020B0503030403020204" pitchFamily="34" charset="0"/>
              </a:rPr>
              <a:t>The most straightforward indicator of </a:t>
            </a:r>
            <a:r>
              <a:rPr lang="en-US" b="1" i="0" dirty="0">
                <a:solidFill>
                  <a:srgbClr val="222222"/>
                </a:solidFill>
                <a:effectLst/>
                <a:latin typeface="source sans pro" panose="020B0503030403020204" pitchFamily="34" charset="0"/>
              </a:rPr>
              <a:t>classification accuracy</a:t>
            </a:r>
            <a:r>
              <a:rPr lang="en-US" b="0" i="0" dirty="0">
                <a:solidFill>
                  <a:srgbClr val="222222"/>
                </a:solidFill>
                <a:effectLst/>
                <a:latin typeface="source sans pro" panose="020B0503030403020204" pitchFamily="34" charset="0"/>
              </a:rPr>
              <a:t> is the ratio of the number of correct predictions to the total number of predictions (or observations). Other indicators of binary classifiers include the following:</a:t>
            </a:r>
          </a:p>
          <a:p>
            <a:pPr algn="l">
              <a:buFont typeface="Arial" panose="020B0604020202020204" pitchFamily="34" charset="0"/>
              <a:buChar char="•"/>
            </a:pP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The </a:t>
            </a:r>
            <a:r>
              <a:rPr lang="en-US" b="1" i="0" u="none" strike="noStrike" dirty="0">
                <a:solidFill>
                  <a:srgbClr val="3676AB"/>
                </a:solidFill>
                <a:effectLst/>
                <a:latin typeface="source sans pro" panose="020B0503030403020204" pitchFamily="34" charset="0"/>
                <a:hlinkClick r:id="rId2"/>
              </a:rPr>
              <a:t>positive predictive value</a:t>
            </a:r>
            <a:r>
              <a:rPr lang="en-US" b="0" i="0" dirty="0">
                <a:solidFill>
                  <a:srgbClr val="222222"/>
                </a:solidFill>
                <a:effectLst/>
                <a:latin typeface="source sans pro" panose="020B0503030403020204" pitchFamily="34" charset="0"/>
              </a:rPr>
              <a:t> is the ratio of the number of true positives to the sum of the numbers of true and false positives.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The </a:t>
            </a:r>
            <a:r>
              <a:rPr lang="en-US" b="1" i="0" u="none" strike="noStrike" dirty="0">
                <a:solidFill>
                  <a:srgbClr val="3676AB"/>
                </a:solidFill>
                <a:effectLst/>
                <a:latin typeface="source sans pro" panose="020B0503030403020204" pitchFamily="34" charset="0"/>
                <a:hlinkClick r:id="rId3"/>
              </a:rPr>
              <a:t>negative predictive value</a:t>
            </a:r>
            <a:r>
              <a:rPr lang="en-US" b="0" i="0" dirty="0">
                <a:solidFill>
                  <a:srgbClr val="222222"/>
                </a:solidFill>
                <a:effectLst/>
                <a:latin typeface="source sans pro" panose="020B0503030403020204" pitchFamily="34" charset="0"/>
              </a:rPr>
              <a:t> is the ratio of the number of true negatives to the sum of the numbers of true and false negatives.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The </a:t>
            </a:r>
            <a:r>
              <a:rPr lang="en-US" b="1" i="0" u="none" strike="noStrike" dirty="0">
                <a:solidFill>
                  <a:srgbClr val="3676AB"/>
                </a:solidFill>
                <a:effectLst/>
                <a:latin typeface="source sans pro" panose="020B0503030403020204" pitchFamily="34" charset="0"/>
                <a:hlinkClick r:id="rId4"/>
              </a:rPr>
              <a:t>sensitivity</a:t>
            </a:r>
            <a:r>
              <a:rPr lang="en-US" b="0" i="0" dirty="0">
                <a:solidFill>
                  <a:srgbClr val="222222"/>
                </a:solidFill>
                <a:effectLst/>
                <a:latin typeface="source sans pro" panose="020B0503030403020204" pitchFamily="34" charset="0"/>
              </a:rPr>
              <a:t> (also known as recall or true positive rate) is the ratio of the number of true positives to the number of actual positives.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The </a:t>
            </a:r>
            <a:r>
              <a:rPr lang="en-US" b="1" i="0" u="none" strike="noStrike" dirty="0">
                <a:solidFill>
                  <a:srgbClr val="3676AB"/>
                </a:solidFill>
                <a:effectLst/>
                <a:latin typeface="source sans pro" panose="020B0503030403020204" pitchFamily="34" charset="0"/>
                <a:hlinkClick r:id="rId5"/>
              </a:rPr>
              <a:t>specificity</a:t>
            </a:r>
            <a:r>
              <a:rPr lang="en-US" b="0" i="0" dirty="0">
                <a:solidFill>
                  <a:srgbClr val="222222"/>
                </a:solidFill>
                <a:effectLst/>
                <a:latin typeface="source sans pro" panose="020B0503030403020204" pitchFamily="34" charset="0"/>
              </a:rPr>
              <a:t> (or true negative rate) is the ratio of the number of true negatives to the number of actual negatives.</a:t>
            </a:r>
          </a:p>
          <a:p>
            <a:endParaRPr lang="en-IN" dirty="0"/>
          </a:p>
        </p:txBody>
      </p:sp>
    </p:spTree>
    <p:extLst>
      <p:ext uri="{BB962C8B-B14F-4D97-AF65-F5344CB8AC3E}">
        <p14:creationId xmlns:p14="http://schemas.microsoft.com/office/powerpoint/2010/main" val="11850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73-C08F-4FDC-929C-0390B1ED6F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EEAC45-FA7E-4126-B026-63148F22AF35}"/>
              </a:ext>
            </a:extLst>
          </p:cNvPr>
          <p:cNvSpPr>
            <a:spLocks noGrp="1"/>
          </p:cNvSpPr>
          <p:nvPr>
            <p:ph idx="1"/>
          </p:nvPr>
        </p:nvSpPr>
        <p:spPr/>
        <p:txBody>
          <a:bodyPr/>
          <a:lstStyle/>
          <a:p>
            <a:endParaRPr lang="en-IN" dirty="0"/>
          </a:p>
          <a:p>
            <a:endParaRPr lang="en-IN" dirty="0"/>
          </a:p>
        </p:txBody>
      </p:sp>
    </p:spTree>
    <p:extLst>
      <p:ext uri="{BB962C8B-B14F-4D97-AF65-F5344CB8AC3E}">
        <p14:creationId xmlns:p14="http://schemas.microsoft.com/office/powerpoint/2010/main" val="331526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E124-E11F-439F-AD3E-55B7226258D0}"/>
              </a:ext>
            </a:extLst>
          </p:cNvPr>
          <p:cNvSpPr>
            <a:spLocks noGrp="1"/>
          </p:cNvSpPr>
          <p:nvPr>
            <p:ph type="title"/>
          </p:nvPr>
        </p:nvSpPr>
        <p:spPr/>
        <p:txBody>
          <a:bodyPr>
            <a:normAutofit fontScale="90000"/>
          </a:bodyPr>
          <a:lstStyle/>
          <a:p>
            <a:br>
              <a:rPr lang="en-US" b="0" i="0" dirty="0">
                <a:solidFill>
                  <a:srgbClr val="222222"/>
                </a:solidFill>
                <a:effectLst/>
                <a:latin typeface="source sans pro" panose="020B0503030403020204" pitchFamily="34" charset="0"/>
              </a:rPr>
            </a:br>
            <a:r>
              <a:rPr lang="en-US" b="0" i="0" dirty="0">
                <a:solidFill>
                  <a:srgbClr val="222222"/>
                </a:solidFill>
                <a:effectLst/>
                <a:latin typeface="source sans pro" panose="020B0503030403020204" pitchFamily="34" charset="0"/>
              </a:rPr>
              <a:t>What Is Classification?</a:t>
            </a:r>
            <a:br>
              <a:rPr lang="en-US" b="0"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920E291B-FCF7-4849-B739-D71C67BFEC7F}"/>
              </a:ext>
            </a:extLst>
          </p:cNvPr>
          <p:cNvSpPr>
            <a:spLocks noGrp="1"/>
          </p:cNvSpPr>
          <p:nvPr>
            <p:ph idx="1"/>
          </p:nvPr>
        </p:nvSpPr>
        <p:spPr/>
        <p:txBody>
          <a:bodyPr/>
          <a:lstStyle/>
          <a:p>
            <a:pPr algn="l"/>
            <a:endParaRPr lang="en-US" b="0" i="0" dirty="0">
              <a:solidFill>
                <a:srgbClr val="222222"/>
              </a:solidFill>
              <a:effectLst/>
              <a:latin typeface="source sans pro" panose="020B0503030403020204" pitchFamily="34" charset="0"/>
            </a:endParaRPr>
          </a:p>
          <a:p>
            <a:pPr algn="l"/>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Supervised machine learning algorithms define models that capture relationships among data. </a:t>
            </a:r>
            <a:r>
              <a:rPr lang="en-US" b="1" i="0" dirty="0">
                <a:solidFill>
                  <a:srgbClr val="222222"/>
                </a:solidFill>
                <a:effectLst/>
                <a:latin typeface="source sans pro" panose="020B0503030403020204" pitchFamily="34" charset="0"/>
              </a:rPr>
              <a:t>Classification</a:t>
            </a:r>
            <a:r>
              <a:rPr lang="en-US" b="0" i="0" dirty="0">
                <a:solidFill>
                  <a:srgbClr val="222222"/>
                </a:solidFill>
                <a:effectLst/>
                <a:latin typeface="source sans pro" panose="020B0503030403020204" pitchFamily="34" charset="0"/>
              </a:rPr>
              <a:t> is an area of supervised machine learning that tries to predict which class or category some entity belongs to, based on its features.</a:t>
            </a:r>
          </a:p>
          <a:p>
            <a:endParaRPr lang="en-IN" dirty="0"/>
          </a:p>
        </p:txBody>
      </p:sp>
    </p:spTree>
    <p:extLst>
      <p:ext uri="{BB962C8B-B14F-4D97-AF65-F5344CB8AC3E}">
        <p14:creationId xmlns:p14="http://schemas.microsoft.com/office/powerpoint/2010/main" val="54682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CEB7-31AC-4058-8737-1CF8948CF4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E439AE-C86B-47BB-A58B-8E66F676637B}"/>
              </a:ext>
            </a:extLst>
          </p:cNvPr>
          <p:cNvSpPr>
            <a:spLocks noGrp="1"/>
          </p:cNvSpPr>
          <p:nvPr>
            <p:ph idx="1"/>
          </p:nvPr>
        </p:nvSpPr>
        <p:spPr/>
        <p:txBody>
          <a:bodyPr/>
          <a:lstStyle/>
          <a:p>
            <a:pPr algn="l">
              <a:buFont typeface="+mj-lt"/>
              <a:buAutoNum type="arabicPeriod"/>
            </a:pPr>
            <a:endParaRPr lang="en-US" b="1"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Independent variables</a:t>
            </a:r>
            <a:r>
              <a:rPr lang="en-US" b="0" i="0" dirty="0">
                <a:solidFill>
                  <a:srgbClr val="222222"/>
                </a:solidFill>
                <a:effectLst/>
                <a:latin typeface="source sans pro" panose="020B0503030403020204" pitchFamily="34" charset="0"/>
              </a:rPr>
              <a:t>, also called inputs or predictors, don’t depend on other features of interest (or at least you assume so for the purpose of the analysis).</a:t>
            </a:r>
          </a:p>
          <a:p>
            <a:pPr algn="l">
              <a:buFont typeface="+mj-lt"/>
              <a:buAutoNum type="arabicPeriod"/>
            </a:pPr>
            <a:r>
              <a:rPr lang="en-US" b="1" i="0" dirty="0">
                <a:solidFill>
                  <a:srgbClr val="222222"/>
                </a:solidFill>
                <a:effectLst/>
                <a:latin typeface="source sans pro" panose="020B0503030403020204" pitchFamily="34" charset="0"/>
              </a:rPr>
              <a:t>Dependent variables</a:t>
            </a:r>
            <a:r>
              <a:rPr lang="en-US" b="0" i="0" dirty="0">
                <a:solidFill>
                  <a:srgbClr val="222222"/>
                </a:solidFill>
                <a:effectLst/>
                <a:latin typeface="source sans pro" panose="020B0503030403020204" pitchFamily="34" charset="0"/>
              </a:rPr>
              <a:t>, also called outputs or responses, depend on the independent variables.</a:t>
            </a:r>
          </a:p>
          <a:p>
            <a:endParaRPr lang="en-IN" dirty="0"/>
          </a:p>
        </p:txBody>
      </p:sp>
    </p:spTree>
    <p:extLst>
      <p:ext uri="{BB962C8B-B14F-4D97-AF65-F5344CB8AC3E}">
        <p14:creationId xmlns:p14="http://schemas.microsoft.com/office/powerpoint/2010/main" val="2746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C725-AEA5-497F-843D-D5EEB76F39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9BAEDE-293F-44B3-9B28-F1A794A74478}"/>
              </a:ext>
            </a:extLst>
          </p:cNvPr>
          <p:cNvSpPr>
            <a:spLocks noGrp="1"/>
          </p:cNvSpPr>
          <p:nvPr>
            <p:ph idx="1"/>
          </p:nvPr>
        </p:nvSpPr>
        <p:spPr/>
        <p:txBody>
          <a:bodyPr/>
          <a:lstStyle/>
          <a:p>
            <a:endParaRPr lang="en-US" dirty="0"/>
          </a:p>
          <a:p>
            <a:r>
              <a:rPr lang="en-US" dirty="0"/>
              <a:t>The nature of the dependent variables differentiates regression and classification problems. Regression problems have continuous and usually unbounded outputs. An example is when you’re estimating the salary as a function of experience and education level. </a:t>
            </a:r>
          </a:p>
          <a:p>
            <a:endParaRPr lang="en-US" dirty="0"/>
          </a:p>
          <a:p>
            <a:r>
              <a:rPr lang="en-US" dirty="0"/>
              <a:t> the other hand, classification problems have discrete and finite outputs called classes or categories. For example, predicting if an employee is going to be promoted or not (true or false) is a classification problem.</a:t>
            </a:r>
            <a:endParaRPr lang="en-IN" dirty="0"/>
          </a:p>
        </p:txBody>
      </p:sp>
    </p:spTree>
    <p:extLst>
      <p:ext uri="{BB962C8B-B14F-4D97-AF65-F5344CB8AC3E}">
        <p14:creationId xmlns:p14="http://schemas.microsoft.com/office/powerpoint/2010/main" val="3253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0365-F66C-4985-863C-8440D2365D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655D78-9834-4F3D-BAD3-0790028BD7E0}"/>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There are two main types of classification problems:</a:t>
            </a:r>
          </a:p>
          <a:p>
            <a:pPr algn="l">
              <a:buFont typeface="+mj-lt"/>
              <a:buAutoNum type="arabicPeriod"/>
            </a:pPr>
            <a:endParaRPr lang="en-US" b="1"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Binary</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binomial classification:</a:t>
            </a:r>
            <a:r>
              <a:rPr lang="en-US" b="0" i="0" dirty="0">
                <a:solidFill>
                  <a:srgbClr val="222222"/>
                </a:solidFill>
                <a:effectLst/>
                <a:latin typeface="source sans pro" panose="020B0503030403020204" pitchFamily="34" charset="0"/>
              </a:rPr>
              <a:t> exactly two classes to choose between (usually 0 and 1, true and false, or positive and negative)</a:t>
            </a:r>
          </a:p>
          <a:p>
            <a:pPr algn="l">
              <a:buFont typeface="+mj-lt"/>
              <a:buAutoNum type="arabicPeriod"/>
            </a:pPr>
            <a:r>
              <a:rPr lang="en-US" b="1" i="0" dirty="0">
                <a:solidFill>
                  <a:srgbClr val="222222"/>
                </a:solidFill>
                <a:effectLst/>
                <a:latin typeface="source sans pro" panose="020B0503030403020204" pitchFamily="34" charset="0"/>
              </a:rPr>
              <a:t>Multiclass</a:t>
            </a:r>
            <a:r>
              <a:rPr lang="en-US" b="0" i="0" dirty="0">
                <a:solidFill>
                  <a:srgbClr val="222222"/>
                </a:solidFill>
                <a:effectLst/>
                <a:latin typeface="source sans pro" panose="020B0503030403020204" pitchFamily="34" charset="0"/>
              </a:rPr>
              <a:t> or </a:t>
            </a:r>
            <a:r>
              <a:rPr lang="en-US" b="1" i="0" dirty="0">
                <a:solidFill>
                  <a:srgbClr val="222222"/>
                </a:solidFill>
                <a:effectLst/>
                <a:latin typeface="source sans pro" panose="020B0503030403020204" pitchFamily="34" charset="0"/>
              </a:rPr>
              <a:t>multinomial classification:</a:t>
            </a:r>
            <a:r>
              <a:rPr lang="en-US" b="0" i="0" dirty="0">
                <a:solidFill>
                  <a:srgbClr val="222222"/>
                </a:solidFill>
                <a:effectLst/>
                <a:latin typeface="source sans pro" panose="020B0503030403020204" pitchFamily="34" charset="0"/>
              </a:rPr>
              <a:t> three or more classes of the outputs to choose from</a:t>
            </a:r>
          </a:p>
          <a:p>
            <a:endParaRPr lang="en-IN" dirty="0"/>
          </a:p>
        </p:txBody>
      </p:sp>
    </p:spTree>
    <p:extLst>
      <p:ext uri="{BB962C8B-B14F-4D97-AF65-F5344CB8AC3E}">
        <p14:creationId xmlns:p14="http://schemas.microsoft.com/office/powerpoint/2010/main" val="407324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9F71-0E36-4E87-9840-0D8F0A9A5E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EA01DA-83AE-4E2B-9708-D407E941A60F}"/>
              </a:ext>
            </a:extLst>
          </p:cNvPr>
          <p:cNvSpPr>
            <a:spLocks noGrp="1"/>
          </p:cNvSpPr>
          <p:nvPr>
            <p:ph idx="1"/>
          </p:nvPr>
        </p:nvSpPr>
        <p:spPr/>
        <p:txBody>
          <a:bodyPr/>
          <a:lstStyle/>
          <a:p>
            <a:pPr marL="0" indent="0" algn="l">
              <a:buNone/>
            </a:pPr>
            <a:r>
              <a:rPr lang="en-US" b="0" i="0" dirty="0">
                <a:solidFill>
                  <a:srgbClr val="292929"/>
                </a:solidFill>
                <a:effectLst/>
                <a:latin typeface="charter"/>
              </a:rPr>
              <a:t>Logistic Regression is used when the dependent variable(target) is categorical.</a:t>
            </a:r>
          </a:p>
          <a:p>
            <a:pPr algn="l"/>
            <a:endParaRPr lang="en-US" b="0" i="0" dirty="0">
              <a:solidFill>
                <a:srgbClr val="292929"/>
              </a:solidFill>
              <a:effectLst/>
              <a:latin typeface="charter"/>
            </a:endParaRPr>
          </a:p>
          <a:p>
            <a:pPr algn="l"/>
            <a:endParaRPr lang="en-US" dirty="0">
              <a:solidFill>
                <a:srgbClr val="292929"/>
              </a:solidFill>
              <a:latin typeface="charter"/>
            </a:endParaRPr>
          </a:p>
          <a:p>
            <a:pPr algn="l"/>
            <a:r>
              <a:rPr lang="en-US" b="0" i="0" dirty="0">
                <a:solidFill>
                  <a:srgbClr val="292929"/>
                </a:solidFill>
                <a:effectLst/>
                <a:latin typeface="charter"/>
              </a:rPr>
              <a:t>For example,</a:t>
            </a:r>
          </a:p>
          <a:p>
            <a:pPr algn="l">
              <a:buFont typeface="Arial" panose="020B0604020202020204" pitchFamily="34" charset="0"/>
              <a:buChar char="•"/>
            </a:pPr>
            <a:r>
              <a:rPr lang="en-US" b="0" i="0" dirty="0">
                <a:solidFill>
                  <a:srgbClr val="292929"/>
                </a:solidFill>
                <a:effectLst/>
                <a:latin typeface="charter"/>
              </a:rPr>
              <a:t>To predict whether an email is spam (1) or (0)</a:t>
            </a:r>
          </a:p>
          <a:p>
            <a:pPr algn="l">
              <a:buFont typeface="Arial" panose="020B0604020202020204" pitchFamily="34" charset="0"/>
              <a:buChar char="•"/>
            </a:pPr>
            <a:r>
              <a:rPr lang="en-US" b="0" i="0" dirty="0">
                <a:solidFill>
                  <a:srgbClr val="292929"/>
                </a:solidFill>
                <a:effectLst/>
                <a:latin typeface="charter"/>
              </a:rPr>
              <a:t>Whether the tumor is malignant (1) or not (0)</a:t>
            </a:r>
          </a:p>
          <a:p>
            <a:endParaRPr lang="en-IN" dirty="0"/>
          </a:p>
        </p:txBody>
      </p:sp>
    </p:spTree>
    <p:extLst>
      <p:ext uri="{BB962C8B-B14F-4D97-AF65-F5344CB8AC3E}">
        <p14:creationId xmlns:p14="http://schemas.microsoft.com/office/powerpoint/2010/main" val="88752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DAEB-E22D-4F13-A561-F7A9FB23B1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60283B-6763-4838-81DB-66D226BCC9DA}"/>
              </a:ext>
            </a:extLst>
          </p:cNvPr>
          <p:cNvSpPr>
            <a:spLocks noGrp="1"/>
          </p:cNvSpPr>
          <p:nvPr>
            <p:ph idx="1"/>
          </p:nvPr>
        </p:nvSpPr>
        <p:spPr/>
        <p:txBody>
          <a:bodyPr>
            <a:normAutofit/>
          </a:bodyPr>
          <a:lstStyle/>
          <a:p>
            <a:pPr marL="0" indent="0" algn="l">
              <a:buNone/>
            </a:pPr>
            <a:endParaRPr lang="en-US" b="0" i="0" dirty="0">
              <a:solidFill>
                <a:srgbClr val="3D4251"/>
              </a:solidFill>
              <a:effectLst/>
              <a:latin typeface="Lora"/>
            </a:endParaRPr>
          </a:p>
          <a:p>
            <a:pPr marL="0" indent="0" algn="l">
              <a:buNone/>
            </a:pPr>
            <a:endParaRPr lang="en-US" dirty="0">
              <a:solidFill>
                <a:srgbClr val="3D4251"/>
              </a:solidFill>
              <a:latin typeface="Lora"/>
            </a:endParaRPr>
          </a:p>
          <a:p>
            <a:pPr marL="0" indent="0" algn="l">
              <a:buNone/>
            </a:pPr>
            <a:r>
              <a:rPr lang="en-US" b="0" i="0" dirty="0">
                <a:solidFill>
                  <a:srgbClr val="3D4251"/>
                </a:solidFill>
                <a:effectLst/>
                <a:latin typeface="Lora"/>
              </a:rPr>
              <a:t>Logistic Regression can be used for various classification problems such as spam detection. Diabetes prediction, if a given customer will purchase a particular product or will they churn another competitor, whether the user will click on a given advertisement link or not, and many more examples are in the bucket.</a:t>
            </a:r>
          </a:p>
          <a:p>
            <a:endParaRPr lang="en-IN" dirty="0"/>
          </a:p>
        </p:txBody>
      </p:sp>
    </p:spTree>
    <p:extLst>
      <p:ext uri="{BB962C8B-B14F-4D97-AF65-F5344CB8AC3E}">
        <p14:creationId xmlns:p14="http://schemas.microsoft.com/office/powerpoint/2010/main" val="5343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0BE-0374-4BE6-927E-0059A23394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E20B8A-FFBD-4C4F-9B35-BF95DD8D96C1}"/>
              </a:ext>
            </a:extLst>
          </p:cNvPr>
          <p:cNvSpPr>
            <a:spLocks noGrp="1"/>
          </p:cNvSpPr>
          <p:nvPr>
            <p:ph idx="1"/>
          </p:nvPr>
        </p:nvSpPr>
        <p:spPr/>
        <p:txBody>
          <a:bodyPr/>
          <a:lstStyle/>
          <a:p>
            <a:pPr marL="0" indent="0">
              <a:buNone/>
            </a:pPr>
            <a:endParaRPr lang="en-US" b="0" i="0" dirty="0">
              <a:solidFill>
                <a:srgbClr val="3D4251"/>
              </a:solidFill>
              <a:effectLst/>
              <a:latin typeface="Lora"/>
            </a:endParaRPr>
          </a:p>
          <a:p>
            <a:pPr marL="0" indent="0">
              <a:buNone/>
            </a:pPr>
            <a:r>
              <a:rPr lang="en-US" b="0" i="0" dirty="0">
                <a:solidFill>
                  <a:srgbClr val="3D4251"/>
                </a:solidFill>
                <a:effectLst/>
                <a:latin typeface="Lora"/>
              </a:rPr>
              <a:t>Logistic Regression is one of the most simple and commonly used Machine Learning algorithms for two-class classification. It is easy to implement and can be used as the baseline for any binary classification problem. Its basic fundamental concepts are also constructive in deep learning. Logistic regression describes and estimates the relationship between one dependent binary variable and independent variables.</a:t>
            </a:r>
          </a:p>
          <a:p>
            <a:endParaRPr lang="en-IN" dirty="0"/>
          </a:p>
        </p:txBody>
      </p:sp>
    </p:spTree>
    <p:extLst>
      <p:ext uri="{BB962C8B-B14F-4D97-AF65-F5344CB8AC3E}">
        <p14:creationId xmlns:p14="http://schemas.microsoft.com/office/powerpoint/2010/main" val="214072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7C7F-7F84-4588-9D93-7F718350F004}"/>
              </a:ext>
            </a:extLst>
          </p:cNvPr>
          <p:cNvSpPr>
            <a:spLocks noGrp="1"/>
          </p:cNvSpPr>
          <p:nvPr>
            <p:ph type="title"/>
          </p:nvPr>
        </p:nvSpPr>
        <p:spPr/>
        <p:txBody>
          <a:bodyPr/>
          <a:lstStyle/>
          <a:p>
            <a:r>
              <a:rPr lang="en-US" b="1" i="0" dirty="0">
                <a:solidFill>
                  <a:srgbClr val="3D4251"/>
                </a:solidFill>
                <a:effectLst/>
                <a:latin typeface="Lato"/>
              </a:rPr>
              <a:t>Logistic Regression</a:t>
            </a:r>
            <a:br>
              <a:rPr lang="en-US" b="1" i="0" dirty="0">
                <a:solidFill>
                  <a:srgbClr val="3D4251"/>
                </a:solidFill>
                <a:effectLst/>
                <a:latin typeface="Lato"/>
              </a:rPr>
            </a:br>
            <a:endParaRPr lang="en-IN" dirty="0"/>
          </a:p>
        </p:txBody>
      </p:sp>
      <p:sp>
        <p:nvSpPr>
          <p:cNvPr id="3" name="Content Placeholder 2">
            <a:extLst>
              <a:ext uri="{FF2B5EF4-FFF2-40B4-BE49-F238E27FC236}">
                <a16:creationId xmlns:a16="http://schemas.microsoft.com/office/drawing/2014/main" id="{D38DE42C-C942-4677-B7FC-5100FE3E630B}"/>
              </a:ext>
            </a:extLst>
          </p:cNvPr>
          <p:cNvSpPr>
            <a:spLocks noGrp="1"/>
          </p:cNvSpPr>
          <p:nvPr>
            <p:ph idx="1"/>
          </p:nvPr>
        </p:nvSpPr>
        <p:spPr/>
        <p:txBody>
          <a:bodyPr/>
          <a:lstStyle/>
          <a:p>
            <a:pPr algn="l"/>
            <a:r>
              <a:rPr lang="en-US" b="0" i="0" dirty="0">
                <a:solidFill>
                  <a:srgbClr val="3D4251"/>
                </a:solidFill>
                <a:effectLst/>
                <a:latin typeface="Lora"/>
              </a:rPr>
              <a:t>Logistic regression is a statistical method for predicting binary classes. The outcome or target variable is dichotomous in nature. Dichotomous means there are only two possible classes. For example, it can be used for cancer detection problems. It computes the probability of an event occurrence.</a:t>
            </a:r>
          </a:p>
          <a:p>
            <a:pPr algn="l"/>
            <a:endParaRPr lang="en-US" b="0" i="0" dirty="0">
              <a:solidFill>
                <a:srgbClr val="3D4251"/>
              </a:solidFill>
              <a:effectLst/>
              <a:latin typeface="Lora"/>
            </a:endParaRPr>
          </a:p>
          <a:p>
            <a:pPr algn="l"/>
            <a:r>
              <a:rPr lang="en-US" b="0" i="0" dirty="0">
                <a:solidFill>
                  <a:srgbClr val="3D4251"/>
                </a:solidFill>
                <a:effectLst/>
                <a:latin typeface="Lora"/>
              </a:rPr>
              <a:t>It is a special case of linear regression where the target variable is categorical in nature. It uses a log of odds as the dependent variable. Logistic Regression predicts the probability of occurrence of a binary event utilizing a logit function.</a:t>
            </a:r>
          </a:p>
          <a:p>
            <a:endParaRPr lang="en-IN" dirty="0"/>
          </a:p>
        </p:txBody>
      </p:sp>
    </p:spTree>
    <p:extLst>
      <p:ext uri="{BB962C8B-B14F-4D97-AF65-F5344CB8AC3E}">
        <p14:creationId xmlns:p14="http://schemas.microsoft.com/office/powerpoint/2010/main" val="2483856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807</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charter</vt:lpstr>
      <vt:lpstr>Lato</vt:lpstr>
      <vt:lpstr>Lora</vt:lpstr>
      <vt:lpstr>source sans pro</vt:lpstr>
      <vt:lpstr>Office Theme</vt:lpstr>
      <vt:lpstr>Logistic Regression.</vt:lpstr>
      <vt:lpstr> What Is Classification? </vt:lpstr>
      <vt:lpstr>PowerPoint Presentation</vt:lpstr>
      <vt:lpstr>PowerPoint Presentation</vt:lpstr>
      <vt:lpstr>PowerPoint Presentation</vt:lpstr>
      <vt:lpstr>PowerPoint Presentation</vt:lpstr>
      <vt:lpstr>PowerPoint Presentation</vt:lpstr>
      <vt:lpstr>PowerPoint Presentation</vt:lpstr>
      <vt:lpstr>Logistic Regression </vt:lpstr>
      <vt:lpstr>PowerPoint Presentation</vt:lpstr>
      <vt:lpstr> Linear Regression Vs. Logistic Regression </vt:lpstr>
      <vt:lpstr>PowerPoint Presentation</vt:lpstr>
      <vt:lpstr> Sigmoid Function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gangwar</dc:creator>
  <cp:lastModifiedBy>prashant gangwar</cp:lastModifiedBy>
  <cp:revision>36</cp:revision>
  <dcterms:created xsi:type="dcterms:W3CDTF">2020-12-29T15:25:12Z</dcterms:created>
  <dcterms:modified xsi:type="dcterms:W3CDTF">2021-11-25T12:05:18Z</dcterms:modified>
</cp:coreProperties>
</file>