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hyperlink" Target="http://www.engin.umd.umich.edu/" TargetMode="External"/><Relationship Id="rId2" Type="http://schemas.openxmlformats.org/officeDocument/2006/relationships/hyperlink" Target="http://www.cs.ucl.ac.uk/" TargetMode="Externa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3" name="Picture 12"/>
          <p:cNvPicPr>
            <a:picLocks noChangeAspect="1"/>
          </p:cNvPicPr>
          <p:nvPr/>
        </p:nvPicPr>
        <p:blipFill>
          <a:blip r:embed="rId1"/>
          <a:stretch>
            <a:fillRect/>
          </a:stretch>
        </p:blipFill>
        <p:spPr>
          <a:xfrm>
            <a:off x="0" y="0"/>
            <a:ext cx="12192000" cy="6858000"/>
          </a:xfrm>
          <a:prstGeom prst="rect">
            <a:avLst/>
          </a:prstGeom>
        </p:spPr>
      </p:pic>
      <p:sp>
        <p:nvSpPr>
          <p:cNvPr id="11" name="TextBox 10"/>
          <p:cNvSpPr txBox="1"/>
          <p:nvPr/>
        </p:nvSpPr>
        <p:spPr>
          <a:xfrm>
            <a:off x="-160638" y="4506161"/>
            <a:ext cx="12513275" cy="2123658"/>
          </a:xfrm>
          <a:prstGeom prst="rect">
            <a:avLst/>
          </a:prstGeom>
          <a:noFill/>
        </p:spPr>
        <p:txBody>
          <a:bodyPr wrap="square" rtlCol="0">
            <a:spAutoFit/>
          </a:bodyPr>
          <a:lstStyle/>
          <a:p>
            <a:pPr algn="ctr"/>
            <a:r>
              <a:rPr lang="en-US" sz="6600" b="1" dirty="0">
                <a:solidFill>
                  <a:schemeClr val="tx1">
                    <a:lumMod val="95000"/>
                    <a:lumOff val="5000"/>
                  </a:schemeClr>
                </a:solidFill>
                <a:latin typeface="Algerian" panose="04020705040A02060702" pitchFamily="82" charset="0"/>
                <a:cs typeface="Aharoni" panose="02010803020104030203" pitchFamily="2" charset="-79"/>
              </a:rPr>
              <a:t>HOSPITAL</a:t>
            </a:r>
            <a:r>
              <a:rPr lang="en-US" sz="6600" b="1" dirty="0">
                <a:solidFill>
                  <a:schemeClr val="tx1">
                    <a:lumMod val="95000"/>
                    <a:lumOff val="5000"/>
                  </a:schemeClr>
                </a:solidFill>
                <a:latin typeface="Calisto MT" panose="02040603050505030304" pitchFamily="18" charset="0"/>
                <a:cs typeface="Aharoni" panose="02010803020104030203" pitchFamily="2" charset="-79"/>
              </a:rPr>
              <a:t> </a:t>
            </a:r>
            <a:r>
              <a:rPr lang="en-US" sz="6600" b="1" dirty="0">
                <a:solidFill>
                  <a:schemeClr val="tx1">
                    <a:lumMod val="95000"/>
                    <a:lumOff val="5000"/>
                  </a:schemeClr>
                </a:solidFill>
                <a:latin typeface="Algerian" panose="04020705040A02060702" pitchFamily="82" charset="0"/>
                <a:cs typeface="Aharoni" panose="02010803020104030203" pitchFamily="2" charset="-79"/>
              </a:rPr>
              <a:t>MANAGEMENT SYSTEM</a:t>
            </a:r>
            <a:endParaRPr lang="en-US" sz="6600" b="1" dirty="0">
              <a:solidFill>
                <a:schemeClr val="tx1">
                  <a:lumMod val="95000"/>
                  <a:lumOff val="5000"/>
                </a:schemeClr>
              </a:solidFill>
              <a:latin typeface="Algerian" panose="04020705040A02060702" pitchFamily="82" charset="0"/>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6" name="TextBox 5"/>
          <p:cNvSpPr txBox="1"/>
          <p:nvPr/>
        </p:nvSpPr>
        <p:spPr>
          <a:xfrm>
            <a:off x="1042084" y="1905506"/>
            <a:ext cx="10824519" cy="3046988"/>
          </a:xfrm>
          <a:prstGeom prst="rect">
            <a:avLst/>
          </a:prstGeom>
          <a:noFill/>
        </p:spPr>
        <p:txBody>
          <a:bodyPr wrap="square" rtlCol="0">
            <a:spAutoFit/>
          </a:bodyPr>
          <a:lstStyle/>
          <a:p>
            <a:r>
              <a:rPr lang="en-US" sz="2400" dirty="0">
                <a:effectLst/>
                <a:latin typeface="+mj-lt"/>
                <a:ea typeface="Times New Roman" panose="02020603050405020304" pitchFamily="18" charset="0"/>
              </a:rPr>
              <a:t> </a:t>
            </a:r>
            <a:endParaRPr lang="en-US" sz="2400" dirty="0">
              <a:effectLst/>
              <a:latin typeface="+mj-lt"/>
              <a:ea typeface="Times New Roman" panose="02020603050405020304" pitchFamily="18" charset="0"/>
            </a:endParaRPr>
          </a:p>
          <a:p>
            <a:pPr marR="0" lvl="0" algn="just">
              <a:lnSpc>
                <a:spcPct val="200000"/>
              </a:lnSpc>
              <a:spcBef>
                <a:spcPts val="0"/>
              </a:spcBef>
              <a:spcAft>
                <a:spcPts val="0"/>
              </a:spcAft>
              <a:tabLst>
                <a:tab pos="228600" algn="l"/>
              </a:tabLst>
            </a:pPr>
            <a:r>
              <a:rPr lang="en-US" sz="1800" b="1" i="1" u="sng" dirty="0">
                <a:effectLst/>
                <a:latin typeface="Times New Roman" panose="02020603050405020304" pitchFamily="18" charset="0"/>
                <a:ea typeface="Times New Roman" panose="02020603050405020304" pitchFamily="18" charset="0"/>
              </a:rPr>
              <a:t>2.Doctor</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Doctor information view/update </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View Doctor information</a:t>
            </a: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Patient Request.</a:t>
            </a:r>
            <a:endParaRPr lang="en-US" sz="1800" dirty="0">
              <a:effectLst/>
              <a:latin typeface="Times New Roman" panose="02020603050405020304" pitchFamily="18" charset="0"/>
              <a:ea typeface="Times New Roman" panose="02020603050405020304" pitchFamily="18" charset="0"/>
            </a:endParaRPr>
          </a:p>
          <a:p>
            <a:endParaRPr lang="en-US" sz="2400" dirty="0">
              <a:latin typeface="+mj-lt"/>
            </a:endParaRPr>
          </a:p>
        </p:txBody>
      </p:sp>
      <p:sp>
        <p:nvSpPr>
          <p:cNvPr id="7" name="TextBox 6"/>
          <p:cNvSpPr txBox="1"/>
          <p:nvPr/>
        </p:nvSpPr>
        <p:spPr>
          <a:xfrm>
            <a:off x="716691" y="980415"/>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ADMIN MODULE</a:t>
            </a:r>
            <a:endParaRPr lang="en-US" sz="4800" dirty="0">
              <a:solidFill>
                <a:srgbClr val="00B0F0"/>
              </a:solidFill>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5" name="TextBox 4"/>
          <p:cNvSpPr txBox="1"/>
          <p:nvPr/>
        </p:nvSpPr>
        <p:spPr>
          <a:xfrm>
            <a:off x="716691" y="980415"/>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PATIENT MODULE</a:t>
            </a:r>
            <a:endParaRPr lang="en-US" sz="4800" dirty="0">
              <a:solidFill>
                <a:srgbClr val="00B0F0"/>
              </a:solidFill>
              <a:latin typeface="Algerian" panose="04020705040A02060702" pitchFamily="82" charset="0"/>
            </a:endParaRPr>
          </a:p>
        </p:txBody>
      </p:sp>
      <p:sp>
        <p:nvSpPr>
          <p:cNvPr id="2" name="TextBox 1"/>
          <p:cNvSpPr txBox="1"/>
          <p:nvPr/>
        </p:nvSpPr>
        <p:spPr>
          <a:xfrm>
            <a:off x="683739" y="1395913"/>
            <a:ext cx="10824519" cy="2492990"/>
          </a:xfrm>
          <a:prstGeom prst="rect">
            <a:avLst/>
          </a:prstGeom>
          <a:noFill/>
        </p:spPr>
        <p:txBody>
          <a:bodyPr wrap="square" rtlCol="0">
            <a:spAutoFit/>
          </a:bodyPr>
          <a:lstStyle/>
          <a:p>
            <a:r>
              <a:rPr lang="en-US" sz="2400" dirty="0">
                <a:effectLst/>
                <a:latin typeface="+mj-lt"/>
                <a:ea typeface="Times New Roman" panose="02020603050405020304" pitchFamily="18" charset="0"/>
              </a:rPr>
              <a:t> </a:t>
            </a:r>
            <a:endParaRPr lang="en-US" sz="2400" dirty="0">
              <a:effectLst/>
              <a:latin typeface="+mj-lt"/>
              <a:ea typeface="Times New Roman" panose="02020603050405020304" pitchFamily="18" charset="0"/>
            </a:endParaRPr>
          </a:p>
          <a:p>
            <a:pPr marR="0" lvl="0" algn="just">
              <a:lnSpc>
                <a:spcPct val="200000"/>
              </a:lnSpc>
              <a:spcBef>
                <a:spcPts val="0"/>
              </a:spcBef>
              <a:spcAft>
                <a:spcPts val="0"/>
              </a:spcAft>
            </a:pPr>
            <a:r>
              <a:rPr lang="en-US" sz="1800" b="1" i="1" u="sng" dirty="0">
                <a:effectLst/>
                <a:latin typeface="Times New Roman" panose="02020603050405020304" pitchFamily="18" charset="0"/>
                <a:ea typeface="Times New Roman" panose="02020603050405020304" pitchFamily="18" charset="0"/>
              </a:rPr>
              <a:t>1.Patient</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Patient information(profile) </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Give the Request for patient for blood </a:t>
            </a:r>
            <a:endParaRPr lang="en-US" sz="1800" dirty="0">
              <a:effectLst/>
              <a:latin typeface="Times New Roman" panose="02020603050405020304" pitchFamily="18" charset="0"/>
              <a:ea typeface="Times New Roman" panose="02020603050405020304" pitchFamily="18" charset="0"/>
            </a:endParaRPr>
          </a:p>
          <a:p>
            <a:endParaRPr lang="en-US" sz="24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5" name="TextBox 4"/>
          <p:cNvSpPr txBox="1"/>
          <p:nvPr/>
        </p:nvSpPr>
        <p:spPr>
          <a:xfrm>
            <a:off x="716691" y="535571"/>
            <a:ext cx="7055709" cy="1348895"/>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Front</a:t>
            </a:r>
            <a:r>
              <a:rPr lang="en-US" sz="4800" b="1" i="1" dirty="0">
                <a:solidFill>
                  <a:srgbClr val="00B0F0"/>
                </a:solidFill>
                <a:effectLst/>
                <a:latin typeface="Algerian" panose="04020705040A02060702" pitchFamily="82" charset="0"/>
                <a:ea typeface="Times New Roman" panose="02020603050405020304" pitchFamily="18" charset="0"/>
              </a:rPr>
              <a:t> </a:t>
            </a:r>
            <a:r>
              <a:rPr lang="en-US" sz="4800" b="1" dirty="0">
                <a:solidFill>
                  <a:srgbClr val="00B0F0"/>
                </a:solidFill>
                <a:effectLst/>
                <a:latin typeface="Algerian" panose="04020705040A02060702" pitchFamily="82" charset="0"/>
                <a:ea typeface="Times New Roman" panose="02020603050405020304" pitchFamily="18" charset="0"/>
              </a:rPr>
              <a:t>End</a:t>
            </a:r>
            <a:r>
              <a:rPr lang="en-US" sz="4800" b="1" i="1" dirty="0">
                <a:solidFill>
                  <a:srgbClr val="00B0F0"/>
                </a:solidFill>
                <a:effectLst/>
                <a:latin typeface="Algerian" panose="04020705040A02060702" pitchFamily="82" charset="0"/>
                <a:ea typeface="Times New Roman" panose="02020603050405020304" pitchFamily="18" charset="0"/>
              </a:rPr>
              <a:t> </a:t>
            </a:r>
            <a:r>
              <a:rPr lang="en-US" sz="4800" b="1" dirty="0">
                <a:solidFill>
                  <a:srgbClr val="00B0F0"/>
                </a:solidFill>
                <a:effectLst/>
                <a:latin typeface="Algerian" panose="04020705040A02060702" pitchFamily="82" charset="0"/>
                <a:ea typeface="Times New Roman" panose="02020603050405020304" pitchFamily="18" charset="0"/>
              </a:rPr>
              <a:t>Language</a:t>
            </a:r>
            <a:endParaRPr lang="en-US" sz="4800" dirty="0">
              <a:solidFill>
                <a:srgbClr val="00B0F0"/>
              </a:solidFill>
              <a:effectLst/>
              <a:latin typeface="Algerian" panose="04020705040A02060702" pitchFamily="82" charset="0"/>
              <a:ea typeface="Times New Roman" panose="02020603050405020304" pitchFamily="18" charset="0"/>
            </a:endParaRPr>
          </a:p>
        </p:txBody>
      </p:sp>
      <p:sp>
        <p:nvSpPr>
          <p:cNvPr id="2" name="TextBox 1"/>
          <p:cNvSpPr txBox="1"/>
          <p:nvPr/>
        </p:nvSpPr>
        <p:spPr>
          <a:xfrm>
            <a:off x="1367481" y="1811412"/>
            <a:ext cx="10824519" cy="2777940"/>
          </a:xfrm>
          <a:prstGeom prst="rect">
            <a:avLst/>
          </a:prstGeom>
          <a:noFill/>
        </p:spPr>
        <p:txBody>
          <a:bodyPr wrap="square" rtlCol="0">
            <a:spAutoFit/>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Java Server Pages</a:t>
            </a:r>
            <a:r>
              <a:rPr lang="en-US" sz="1800" b="1" dirty="0">
                <a:effectLst/>
                <a:latin typeface="Times New Roman" panose="02020603050405020304" pitchFamily="18" charset="0"/>
                <a:ea typeface="Times New Roman" panose="02020603050405020304" pitchFamily="18" charset="0"/>
              </a:rPr>
              <a:t> (JSP)</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rPr>
              <a:t>Servlet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rPr>
              <a:t>Hibernate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rPr>
              <a:t>Extensible Markup Language</a:t>
            </a:r>
            <a:r>
              <a:rPr lang="en-US" sz="1800" b="1" dirty="0">
                <a:effectLst/>
                <a:latin typeface="Times New Roman" panose="02020603050405020304" pitchFamily="18" charset="0"/>
                <a:ea typeface="Times New Roman" panose="02020603050405020304" pitchFamily="18" charset="0"/>
              </a:rPr>
              <a:t> (XML)</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2" name="TextBox 1"/>
          <p:cNvSpPr txBox="1"/>
          <p:nvPr/>
        </p:nvSpPr>
        <p:spPr>
          <a:xfrm>
            <a:off x="1367481" y="1638417"/>
            <a:ext cx="10824519" cy="3885936"/>
          </a:xfrm>
          <a:prstGeom prst="rect">
            <a:avLst/>
          </a:prstGeom>
          <a:noFill/>
        </p:spPr>
        <p:txBody>
          <a:bodyPr wrap="square" rtlCol="0">
            <a:spAutoFit/>
          </a:bodyPr>
          <a:lstStyle/>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Application Server</a:t>
            </a:r>
            <a:r>
              <a:rPr lang="en-US" dirty="0">
                <a:effectLst/>
                <a:latin typeface="Times New Roman" panose="02020603050405020304" pitchFamily="18" charset="0"/>
                <a:ea typeface="Times New Roman" panose="02020603050405020304" pitchFamily="18" charset="0"/>
              </a:rPr>
              <a:t> 		                 Tomcat</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RDBMS</a:t>
            </a:r>
            <a:r>
              <a:rPr lang="en-US" dirty="0">
                <a:effectLst/>
                <a:latin typeface="Times New Roman" panose="02020603050405020304" pitchFamily="18" charset="0"/>
                <a:ea typeface="Times New Roman" panose="02020603050405020304" pitchFamily="18" charset="0"/>
              </a:rPr>
              <a:t>			                                 Oracle 10g</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RAD Tools</a:t>
            </a:r>
            <a:r>
              <a:rPr lang="en-US" dirty="0">
                <a:effectLst/>
                <a:latin typeface="Times New Roman" panose="02020603050405020304" pitchFamily="18" charset="0"/>
                <a:ea typeface="Times New Roman" panose="02020603050405020304" pitchFamily="18" charset="0"/>
              </a:rPr>
              <a:t>			                         Notepad</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HTML Editor	</a:t>
            </a:r>
            <a:r>
              <a:rPr lang="en-US" dirty="0">
                <a:effectLst/>
                <a:latin typeface="Times New Roman" panose="02020603050405020304" pitchFamily="18" charset="0"/>
                <a:ea typeface="Times New Roman" panose="02020603050405020304" pitchFamily="18" charset="0"/>
              </a:rPr>
              <a:t>		                         Macromedia Dreamweaver MX </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Scripting Language</a:t>
            </a:r>
            <a:r>
              <a:rPr lang="en-US" dirty="0">
                <a:effectLst/>
                <a:latin typeface="Times New Roman" panose="02020603050405020304" pitchFamily="18" charset="0"/>
                <a:ea typeface="Times New Roman" panose="02020603050405020304" pitchFamily="18" charset="0"/>
              </a:rPr>
              <a:t>	                         Java Script</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Database                                                 </a:t>
            </a:r>
            <a:r>
              <a:rPr lang="en-US" dirty="0" err="1">
                <a:effectLst/>
                <a:latin typeface="Times New Roman" panose="02020603050405020304" pitchFamily="18" charset="0"/>
                <a:ea typeface="Times New Roman" panose="02020603050405020304" pitchFamily="18" charset="0"/>
              </a:rPr>
              <a:t>mysql</a:t>
            </a: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r>
              <a:rPr lang="en-US" b="1" i="1" dirty="0">
                <a:effectLst/>
                <a:latin typeface="Times New Roman" panose="02020603050405020304" pitchFamily="18" charset="0"/>
                <a:ea typeface="Times New Roman" panose="02020603050405020304" pitchFamily="18" charset="0"/>
              </a:rPr>
              <a:t>SOFTWARE USED                                </a:t>
            </a:r>
            <a:r>
              <a:rPr lang="en-US" dirty="0">
                <a:latin typeface="Times New Roman" panose="02020603050405020304" pitchFamily="18" charset="0"/>
                <a:ea typeface="Times New Roman" panose="02020603050405020304" pitchFamily="18" charset="0"/>
              </a:rPr>
              <a:t>NETBEANS</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4" name="TextBox 3"/>
          <p:cNvSpPr txBox="1"/>
          <p:nvPr/>
        </p:nvSpPr>
        <p:spPr>
          <a:xfrm>
            <a:off x="716691" y="535571"/>
            <a:ext cx="7129850" cy="1348895"/>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DATA FLOW DIAGRAM</a:t>
            </a:r>
            <a:endParaRPr lang="en-US" sz="4800" dirty="0">
              <a:solidFill>
                <a:srgbClr val="00B0F0"/>
              </a:solidFill>
              <a:effectLst/>
              <a:latin typeface="Algerian" panose="04020705040A02060702" pitchFamily="82" charset="0"/>
              <a:ea typeface="Times New Roman" panose="02020603050405020304" pitchFamily="18" charset="0"/>
            </a:endParaRPr>
          </a:p>
        </p:txBody>
      </p:sp>
      <p:pic>
        <p:nvPicPr>
          <p:cNvPr id="6" name="Picture 5"/>
          <p:cNvPicPr>
            <a:picLocks noChangeAspect="1"/>
          </p:cNvPicPr>
          <p:nvPr/>
        </p:nvPicPr>
        <p:blipFill rotWithShape="1">
          <a:blip r:embed="rId2"/>
          <a:srcRect l="24223" t="32076" r="29561" b="14938"/>
          <a:stretch>
            <a:fillRect/>
          </a:stretch>
        </p:blipFill>
        <p:spPr>
          <a:xfrm>
            <a:off x="2434281" y="2841623"/>
            <a:ext cx="5634682" cy="3632023"/>
          </a:xfrm>
          <a:prstGeom prst="rect">
            <a:avLst/>
          </a:prstGeom>
        </p:spPr>
      </p:pic>
      <p:sp>
        <p:nvSpPr>
          <p:cNvPr id="10" name="TextBox 9"/>
          <p:cNvSpPr txBox="1"/>
          <p:nvPr/>
        </p:nvSpPr>
        <p:spPr>
          <a:xfrm>
            <a:off x="1146090" y="2207877"/>
            <a:ext cx="6098058" cy="369332"/>
          </a:xfrm>
          <a:prstGeom prst="rect">
            <a:avLst/>
          </a:prstGeom>
          <a:noFill/>
        </p:spPr>
        <p:txBody>
          <a:bodyPr wrap="square">
            <a:spAutoFit/>
          </a:bodyPr>
          <a:lstStyle/>
          <a:p>
            <a:pPr marL="0" marR="0">
              <a:spcBef>
                <a:spcPts val="0"/>
              </a:spcBef>
              <a:spcAft>
                <a:spcPts val="0"/>
              </a:spcAft>
            </a:pPr>
            <a:r>
              <a:rPr lang="en-US" sz="1800" b="1" i="1" u="sng" dirty="0">
                <a:effectLst/>
                <a:latin typeface="Times New Roman" panose="02020603050405020304" pitchFamily="18" charset="0"/>
                <a:ea typeface="Times New Roman" panose="02020603050405020304" pitchFamily="18" charset="0"/>
              </a:rPr>
              <a:t>Context Level DFD</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4" name="TextBox 3"/>
          <p:cNvSpPr txBox="1"/>
          <p:nvPr/>
        </p:nvSpPr>
        <p:spPr>
          <a:xfrm>
            <a:off x="716691" y="535571"/>
            <a:ext cx="7241060" cy="1348895"/>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DATA FLOW DIAGRAM</a:t>
            </a:r>
            <a:endParaRPr lang="en-US" sz="4800" dirty="0">
              <a:solidFill>
                <a:srgbClr val="00B0F0"/>
              </a:solidFill>
              <a:effectLst/>
              <a:latin typeface="Algerian" panose="04020705040A02060702" pitchFamily="82" charset="0"/>
              <a:ea typeface="Times New Roman" panose="02020603050405020304" pitchFamily="18" charset="0"/>
            </a:endParaRPr>
          </a:p>
        </p:txBody>
      </p:sp>
      <p:sp>
        <p:nvSpPr>
          <p:cNvPr id="10" name="TextBox 9"/>
          <p:cNvSpPr txBox="1"/>
          <p:nvPr/>
        </p:nvSpPr>
        <p:spPr>
          <a:xfrm>
            <a:off x="1146090" y="2207877"/>
            <a:ext cx="6098058" cy="369332"/>
          </a:xfrm>
          <a:prstGeom prst="rect">
            <a:avLst/>
          </a:prstGeom>
          <a:noFill/>
        </p:spPr>
        <p:txBody>
          <a:bodyPr wrap="square">
            <a:spAutoFit/>
          </a:bodyPr>
          <a:lstStyle/>
          <a:p>
            <a:pPr marL="0" marR="0">
              <a:spcBef>
                <a:spcPts val="0"/>
              </a:spcBef>
              <a:spcAft>
                <a:spcPts val="0"/>
              </a:spcAft>
            </a:pPr>
            <a:r>
              <a:rPr lang="en-US" sz="1800" b="1" i="1" u="sng" dirty="0">
                <a:effectLst/>
                <a:latin typeface="Times New Roman" panose="02020603050405020304" pitchFamily="18" charset="0"/>
                <a:ea typeface="Times New Roman" panose="02020603050405020304" pitchFamily="18" charset="0"/>
              </a:rPr>
              <a:t>Second Level DFD</a:t>
            </a:r>
            <a:endParaRPr lang="en-US" sz="18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rotWithShape="1">
          <a:blip r:embed="rId2"/>
          <a:srcRect l="31014" t="24311" r="22264" b="13135"/>
          <a:stretch>
            <a:fillRect/>
          </a:stretch>
        </p:blipFill>
        <p:spPr>
          <a:xfrm>
            <a:off x="3361039" y="2345619"/>
            <a:ext cx="5696464" cy="45123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4" name="TextBox 3"/>
          <p:cNvSpPr txBox="1"/>
          <p:nvPr/>
        </p:nvSpPr>
        <p:spPr>
          <a:xfrm>
            <a:off x="4510216" y="2586792"/>
            <a:ext cx="6153665"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latin typeface="Algerian" panose="04020705040A02060702" pitchFamily="82" charset="0"/>
                <a:ea typeface="Times New Roman" panose="02020603050405020304" pitchFamily="18" charset="0"/>
              </a:rPr>
              <a:t>ER  </a:t>
            </a:r>
            <a:r>
              <a:rPr lang="en-US" sz="4800" b="1" dirty="0">
                <a:solidFill>
                  <a:srgbClr val="00B0F0"/>
                </a:solidFill>
                <a:effectLst/>
                <a:latin typeface="Algerian" panose="04020705040A02060702" pitchFamily="82" charset="0"/>
                <a:ea typeface="Times New Roman" panose="02020603050405020304" pitchFamily="18" charset="0"/>
              </a:rPr>
              <a:t>DIAGRAM</a:t>
            </a:r>
            <a:endParaRPr lang="en-US" sz="4800" dirty="0">
              <a:solidFill>
                <a:srgbClr val="00B0F0"/>
              </a:solidFill>
              <a:effectLst/>
              <a:latin typeface="Algerian" panose="04020705040A02060702" pitchFamily="82"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pic>
        <p:nvPicPr>
          <p:cNvPr id="3" name="Picture 2"/>
          <p:cNvPicPr>
            <a:picLocks noChangeAspect="1"/>
          </p:cNvPicPr>
          <p:nvPr/>
        </p:nvPicPr>
        <p:blipFill rotWithShape="1">
          <a:blip r:embed="rId2"/>
          <a:srcRect l="26858" t="22149" r="27129" b="11668"/>
          <a:stretch>
            <a:fillRect/>
          </a:stretch>
        </p:blipFill>
        <p:spPr>
          <a:xfrm>
            <a:off x="2384854" y="247135"/>
            <a:ext cx="7105044" cy="66108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pic>
        <p:nvPicPr>
          <p:cNvPr id="4" name="Picture 3"/>
          <p:cNvPicPr>
            <a:picLocks noChangeAspect="1"/>
          </p:cNvPicPr>
          <p:nvPr/>
        </p:nvPicPr>
        <p:blipFill rotWithShape="1">
          <a:blip r:embed="rId2"/>
          <a:srcRect t="13263"/>
          <a:stretch>
            <a:fillRect/>
          </a:stretch>
        </p:blipFill>
        <p:spPr>
          <a:xfrm>
            <a:off x="98855" y="691978"/>
            <a:ext cx="11948984" cy="6166022"/>
          </a:xfrm>
          <a:prstGeom prst="rect">
            <a:avLst/>
          </a:prstGeom>
        </p:spPr>
      </p:pic>
      <p:sp>
        <p:nvSpPr>
          <p:cNvPr id="6" name="TextBox 5"/>
          <p:cNvSpPr txBox="1"/>
          <p:nvPr/>
        </p:nvSpPr>
        <p:spPr>
          <a:xfrm>
            <a:off x="333631" y="-564181"/>
            <a:ext cx="6153665"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effectLst/>
                <a:latin typeface="Algerian" panose="04020705040A02060702" pitchFamily="82" charset="0"/>
                <a:ea typeface="Times New Roman" panose="02020603050405020304" pitchFamily="18" charset="0"/>
              </a:rPr>
              <a:t>LOGIN</a:t>
            </a:r>
            <a:r>
              <a:rPr lang="en-US" sz="4800" b="1" dirty="0">
                <a:solidFill>
                  <a:schemeClr val="bg1"/>
                </a:solidFill>
                <a:effectLst/>
                <a:latin typeface="Algerian" panose="04020705040A02060702" pitchFamily="82" charset="0"/>
                <a:ea typeface="Times New Roman" panose="02020603050405020304" pitchFamily="18" charset="0"/>
              </a:rPr>
              <a:t> </a:t>
            </a:r>
            <a:r>
              <a:rPr lang="en-US" sz="4800" b="1" dirty="0">
                <a:effectLst/>
                <a:latin typeface="Algerian" panose="04020705040A02060702" pitchFamily="82" charset="0"/>
                <a:ea typeface="Times New Roman" panose="02020603050405020304" pitchFamily="18" charset="0"/>
              </a:rPr>
              <a:t>PAGE</a:t>
            </a:r>
            <a:endParaRPr lang="en-US" sz="4800" dirty="0">
              <a:effectLst/>
              <a:latin typeface="Algerian" panose="04020705040A02060702" pitchFamily="82"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6" name="TextBox 5"/>
          <p:cNvSpPr txBox="1"/>
          <p:nvPr/>
        </p:nvSpPr>
        <p:spPr>
          <a:xfrm>
            <a:off x="333631" y="-564181"/>
            <a:ext cx="6153665"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effectLst/>
                <a:latin typeface="Algerian" panose="04020705040A02060702" pitchFamily="82" charset="0"/>
                <a:ea typeface="Times New Roman" panose="02020603050405020304" pitchFamily="18" charset="0"/>
              </a:rPr>
              <a:t>REGISTER PAGE </a:t>
            </a:r>
            <a:endParaRPr lang="en-US" sz="4800" dirty="0">
              <a:effectLst/>
              <a:latin typeface="Algerian" panose="04020705040A02060702" pitchFamily="82" charset="0"/>
              <a:ea typeface="Times New Roman" panose="02020603050405020304" pitchFamily="18" charset="0"/>
            </a:endParaRPr>
          </a:p>
        </p:txBody>
      </p:sp>
      <p:pic>
        <p:nvPicPr>
          <p:cNvPr id="3" name="Picture 2"/>
          <p:cNvPicPr>
            <a:picLocks noChangeAspect="1"/>
          </p:cNvPicPr>
          <p:nvPr/>
        </p:nvPicPr>
        <p:blipFill rotWithShape="1">
          <a:blip r:embed="rId2"/>
          <a:srcRect t="13462"/>
          <a:stretch>
            <a:fillRect/>
          </a:stretch>
        </p:blipFill>
        <p:spPr>
          <a:xfrm>
            <a:off x="0" y="798629"/>
            <a:ext cx="12192000" cy="60576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2" y="0"/>
            <a:ext cx="12191999" cy="6858000"/>
          </a:xfrm>
        </p:spPr>
      </p:pic>
      <p:pic>
        <p:nvPicPr>
          <p:cNvPr id="11" name="Picture 10"/>
          <p:cNvPicPr>
            <a:picLocks noChangeAspect="1"/>
          </p:cNvPicPr>
          <p:nvPr/>
        </p:nvPicPr>
        <p:blipFill rotWithShape="1">
          <a:blip r:embed="rId2"/>
          <a:srcRect l="3081" t="2973" r="3514"/>
          <a:stretch>
            <a:fillRect/>
          </a:stretch>
        </p:blipFill>
        <p:spPr>
          <a:xfrm>
            <a:off x="4996247" y="2088292"/>
            <a:ext cx="1779373" cy="1848365"/>
          </a:xfrm>
          <a:prstGeom prst="rect">
            <a:avLst/>
          </a:prstGeom>
        </p:spPr>
      </p:pic>
      <p:sp>
        <p:nvSpPr>
          <p:cNvPr id="12" name="TextBox 11"/>
          <p:cNvSpPr txBox="1"/>
          <p:nvPr/>
        </p:nvSpPr>
        <p:spPr>
          <a:xfrm>
            <a:off x="1346886" y="4769708"/>
            <a:ext cx="4324865" cy="1077218"/>
          </a:xfrm>
          <a:prstGeom prst="rect">
            <a:avLst/>
          </a:prstGeom>
          <a:noFill/>
        </p:spPr>
        <p:txBody>
          <a:bodyPr wrap="square" rtlCol="0">
            <a:spAutoFit/>
          </a:bodyPr>
          <a:lstStyle/>
          <a:p>
            <a:r>
              <a:rPr lang="en-US" sz="2800" dirty="0">
                <a:latin typeface="Arial Rounded MT Bold" panose="020F0704030504030204" pitchFamily="34" charset="0"/>
              </a:rPr>
              <a:t>Guided By :</a:t>
            </a:r>
            <a:endParaRPr lang="en-US" sz="2800" dirty="0">
              <a:latin typeface="Arial Rounded MT Bold" panose="020F0704030504030204" pitchFamily="34" charset="0"/>
            </a:endParaRPr>
          </a:p>
          <a:p>
            <a:endParaRPr lang="en-US" dirty="0"/>
          </a:p>
          <a:p>
            <a:pPr marL="285750" indent="-285750">
              <a:buFont typeface="Arial" panose="020B0604020202020204" pitchFamily="34" charset="0"/>
              <a:buChar char="•"/>
            </a:pPr>
            <a:r>
              <a:rPr lang="en-US" dirty="0">
                <a:solidFill>
                  <a:srgbClr val="FF0000"/>
                </a:solidFill>
                <a:latin typeface="Arial Rounded MT Bold" panose="020F0704030504030204" pitchFamily="34" charset="0"/>
              </a:rPr>
              <a:t>Ms. Lata Bhatia</a:t>
            </a:r>
            <a:endParaRPr lang="en-US" dirty="0">
              <a:solidFill>
                <a:srgbClr val="FF0000"/>
              </a:solidFill>
              <a:latin typeface="Arial Rounded MT Bold" panose="020F0704030504030204" pitchFamily="34" charset="0"/>
            </a:endParaRPr>
          </a:p>
        </p:txBody>
      </p:sp>
      <p:sp>
        <p:nvSpPr>
          <p:cNvPr id="14" name="TextBox 13"/>
          <p:cNvSpPr txBox="1"/>
          <p:nvPr/>
        </p:nvSpPr>
        <p:spPr>
          <a:xfrm>
            <a:off x="7867135" y="4769708"/>
            <a:ext cx="4324865" cy="1077218"/>
          </a:xfrm>
          <a:prstGeom prst="rect">
            <a:avLst/>
          </a:prstGeom>
          <a:noFill/>
        </p:spPr>
        <p:txBody>
          <a:bodyPr wrap="square" rtlCol="0">
            <a:spAutoFit/>
          </a:bodyPr>
          <a:lstStyle/>
          <a:p>
            <a:r>
              <a:rPr lang="en-US" sz="2800" dirty="0">
                <a:latin typeface="Arial Rounded MT Bold" panose="020F0704030504030204" pitchFamily="34" charset="0"/>
              </a:rPr>
              <a:t>Presented By :</a:t>
            </a:r>
            <a:endParaRPr lang="en-US" sz="2800" dirty="0">
              <a:latin typeface="Arial Rounded MT Bold" panose="020F0704030504030204" pitchFamily="34" charset="0"/>
            </a:endParaRPr>
          </a:p>
          <a:p>
            <a:endParaRPr lang="en-US" dirty="0"/>
          </a:p>
          <a:p>
            <a:pPr marL="285750" indent="-285750">
              <a:buFont typeface="Arial" panose="020B0604020202020204" pitchFamily="34" charset="0"/>
              <a:buChar char="•"/>
            </a:pPr>
            <a:r>
              <a:rPr lang="en-US" dirty="0">
                <a:solidFill>
                  <a:srgbClr val="FF0000"/>
                </a:solidFill>
                <a:latin typeface="Arial Rounded MT Bold" panose="020F0704030504030204" pitchFamily="34" charset="0"/>
              </a:rPr>
              <a:t>Mr. Sahil Vishwakarma</a:t>
            </a:r>
            <a:endParaRPr lang="en-US" dirty="0">
              <a:solidFill>
                <a:srgbClr val="FF0000"/>
              </a:solidFill>
              <a:latin typeface="Arial Rounded MT Bold" panose="020F0704030504030204" pitchFamily="34" charset="0"/>
            </a:endParaRPr>
          </a:p>
        </p:txBody>
      </p:sp>
      <p:sp>
        <p:nvSpPr>
          <p:cNvPr id="2" name="Title 1"/>
          <p:cNvSpPr>
            <a:spLocks noGrp="1"/>
          </p:cNvSpPr>
          <p:nvPr>
            <p:ph type="title"/>
          </p:nvPr>
        </p:nvSpPr>
        <p:spPr>
          <a:xfrm>
            <a:off x="367611" y="396510"/>
            <a:ext cx="11036643" cy="1325563"/>
          </a:xfrm>
        </p:spPr>
        <p:txBody>
          <a:bodyPr>
            <a:noAutofit/>
          </a:bodyPr>
          <a:lstStyle/>
          <a:p>
            <a:pPr algn="ctr"/>
            <a:r>
              <a:rPr lang="en-US" sz="5400" i="0" dirty="0" err="1">
                <a:solidFill>
                  <a:schemeClr val="tx1"/>
                </a:solidFill>
                <a:effectLst/>
                <a:latin typeface="Algerian" panose="04020705040A02060702" pitchFamily="82" charset="0"/>
              </a:rPr>
              <a:t>Chandibai</a:t>
            </a:r>
            <a:r>
              <a:rPr lang="en-US" sz="5400" i="0" dirty="0">
                <a:solidFill>
                  <a:schemeClr val="tx1"/>
                </a:solidFill>
                <a:effectLst/>
                <a:latin typeface="Algerian" panose="04020705040A02060702" pitchFamily="82" charset="0"/>
              </a:rPr>
              <a:t> </a:t>
            </a:r>
            <a:r>
              <a:rPr lang="en-US" sz="5400" i="0" dirty="0" err="1">
                <a:solidFill>
                  <a:schemeClr val="tx1"/>
                </a:solidFill>
                <a:effectLst/>
                <a:latin typeface="Algerian" panose="04020705040A02060702" pitchFamily="82" charset="0"/>
              </a:rPr>
              <a:t>Himathmal</a:t>
            </a:r>
            <a:r>
              <a:rPr lang="en-US" sz="5400" i="0" dirty="0">
                <a:solidFill>
                  <a:schemeClr val="tx1"/>
                </a:solidFill>
                <a:effectLst/>
                <a:latin typeface="Algerian" panose="04020705040A02060702" pitchFamily="82" charset="0"/>
              </a:rPr>
              <a:t> </a:t>
            </a:r>
            <a:r>
              <a:rPr lang="en-US" sz="5400" i="0" dirty="0" err="1">
                <a:solidFill>
                  <a:schemeClr val="tx1"/>
                </a:solidFill>
                <a:effectLst/>
                <a:latin typeface="Algerian" panose="04020705040A02060702" pitchFamily="82" charset="0"/>
              </a:rPr>
              <a:t>Mansukhani</a:t>
            </a:r>
            <a:r>
              <a:rPr lang="en-US" sz="5400" i="0" dirty="0">
                <a:solidFill>
                  <a:schemeClr val="tx1"/>
                </a:solidFill>
                <a:effectLst/>
                <a:latin typeface="Algerian" panose="04020705040A02060702" pitchFamily="82" charset="0"/>
              </a:rPr>
              <a:t> College</a:t>
            </a:r>
            <a:r>
              <a:rPr lang="en-US" sz="5400" i="0" dirty="0">
                <a:solidFill>
                  <a:schemeClr val="tx1"/>
                </a:solidFill>
                <a:effectLst/>
                <a:latin typeface="Calisto MT" panose="02040603050505030304" pitchFamily="18" charset="0"/>
              </a:rPr>
              <a:t> </a:t>
            </a:r>
            <a:endParaRPr lang="en-US" sz="5400" dirty="0">
              <a:solidFill>
                <a:schemeClr val="tx1"/>
              </a:solidFill>
              <a:latin typeface="Calisto MT" panose="020406030505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pic>
        <p:nvPicPr>
          <p:cNvPr id="4" name="Picture 3"/>
          <p:cNvPicPr>
            <a:picLocks noChangeAspect="1"/>
          </p:cNvPicPr>
          <p:nvPr/>
        </p:nvPicPr>
        <p:blipFill rotWithShape="1">
          <a:blip r:embed="rId2"/>
          <a:srcRect t="14103"/>
          <a:stretch>
            <a:fillRect/>
          </a:stretch>
        </p:blipFill>
        <p:spPr>
          <a:xfrm>
            <a:off x="0" y="1025610"/>
            <a:ext cx="12192000" cy="5832389"/>
          </a:xfrm>
          <a:prstGeom prst="rect">
            <a:avLst/>
          </a:prstGeom>
        </p:spPr>
      </p:pic>
      <p:sp>
        <p:nvSpPr>
          <p:cNvPr id="6" name="TextBox 5"/>
          <p:cNvSpPr txBox="1"/>
          <p:nvPr/>
        </p:nvSpPr>
        <p:spPr>
          <a:xfrm>
            <a:off x="333631" y="-161642"/>
            <a:ext cx="8872153" cy="1348895"/>
          </a:xfrm>
          <a:prstGeom prst="rect">
            <a:avLst/>
          </a:prstGeom>
          <a:noFill/>
        </p:spPr>
        <p:txBody>
          <a:bodyPr wrap="square" rtlCol="0">
            <a:spAutoFit/>
          </a:bodyPr>
          <a:lstStyle/>
          <a:p>
            <a:pPr marL="0" marR="0">
              <a:lnSpc>
                <a:spcPct val="200000"/>
              </a:lnSpc>
              <a:spcBef>
                <a:spcPts val="0"/>
              </a:spcBef>
              <a:spcAft>
                <a:spcPts val="0"/>
              </a:spcAft>
            </a:pPr>
            <a:r>
              <a:rPr lang="en-US" sz="4800" b="1" dirty="0">
                <a:effectLst/>
                <a:latin typeface="Algerian" panose="04020705040A02060702" pitchFamily="82" charset="0"/>
                <a:ea typeface="Times New Roman" panose="02020603050405020304" pitchFamily="18" charset="0"/>
              </a:rPr>
              <a:t>PATIENT HOME page PAGE</a:t>
            </a:r>
            <a:endParaRPr lang="en-US" sz="4800" dirty="0">
              <a:effectLst/>
              <a:latin typeface="Algerian" panose="04020705040A02060702" pitchFamily="82"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6" name="TextBox 5"/>
          <p:cNvSpPr txBox="1"/>
          <p:nvPr/>
        </p:nvSpPr>
        <p:spPr>
          <a:xfrm>
            <a:off x="333631" y="-564181"/>
            <a:ext cx="6153665"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effectLst/>
                <a:latin typeface="Algerian" panose="04020705040A02060702" pitchFamily="82" charset="0"/>
                <a:ea typeface="Times New Roman" panose="02020603050405020304" pitchFamily="18" charset="0"/>
              </a:rPr>
              <a:t>ADMIN HOME PAGE</a:t>
            </a:r>
            <a:endParaRPr lang="en-US" sz="4800" dirty="0">
              <a:effectLst/>
              <a:latin typeface="Algerian" panose="04020705040A02060702" pitchFamily="82" charset="0"/>
              <a:ea typeface="Times New Roman" panose="02020603050405020304" pitchFamily="18" charset="0"/>
            </a:endParaRPr>
          </a:p>
        </p:txBody>
      </p:sp>
      <p:pic>
        <p:nvPicPr>
          <p:cNvPr id="3" name="Picture 2"/>
          <p:cNvPicPr>
            <a:picLocks noChangeAspect="1"/>
          </p:cNvPicPr>
          <p:nvPr/>
        </p:nvPicPr>
        <p:blipFill rotWithShape="1">
          <a:blip r:embed="rId2"/>
          <a:srcRect t="13402"/>
          <a:stretch>
            <a:fillRect/>
          </a:stretch>
        </p:blipFill>
        <p:spPr>
          <a:xfrm>
            <a:off x="0" y="798628"/>
            <a:ext cx="12192000" cy="60576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6" name="TextBox 5"/>
          <p:cNvSpPr txBox="1"/>
          <p:nvPr/>
        </p:nvSpPr>
        <p:spPr>
          <a:xfrm>
            <a:off x="333631" y="-564181"/>
            <a:ext cx="8229601"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latin typeface="Algerian" panose="04020705040A02060702" pitchFamily="82" charset="0"/>
                <a:ea typeface="Times New Roman" panose="02020603050405020304" pitchFamily="18" charset="0"/>
              </a:rPr>
              <a:t>UPDATE PROFILE (ADMIN)</a:t>
            </a:r>
            <a:endParaRPr lang="en-US" sz="4800" dirty="0">
              <a:effectLst/>
              <a:latin typeface="Algerian" panose="04020705040A02060702" pitchFamily="82" charset="0"/>
              <a:ea typeface="Times New Roman" panose="02020603050405020304" pitchFamily="18" charset="0"/>
            </a:endParaRPr>
          </a:p>
        </p:txBody>
      </p:sp>
      <p:pic>
        <p:nvPicPr>
          <p:cNvPr id="4" name="Picture 3"/>
          <p:cNvPicPr>
            <a:picLocks noChangeAspect="1"/>
          </p:cNvPicPr>
          <p:nvPr/>
        </p:nvPicPr>
        <p:blipFill rotWithShape="1">
          <a:blip r:embed="rId2"/>
          <a:srcRect t="13388"/>
          <a:stretch>
            <a:fillRect/>
          </a:stretch>
        </p:blipFill>
        <p:spPr>
          <a:xfrm>
            <a:off x="0" y="798628"/>
            <a:ext cx="12192000" cy="6057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6" name="TextBox 5"/>
          <p:cNvSpPr txBox="1"/>
          <p:nvPr/>
        </p:nvSpPr>
        <p:spPr>
          <a:xfrm>
            <a:off x="333631" y="-564181"/>
            <a:ext cx="8229601"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latin typeface="Algerian" panose="04020705040A02060702" pitchFamily="82" charset="0"/>
                <a:ea typeface="Times New Roman" panose="02020603050405020304" pitchFamily="18" charset="0"/>
              </a:rPr>
              <a:t>UPDATE PROFILE (PATIENT)</a:t>
            </a:r>
            <a:endParaRPr lang="en-US" sz="4800" dirty="0">
              <a:effectLst/>
              <a:latin typeface="Algerian" panose="04020705040A02060702" pitchFamily="82" charset="0"/>
              <a:ea typeface="Times New Roman" panose="02020603050405020304" pitchFamily="18" charset="0"/>
            </a:endParaRPr>
          </a:p>
        </p:txBody>
      </p:sp>
      <p:pic>
        <p:nvPicPr>
          <p:cNvPr id="3" name="Picture 2"/>
          <p:cNvPicPr>
            <a:picLocks noChangeAspect="1"/>
          </p:cNvPicPr>
          <p:nvPr/>
        </p:nvPicPr>
        <p:blipFill rotWithShape="1">
          <a:blip r:embed="rId2"/>
          <a:srcRect t="13686"/>
          <a:stretch>
            <a:fillRect/>
          </a:stretch>
        </p:blipFill>
        <p:spPr>
          <a:xfrm>
            <a:off x="0" y="798628"/>
            <a:ext cx="12192000" cy="605769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2" name="TextBox 1"/>
          <p:cNvSpPr txBox="1"/>
          <p:nvPr/>
        </p:nvSpPr>
        <p:spPr>
          <a:xfrm>
            <a:off x="741405" y="1545735"/>
            <a:ext cx="10305537" cy="5000728"/>
          </a:xfrm>
          <a:prstGeom prst="rect">
            <a:avLst/>
          </a:prstGeom>
          <a:noFill/>
        </p:spPr>
        <p:txBody>
          <a:bodyPr wrap="square" rtlCol="0">
            <a:spAutoFit/>
          </a:bodyPr>
          <a:lstStyle/>
          <a:p>
            <a:pPr marL="285750" marR="0" indent="-285750">
              <a:lnSpc>
                <a:spcPct val="200000"/>
              </a:lnSpc>
              <a:spcBef>
                <a:spcPts val="0"/>
              </a:spcBef>
              <a:spcAft>
                <a:spcPts val="0"/>
              </a:spcAft>
              <a:buFont typeface="Arial" panose="020B0604020202020204" pitchFamily="34" charset="0"/>
              <a:buChar char="•"/>
            </a:pPr>
            <a:r>
              <a:rPr lang="en-US" sz="1800" dirty="0">
                <a:effectLst/>
                <a:latin typeface="Calibri" panose="020F0502020204030204" charset="0"/>
                <a:ea typeface="Times New Roman" panose="02020603050405020304" pitchFamily="18" charset="0"/>
                <a:cs typeface="Calibri" panose="020F0502020204030204" charset="0"/>
              </a:rPr>
              <a:t>The project “</a:t>
            </a:r>
            <a:r>
              <a:rPr lang="en-US" sz="1800" i="1" dirty="0">
                <a:effectLst/>
                <a:latin typeface="Calibri" panose="020F0502020204030204" charset="0"/>
                <a:ea typeface="Times New Roman" panose="02020603050405020304" pitchFamily="18" charset="0"/>
                <a:cs typeface="Calibri" panose="020F0502020204030204" charset="0"/>
              </a:rPr>
              <a:t>HOSPITAL MANAGEMENT SYSTEM</a:t>
            </a:r>
            <a:r>
              <a:rPr lang="en-US" sz="1800" dirty="0">
                <a:effectLst/>
                <a:latin typeface="Calibri" panose="020F0502020204030204" charset="0"/>
                <a:ea typeface="Times New Roman" panose="02020603050405020304" pitchFamily="18" charset="0"/>
                <a:cs typeface="Calibri" panose="020F0502020204030204" charset="0"/>
              </a:rPr>
              <a:t>” is generalized software and can be easily used  in any department. The change in software can be easily accommodated. </a:t>
            </a:r>
            <a:endParaRPr lang="en-US" sz="1800" dirty="0">
              <a:effectLst/>
              <a:latin typeface="Calibri" panose="020F0502020204030204" charset="0"/>
              <a:ea typeface="Times New Roman" panose="02020603050405020304" pitchFamily="18" charset="0"/>
              <a:cs typeface="Calibri" panose="020F0502020204030204" charset="0"/>
            </a:endParaRP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Calibri" panose="020F0502020204030204" charset="0"/>
                <a:ea typeface="Times New Roman" panose="02020603050405020304" pitchFamily="18" charset="0"/>
                <a:cs typeface="Calibri" panose="020F0502020204030204" charset="0"/>
              </a:rPr>
              <a:t>The improvement in turnover of company up to any extent will be supported by software. The software will be able to provide its best facilities in case company starts online transactions in future. In this project, all the activities of the organization are performed manually.</a:t>
            </a:r>
            <a:endParaRPr lang="en-US" sz="1800" dirty="0">
              <a:effectLst/>
              <a:latin typeface="Calibri" panose="020F0502020204030204" charset="0"/>
              <a:ea typeface="Times New Roman" panose="02020603050405020304" pitchFamily="18" charset="0"/>
              <a:cs typeface="Calibri" panose="020F0502020204030204" charset="0"/>
            </a:endParaRPr>
          </a:p>
          <a:p>
            <a:pPr marL="285750" indent="-285750">
              <a:lnSpc>
                <a:spcPct val="200000"/>
              </a:lnSpc>
              <a:buFont typeface="Arial" panose="020B0604020202020204" pitchFamily="34" charset="0"/>
              <a:buChar char="•"/>
            </a:pPr>
            <a:r>
              <a:rPr lang="en-US" dirty="0">
                <a:effectLst/>
                <a:latin typeface="Calibri" panose="020F0502020204030204" charset="0"/>
                <a:ea typeface="Times New Roman" panose="02020603050405020304" pitchFamily="18" charset="0"/>
                <a:cs typeface="Calibri" panose="020F0502020204030204" charset="0"/>
              </a:rPr>
              <a:t>To overcome all kind of problems being faced by organization. My project “</a:t>
            </a:r>
            <a:r>
              <a:rPr lang="en-US" i="1" dirty="0">
                <a:effectLst/>
                <a:latin typeface="Calibri" panose="020F0502020204030204" charset="0"/>
                <a:ea typeface="Times New Roman" panose="02020603050405020304" pitchFamily="18" charset="0"/>
                <a:cs typeface="Calibri" panose="020F0502020204030204" charset="0"/>
              </a:rPr>
              <a:t>HOSPITAL MANAGEMENT SYSTEM</a:t>
            </a:r>
            <a:r>
              <a:rPr lang="en-US" dirty="0">
                <a:effectLst/>
                <a:latin typeface="Calibri" panose="020F0502020204030204" charset="0"/>
                <a:ea typeface="Times New Roman" panose="02020603050405020304" pitchFamily="18" charset="0"/>
                <a:cs typeface="Calibri" panose="020F0502020204030204" charset="0"/>
              </a:rPr>
              <a:t>” will provide efficient and cost effective solution and always have  possibilities of enhancement up any legal extent to satisfy user requirement.</a:t>
            </a:r>
            <a:endParaRPr lang="en-US" dirty="0">
              <a:effectLst/>
              <a:latin typeface="Calibri" panose="020F0502020204030204" charset="0"/>
              <a:ea typeface="Times New Roman" panose="02020603050405020304" pitchFamily="18" charset="0"/>
              <a:cs typeface="Calibri" panose="020F0502020204030204" charset="0"/>
            </a:endParaRPr>
          </a:p>
          <a:p>
            <a:pPr marL="0" marR="0">
              <a:lnSpc>
                <a:spcPct val="200000"/>
              </a:lnSpc>
              <a:spcBef>
                <a:spcPts val="0"/>
              </a:spcBef>
              <a:spcAft>
                <a:spcPts val="0"/>
              </a:spcAft>
            </a:pPr>
            <a:endParaRPr lang="en-US" dirty="0">
              <a:latin typeface="Calibri" panose="020F0502020204030204" charset="0"/>
              <a:cs typeface="Calibri" panose="020F0502020204030204" charset="0"/>
            </a:endParaRPr>
          </a:p>
        </p:txBody>
      </p:sp>
      <p:sp>
        <p:nvSpPr>
          <p:cNvPr id="7" name="TextBox 6"/>
          <p:cNvSpPr txBox="1"/>
          <p:nvPr/>
        </p:nvSpPr>
        <p:spPr>
          <a:xfrm>
            <a:off x="963825" y="196423"/>
            <a:ext cx="8365525" cy="1348895"/>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FURURE SCOPE OF PROJECT</a:t>
            </a:r>
            <a:endParaRPr lang="en-US" sz="4800" dirty="0">
              <a:solidFill>
                <a:srgbClr val="00B0F0"/>
              </a:solidFill>
              <a:effectLst/>
              <a:latin typeface="Algerian" panose="04020705040A02060702" pitchFamily="82"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2" name="TextBox 1"/>
          <p:cNvSpPr txBox="1"/>
          <p:nvPr/>
        </p:nvSpPr>
        <p:spPr>
          <a:xfrm>
            <a:off x="741405" y="1545735"/>
            <a:ext cx="10305537" cy="3754233"/>
          </a:xfrm>
          <a:prstGeom prst="rect">
            <a:avLst/>
          </a:prstGeom>
          <a:noFill/>
        </p:spPr>
        <p:txBody>
          <a:bodyPr wrap="square" rtlCol="0">
            <a:spAutoFit/>
          </a:bodyPr>
          <a:lstStyle/>
          <a:p>
            <a:pPr marL="0" marR="0" algn="just">
              <a:lnSpc>
                <a:spcPct val="15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SOFTWARE ENGINEERING:</a:t>
            </a:r>
            <a:r>
              <a:rPr lang="en-US" sz="1800" dirty="0">
                <a:effectLst/>
                <a:latin typeface="Times New Roman" panose="02020603050405020304" pitchFamily="18" charset="0"/>
                <a:ea typeface="Times New Roman" panose="02020603050405020304" pitchFamily="18" charset="0"/>
              </a:rPr>
              <a:t> Roger. S. Pressman.   </a:t>
            </a:r>
            <a:endParaRPr lang="en-US" sz="18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THE COMPLETE REFERENCE JAVA-2:</a:t>
            </a:r>
            <a:r>
              <a:rPr lang="en-US" sz="1800" dirty="0">
                <a:effectLst/>
                <a:latin typeface="Times New Roman" panose="02020603050405020304" pitchFamily="18" charset="0"/>
                <a:ea typeface="Times New Roman" panose="02020603050405020304" pitchFamily="18" charset="0"/>
              </a:rPr>
              <a:t> Patrick </a:t>
            </a:r>
            <a:r>
              <a:rPr lang="en-US" sz="1800" dirty="0" err="1">
                <a:effectLst/>
                <a:latin typeface="Times New Roman" panose="02020603050405020304" pitchFamily="18" charset="0"/>
                <a:ea typeface="Times New Roman" panose="02020603050405020304" pitchFamily="18" charset="0"/>
              </a:rPr>
              <a:t>Naughtion</a:t>
            </a:r>
            <a:r>
              <a:rPr lang="en-US" sz="1800" dirty="0">
                <a:effectLst/>
                <a:latin typeface="Times New Roman" panose="02020603050405020304" pitchFamily="18" charset="0"/>
                <a:ea typeface="Times New Roman" panose="02020603050405020304" pitchFamily="18" charset="0"/>
              </a:rPr>
              <a:t> &amp; Herbert </a:t>
            </a:r>
            <a:r>
              <a:rPr lang="en-US" sz="1800" dirty="0" err="1">
                <a:effectLst/>
                <a:latin typeface="Times New Roman" panose="02020603050405020304" pitchFamily="18" charset="0"/>
                <a:ea typeface="Times New Roman" panose="02020603050405020304" pitchFamily="18" charset="0"/>
              </a:rPr>
              <a:t>Schildt</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PROF. JAVA SERVER PROGRAMMING J2EE1.3: </a:t>
            </a:r>
            <a:r>
              <a:rPr lang="en-US" sz="1800" dirty="0" err="1">
                <a:effectLst/>
                <a:latin typeface="Times New Roman" panose="02020603050405020304" pitchFamily="18" charset="0"/>
                <a:ea typeface="Times New Roman" panose="02020603050405020304" pitchFamily="18" charset="0"/>
              </a:rPr>
              <a:t>Subrahamanyam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Allamaraju</a:t>
            </a:r>
            <a:r>
              <a:rPr lang="en-US" sz="1800" dirty="0">
                <a:effectLst/>
                <a:latin typeface="Times New Roman" panose="02020603050405020304" pitchFamily="18" charset="0"/>
                <a:ea typeface="Times New Roman" panose="02020603050405020304" pitchFamily="18" charset="0"/>
              </a:rPr>
              <a:t>, Cedric </a:t>
            </a:r>
            <a:r>
              <a:rPr lang="en-US" sz="1800" dirty="0" err="1">
                <a:effectLst/>
                <a:latin typeface="Times New Roman" panose="02020603050405020304" pitchFamily="18" charset="0"/>
                <a:ea typeface="Times New Roman" panose="02020603050405020304" pitchFamily="18" charset="0"/>
              </a:rPr>
              <a:t>Buest-Wrox</a:t>
            </a:r>
            <a:r>
              <a:rPr lang="en-US" sz="1800" dirty="0">
                <a:effectLst/>
                <a:latin typeface="Times New Roman" panose="02020603050405020304" pitchFamily="18" charset="0"/>
                <a:ea typeface="Times New Roman" panose="02020603050405020304" pitchFamily="18" charset="0"/>
              </a:rPr>
              <a:t> Pub.</a:t>
            </a:r>
            <a:endParaRPr lang="en-US" sz="18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JAVA SCRIPT:</a:t>
            </a:r>
            <a:r>
              <a:rPr lang="en-US" sz="1800" dirty="0">
                <a:effectLst/>
                <a:latin typeface="Times New Roman" panose="02020603050405020304" pitchFamily="18" charset="0"/>
                <a:ea typeface="Times New Roman" panose="02020603050405020304" pitchFamily="18" charset="0"/>
              </a:rPr>
              <a:t> Evan </a:t>
            </a:r>
            <a:r>
              <a:rPr lang="en-US" sz="1800" dirty="0" err="1">
                <a:effectLst/>
                <a:latin typeface="Times New Roman" panose="02020603050405020304" pitchFamily="18" charset="0"/>
                <a:ea typeface="Times New Roman" panose="02020603050405020304" pitchFamily="18" charset="0"/>
              </a:rPr>
              <a:t>Baros</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DEVELOPING JAVA SERVLETS: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James Goodwill, </a:t>
            </a:r>
            <a:r>
              <a:rPr lang="en-US" sz="1800" dirty="0" err="1">
                <a:effectLst/>
                <a:latin typeface="Times New Roman" panose="02020603050405020304" pitchFamily="18" charset="0"/>
                <a:ea typeface="Times New Roman" panose="02020603050405020304" pitchFamily="18" charset="0"/>
              </a:rPr>
              <a:t>Techmedia</a:t>
            </a:r>
            <a:endParaRPr lang="en-US" sz="18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INTRODUCTION TO RDBMS:</a:t>
            </a:r>
            <a:r>
              <a:rPr lang="en-US" sz="1800" dirty="0">
                <a:effectLst/>
                <a:latin typeface="Times New Roman" panose="02020603050405020304" pitchFamily="18" charset="0"/>
                <a:ea typeface="Times New Roman" panose="02020603050405020304" pitchFamily="18" charset="0"/>
              </a:rPr>
              <a:t> Vipin C. Desai.</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endParaRPr lang="en-US" dirty="0">
              <a:latin typeface="+mj-lt"/>
            </a:endParaRPr>
          </a:p>
        </p:txBody>
      </p:sp>
      <p:sp>
        <p:nvSpPr>
          <p:cNvPr id="7" name="TextBox 6"/>
          <p:cNvSpPr txBox="1"/>
          <p:nvPr/>
        </p:nvSpPr>
        <p:spPr>
          <a:xfrm>
            <a:off x="963826" y="196423"/>
            <a:ext cx="7401698"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BIBLIOGRAPHY</a:t>
            </a:r>
            <a:endParaRPr lang="en-US" sz="4800" dirty="0">
              <a:solidFill>
                <a:srgbClr val="00B0F0"/>
              </a:solidFill>
              <a:effectLst/>
              <a:latin typeface="Algerian" panose="04020705040A02060702" pitchFamily="82"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2" name="TextBox 1"/>
          <p:cNvSpPr txBox="1"/>
          <p:nvPr/>
        </p:nvSpPr>
        <p:spPr>
          <a:xfrm>
            <a:off x="741405" y="1545735"/>
            <a:ext cx="10305537" cy="5000728"/>
          </a:xfrm>
          <a:prstGeom prst="rect">
            <a:avLst/>
          </a:prstGeom>
          <a:noFill/>
        </p:spPr>
        <p:txBody>
          <a:bodyPr wrap="square" rtlCol="0">
            <a:spAutoFit/>
          </a:bodyPr>
          <a:lstStyle/>
          <a:p>
            <a:pPr marL="0" marR="0" algn="just">
              <a:lnSpc>
                <a:spcPct val="200000"/>
              </a:lnSpc>
              <a:spcBef>
                <a:spcPts val="0"/>
              </a:spcBef>
              <a:spcAft>
                <a:spcPts val="0"/>
              </a:spcAft>
            </a:pPr>
            <a:r>
              <a:rPr lang="en-US"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WEBSITES REFERENCED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gn="just">
              <a:lnSpc>
                <a:spcPct val="200000"/>
              </a:lnSpc>
              <a:spcBef>
                <a:spcPts val="0"/>
              </a:spcBef>
              <a:spcAft>
                <a:spcPts val="0"/>
              </a:spcAft>
              <a:tabLst>
                <a:tab pos="2743200" algn="l"/>
                <a:tab pos="5105400" algn="l"/>
              </a:tabLst>
            </a:pPr>
            <a:r>
              <a:rPr lang="en-US" sz="1800" b="1" i="1" dirty="0">
                <a:effectLst/>
                <a:latin typeface="Times New Roman" panose="02020603050405020304" pitchFamily="18" charset="0"/>
                <a:ea typeface="Times New Roman" panose="02020603050405020304" pitchFamily="18" charset="0"/>
              </a:rPr>
              <a:t>www. </a:t>
            </a:r>
            <a:r>
              <a:rPr lang="en-US" sz="1800" dirty="0" err="1">
                <a:solidFill>
                  <a:srgbClr val="000000"/>
                </a:solidFill>
                <a:effectLst/>
                <a:latin typeface="Arial" panose="020B0604020202020204" pitchFamily="34" charset="0"/>
                <a:ea typeface="Times New Roman" panose="02020603050405020304" pitchFamily="18" charset="0"/>
              </a:rPr>
              <a:t>learn</a:t>
            </a:r>
            <a:r>
              <a:rPr lang="en-US" sz="1800" b="1" dirty="0" err="1">
                <a:solidFill>
                  <a:srgbClr val="000000"/>
                </a:solidFill>
                <a:effectLst/>
                <a:latin typeface="Arial" panose="020B0604020202020204" pitchFamily="34" charset="0"/>
                <a:ea typeface="Times New Roman" panose="02020603050405020304" pitchFamily="18" charset="0"/>
              </a:rPr>
              <a:t>Hospital</a:t>
            </a:r>
            <a:r>
              <a:rPr lang="en-US" sz="1800" b="1" dirty="0">
                <a:solidFill>
                  <a:srgbClr val="000000"/>
                </a:solidFill>
                <a:effectLst/>
                <a:latin typeface="Arial" panose="020B0604020202020204" pitchFamily="34" charset="0"/>
                <a:ea typeface="Times New Roman" panose="02020603050405020304" pitchFamily="18" charset="0"/>
              </a:rPr>
              <a:t> Management System</a:t>
            </a:r>
            <a:r>
              <a:rPr lang="en-US" sz="1800" b="1" i="1" dirty="0">
                <a:effectLst/>
                <a:latin typeface="Times New Roman" panose="02020603050405020304" pitchFamily="18" charset="0"/>
                <a:ea typeface="Times New Roman" panose="02020603050405020304" pitchFamily="18" charset="0"/>
              </a:rPr>
              <a:t>.com        </a:t>
            </a:r>
            <a:r>
              <a:rPr lang="en-US" sz="1800" dirty="0">
                <a:effectLst/>
                <a:latin typeface="Times New Roman" panose="02020603050405020304" pitchFamily="18" charset="0"/>
                <a:ea typeface="Times New Roman" panose="02020603050405020304" pitchFamily="18" charset="0"/>
              </a:rPr>
              <a:t>	(Overview And Basic Functionality)	</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tabLst>
                <a:tab pos="2743200" algn="l"/>
              </a:tabLst>
            </a:pPr>
            <a:r>
              <a:rPr lang="en-US" sz="1800" b="1" i="1" dirty="0">
                <a:effectLst/>
                <a:latin typeface="Times New Roman" panose="02020603050405020304" pitchFamily="18" charset="0"/>
                <a:ea typeface="Times New Roman" panose="02020603050405020304" pitchFamily="18" charset="0"/>
              </a:rPr>
              <a:t>www. java.sun.com           </a:t>
            </a:r>
            <a:r>
              <a:rPr lang="en-US" sz="1800" dirty="0">
                <a:effectLst/>
                <a:latin typeface="Times New Roman" panose="02020603050405020304" pitchFamily="18" charset="0"/>
                <a:ea typeface="Times New Roman" panose="02020603050405020304" pitchFamily="18" charset="0"/>
              </a:rPr>
              <a:t>	          (Java, </a:t>
            </a:r>
            <a:r>
              <a:rPr lang="en-US" sz="1800" dirty="0" err="1">
                <a:effectLst/>
                <a:latin typeface="Times New Roman" panose="02020603050405020304" pitchFamily="18" charset="0"/>
                <a:ea typeface="Times New Roman" panose="02020603050405020304" pitchFamily="18" charset="0"/>
              </a:rPr>
              <a:t>Jsp</a:t>
            </a:r>
            <a:r>
              <a:rPr lang="en-US" sz="1800" dirty="0">
                <a:effectLst/>
                <a:latin typeface="Times New Roman" panose="02020603050405020304" pitchFamily="18" charset="0"/>
                <a:ea typeface="Times New Roman" panose="02020603050405020304" pitchFamily="18" charset="0"/>
              </a:rPr>
              <a:t>, Servlet And Its Related </a:t>
            </a:r>
            <a:r>
              <a:rPr lang="en-US" sz="1800" dirty="0" err="1">
                <a:effectLst/>
                <a:latin typeface="Times New Roman" panose="02020603050405020304" pitchFamily="18" charset="0"/>
                <a:ea typeface="Times New Roman" panose="02020603050405020304" pitchFamily="18" charset="0"/>
              </a:rPr>
              <a:t>Informations</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tabLst>
                <a:tab pos="2743200" algn="l"/>
              </a:tabLst>
            </a:pPr>
            <a:r>
              <a:rPr lang="en-US" sz="1800" b="1" i="1" dirty="0">
                <a:effectLst/>
                <a:latin typeface="Times New Roman" panose="02020603050405020304" pitchFamily="18" charset="0"/>
                <a:ea typeface="Times New Roman" panose="02020603050405020304" pitchFamily="18" charset="0"/>
              </a:rPr>
              <a:t>www. Oracle.com               </a:t>
            </a:r>
            <a:r>
              <a:rPr lang="en-US" sz="1800" dirty="0">
                <a:effectLst/>
                <a:latin typeface="Times New Roman" panose="02020603050405020304" pitchFamily="18" charset="0"/>
                <a:ea typeface="Times New Roman" panose="02020603050405020304" pitchFamily="18" charset="0"/>
              </a:rPr>
              <a:t>	        (Basic </a:t>
            </a:r>
            <a:r>
              <a:rPr lang="en-US" sz="1800" dirty="0" err="1">
                <a:effectLst/>
                <a:latin typeface="Times New Roman" panose="02020603050405020304" pitchFamily="18" charset="0"/>
                <a:ea typeface="Times New Roman" panose="02020603050405020304" pitchFamily="18" charset="0"/>
              </a:rPr>
              <a:t>Informations</a:t>
            </a:r>
            <a:r>
              <a:rPr lang="en-US" sz="1800" dirty="0">
                <a:effectLst/>
                <a:latin typeface="Times New Roman" panose="02020603050405020304" pitchFamily="18" charset="0"/>
                <a:ea typeface="Times New Roman" panose="02020603050405020304" pitchFamily="18" charset="0"/>
              </a:rPr>
              <a:t> Of Oracle 9i And Pdfs)</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tabLst>
                <a:tab pos="2743200" algn="l"/>
              </a:tabLst>
            </a:pPr>
            <a:r>
              <a:rPr lang="en-US" sz="1800" b="1" i="1" u="sng" dirty="0">
                <a:solidFill>
                  <a:srgbClr val="0000FF"/>
                </a:solidFill>
                <a:effectLst/>
                <a:latin typeface="Times New Roman" panose="02020603050405020304" pitchFamily="18" charset="0"/>
                <a:ea typeface="Times New Roman" panose="02020603050405020304" pitchFamily="18" charset="0"/>
                <a:hlinkClick r:id="rId2"/>
              </a:rPr>
              <a:t>www.cs.ucl.ac.uk</a:t>
            </a:r>
            <a:r>
              <a:rPr lang="en-US" sz="1800" b="1"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(Project Planning And Scheduling)</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pPr>
            <a:r>
              <a:rPr lang="en-US" sz="1800" b="1" i="1" u="sng" dirty="0">
                <a:solidFill>
                  <a:srgbClr val="0000FF"/>
                </a:solidFill>
                <a:effectLst/>
                <a:latin typeface="Times New Roman" panose="02020603050405020304" pitchFamily="18" charset="0"/>
                <a:ea typeface="Times New Roman" panose="02020603050405020304" pitchFamily="18" charset="0"/>
                <a:hlinkClick r:id="rId3"/>
              </a:rPr>
              <a:t>www.engin.umd.umich.edu</a:t>
            </a:r>
            <a:r>
              <a:rPr lang="en-US" sz="1800" b="1"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(Software Testing Strategies)</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www.GeekInterview.com   </a:t>
            </a:r>
            <a:r>
              <a:rPr lang="en-US" sz="1800" dirty="0">
                <a:effectLst/>
                <a:latin typeface="Times New Roman" panose="02020603050405020304" pitchFamily="18" charset="0"/>
                <a:ea typeface="Times New Roman" panose="02020603050405020304" pitchFamily="18" charset="0"/>
              </a:rPr>
              <a:t>		(Introductions And Differences )</a:t>
            </a:r>
            <a:endParaRPr lang="en-US" sz="1800" dirty="0">
              <a:effectLst/>
              <a:latin typeface="Times New Roman" panose="02020603050405020304" pitchFamily="18" charset="0"/>
              <a:ea typeface="Times New Roman" panose="02020603050405020304" pitchFamily="18" charset="0"/>
            </a:endParaRPr>
          </a:p>
          <a:p>
            <a:pPr marL="457200" marR="0" algn="just">
              <a:lnSpc>
                <a:spcPct val="200000"/>
              </a:lnSpc>
              <a:spcBef>
                <a:spcPts val="0"/>
              </a:spcBef>
              <a:spcAft>
                <a:spcPts val="0"/>
              </a:spcAft>
            </a:pPr>
            <a:r>
              <a:rPr lang="en-US" sz="1800" b="1" i="1" dirty="0">
                <a:effectLst/>
                <a:latin typeface="Times New Roman" panose="02020603050405020304" pitchFamily="18" charset="0"/>
                <a:ea typeface="Times New Roman" panose="02020603050405020304" pitchFamily="18" charset="0"/>
              </a:rPr>
              <a:t>www.roseindia.net              </a:t>
            </a:r>
            <a:r>
              <a:rPr lang="en-US" sz="1800" dirty="0">
                <a:effectLst/>
                <a:latin typeface="Times New Roman" panose="02020603050405020304" pitchFamily="18" charset="0"/>
                <a:ea typeface="Times New Roman" panose="02020603050405020304" pitchFamily="18" charset="0"/>
              </a:rPr>
              <a:t>		(Java, </a:t>
            </a:r>
            <a:r>
              <a:rPr lang="en-US" sz="1800" dirty="0" err="1">
                <a:effectLst/>
                <a:latin typeface="Times New Roman" panose="02020603050405020304" pitchFamily="18" charset="0"/>
                <a:ea typeface="Times New Roman" panose="02020603050405020304" pitchFamily="18" charset="0"/>
              </a:rPr>
              <a:t>Jsp</a:t>
            </a:r>
            <a:r>
              <a:rPr lang="en-US" sz="1800" dirty="0">
                <a:effectLst/>
                <a:latin typeface="Times New Roman" panose="02020603050405020304" pitchFamily="18" charset="0"/>
                <a:ea typeface="Times New Roman" panose="02020603050405020304" pitchFamily="18" charset="0"/>
              </a:rPr>
              <a:t>, Servlet, Oracle Basic </a:t>
            </a:r>
            <a:r>
              <a:rPr lang="en-US" sz="1800" dirty="0" err="1">
                <a:effectLst/>
                <a:latin typeface="Times New Roman" panose="02020603050405020304" pitchFamily="18" charset="0"/>
                <a:ea typeface="Times New Roman" panose="02020603050405020304" pitchFamily="18" charset="0"/>
              </a:rPr>
              <a:t>Informations</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endParaRPr lang="en-US" dirty="0">
              <a:latin typeface="+mj-lt"/>
            </a:endParaRPr>
          </a:p>
        </p:txBody>
      </p:sp>
      <p:sp>
        <p:nvSpPr>
          <p:cNvPr id="7" name="TextBox 6"/>
          <p:cNvSpPr txBox="1"/>
          <p:nvPr/>
        </p:nvSpPr>
        <p:spPr>
          <a:xfrm>
            <a:off x="963826" y="196423"/>
            <a:ext cx="7401698" cy="1362809"/>
          </a:xfrm>
          <a:prstGeom prst="rect">
            <a:avLst/>
          </a:prstGeom>
          <a:noFill/>
        </p:spPr>
        <p:txBody>
          <a:bodyPr wrap="square" rtlCol="0">
            <a:spAutoFit/>
          </a:bodyPr>
          <a:lstStyle/>
          <a:p>
            <a:pPr marL="0" marR="0">
              <a:lnSpc>
                <a:spcPct val="200000"/>
              </a:lnSpc>
              <a:spcBef>
                <a:spcPts val="0"/>
              </a:spcBef>
              <a:spcAft>
                <a:spcPts val="0"/>
              </a:spcAft>
            </a:pPr>
            <a:r>
              <a:rPr lang="en-US" sz="4800" b="1" dirty="0">
                <a:solidFill>
                  <a:srgbClr val="00B0F0"/>
                </a:solidFill>
                <a:effectLst/>
                <a:latin typeface="Algerian" panose="04020705040A02060702" pitchFamily="82" charset="0"/>
                <a:ea typeface="Times New Roman" panose="02020603050405020304" pitchFamily="18" charset="0"/>
              </a:rPr>
              <a:t>BIBLIOGRAPHY</a:t>
            </a:r>
            <a:endParaRPr lang="en-US" sz="4800" dirty="0">
              <a:solidFill>
                <a:srgbClr val="00B0F0"/>
              </a:solidFill>
              <a:effectLst/>
              <a:latin typeface="Algerian" panose="04020705040A02060702" pitchFamily="82"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0300" dirty="0">
                <a:solidFill>
                  <a:srgbClr val="00B0F0"/>
                </a:solidFill>
              </a:rPr>
              <a:t>THANK YOU</a:t>
            </a:r>
            <a:endParaRPr lang="en-US" sz="103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10" name="Title 3"/>
          <p:cNvSpPr txBox="1"/>
          <p:nvPr/>
        </p:nvSpPr>
        <p:spPr>
          <a:xfrm>
            <a:off x="432486" y="2282382"/>
            <a:ext cx="11802762" cy="17546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It has a facility of admin login through which the admin can monitor the </a:t>
            </a:r>
            <a:endParaRPr lang="en-US" sz="2500" dirty="0">
              <a:latin typeface="Calibri Light" panose="020F0302020204030204" pitchFamily="34" charset="0"/>
              <a:cs typeface="Calibri Light" panose="020F0302020204030204" pitchFamily="34" charset="0"/>
            </a:endParaRPr>
          </a:p>
          <a:p>
            <a:r>
              <a:rPr lang="en-US" sz="2500" dirty="0">
                <a:latin typeface="Calibri Light" panose="020F0302020204030204" pitchFamily="34" charset="0"/>
                <a:cs typeface="Calibri Light" panose="020F0302020204030204" pitchFamily="34" charset="0"/>
              </a:rPr>
              <a:t>      whole system.</a:t>
            </a:r>
            <a:endParaRPr lang="en-US" sz="2500" dirty="0">
              <a:latin typeface="Calibri Light" panose="020F0302020204030204" pitchFamily="34" charset="0"/>
              <a:cs typeface="Calibri Light" panose="020F0302020204030204" pitchFamily="34" charset="0"/>
            </a:endParaRPr>
          </a:p>
          <a:p>
            <a:br>
              <a:rPr lang="en-US" sz="2800" dirty="0">
                <a:latin typeface="Calibri Light" panose="020F0302020204030204" pitchFamily="34" charset="0"/>
                <a:cs typeface="Calibri Light" panose="020F0302020204030204" pitchFamily="34" charset="0"/>
              </a:rPr>
            </a:br>
            <a:br>
              <a:rPr lang="en-US" sz="2800" dirty="0">
                <a:latin typeface="Calibri Light" panose="020F0302020204030204" pitchFamily="34" charset="0"/>
                <a:cs typeface="Calibri Light" panose="020F0302020204030204" pitchFamily="34" charset="0"/>
              </a:rPr>
            </a:br>
            <a:endParaRPr lang="en-US" sz="2800" dirty="0">
              <a:latin typeface="Calibri Light" panose="020F0302020204030204" pitchFamily="34" charset="0"/>
              <a:cs typeface="Calibri Light" panose="020F0302020204030204" pitchFamily="34" charset="0"/>
            </a:endParaRPr>
          </a:p>
        </p:txBody>
      </p:sp>
      <p:sp>
        <p:nvSpPr>
          <p:cNvPr id="13" name="Title 3"/>
          <p:cNvSpPr txBox="1"/>
          <p:nvPr/>
        </p:nvSpPr>
        <p:spPr>
          <a:xfrm>
            <a:off x="432486" y="3426431"/>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00B0F0"/>
              </a:buClr>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  Admin modules are managing patients, manage doctors,</a:t>
            </a:r>
            <a:endParaRPr lang="en-US" sz="2500" dirty="0">
              <a:latin typeface="Calibri Light" panose="020F0302020204030204" pitchFamily="34" charset="0"/>
              <a:cs typeface="Calibri Light" panose="020F0302020204030204" pitchFamily="34" charset="0"/>
            </a:endParaRPr>
          </a:p>
          <a:p>
            <a:r>
              <a:rPr lang="en-US" sz="2500" dirty="0">
                <a:latin typeface="Calibri Light" panose="020F0302020204030204" pitchFamily="34" charset="0"/>
                <a:cs typeface="Calibri Light" panose="020F0302020204030204" pitchFamily="34" charset="0"/>
              </a:rPr>
              <a:t>       and manage appointments.</a:t>
            </a:r>
            <a:br>
              <a:rPr lang="en-US" sz="2800" dirty="0"/>
            </a:br>
            <a:endParaRPr lang="en-US" sz="2800" dirty="0"/>
          </a:p>
        </p:txBody>
      </p:sp>
      <p:sp>
        <p:nvSpPr>
          <p:cNvPr id="15" name="Title 3"/>
          <p:cNvSpPr txBox="1"/>
          <p:nvPr/>
        </p:nvSpPr>
        <p:spPr>
          <a:xfrm>
            <a:off x="410862" y="4131526"/>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users can enquire about the patient registration availability if he/she wants to get the Hospital. </a:t>
            </a:r>
            <a:br>
              <a:rPr lang="en-US" sz="2800" dirty="0"/>
            </a:br>
            <a:endParaRPr lang="en-US" sz="2800" dirty="0"/>
          </a:p>
        </p:txBody>
      </p:sp>
      <p:sp>
        <p:nvSpPr>
          <p:cNvPr id="18" name="Title 3"/>
          <p:cNvSpPr txBox="1"/>
          <p:nvPr/>
        </p:nvSpPr>
        <p:spPr>
          <a:xfrm>
            <a:off x="475735" y="2928732"/>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Administrator can maintain daily updates in the requests of the patient, donor etc. Administrator is must be an authorized user. </a:t>
            </a:r>
            <a:br>
              <a:rPr lang="en-US" sz="2800" dirty="0">
                <a:latin typeface="Calibri Light" panose="020F0302020204030204" pitchFamily="34" charset="0"/>
                <a:cs typeface="Calibri Light" panose="020F0302020204030204" pitchFamily="34" charset="0"/>
              </a:rPr>
            </a:br>
            <a:r>
              <a:rPr lang="en-US" sz="2800" dirty="0">
                <a:latin typeface="Calibri Light" panose="020F0302020204030204" pitchFamily="34" charset="0"/>
                <a:cs typeface="Calibri Light" panose="020F0302020204030204" pitchFamily="34" charset="0"/>
              </a:rPr>
              <a:t>  </a:t>
            </a:r>
            <a:br>
              <a:rPr lang="en-US" sz="2800" dirty="0">
                <a:latin typeface="Calibri Light" panose="020F0302020204030204" pitchFamily="34" charset="0"/>
                <a:cs typeface="Calibri Light" panose="020F0302020204030204" pitchFamily="34" charset="0"/>
              </a:rPr>
            </a:br>
            <a:endParaRPr lang="en-US" sz="2800" dirty="0">
              <a:latin typeface="Calibri Light" panose="020F0302020204030204" pitchFamily="34" charset="0"/>
              <a:cs typeface="Calibri Light" panose="020F0302020204030204" pitchFamily="34" charset="0"/>
            </a:endParaRPr>
          </a:p>
        </p:txBody>
      </p:sp>
      <p:sp>
        <p:nvSpPr>
          <p:cNvPr id="19" name="Title 3"/>
          <p:cNvSpPr txBox="1"/>
          <p:nvPr/>
        </p:nvSpPr>
        <p:spPr>
          <a:xfrm>
            <a:off x="475735" y="5008856"/>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 Overall this project of ours is being developed to help the</a:t>
            </a:r>
            <a:endParaRPr lang="en-US" sz="25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        hospital administration, maintain the hospital</a:t>
            </a:r>
            <a:endParaRPr lang="en-US" sz="25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       management in the best way possible and also reduce the</a:t>
            </a:r>
            <a:endParaRPr lang="en-US" sz="25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sz="2500" dirty="0">
                <a:effectLst/>
                <a:latin typeface="Calibri Light" panose="020F0302020204030204" pitchFamily="34" charset="0"/>
                <a:ea typeface="Times New Roman" panose="02020603050405020304" pitchFamily="18" charset="0"/>
                <a:cs typeface="Calibri Light" panose="020F0302020204030204" pitchFamily="34" charset="0"/>
              </a:rPr>
              <a:t>       human efforts.</a:t>
            </a:r>
            <a:endParaRPr lang="en-US" sz="2800" dirty="0">
              <a:latin typeface="Calibri Light" panose="020F0302020204030204" pitchFamily="34" charset="0"/>
              <a:cs typeface="Calibri Light" panose="020F0302020204030204" pitchFamily="34" charset="0"/>
            </a:endParaRPr>
          </a:p>
        </p:txBody>
      </p:sp>
      <p:sp>
        <p:nvSpPr>
          <p:cNvPr id="4" name="Title 3"/>
          <p:cNvSpPr>
            <a:spLocks noGrp="1"/>
          </p:cNvSpPr>
          <p:nvPr>
            <p:ph type="title"/>
          </p:nvPr>
        </p:nvSpPr>
        <p:spPr>
          <a:xfrm>
            <a:off x="475735" y="1437933"/>
            <a:ext cx="11802762" cy="1754660"/>
          </a:xfrm>
        </p:spPr>
        <p:txBody>
          <a:bodyPr>
            <a:normAutofit/>
          </a:bodyPr>
          <a:lstStyle/>
          <a:p>
            <a:pPr marL="457200" indent="-457200">
              <a:buClr>
                <a:srgbClr val="00B0F0"/>
              </a:buClr>
              <a:buFont typeface="Arial" panose="020B0604020202020204" pitchFamily="34" charset="0"/>
              <a:buChar char="•"/>
            </a:pPr>
            <a:r>
              <a:rPr lang="en-US" sz="2400" dirty="0">
                <a:solidFill>
                  <a:schemeClr val="tx1"/>
                </a:solidFill>
                <a:latin typeface="Calibri Light" panose="020F0302020204030204" pitchFamily="34" charset="0"/>
                <a:cs typeface="Calibri Light" panose="020F0302020204030204" pitchFamily="34" charset="0"/>
              </a:rPr>
              <a:t>Hospital Management System is a project which aims in developing a </a:t>
            </a:r>
            <a:br>
              <a:rPr lang="en-US" sz="2400" dirty="0">
                <a:solidFill>
                  <a:schemeClr val="tx1"/>
                </a:solidFill>
                <a:latin typeface="Calibri Light" panose="020F0302020204030204" pitchFamily="34" charset="0"/>
                <a:cs typeface="Calibri Light" panose="020F0302020204030204" pitchFamily="34" charset="0"/>
              </a:rPr>
            </a:br>
            <a:r>
              <a:rPr lang="en-US" sz="2400" dirty="0">
                <a:solidFill>
                  <a:schemeClr val="tx1"/>
                </a:solidFill>
                <a:latin typeface="Calibri Light" panose="020F0302020204030204" pitchFamily="34" charset="0"/>
                <a:cs typeface="Calibri Light" panose="020F0302020204030204" pitchFamily="34" charset="0"/>
              </a:rPr>
              <a:t>computerized system to maintain all the information of hospital entities.</a:t>
            </a:r>
            <a:br>
              <a:rPr lang="en-US" sz="2400" dirty="0">
                <a:solidFill>
                  <a:schemeClr val="tx1"/>
                </a:solidFill>
                <a:latin typeface="Calibri Light" panose="020F0302020204030204" pitchFamily="34" charset="0"/>
                <a:cs typeface="Calibri Light" panose="020F0302020204030204" pitchFamily="34" charset="0"/>
              </a:rPr>
            </a:br>
            <a:br>
              <a:rPr lang="en-US" sz="2400" dirty="0">
                <a:solidFill>
                  <a:schemeClr val="tx1"/>
                </a:solidFill>
                <a:latin typeface="Calibri Light" panose="020F0302020204030204" pitchFamily="34" charset="0"/>
                <a:cs typeface="Calibri Light" panose="020F0302020204030204" pitchFamily="34" charset="0"/>
              </a:rPr>
            </a:br>
            <a:r>
              <a:rPr lang="en-US" sz="2400" dirty="0">
                <a:solidFill>
                  <a:schemeClr val="tx1"/>
                </a:solidFill>
                <a:latin typeface="Calibri Light" panose="020F0302020204030204" pitchFamily="34" charset="0"/>
                <a:cs typeface="Calibri Light" panose="020F0302020204030204" pitchFamily="34" charset="0"/>
              </a:rPr>
              <a:t>  </a:t>
            </a:r>
            <a:endParaRPr lang="en-US" sz="2400" dirty="0">
              <a:solidFill>
                <a:schemeClr val="tx1"/>
              </a:solidFill>
              <a:latin typeface="Calibri Light" panose="020F0302020204030204" pitchFamily="34" charset="0"/>
              <a:cs typeface="Calibri Light" panose="020F0302020204030204" pitchFamily="34" charset="0"/>
            </a:endParaRPr>
          </a:p>
        </p:txBody>
      </p:sp>
      <p:sp>
        <p:nvSpPr>
          <p:cNvPr id="5" name="TextBox 4"/>
          <p:cNvSpPr txBox="1"/>
          <p:nvPr/>
        </p:nvSpPr>
        <p:spPr>
          <a:xfrm>
            <a:off x="858795" y="746290"/>
            <a:ext cx="5082746"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INTRODUCTION</a:t>
            </a:r>
            <a:endParaRPr lang="en-US" sz="4800" dirty="0">
              <a:solidFill>
                <a:srgbClr val="00B0F0"/>
              </a:solidFill>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735" y="1295559"/>
            <a:ext cx="11802762" cy="1754660"/>
          </a:xfrm>
        </p:spPr>
        <p:txBody>
          <a:bodyPr>
            <a:normAutofit/>
          </a:bodyPr>
          <a:lstStyle/>
          <a:p>
            <a:pPr marL="457200" indent="-457200">
              <a:buClr>
                <a:srgbClr val="00B0F0"/>
              </a:buClr>
              <a:buFont typeface="Arial" panose="020B0604020202020204" pitchFamily="34" charset="0"/>
              <a:buChar char="•"/>
            </a:pPr>
            <a:r>
              <a:rPr lang="en-US" sz="2400" dirty="0">
                <a:effectLst/>
                <a:ea typeface="Times New Roman" panose="02020603050405020304" pitchFamily="18" charset="0"/>
              </a:rPr>
              <a:t>The main objective </a:t>
            </a:r>
            <a:r>
              <a:rPr lang="en-US" sz="2400" dirty="0" err="1">
                <a:effectLst/>
                <a:ea typeface="Times New Roman" panose="02020603050405020304" pitchFamily="18" charset="0"/>
              </a:rPr>
              <a:t>ofthis</a:t>
            </a:r>
            <a:r>
              <a:rPr lang="en-US" sz="2400" dirty="0">
                <a:effectLst/>
                <a:ea typeface="Times New Roman" panose="02020603050405020304" pitchFamily="18" charset="0"/>
              </a:rPr>
              <a:t> project is to manage the records</a:t>
            </a:r>
            <a:br>
              <a:rPr lang="en-US" sz="2400" dirty="0">
                <a:effectLst/>
                <a:ea typeface="Times New Roman" panose="02020603050405020304" pitchFamily="18" charset="0"/>
              </a:rPr>
            </a:br>
            <a:r>
              <a:rPr lang="en-US" sz="2400" dirty="0">
                <a:effectLst/>
                <a:ea typeface="Times New Roman" panose="02020603050405020304" pitchFamily="18" charset="0"/>
              </a:rPr>
              <a:t>of patients, doctors and appointments.</a:t>
            </a:r>
            <a:endParaRPr lang="en-US" sz="2400" dirty="0"/>
          </a:p>
        </p:txBody>
      </p:sp>
      <p:pic>
        <p:nvPicPr>
          <p:cNvPr id="9" name="Content Placeholder 8"/>
          <p:cNvPicPr>
            <a:picLocks noGrp="1" noChangeAspect="1"/>
          </p:cNvPicPr>
          <p:nvPr>
            <p:ph idx="1"/>
          </p:nvPr>
        </p:nvPicPr>
        <p:blipFill>
          <a:blip r:embed="rId1"/>
          <a:stretch>
            <a:fillRect/>
          </a:stretch>
        </p:blipFill>
        <p:spPr>
          <a:xfrm>
            <a:off x="-123567" y="0"/>
            <a:ext cx="12337192" cy="6858000"/>
          </a:xfrm>
        </p:spPr>
      </p:pic>
      <p:sp>
        <p:nvSpPr>
          <p:cNvPr id="10" name="Title 3"/>
          <p:cNvSpPr txBox="1"/>
          <p:nvPr/>
        </p:nvSpPr>
        <p:spPr>
          <a:xfrm>
            <a:off x="454110" y="2551670"/>
            <a:ext cx="11802762" cy="17546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Reduce the paper work and provide the 24*7 accessible   website with </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user-friendly GUI (Graphical User Interface)</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to manage the records.</a:t>
            </a:r>
            <a:br>
              <a:rPr lang="en-US" sz="2800" dirty="0">
                <a:latin typeface="Calibri Light" panose="020F0302020204030204" pitchFamily="34" charset="0"/>
                <a:cs typeface="Calibri Light" panose="020F0302020204030204" pitchFamily="34" charset="0"/>
              </a:rPr>
            </a:br>
            <a:br>
              <a:rPr lang="en-US" sz="2800" dirty="0">
                <a:latin typeface="Calibri Light" panose="020F0302020204030204" pitchFamily="34" charset="0"/>
                <a:cs typeface="Calibri Light" panose="020F0302020204030204" pitchFamily="34" charset="0"/>
              </a:rPr>
            </a:br>
            <a:endParaRPr lang="en-US" sz="2800" dirty="0">
              <a:latin typeface="Calibri Light" panose="020F0302020204030204" pitchFamily="34" charset="0"/>
              <a:cs typeface="Calibri Light" panose="020F0302020204030204" pitchFamily="34" charset="0"/>
            </a:endParaRPr>
          </a:p>
        </p:txBody>
      </p:sp>
      <p:sp>
        <p:nvSpPr>
          <p:cNvPr id="13" name="Title 3"/>
          <p:cNvSpPr txBox="1"/>
          <p:nvPr/>
        </p:nvSpPr>
        <p:spPr>
          <a:xfrm>
            <a:off x="432486" y="3248950"/>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00B0F0"/>
              </a:buClr>
              <a:buFont typeface="Arial" panose="020B0604020202020204" pitchFamily="34" charset="0"/>
              <a:buChar char="•"/>
            </a:pP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Collect detailed description of the patient who are interested in blood donation.</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p:txBody>
      </p:sp>
      <p:sp>
        <p:nvSpPr>
          <p:cNvPr id="5" name="TextBox 4"/>
          <p:cNvSpPr txBox="1"/>
          <p:nvPr/>
        </p:nvSpPr>
        <p:spPr>
          <a:xfrm>
            <a:off x="877330" y="490208"/>
            <a:ext cx="5082746"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OBJECTIVE</a:t>
            </a:r>
            <a:endParaRPr lang="en-US" sz="4800" dirty="0">
              <a:solidFill>
                <a:srgbClr val="00B0F0"/>
              </a:solidFill>
              <a:latin typeface="Algerian" panose="04020705040A02060702" pitchFamily="82" charset="0"/>
            </a:endParaRPr>
          </a:p>
        </p:txBody>
      </p:sp>
      <p:sp>
        <p:nvSpPr>
          <p:cNvPr id="11" name="Title 3"/>
          <p:cNvSpPr txBox="1"/>
          <p:nvPr/>
        </p:nvSpPr>
        <p:spPr>
          <a:xfrm>
            <a:off x="475735" y="3855570"/>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00B0F0"/>
              </a:buClr>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Rules, terms and conditions for patient Entry.</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10" name="Title 3"/>
          <p:cNvSpPr txBox="1"/>
          <p:nvPr/>
        </p:nvSpPr>
        <p:spPr>
          <a:xfrm>
            <a:off x="432486" y="3457376"/>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This system will reduce the manual operation required to</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maintain all the records. And also generates the various</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reports for analysis.</a:t>
            </a:r>
            <a:br>
              <a:rPr lang="en-US" sz="2800" dirty="0"/>
            </a:br>
            <a:endParaRPr lang="en-US" sz="2800" dirty="0"/>
          </a:p>
        </p:txBody>
      </p:sp>
      <p:sp>
        <p:nvSpPr>
          <p:cNvPr id="5" name="TextBox 4"/>
          <p:cNvSpPr txBox="1"/>
          <p:nvPr/>
        </p:nvSpPr>
        <p:spPr>
          <a:xfrm>
            <a:off x="716691" y="980415"/>
            <a:ext cx="7352271"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NEED OF THE SYSTEM</a:t>
            </a:r>
            <a:endParaRPr lang="en-US" sz="4800" dirty="0">
              <a:solidFill>
                <a:srgbClr val="00B0F0"/>
              </a:solidFill>
              <a:latin typeface="Algerian" panose="04020705040A02060702" pitchFamily="82" charset="0"/>
            </a:endParaRPr>
          </a:p>
        </p:txBody>
      </p:sp>
      <p:sp>
        <p:nvSpPr>
          <p:cNvPr id="4" name="Title 3"/>
          <p:cNvSpPr>
            <a:spLocks noGrp="1"/>
          </p:cNvSpPr>
          <p:nvPr>
            <p:ph type="title"/>
          </p:nvPr>
        </p:nvSpPr>
        <p:spPr>
          <a:xfrm>
            <a:off x="432486" y="1914497"/>
            <a:ext cx="11802762" cy="1754660"/>
          </a:xfrm>
        </p:spPr>
        <p:txBody>
          <a:bodyPr>
            <a:normAutofit/>
          </a:bodyPr>
          <a:lstStyle/>
          <a:p>
            <a:pPr marL="457200" indent="-457200">
              <a:buClr>
                <a:srgbClr val="00B0F0"/>
              </a:buClr>
              <a:buFont typeface="Arial" panose="020B0604020202020204" pitchFamily="34" charset="0"/>
              <a:buChar char="•"/>
            </a:pP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There is always a need of a system that will perform online</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registration of patient in hospital.</a:t>
            </a:r>
            <a:endParaRPr lang="en-US" sz="2400" dirty="0">
              <a:solidFill>
                <a:schemeClr val="tx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1" y="-28376"/>
            <a:ext cx="12191999" cy="6858000"/>
          </a:xfrm>
        </p:spPr>
      </p:pic>
      <p:sp>
        <p:nvSpPr>
          <p:cNvPr id="10" name="Title 3"/>
          <p:cNvSpPr txBox="1"/>
          <p:nvPr/>
        </p:nvSpPr>
        <p:spPr>
          <a:xfrm>
            <a:off x="432486" y="3457376"/>
            <a:ext cx="11802762" cy="17546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This project also helps doctors work such as keep</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information of patient and appointment bookings and</a:t>
            </a:r>
            <a:endParaRPr lang="en-US" sz="2500" dirty="0">
              <a:latin typeface="Calibri Light" panose="020F0302020204030204" pitchFamily="34" charset="0"/>
              <a:cs typeface="Calibri Light" panose="020F0302020204030204" pitchFamily="34" charset="0"/>
            </a:endParaRPr>
          </a:p>
          <a:p>
            <a:pPr>
              <a:buClr>
                <a:srgbClr val="00B0F0"/>
              </a:buClr>
            </a:pPr>
            <a:r>
              <a:rPr lang="en-US" sz="2500" dirty="0">
                <a:latin typeface="Calibri Light" panose="020F0302020204030204" pitchFamily="34" charset="0"/>
                <a:cs typeface="Calibri Light" panose="020F0302020204030204" pitchFamily="34" charset="0"/>
              </a:rPr>
              <a:t>       helps in giving prescriptions to patients.</a:t>
            </a:r>
            <a:br>
              <a:rPr lang="en-US" sz="2800" dirty="0"/>
            </a:br>
            <a:endParaRPr lang="en-US" sz="2800" dirty="0"/>
          </a:p>
        </p:txBody>
      </p:sp>
      <p:sp>
        <p:nvSpPr>
          <p:cNvPr id="5" name="TextBox 4"/>
          <p:cNvSpPr txBox="1"/>
          <p:nvPr/>
        </p:nvSpPr>
        <p:spPr>
          <a:xfrm>
            <a:off x="741404" y="1012049"/>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PURPOSE</a:t>
            </a:r>
            <a:endParaRPr lang="en-US" sz="4800" dirty="0">
              <a:solidFill>
                <a:srgbClr val="00B0F0"/>
              </a:solidFill>
              <a:latin typeface="Algerian" panose="04020705040A02060702" pitchFamily="82" charset="0"/>
            </a:endParaRPr>
          </a:p>
        </p:txBody>
      </p:sp>
      <p:sp>
        <p:nvSpPr>
          <p:cNvPr id="4" name="Title 3"/>
          <p:cNvSpPr>
            <a:spLocks noGrp="1"/>
          </p:cNvSpPr>
          <p:nvPr>
            <p:ph type="title"/>
          </p:nvPr>
        </p:nvSpPr>
        <p:spPr>
          <a:xfrm>
            <a:off x="432486" y="1914497"/>
            <a:ext cx="11802762" cy="1754660"/>
          </a:xfrm>
        </p:spPr>
        <p:txBody>
          <a:bodyPr>
            <a:normAutofit/>
          </a:bodyPr>
          <a:lstStyle/>
          <a:p>
            <a:pPr marL="457200" indent="-457200">
              <a:buClr>
                <a:srgbClr val="00B0F0"/>
              </a:buClr>
              <a:buFont typeface="Arial" panose="020B0604020202020204" pitchFamily="34" charset="0"/>
              <a:buChar char="•"/>
            </a:pP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To manage the hospital administrative work. It helps to register patient online </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and register in hospital from anywhere.</a:t>
            </a:r>
            <a:endParaRPr lang="en-US" sz="2400" dirty="0">
              <a:solidFill>
                <a:schemeClr val="tx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5" name="TextBox 4"/>
          <p:cNvSpPr txBox="1"/>
          <p:nvPr/>
        </p:nvSpPr>
        <p:spPr>
          <a:xfrm>
            <a:off x="716691" y="980415"/>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PROJECT SCOPE</a:t>
            </a:r>
            <a:endParaRPr lang="en-US" sz="4800" dirty="0">
              <a:solidFill>
                <a:srgbClr val="00B0F0"/>
              </a:solidFill>
              <a:latin typeface="Algerian" panose="04020705040A02060702" pitchFamily="82" charset="0"/>
            </a:endParaRPr>
          </a:p>
        </p:txBody>
      </p:sp>
      <p:sp>
        <p:nvSpPr>
          <p:cNvPr id="4" name="Title 3"/>
          <p:cNvSpPr>
            <a:spLocks noGrp="1"/>
          </p:cNvSpPr>
          <p:nvPr>
            <p:ph type="title"/>
          </p:nvPr>
        </p:nvSpPr>
        <p:spPr>
          <a:xfrm>
            <a:off x="481913" y="2309913"/>
            <a:ext cx="11802762" cy="1754660"/>
          </a:xfrm>
        </p:spPr>
        <p:txBody>
          <a:bodyPr>
            <a:normAutofit fontScale="90000"/>
          </a:bodyPr>
          <a:lstStyle/>
          <a:p>
            <a:pPr marL="457200" indent="-457200">
              <a:buClr>
                <a:srgbClr val="00B0F0"/>
              </a:buClr>
              <a:buFont typeface="Arial" panose="020B0604020202020204" pitchFamily="34" charset="0"/>
              <a:buChar char="•"/>
            </a:pP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The project has a wide scope, as it is not intended to a  particular organization. </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This project is going to develop  generic software, which can be applied</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by any businesses organization. More over it provides facility to its users.</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Also  the software is going to provide a huge amount of summary</a:t>
            </a:r>
            <a:b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br>
            <a:r>
              <a:rPr lang="en-US" sz="2400"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data.</a:t>
            </a:r>
            <a:endParaRPr lang="en-US" sz="2400" dirty="0">
              <a:solidFill>
                <a:schemeClr val="tx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5" name="TextBox 4"/>
          <p:cNvSpPr txBox="1"/>
          <p:nvPr/>
        </p:nvSpPr>
        <p:spPr>
          <a:xfrm>
            <a:off x="716691" y="980415"/>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SYSTEM ANALYSIS</a:t>
            </a:r>
            <a:endParaRPr lang="en-US" sz="4800" dirty="0">
              <a:solidFill>
                <a:srgbClr val="00B0F0"/>
              </a:solidFill>
              <a:latin typeface="Algerian" panose="04020705040A02060702" pitchFamily="82" charset="0"/>
            </a:endParaRPr>
          </a:p>
        </p:txBody>
      </p:sp>
      <p:sp>
        <p:nvSpPr>
          <p:cNvPr id="2" name="TextBox 1"/>
          <p:cNvSpPr txBox="1"/>
          <p:nvPr/>
        </p:nvSpPr>
        <p:spPr>
          <a:xfrm>
            <a:off x="716691" y="1811412"/>
            <a:ext cx="10824519" cy="4524315"/>
          </a:xfrm>
          <a:prstGeom prst="rect">
            <a:avLst/>
          </a:prstGeom>
          <a:noFill/>
        </p:spPr>
        <p:txBody>
          <a:bodyPr wrap="square" rtlCol="0">
            <a:spAutoFit/>
          </a:bodyPr>
          <a:lstStyle/>
          <a:p>
            <a:r>
              <a:rPr lang="en-US" sz="2400" dirty="0">
                <a:effectLst/>
                <a:latin typeface="+mj-lt"/>
                <a:ea typeface="Times New Roman" panose="02020603050405020304" pitchFamily="18" charset="0"/>
              </a:rPr>
              <a:t> </a:t>
            </a: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There are four basic elements in system analysis as following:</a:t>
            </a:r>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indent="-342900">
              <a:buClr>
                <a:srgbClr val="00B0F0"/>
              </a:buClr>
              <a:buFont typeface="Arial" panose="020B0604020202020204" pitchFamily="34" charset="0"/>
              <a:buChar char="•"/>
            </a:pPr>
            <a:r>
              <a:rPr lang="en-US" sz="2400" b="1" u="sng" dirty="0">
                <a:effectLst/>
                <a:latin typeface="Calibri Light" panose="020F0302020204030204" pitchFamily="34" charset="0"/>
                <a:ea typeface="Times New Roman" panose="02020603050405020304" pitchFamily="18" charset="0"/>
                <a:cs typeface="Calibri Light" panose="020F0302020204030204" pitchFamily="34" charset="0"/>
              </a:rPr>
              <a:t>Output</a:t>
            </a:r>
            <a:r>
              <a:rPr lang="en-US" sz="2400" b="1" i="1" u="sng" dirty="0">
                <a:effectLst/>
                <a:latin typeface="Calibri Light" panose="020F0302020204030204" pitchFamily="34" charset="0"/>
                <a:ea typeface="Times New Roman" panose="02020603050405020304" pitchFamily="18" charset="0"/>
                <a:cs typeface="Calibri Light" panose="020F0302020204030204" pitchFamily="34" charset="0"/>
              </a:rPr>
              <a:t>:</a:t>
            </a:r>
            <a:r>
              <a:rPr lang="en-US" sz="2400" b="1"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First of all, we must determine what the objectives or goals are, what do we intend to achieve.</a:t>
            </a:r>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indent="-342900">
              <a:buClr>
                <a:srgbClr val="00B0F0"/>
              </a:buClr>
              <a:buFont typeface="Arial" panose="020B0604020202020204" pitchFamily="34" charset="0"/>
              <a:buChar char="•"/>
            </a:pPr>
            <a:r>
              <a:rPr lang="en-US" sz="2400" b="1" u="sng" dirty="0">
                <a:effectLst/>
                <a:latin typeface="Calibri Light" panose="020F0302020204030204" pitchFamily="34" charset="0"/>
                <a:ea typeface="Times New Roman" panose="02020603050405020304" pitchFamily="18" charset="0"/>
                <a:cs typeface="Calibri Light" panose="020F0302020204030204" pitchFamily="34" charset="0"/>
              </a:rPr>
              <a:t>Input</a:t>
            </a:r>
            <a:r>
              <a:rPr lang="en-US" sz="2400" b="1" i="1" u="sng" dirty="0">
                <a:effectLst/>
                <a:latin typeface="Calibri Light" panose="020F0302020204030204" pitchFamily="34" charset="0"/>
                <a:ea typeface="Times New Roman" panose="02020603050405020304" pitchFamily="18" charset="0"/>
                <a:cs typeface="Calibri Light" panose="020F0302020204030204" pitchFamily="34" charset="0"/>
              </a:rPr>
              <a:t>:</a:t>
            </a:r>
            <a:r>
              <a:rPr lang="en-US" sz="2400" b="1"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Once we know the output, we can easily determine what the input should be. Sometimes, it may happen that the required information may not be readily available in the proper form. </a:t>
            </a:r>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indent="-342900">
              <a:buClr>
                <a:srgbClr val="00B0F0"/>
              </a:buClr>
              <a:buFont typeface="Arial" panose="020B0604020202020204" pitchFamily="34" charset="0"/>
              <a:buChar char="•"/>
            </a:pPr>
            <a:r>
              <a:rPr lang="en-US" sz="2400" b="1" u="sng" dirty="0">
                <a:effectLst/>
                <a:latin typeface="Calibri Light" panose="020F0302020204030204" pitchFamily="34" charset="0"/>
                <a:ea typeface="Times New Roman" panose="02020603050405020304" pitchFamily="18" charset="0"/>
                <a:cs typeface="Calibri Light" panose="020F0302020204030204" pitchFamily="34" charset="0"/>
              </a:rPr>
              <a:t>Files</a:t>
            </a:r>
            <a:r>
              <a:rPr lang="en-US" sz="2400" b="1" i="1" u="sng" dirty="0">
                <a:effectLst/>
                <a:latin typeface="Calibri Light" panose="020F0302020204030204" pitchFamily="34" charset="0"/>
                <a:ea typeface="Times New Roman" panose="02020603050405020304" pitchFamily="18" charset="0"/>
                <a:cs typeface="Calibri Light" panose="020F0302020204030204" pitchFamily="34" charset="0"/>
              </a:rPr>
              <a:t>:</a:t>
            </a: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 As the word implies files are used to store data.</a:t>
            </a:r>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342900" indent="-342900">
              <a:buClr>
                <a:srgbClr val="00B0F0"/>
              </a:buClr>
              <a:buFont typeface="Arial" panose="020B0604020202020204" pitchFamily="34" charset="0"/>
              <a:buChar char="•"/>
            </a:pPr>
            <a:r>
              <a:rPr lang="en-US" sz="2400" b="1" u="sng" dirty="0">
                <a:effectLst/>
                <a:latin typeface="Calibri Light" panose="020F0302020204030204" pitchFamily="34" charset="0"/>
                <a:ea typeface="Times New Roman" panose="02020603050405020304" pitchFamily="18" charset="0"/>
                <a:cs typeface="Calibri Light" panose="020F0302020204030204" pitchFamily="34" charset="0"/>
              </a:rPr>
              <a:t>Process</a:t>
            </a:r>
            <a:r>
              <a:rPr lang="en-US" sz="2400" b="1" i="1" u="sng" dirty="0">
                <a:effectLst/>
                <a:latin typeface="Calibri Light" panose="020F0302020204030204" pitchFamily="34" charset="0"/>
                <a:ea typeface="Times New Roman" panose="02020603050405020304" pitchFamily="18" charset="0"/>
                <a:cs typeface="Calibri Light" panose="020F0302020204030204" pitchFamily="34" charset="0"/>
              </a:rPr>
              <a:t>:</a:t>
            </a:r>
            <a:r>
              <a:rPr lang="en-US" sz="2400" dirty="0">
                <a:effectLst/>
                <a:latin typeface="Calibri Light" panose="020F0302020204030204" pitchFamily="34" charset="0"/>
                <a:ea typeface="Times New Roman" panose="02020603050405020304" pitchFamily="18" charset="0"/>
                <a:cs typeface="Calibri Light" panose="020F0302020204030204" pitchFamily="34" charset="0"/>
              </a:rPr>
              <a:t> Here we come to the details of how the input and files are converted into outputs. This involves the programs and the way in which data is processed through the computer. </a:t>
            </a:r>
            <a:endParaRPr lang="en-US" sz="2400" dirty="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en-US" sz="24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0" y="0"/>
            <a:ext cx="12191999" cy="6858000"/>
          </a:xfrm>
        </p:spPr>
      </p:pic>
      <p:sp>
        <p:nvSpPr>
          <p:cNvPr id="5" name="TextBox 4"/>
          <p:cNvSpPr txBox="1"/>
          <p:nvPr/>
        </p:nvSpPr>
        <p:spPr>
          <a:xfrm>
            <a:off x="716691" y="980415"/>
            <a:ext cx="6153665" cy="830997"/>
          </a:xfrm>
          <a:prstGeom prst="rect">
            <a:avLst/>
          </a:prstGeom>
          <a:noFill/>
        </p:spPr>
        <p:txBody>
          <a:bodyPr wrap="square" rtlCol="0">
            <a:spAutoFit/>
          </a:bodyPr>
          <a:lstStyle/>
          <a:p>
            <a:r>
              <a:rPr lang="en-US" sz="4800" dirty="0">
                <a:solidFill>
                  <a:srgbClr val="00B0F0"/>
                </a:solidFill>
                <a:latin typeface="Algerian" panose="04020705040A02060702" pitchFamily="82" charset="0"/>
              </a:rPr>
              <a:t>ADMIN MODULE</a:t>
            </a:r>
            <a:endParaRPr lang="en-US" sz="4800" dirty="0">
              <a:solidFill>
                <a:srgbClr val="00B0F0"/>
              </a:solidFill>
              <a:latin typeface="Algerian" panose="04020705040A02060702" pitchFamily="82" charset="0"/>
            </a:endParaRPr>
          </a:p>
        </p:txBody>
      </p:sp>
      <p:sp>
        <p:nvSpPr>
          <p:cNvPr id="2" name="TextBox 1"/>
          <p:cNvSpPr txBox="1"/>
          <p:nvPr/>
        </p:nvSpPr>
        <p:spPr>
          <a:xfrm>
            <a:off x="716691" y="1811412"/>
            <a:ext cx="10824519" cy="4708981"/>
          </a:xfrm>
          <a:prstGeom prst="rect">
            <a:avLst/>
          </a:prstGeom>
          <a:noFill/>
        </p:spPr>
        <p:txBody>
          <a:bodyPr wrap="square" rtlCol="0">
            <a:spAutoFit/>
          </a:bodyPr>
          <a:lstStyle/>
          <a:p>
            <a:r>
              <a:rPr lang="en-US" sz="2400" dirty="0">
                <a:effectLst/>
                <a:latin typeface="+mj-lt"/>
                <a:ea typeface="Times New Roman" panose="02020603050405020304" pitchFamily="18" charset="0"/>
              </a:rPr>
              <a:t> </a:t>
            </a:r>
            <a:endParaRPr lang="en-US" sz="2400" dirty="0">
              <a:effectLst/>
              <a:latin typeface="+mj-lt"/>
              <a:ea typeface="Times New Roman" panose="02020603050405020304" pitchFamily="18" charset="0"/>
            </a:endParaRPr>
          </a:p>
          <a:p>
            <a:pPr marR="0" lvl="0" algn="just">
              <a:lnSpc>
                <a:spcPct val="200000"/>
              </a:lnSpc>
              <a:spcBef>
                <a:spcPts val="0"/>
              </a:spcBef>
              <a:spcAft>
                <a:spcPts val="0"/>
              </a:spcAft>
              <a:tabLst>
                <a:tab pos="228600" algn="l"/>
              </a:tabLst>
            </a:pPr>
            <a:r>
              <a:rPr lang="en-US" sz="1800" b="1" i="1" u="sng" dirty="0">
                <a:effectLst/>
                <a:latin typeface="Times New Roman" panose="02020603050405020304" pitchFamily="18" charset="0"/>
                <a:ea typeface="Times New Roman" panose="02020603050405020304" pitchFamily="18" charset="0"/>
              </a:rPr>
              <a:t>Admin</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Registration for Patients</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Blood Donors information like (update, delete) </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Donor Request for Donor</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patient Request</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Inquiry form for Appropriate Reply</a:t>
            </a:r>
            <a:endParaRPr lang="en-US" sz="1800" dirty="0">
              <a:effectLst/>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Clr>
                <a:srgbClr val="00B0F0"/>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 feedback for Appropriate Reply</a:t>
            </a:r>
            <a:endParaRPr lang="en-US" sz="1800" dirty="0">
              <a:effectLst/>
              <a:latin typeface="Times New Roman" panose="02020603050405020304" pitchFamily="18" charset="0"/>
              <a:ea typeface="Times New Roman" panose="02020603050405020304" pitchFamily="18" charset="0"/>
            </a:endParaRPr>
          </a:p>
          <a:p>
            <a:endParaRPr lang="en-US" sz="24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0</TotalTime>
  <Words>5453</Words>
  <Application>WPS Presentation</Application>
  <PresentationFormat>Widescreen</PresentationFormat>
  <Paragraphs>172</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Algerian</vt:lpstr>
      <vt:lpstr>Aharoni</vt:lpstr>
      <vt:lpstr>Yu Gothic UI Semibold</vt:lpstr>
      <vt:lpstr>Calisto MT</vt:lpstr>
      <vt:lpstr>Arial Rounded MT Bold</vt:lpstr>
      <vt:lpstr>Calibri Light</vt:lpstr>
      <vt:lpstr>Times New Roman</vt:lpstr>
      <vt:lpstr>Impact</vt:lpstr>
      <vt:lpstr>Microsoft YaHei</vt:lpstr>
      <vt:lpstr>Arial Unicode MS</vt:lpstr>
      <vt:lpstr>Calibri</vt:lpstr>
      <vt:lpstr>Main Event</vt:lpstr>
      <vt:lpstr>PowerPoint 演示文稿</vt:lpstr>
      <vt:lpstr>Chandibai Himathmal Mansukhani College </vt:lpstr>
      <vt:lpstr>Hospital Management System is a project which aims in developing a  computerized system to maintain all the information of hospital entities.    </vt:lpstr>
      <vt:lpstr>The main objective ofthis project is to manage the records of patients, doctors and appointments.</vt:lpstr>
      <vt:lpstr>There is always a need of a system that will perform online registration of patient in hospital.</vt:lpstr>
      <vt:lpstr>To manage the hospital administrative work. It helps to register patient online  and register in hospital from anywhere.</vt:lpstr>
      <vt:lpstr>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vishwakarma</dc:creator>
  <cp:lastModifiedBy>akash</cp:lastModifiedBy>
  <cp:revision>90</cp:revision>
  <dcterms:created xsi:type="dcterms:W3CDTF">2021-04-11T06:59:00Z</dcterms:created>
  <dcterms:modified xsi:type="dcterms:W3CDTF">2021-04-16T05:51:40Z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