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6" r:id="rId9"/>
    <p:sldId id="261" r:id="rId10"/>
    <p:sldId id="267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3A9B4-F31F-4642-BE7C-90A76AF0EFD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A8CE9E-EDCD-41B6-A5AE-713996CBC5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Summary of SOLID Principles:</a:t>
          </a:r>
        </a:p>
      </dgm:t>
    </dgm:pt>
    <dgm:pt modelId="{F053D5FD-C12C-440E-BF00-6C34B01C80A1}" type="parTrans" cxnId="{640E03A9-3272-4AEA-8665-47A6175FE30A}">
      <dgm:prSet/>
      <dgm:spPr/>
      <dgm:t>
        <a:bodyPr/>
        <a:lstStyle/>
        <a:p>
          <a:endParaRPr lang="en-US"/>
        </a:p>
      </dgm:t>
    </dgm:pt>
    <dgm:pt modelId="{8F0B330F-2920-4CB1-AD4E-FB67CDFA68F7}" type="sibTrans" cxnId="{640E03A9-3272-4AEA-8665-47A6175FE30A}">
      <dgm:prSet/>
      <dgm:spPr/>
      <dgm:t>
        <a:bodyPr/>
        <a:lstStyle/>
        <a:p>
          <a:endParaRPr lang="en-US"/>
        </a:p>
      </dgm:t>
    </dgm:pt>
    <dgm:pt modelId="{2C49F087-56CB-4D82-835A-F214077CD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SRP: One class, one responsibility.</a:t>
          </a:r>
        </a:p>
      </dgm:t>
    </dgm:pt>
    <dgm:pt modelId="{FA5B0BD5-BDFA-4D88-B5A0-ECEF94676D1A}" type="parTrans" cxnId="{FEED0A43-6220-401C-B828-8F088D5CA489}">
      <dgm:prSet/>
      <dgm:spPr/>
      <dgm:t>
        <a:bodyPr/>
        <a:lstStyle/>
        <a:p>
          <a:endParaRPr lang="en-US"/>
        </a:p>
      </dgm:t>
    </dgm:pt>
    <dgm:pt modelId="{102F57B1-CF52-469F-AD4C-6541A4B14244}" type="sibTrans" cxnId="{FEED0A43-6220-401C-B828-8F088D5CA489}">
      <dgm:prSet/>
      <dgm:spPr/>
      <dgm:t>
        <a:bodyPr/>
        <a:lstStyle/>
        <a:p>
          <a:endParaRPr lang="en-US"/>
        </a:p>
      </dgm:t>
    </dgm:pt>
    <dgm:pt modelId="{6CDFCC5F-16BE-4C56-B93D-7AC079EC5A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OCP: Extend without modifying core behavior.</a:t>
          </a:r>
        </a:p>
      </dgm:t>
    </dgm:pt>
    <dgm:pt modelId="{921842D2-680D-4AEA-AA9B-B45218B90118}" type="parTrans" cxnId="{3CF9C302-ED73-4C55-BAD5-A490609951CC}">
      <dgm:prSet/>
      <dgm:spPr/>
      <dgm:t>
        <a:bodyPr/>
        <a:lstStyle/>
        <a:p>
          <a:endParaRPr lang="en-US"/>
        </a:p>
      </dgm:t>
    </dgm:pt>
    <dgm:pt modelId="{5FBC6ECC-34D1-4C4D-A719-85D6AD411B21}" type="sibTrans" cxnId="{3CF9C302-ED73-4C55-BAD5-A490609951CC}">
      <dgm:prSet/>
      <dgm:spPr/>
      <dgm:t>
        <a:bodyPr/>
        <a:lstStyle/>
        <a:p>
          <a:endParaRPr lang="en-US"/>
        </a:p>
      </dgm:t>
    </dgm:pt>
    <dgm:pt modelId="{14A8CA72-7E40-40AC-BF70-BFD35AD796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LSP: Subtypes replace base types without breaking functionality.</a:t>
          </a:r>
        </a:p>
      </dgm:t>
    </dgm:pt>
    <dgm:pt modelId="{AB8B2FC7-C0A6-4C3D-8FEA-E6583A4052C6}" type="parTrans" cxnId="{8696889E-67F1-4B02-8464-E3191A6EFEC4}">
      <dgm:prSet/>
      <dgm:spPr/>
      <dgm:t>
        <a:bodyPr/>
        <a:lstStyle/>
        <a:p>
          <a:endParaRPr lang="en-US"/>
        </a:p>
      </dgm:t>
    </dgm:pt>
    <dgm:pt modelId="{34002072-7480-443B-BBC1-E4B3BED6675F}" type="sibTrans" cxnId="{8696889E-67F1-4B02-8464-E3191A6EFEC4}">
      <dgm:prSet/>
      <dgm:spPr/>
      <dgm:t>
        <a:bodyPr/>
        <a:lstStyle/>
        <a:p>
          <a:endParaRPr lang="en-US"/>
        </a:p>
      </dgm:t>
    </dgm:pt>
    <dgm:pt modelId="{3A03EBD2-6652-4472-8EC1-FA33C01D02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ISP: Use specific, focused interfaces.</a:t>
          </a:r>
        </a:p>
      </dgm:t>
    </dgm:pt>
    <dgm:pt modelId="{41B505D5-F378-432D-8F68-FD9BDBDA4C2D}" type="parTrans" cxnId="{76791F13-70B5-49E1-ADA9-5A05B81A88EF}">
      <dgm:prSet/>
      <dgm:spPr/>
      <dgm:t>
        <a:bodyPr/>
        <a:lstStyle/>
        <a:p>
          <a:endParaRPr lang="en-US"/>
        </a:p>
      </dgm:t>
    </dgm:pt>
    <dgm:pt modelId="{6BA93EAE-1AF3-4252-81F3-ADE83D2D324F}" type="sibTrans" cxnId="{76791F13-70B5-49E1-ADA9-5A05B81A88EF}">
      <dgm:prSet/>
      <dgm:spPr/>
      <dgm:t>
        <a:bodyPr/>
        <a:lstStyle/>
        <a:p>
          <a:endParaRPr lang="en-US"/>
        </a:p>
      </dgm:t>
    </dgm:pt>
    <dgm:pt modelId="{CB5C6EA2-F7A9-4401-91EB-AAA2F4BCA6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DIP: Depend on abstractions, not implementations.</a:t>
          </a:r>
        </a:p>
      </dgm:t>
    </dgm:pt>
    <dgm:pt modelId="{7EB5F007-DDCF-4BF7-BAF0-699EA55BF4E4}" type="parTrans" cxnId="{CC71BF64-62B6-4868-9D71-C37BCE186B43}">
      <dgm:prSet/>
      <dgm:spPr/>
      <dgm:t>
        <a:bodyPr/>
        <a:lstStyle/>
        <a:p>
          <a:endParaRPr lang="en-US"/>
        </a:p>
      </dgm:t>
    </dgm:pt>
    <dgm:pt modelId="{C55FAEB0-A5C8-404F-BF04-CF6A9135579A}" type="sibTrans" cxnId="{CC71BF64-62B6-4868-9D71-C37BCE186B43}">
      <dgm:prSet/>
      <dgm:spPr/>
      <dgm:t>
        <a:bodyPr/>
        <a:lstStyle/>
        <a:p>
          <a:endParaRPr lang="en-US"/>
        </a:p>
      </dgm:t>
    </dgm:pt>
    <dgm:pt modelId="{F1127DFA-50FC-42C1-8367-94C76DF8CC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Questions?</a:t>
          </a:r>
        </a:p>
      </dgm:t>
    </dgm:pt>
    <dgm:pt modelId="{AEA0E2A5-68E7-4E4B-9CD2-F1A17EC7BBE8}" type="parTrans" cxnId="{3B14655A-D50D-4622-B3D6-1371D4CE57B4}">
      <dgm:prSet/>
      <dgm:spPr/>
      <dgm:t>
        <a:bodyPr/>
        <a:lstStyle/>
        <a:p>
          <a:endParaRPr lang="en-US"/>
        </a:p>
      </dgm:t>
    </dgm:pt>
    <dgm:pt modelId="{46B0186C-8AD9-47B0-9812-1C1F8E4821BB}" type="sibTrans" cxnId="{3B14655A-D50D-4622-B3D6-1371D4CE57B4}">
      <dgm:prSet/>
      <dgm:spPr/>
      <dgm:t>
        <a:bodyPr/>
        <a:lstStyle/>
        <a:p>
          <a:endParaRPr lang="en-US"/>
        </a:p>
      </dgm:t>
    </dgm:pt>
    <dgm:pt modelId="{2BFFA9A5-58F7-439B-BFED-E43A25FAB4D4}" type="pres">
      <dgm:prSet presAssocID="{F1B3A9B4-F31F-4642-BE7C-90A76AF0EFD3}" presName="root" presStyleCnt="0">
        <dgm:presLayoutVars>
          <dgm:dir/>
          <dgm:resizeHandles val="exact"/>
        </dgm:presLayoutVars>
      </dgm:prSet>
      <dgm:spPr/>
    </dgm:pt>
    <dgm:pt modelId="{A331F97A-E46B-4B56-87A7-1E6BC3633E79}" type="pres">
      <dgm:prSet presAssocID="{09A8CE9E-EDCD-41B6-A5AE-713996CBC556}" presName="compNode" presStyleCnt="0"/>
      <dgm:spPr/>
    </dgm:pt>
    <dgm:pt modelId="{E550C23A-F48D-4965-9804-A8E6095C9991}" type="pres">
      <dgm:prSet presAssocID="{09A8CE9E-EDCD-41B6-A5AE-713996CBC5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D274842-DB12-459E-8FF6-E8CB946787D5}" type="pres">
      <dgm:prSet presAssocID="{09A8CE9E-EDCD-41B6-A5AE-713996CBC556}" presName="iconSpace" presStyleCnt="0"/>
      <dgm:spPr/>
    </dgm:pt>
    <dgm:pt modelId="{C4D243ED-D160-4D5E-8279-CEB658564040}" type="pres">
      <dgm:prSet presAssocID="{09A8CE9E-EDCD-41B6-A5AE-713996CBC556}" presName="parTx" presStyleLbl="revTx" presStyleIdx="0" presStyleCnt="4">
        <dgm:presLayoutVars>
          <dgm:chMax val="0"/>
          <dgm:chPref val="0"/>
        </dgm:presLayoutVars>
      </dgm:prSet>
      <dgm:spPr/>
    </dgm:pt>
    <dgm:pt modelId="{4BD9E481-3E50-46C4-AF2F-1CFB1283B4AA}" type="pres">
      <dgm:prSet presAssocID="{09A8CE9E-EDCD-41B6-A5AE-713996CBC556}" presName="txSpace" presStyleCnt="0"/>
      <dgm:spPr/>
    </dgm:pt>
    <dgm:pt modelId="{F2034F5B-C338-4D4F-8887-45173F50F33D}" type="pres">
      <dgm:prSet presAssocID="{09A8CE9E-EDCD-41B6-A5AE-713996CBC556}" presName="desTx" presStyleLbl="revTx" presStyleIdx="1" presStyleCnt="4">
        <dgm:presLayoutVars/>
      </dgm:prSet>
      <dgm:spPr/>
    </dgm:pt>
    <dgm:pt modelId="{C0363EAA-B11F-4FBB-AF51-C4444D1A8835}" type="pres">
      <dgm:prSet presAssocID="{8F0B330F-2920-4CB1-AD4E-FB67CDFA68F7}" presName="sibTrans" presStyleCnt="0"/>
      <dgm:spPr/>
    </dgm:pt>
    <dgm:pt modelId="{94B80E15-33AD-4564-B378-9CFD3AE64CE2}" type="pres">
      <dgm:prSet presAssocID="{F1127DFA-50FC-42C1-8367-94C76DF8CC36}" presName="compNode" presStyleCnt="0"/>
      <dgm:spPr/>
    </dgm:pt>
    <dgm:pt modelId="{85C74EAB-4F97-4229-A376-FC0CD0C3AE5C}" type="pres">
      <dgm:prSet presAssocID="{F1127DFA-50FC-42C1-8367-94C76DF8CC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FBEF600-BF37-4CE0-86B0-B124621D20A4}" type="pres">
      <dgm:prSet presAssocID="{F1127DFA-50FC-42C1-8367-94C76DF8CC36}" presName="iconSpace" presStyleCnt="0"/>
      <dgm:spPr/>
    </dgm:pt>
    <dgm:pt modelId="{4DA92912-9CE8-4C6B-87BF-7CE782868C1D}" type="pres">
      <dgm:prSet presAssocID="{F1127DFA-50FC-42C1-8367-94C76DF8CC36}" presName="parTx" presStyleLbl="revTx" presStyleIdx="2" presStyleCnt="4">
        <dgm:presLayoutVars>
          <dgm:chMax val="0"/>
          <dgm:chPref val="0"/>
        </dgm:presLayoutVars>
      </dgm:prSet>
      <dgm:spPr/>
    </dgm:pt>
    <dgm:pt modelId="{7E27F74E-E904-4FC6-B4E2-14933C060042}" type="pres">
      <dgm:prSet presAssocID="{F1127DFA-50FC-42C1-8367-94C76DF8CC36}" presName="txSpace" presStyleCnt="0"/>
      <dgm:spPr/>
    </dgm:pt>
    <dgm:pt modelId="{12224D96-0458-4F2F-9F62-86ADCC87E9C9}" type="pres">
      <dgm:prSet presAssocID="{F1127DFA-50FC-42C1-8367-94C76DF8CC36}" presName="desTx" presStyleLbl="revTx" presStyleIdx="3" presStyleCnt="4">
        <dgm:presLayoutVars/>
      </dgm:prSet>
      <dgm:spPr/>
    </dgm:pt>
  </dgm:ptLst>
  <dgm:cxnLst>
    <dgm:cxn modelId="{96F7CD00-1886-48C8-A93F-17ED07ECD475}" type="presOf" srcId="{6CDFCC5F-16BE-4C56-B93D-7AC079EC5A06}" destId="{F2034F5B-C338-4D4F-8887-45173F50F33D}" srcOrd="0" destOrd="1" presId="urn:microsoft.com/office/officeart/2018/5/layout/CenteredIconLabelDescriptionList"/>
    <dgm:cxn modelId="{3CF9C302-ED73-4C55-BAD5-A490609951CC}" srcId="{09A8CE9E-EDCD-41B6-A5AE-713996CBC556}" destId="{6CDFCC5F-16BE-4C56-B93D-7AC079EC5A06}" srcOrd="1" destOrd="0" parTransId="{921842D2-680D-4AEA-AA9B-B45218B90118}" sibTransId="{5FBC6ECC-34D1-4C4D-A719-85D6AD411B21}"/>
    <dgm:cxn modelId="{76791F13-70B5-49E1-ADA9-5A05B81A88EF}" srcId="{09A8CE9E-EDCD-41B6-A5AE-713996CBC556}" destId="{3A03EBD2-6652-4472-8EC1-FA33C01D0292}" srcOrd="3" destOrd="0" parTransId="{41B505D5-F378-432D-8F68-FD9BDBDA4C2D}" sibTransId="{6BA93EAE-1AF3-4252-81F3-ADE83D2D324F}"/>
    <dgm:cxn modelId="{312CF72C-8D7C-4C6B-B668-1F03E35251E9}" type="presOf" srcId="{09A8CE9E-EDCD-41B6-A5AE-713996CBC556}" destId="{C4D243ED-D160-4D5E-8279-CEB658564040}" srcOrd="0" destOrd="0" presId="urn:microsoft.com/office/officeart/2018/5/layout/CenteredIconLabelDescriptionList"/>
    <dgm:cxn modelId="{FD61713C-D103-4315-8974-87BFEF83142C}" type="presOf" srcId="{3A03EBD2-6652-4472-8EC1-FA33C01D0292}" destId="{F2034F5B-C338-4D4F-8887-45173F50F33D}" srcOrd="0" destOrd="3" presId="urn:microsoft.com/office/officeart/2018/5/layout/CenteredIconLabelDescriptionList"/>
    <dgm:cxn modelId="{E38C433F-7635-48FF-928C-A15385110A13}" type="presOf" srcId="{F1127DFA-50FC-42C1-8367-94C76DF8CC36}" destId="{4DA92912-9CE8-4C6B-87BF-7CE782868C1D}" srcOrd="0" destOrd="0" presId="urn:microsoft.com/office/officeart/2018/5/layout/CenteredIconLabelDescriptionList"/>
    <dgm:cxn modelId="{FEED0A43-6220-401C-B828-8F088D5CA489}" srcId="{09A8CE9E-EDCD-41B6-A5AE-713996CBC556}" destId="{2C49F087-56CB-4D82-835A-F214077CD3CE}" srcOrd="0" destOrd="0" parTransId="{FA5B0BD5-BDFA-4D88-B5A0-ECEF94676D1A}" sibTransId="{102F57B1-CF52-469F-AD4C-6541A4B14244}"/>
    <dgm:cxn modelId="{CC71BF64-62B6-4868-9D71-C37BCE186B43}" srcId="{09A8CE9E-EDCD-41B6-A5AE-713996CBC556}" destId="{CB5C6EA2-F7A9-4401-91EB-AAA2F4BCA660}" srcOrd="4" destOrd="0" parTransId="{7EB5F007-DDCF-4BF7-BAF0-699EA55BF4E4}" sibTransId="{C55FAEB0-A5C8-404F-BF04-CF6A9135579A}"/>
    <dgm:cxn modelId="{DFC51569-0649-439A-B876-6F39C9A39B6C}" type="presOf" srcId="{F1B3A9B4-F31F-4642-BE7C-90A76AF0EFD3}" destId="{2BFFA9A5-58F7-439B-BFED-E43A25FAB4D4}" srcOrd="0" destOrd="0" presId="urn:microsoft.com/office/officeart/2018/5/layout/CenteredIconLabelDescriptionList"/>
    <dgm:cxn modelId="{F2EA9E6D-8C51-4EE0-9190-427EBAAE832B}" type="presOf" srcId="{14A8CA72-7E40-40AC-BF70-BFD35AD79670}" destId="{F2034F5B-C338-4D4F-8887-45173F50F33D}" srcOrd="0" destOrd="2" presId="urn:microsoft.com/office/officeart/2018/5/layout/CenteredIconLabelDescriptionList"/>
    <dgm:cxn modelId="{3B14655A-D50D-4622-B3D6-1371D4CE57B4}" srcId="{F1B3A9B4-F31F-4642-BE7C-90A76AF0EFD3}" destId="{F1127DFA-50FC-42C1-8367-94C76DF8CC36}" srcOrd="1" destOrd="0" parTransId="{AEA0E2A5-68E7-4E4B-9CD2-F1A17EC7BBE8}" sibTransId="{46B0186C-8AD9-47B0-9812-1C1F8E4821BB}"/>
    <dgm:cxn modelId="{614CDF81-9ED5-4CE8-B3AC-8E20BD715A69}" type="presOf" srcId="{CB5C6EA2-F7A9-4401-91EB-AAA2F4BCA660}" destId="{F2034F5B-C338-4D4F-8887-45173F50F33D}" srcOrd="0" destOrd="4" presId="urn:microsoft.com/office/officeart/2018/5/layout/CenteredIconLabelDescriptionList"/>
    <dgm:cxn modelId="{8696889E-67F1-4B02-8464-E3191A6EFEC4}" srcId="{09A8CE9E-EDCD-41B6-A5AE-713996CBC556}" destId="{14A8CA72-7E40-40AC-BF70-BFD35AD79670}" srcOrd="2" destOrd="0" parTransId="{AB8B2FC7-C0A6-4C3D-8FEA-E6583A4052C6}" sibTransId="{34002072-7480-443B-BBC1-E4B3BED6675F}"/>
    <dgm:cxn modelId="{640E03A9-3272-4AEA-8665-47A6175FE30A}" srcId="{F1B3A9B4-F31F-4642-BE7C-90A76AF0EFD3}" destId="{09A8CE9E-EDCD-41B6-A5AE-713996CBC556}" srcOrd="0" destOrd="0" parTransId="{F053D5FD-C12C-440E-BF00-6C34B01C80A1}" sibTransId="{8F0B330F-2920-4CB1-AD4E-FB67CDFA68F7}"/>
    <dgm:cxn modelId="{CE4DA2E3-2D1B-426E-9370-8B9AEF67E04D}" type="presOf" srcId="{2C49F087-56CB-4D82-835A-F214077CD3CE}" destId="{F2034F5B-C338-4D4F-8887-45173F50F33D}" srcOrd="0" destOrd="0" presId="urn:microsoft.com/office/officeart/2018/5/layout/CenteredIconLabelDescriptionList"/>
    <dgm:cxn modelId="{5026D52D-65BD-423C-989C-ED0B96EF0960}" type="presParOf" srcId="{2BFFA9A5-58F7-439B-BFED-E43A25FAB4D4}" destId="{A331F97A-E46B-4B56-87A7-1E6BC3633E79}" srcOrd="0" destOrd="0" presId="urn:microsoft.com/office/officeart/2018/5/layout/CenteredIconLabelDescriptionList"/>
    <dgm:cxn modelId="{83FC8028-9CAE-4B31-8B1C-68E90C99FF29}" type="presParOf" srcId="{A331F97A-E46B-4B56-87A7-1E6BC3633E79}" destId="{E550C23A-F48D-4965-9804-A8E6095C9991}" srcOrd="0" destOrd="0" presId="urn:microsoft.com/office/officeart/2018/5/layout/CenteredIconLabelDescriptionList"/>
    <dgm:cxn modelId="{29EC46DB-D7C4-467F-AD24-6DA2932EE050}" type="presParOf" srcId="{A331F97A-E46B-4B56-87A7-1E6BC3633E79}" destId="{CD274842-DB12-459E-8FF6-E8CB946787D5}" srcOrd="1" destOrd="0" presId="urn:microsoft.com/office/officeart/2018/5/layout/CenteredIconLabelDescriptionList"/>
    <dgm:cxn modelId="{DBD10DE3-2CF7-44C2-9656-960DB68C66BB}" type="presParOf" srcId="{A331F97A-E46B-4B56-87A7-1E6BC3633E79}" destId="{C4D243ED-D160-4D5E-8279-CEB658564040}" srcOrd="2" destOrd="0" presId="urn:microsoft.com/office/officeart/2018/5/layout/CenteredIconLabelDescriptionList"/>
    <dgm:cxn modelId="{106992DC-53D5-4F67-AF75-A2ECE2C98B09}" type="presParOf" srcId="{A331F97A-E46B-4B56-87A7-1E6BC3633E79}" destId="{4BD9E481-3E50-46C4-AF2F-1CFB1283B4AA}" srcOrd="3" destOrd="0" presId="urn:microsoft.com/office/officeart/2018/5/layout/CenteredIconLabelDescriptionList"/>
    <dgm:cxn modelId="{1441D958-8B05-4F64-AA92-84D334162B86}" type="presParOf" srcId="{A331F97A-E46B-4B56-87A7-1E6BC3633E79}" destId="{F2034F5B-C338-4D4F-8887-45173F50F33D}" srcOrd="4" destOrd="0" presId="urn:microsoft.com/office/officeart/2018/5/layout/CenteredIconLabelDescriptionList"/>
    <dgm:cxn modelId="{E5C3C0C6-95AF-4475-AF06-5BEEA80912B7}" type="presParOf" srcId="{2BFFA9A5-58F7-439B-BFED-E43A25FAB4D4}" destId="{C0363EAA-B11F-4FBB-AF51-C4444D1A8835}" srcOrd="1" destOrd="0" presId="urn:microsoft.com/office/officeart/2018/5/layout/CenteredIconLabelDescriptionList"/>
    <dgm:cxn modelId="{47A3F397-AF39-4869-8A56-5E7ABD693D0F}" type="presParOf" srcId="{2BFFA9A5-58F7-439B-BFED-E43A25FAB4D4}" destId="{94B80E15-33AD-4564-B378-9CFD3AE64CE2}" srcOrd="2" destOrd="0" presId="urn:microsoft.com/office/officeart/2018/5/layout/CenteredIconLabelDescriptionList"/>
    <dgm:cxn modelId="{01EE6A77-9E87-4CE6-B9D9-8C75829E31AF}" type="presParOf" srcId="{94B80E15-33AD-4564-B378-9CFD3AE64CE2}" destId="{85C74EAB-4F97-4229-A376-FC0CD0C3AE5C}" srcOrd="0" destOrd="0" presId="urn:microsoft.com/office/officeart/2018/5/layout/CenteredIconLabelDescriptionList"/>
    <dgm:cxn modelId="{16F68168-FF0E-4517-8C2D-716307EB9296}" type="presParOf" srcId="{94B80E15-33AD-4564-B378-9CFD3AE64CE2}" destId="{8FBEF600-BF37-4CE0-86B0-B124621D20A4}" srcOrd="1" destOrd="0" presId="urn:microsoft.com/office/officeart/2018/5/layout/CenteredIconLabelDescriptionList"/>
    <dgm:cxn modelId="{4E039913-B321-4A6C-8683-3FD530C37665}" type="presParOf" srcId="{94B80E15-33AD-4564-B378-9CFD3AE64CE2}" destId="{4DA92912-9CE8-4C6B-87BF-7CE782868C1D}" srcOrd="2" destOrd="0" presId="urn:microsoft.com/office/officeart/2018/5/layout/CenteredIconLabelDescriptionList"/>
    <dgm:cxn modelId="{84CA0DF2-E1FD-48A8-8085-D0DFA61B115F}" type="presParOf" srcId="{94B80E15-33AD-4564-B378-9CFD3AE64CE2}" destId="{7E27F74E-E904-4FC6-B4E2-14933C060042}" srcOrd="3" destOrd="0" presId="urn:microsoft.com/office/officeart/2018/5/layout/CenteredIconLabelDescriptionList"/>
    <dgm:cxn modelId="{F0A525A2-BF13-4DD5-89BB-530D19211D03}" type="presParOf" srcId="{94B80E15-33AD-4564-B378-9CFD3AE64CE2}" destId="{12224D96-0458-4F2F-9F62-86ADCC87E9C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0C23A-F48D-4965-9804-A8E6095C9991}">
      <dsp:nvSpPr>
        <dsp:cNvPr id="0" name=""/>
        <dsp:cNvSpPr/>
      </dsp:nvSpPr>
      <dsp:spPr>
        <a:xfrm>
          <a:off x="1967016" y="0"/>
          <a:ext cx="1510523" cy="1413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243ED-D160-4D5E-8279-CEB658564040}">
      <dsp:nvSpPr>
        <dsp:cNvPr id="0" name=""/>
        <dsp:cNvSpPr/>
      </dsp:nvSpPr>
      <dsp:spPr>
        <a:xfrm>
          <a:off x="564387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Summary of SOLID Principles:</a:t>
          </a:r>
        </a:p>
      </dsp:txBody>
      <dsp:txXfrm>
        <a:off x="564387" y="1588174"/>
        <a:ext cx="4315781" cy="605627"/>
      </dsp:txXfrm>
    </dsp:sp>
    <dsp:sp modelId="{F2034F5B-C338-4D4F-8887-45173F50F33D}">
      <dsp:nvSpPr>
        <dsp:cNvPr id="0" name=""/>
        <dsp:cNvSpPr/>
      </dsp:nvSpPr>
      <dsp:spPr>
        <a:xfrm>
          <a:off x="564387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SRP: One class, one responsibility.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OCP: Extend without modifying core behavior.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LSP: Subtypes replace base types without breaking functionality.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ISP: Use specific, focused interfaces.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DIP: Depend on abstractions, not implementations.</a:t>
          </a:r>
        </a:p>
      </dsp:txBody>
      <dsp:txXfrm>
        <a:off x="564387" y="2275217"/>
        <a:ext cx="4315781" cy="2076120"/>
      </dsp:txXfrm>
    </dsp:sp>
    <dsp:sp modelId="{85C74EAB-4F97-4229-A376-FC0CD0C3AE5C}">
      <dsp:nvSpPr>
        <dsp:cNvPr id="0" name=""/>
        <dsp:cNvSpPr/>
      </dsp:nvSpPr>
      <dsp:spPr>
        <a:xfrm>
          <a:off x="7038059" y="0"/>
          <a:ext cx="1510523" cy="1413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92912-9CE8-4C6B-87BF-7CE782868C1D}">
      <dsp:nvSpPr>
        <dsp:cNvPr id="0" name=""/>
        <dsp:cNvSpPr/>
      </dsp:nvSpPr>
      <dsp:spPr>
        <a:xfrm>
          <a:off x="5635430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Questions?</a:t>
          </a:r>
        </a:p>
      </dsp:txBody>
      <dsp:txXfrm>
        <a:off x="5635430" y="1588174"/>
        <a:ext cx="4315781" cy="605627"/>
      </dsp:txXfrm>
    </dsp:sp>
    <dsp:sp modelId="{12224D96-0458-4F2F-9F62-86ADCC87E9C9}">
      <dsp:nvSpPr>
        <dsp:cNvPr id="0" name=""/>
        <dsp:cNvSpPr/>
      </dsp:nvSpPr>
      <dsp:spPr>
        <a:xfrm>
          <a:off x="5635430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68C7-085A-A54F-B324-5341093D1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E9F37-1667-31A2-C6DC-9203993E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B744-C969-23B8-241F-F1D127D9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66572-EA39-3264-B976-E613A852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9387-2A62-6F9F-93B7-0E97A6AF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DC0E-F7C5-A0E0-2E44-5E3534F3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1A46C-E8D6-CDE9-BF4B-194663792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2ADD7-75C9-D37B-5ED0-25F6AB0D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2E1A-8685-EC20-88FF-447D4F03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A813-F588-56D4-16EC-949F46B8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73AFD-D71D-59B2-1D75-4055C563D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46884-DD0E-C4D2-0751-2580FBF2A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FE2F9-1C4C-A81D-9513-21C117C4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3B71-6A0A-9907-698C-E681E249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D905-4956-C97D-80EC-2261BDC2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5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DB17-D049-5CCD-68BE-124CFF4C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5E22B-CC0D-D28A-7E40-787D3C34F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C607-529E-5498-1B12-43666C28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3B23-C50E-A135-7031-447D2F00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0AB1-E4C7-2888-3DF0-7D008E1F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A0C0-3FA6-2093-36E8-BA467697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6FE2-9F48-96DA-B07C-66502784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ADC6-2F3E-6638-2F33-E660D967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CD34-64EC-0A0B-7958-2277D574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FAAB-EF62-CA91-7DDA-27B640E2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B4A9-B697-DD45-A3A8-B7F7411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B34A7-6C05-E760-ACB9-D2A47826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3D96-0998-C48D-24DF-305BE66D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3965-ECFC-2A2E-A606-9E7D48F9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42781-41C1-AB4B-CF12-3A84780C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0DED-10C8-DBD5-A3F6-418A8F52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9FBC-F166-1DFB-2C86-605B976C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FC350-DFC3-1939-A897-E42039902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26173-9408-773F-DDDB-CE3B32DB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3F0D9-F20E-FD4A-26D6-8B728799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10BF-0F44-528D-C8F4-5A01603F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E9C3-25C2-9AC3-A0C0-E22F8F44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12E5-83C7-A8F1-3D3C-B684CB61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0087E-7ADB-A16E-2915-826DA6080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71EAC-75F0-F1B4-1118-3D3438CF9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CF572-F1D6-A14D-9EF7-08AAE306A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1F508-A7F1-4BA0-742E-4CF071F9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4F64A-2ED2-C1F9-E6CF-DA96CCA4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70AE4-0E92-C360-A8F9-F6C1851D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DDDB-1938-0CF0-0B39-C724C741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C45C3-A028-0F2C-EDB4-7AC9D939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05217-7A30-E8EE-1E06-CC09A928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67854-00A7-C57B-419C-9631BD05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7F149-710A-2248-A4FC-C136F157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1B796-CADC-3111-B9F9-817C2606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3E92E-F797-C881-445C-D6574712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5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55E0-0FE5-69C3-740B-C7D60810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1062-E797-AD10-8968-3C025F97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F438E-39BB-9151-FB0F-95954886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27333-B10E-D457-7816-051039CF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E56A8-6181-0F10-C9B5-3DEC36AF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C0E8-B0BA-CC1C-457C-661DBDFC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8773-BFC6-2931-E0DF-F381C321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5A7EA-38CD-0EFC-B547-718C19226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6EBBC-250B-98BE-3A12-0F3563AE7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4218A-DC26-8323-4E35-E65F6E19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BF048-9D31-4AE1-A724-C364793C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BE51-38E2-CF83-97ED-16BDC07F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6ED90-7EB0-D907-0604-FD00D078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BA301-6895-EEE2-3A0A-8FEC970AF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E582-866B-A910-F0F2-C122B88B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31C54-3AF6-433A-A662-29BE57C4A8B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0A1F-6C02-05A2-BE95-F9CEAD5E9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514A-CEC8-7A4A-6936-B953E4BAA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CEE6C-C8B3-4798-98BA-02B39F7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8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CE5D9-3249-FF71-C6AA-6DA5D9D75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1142" y="640080"/>
            <a:ext cx="4482944" cy="2512849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SOLID Principles in 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8F2D5-FCAF-2A4D-0D63-385A53699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0412" y="4636008"/>
            <a:ext cx="4758459" cy="1572768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Building Maintainable and Scalable Software</a:t>
            </a:r>
          </a:p>
          <a:p>
            <a:pPr algn="l"/>
            <a:r>
              <a:rPr lang="en-US" sz="2200" dirty="0"/>
              <a:t>Presented by: Angsar Aidarbek</a:t>
            </a:r>
          </a:p>
          <a:p>
            <a:pPr algn="l"/>
            <a:r>
              <a:rPr lang="en-US" sz="2200" dirty="0"/>
              <a:t>Date: 17/09/2024</a:t>
            </a:r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3D07B4C4-121E-E163-966E-F9DD5B6F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" r="40160" b="-1"/>
          <a:stretch/>
        </p:blipFill>
        <p:spPr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538BB-87F8-9768-100D-C3F8A5FF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Example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B7CE-BC83-E39B-5982-E80E7B32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03" y="2642616"/>
            <a:ext cx="2424889" cy="3605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89D93D-E687-4911-8CAC-C827A355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35" y="2642616"/>
            <a:ext cx="270433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6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E1323-5285-B551-35EB-803C8B15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Dependency Inversion Principle (DIP)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DDBF-77F8-B2B7-10B7-E110544E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Definition:</a:t>
            </a:r>
          </a:p>
          <a:p>
            <a:pPr lvl="1"/>
            <a:r>
              <a:rPr lang="en-US" sz="2000"/>
              <a:t>High-level modules should not depend on low-level modules; both should depend on abstractions.</a:t>
            </a:r>
          </a:p>
          <a:p>
            <a:r>
              <a:rPr lang="en-US" sz="2000"/>
              <a:t>Benefits:</a:t>
            </a:r>
          </a:p>
          <a:p>
            <a:pPr lvl="1"/>
            <a:r>
              <a:rPr lang="en-US" sz="2000"/>
              <a:t>Encourages decoupling and easier replacement of components.</a:t>
            </a:r>
          </a:p>
          <a:p>
            <a:r>
              <a:rPr lang="en-US" sz="2000"/>
              <a:t>Best Practices:</a:t>
            </a:r>
          </a:p>
          <a:p>
            <a:pPr lvl="1"/>
            <a:r>
              <a:rPr lang="en-US" sz="2000"/>
              <a:t>Changes in the lower module should not critically affect the higher module, should be able to fix inside a single function/class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4EC00-0E1B-C23B-8245-53463BF3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528" y="2934999"/>
            <a:ext cx="4014216" cy="3027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66D668-F929-D06B-C2A1-2B25910F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158" y="641741"/>
            <a:ext cx="3995928" cy="20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0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213F1-E1C5-A047-F431-9DC36B1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Example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3E8D3-5E2A-7AA1-8262-8226B6A9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437" y="2642616"/>
            <a:ext cx="2515034" cy="3605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CD2A6-B1E1-C254-CAE2-F562134C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389" y="2642616"/>
            <a:ext cx="4229659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7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F43-AB44-3ED2-22C4-6DC3B7D0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Best Practices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EE632C6-F9EA-885C-F98A-0F24947C5944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69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0A58C-017D-27DF-EC48-96583CA9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SOLID Principles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 descr="SOLID Principles — Concise and brief explanation | by V — D | Frontend  Weekly | Medium">
            <a:extLst>
              <a:ext uri="{FF2B5EF4-FFF2-40B4-BE49-F238E27FC236}">
                <a16:creationId xmlns:a16="http://schemas.microsoft.com/office/drawing/2014/main" id="{6F364947-DCFD-7543-4ACF-650CA8EC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1749041"/>
            <a:ext cx="6702552" cy="44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EBAE-13F9-7147-404B-ECF759C3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Importance in OOP:</a:t>
            </a:r>
          </a:p>
          <a:p>
            <a:pPr lvl="1"/>
            <a:r>
              <a:rPr lang="en-US" sz="1800" dirty="0"/>
              <a:t>Reduces code complexity and dependencies.</a:t>
            </a:r>
          </a:p>
          <a:p>
            <a:pPr lvl="1"/>
            <a:r>
              <a:rPr lang="en-US" sz="1800" dirty="0"/>
              <a:t>Makes code more modular and flexible.</a:t>
            </a:r>
          </a:p>
          <a:p>
            <a:pPr lvl="1"/>
            <a:r>
              <a:rPr lang="en-US" sz="1800" dirty="0"/>
              <a:t>Encapsulates best principles for product maintaining </a:t>
            </a:r>
          </a:p>
        </p:txBody>
      </p:sp>
    </p:spTree>
    <p:extLst>
      <p:ext uri="{BB962C8B-B14F-4D97-AF65-F5344CB8AC3E}">
        <p14:creationId xmlns:p14="http://schemas.microsoft.com/office/powerpoint/2010/main" val="182866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3C531-3A82-6111-BC2A-7086819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Single Responsibility Principle (SRP)</a:t>
            </a:r>
          </a:p>
        </p:txBody>
      </p:sp>
      <p:sp>
        <p:nvSpPr>
          <p:cNvPr id="206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92CA3-506D-4A99-F052-2D21291B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/>
              <a:t>Definitions:</a:t>
            </a:r>
          </a:p>
          <a:p>
            <a:pPr lvl="1">
              <a:buFontTx/>
              <a:buChar char="-"/>
            </a:pPr>
            <a:r>
              <a:rPr lang="en-US" sz="1600" dirty="0"/>
              <a:t>A class should have only one </a:t>
            </a:r>
            <a:r>
              <a:rPr lang="en-US" sz="1600" b="1" dirty="0"/>
              <a:t>responsibility</a:t>
            </a:r>
            <a:r>
              <a:rPr lang="en-US" sz="1600" dirty="0"/>
              <a:t>.</a:t>
            </a:r>
          </a:p>
          <a:p>
            <a:pPr lvl="1">
              <a:buFontTx/>
              <a:buChar char="-"/>
            </a:pPr>
            <a:r>
              <a:rPr lang="en-US" sz="1600" dirty="0"/>
              <a:t>A class should have only one </a:t>
            </a:r>
            <a:r>
              <a:rPr lang="en-US" sz="1600" b="1" dirty="0"/>
              <a:t>reason to change</a:t>
            </a:r>
          </a:p>
          <a:p>
            <a:pPr lvl="1">
              <a:buFontTx/>
              <a:buChar char="-"/>
            </a:pPr>
            <a:r>
              <a:rPr lang="en-US" sz="1600" dirty="0"/>
              <a:t>What </a:t>
            </a:r>
            <a:r>
              <a:rPr lang="en-US" sz="1600" b="1" dirty="0"/>
              <a:t>changes </a:t>
            </a:r>
            <a:r>
              <a:rPr lang="en-US" sz="1600" dirty="0"/>
              <a:t>together should be kept in one place</a:t>
            </a:r>
          </a:p>
          <a:p>
            <a:r>
              <a:rPr lang="en-US" sz="2000" dirty="0"/>
              <a:t> Benefits:</a:t>
            </a:r>
          </a:p>
          <a:p>
            <a:pPr lvl="1">
              <a:buFontTx/>
              <a:buChar char="-"/>
            </a:pPr>
            <a:r>
              <a:rPr lang="en-US" sz="1600" dirty="0"/>
              <a:t>Easier to maintain and refactor.</a:t>
            </a:r>
          </a:p>
          <a:p>
            <a:pPr lvl="1">
              <a:buFontTx/>
              <a:buChar char="-"/>
            </a:pPr>
            <a:r>
              <a:rPr lang="en-US" sz="1600" dirty="0"/>
              <a:t>Improves code readability and testability.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ptos (Body)"/>
              </a:rPr>
              <a:t>Onboarding of new employees becomes easier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ptos (Body)"/>
              </a:rPr>
              <a:t>Testing and writing test cases is much easier</a:t>
            </a:r>
          </a:p>
          <a:p>
            <a:r>
              <a:rPr lang="en-US" sz="2000" dirty="0"/>
              <a:t>Best Practices: </a:t>
            </a:r>
          </a:p>
          <a:p>
            <a:pPr lvl="1">
              <a:buFontTx/>
              <a:buChar char="-"/>
            </a:pPr>
            <a:r>
              <a:rPr lang="en-US" sz="1600" dirty="0"/>
              <a:t>Ask questions about the class/method/module/</a:t>
            </a:r>
            <a:r>
              <a:rPr lang="ru-RU" sz="1600" dirty="0" err="1"/>
              <a:t>service</a:t>
            </a:r>
            <a:r>
              <a:rPr lang="en-US" sz="1600" dirty="0"/>
              <a:t> responsibility that should be answered easily within 1-2 sentences. </a:t>
            </a:r>
            <a:endParaRPr lang="ru-RU" sz="1600" dirty="0"/>
          </a:p>
          <a:p>
            <a:pPr lvl="1">
              <a:buFontTx/>
              <a:buChar char="-"/>
            </a:pPr>
            <a:r>
              <a:rPr lang="en-US" sz="1600" dirty="0"/>
              <a:t>Bug fixes should affect as few files/functions as possible</a:t>
            </a:r>
          </a:p>
          <a:p>
            <a:pPr lvl="1">
              <a:buFontTx/>
              <a:buChar char="-"/>
            </a:pPr>
            <a:r>
              <a:rPr lang="en-US" sz="1600" dirty="0"/>
              <a:t>Minimize merge conflict problems</a:t>
            </a:r>
          </a:p>
          <a:p>
            <a:pPr lvl="1">
              <a:buFontTx/>
              <a:buChar char="-"/>
            </a:pPr>
            <a:r>
              <a:rPr lang="en-US" sz="1600" dirty="0"/>
              <a:t>The information regarding the file/class functionality should be taken directly from the same file/class</a:t>
            </a:r>
          </a:p>
          <a:p>
            <a:pPr lvl="1">
              <a:buFontTx/>
              <a:buChar char="-"/>
            </a:pPr>
            <a:r>
              <a:rPr lang="en-US" sz="1600" dirty="0"/>
              <a:t>Keep naming simple </a:t>
            </a:r>
            <a:endParaRPr lang="ru-RU" sz="1600" dirty="0"/>
          </a:p>
        </p:txBody>
      </p:sp>
      <p:pic>
        <p:nvPicPr>
          <p:cNvPr id="2050" name="Picture 2" descr="A diagram of one large box splitting into several smaller, focused boxes, representing a single task being broken down into separate responsibilities. Modern, clean style.">
            <a:extLst>
              <a:ext uri="{FF2B5EF4-FFF2-40B4-BE49-F238E27FC236}">
                <a16:creationId xmlns:a16="http://schemas.microsoft.com/office/drawing/2014/main" id="{569CFDCD-71F1-AD41-D03D-AA641870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2991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9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572A0-A74F-DE29-87D7-34CA48B8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Example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A594A-DFAA-9A7D-8783-C0E13AAA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0" y="2632888"/>
            <a:ext cx="2905380" cy="3605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88829-9DC0-0275-F91F-54B8B32D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17" y="2632888"/>
            <a:ext cx="3015181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4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B9410-1DF7-82E4-4369-E7717D3A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Open/Closed Principle (OCP)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45EF-8B03-E4A0-FC3C-70ECFC3F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59" y="2510108"/>
            <a:ext cx="5889125" cy="38626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500" dirty="0"/>
              <a:t> Definition:</a:t>
            </a:r>
          </a:p>
          <a:p>
            <a:pPr lvl="1"/>
            <a:r>
              <a:rPr lang="en-US" sz="1500" dirty="0"/>
              <a:t>Software entities should be </a:t>
            </a:r>
            <a:r>
              <a:rPr lang="en-US" sz="1500" b="1" dirty="0"/>
              <a:t>open for extension</a:t>
            </a:r>
            <a:r>
              <a:rPr lang="en-US" sz="1500" dirty="0"/>
              <a:t> but </a:t>
            </a:r>
            <a:r>
              <a:rPr lang="en-US" sz="1500" b="1" dirty="0"/>
              <a:t>closed for modification</a:t>
            </a:r>
            <a:r>
              <a:rPr lang="en-US" sz="1500" dirty="0"/>
              <a:t>.</a:t>
            </a:r>
          </a:p>
          <a:p>
            <a:r>
              <a:rPr lang="en-US" sz="1500" dirty="0"/>
              <a:t> Takeaway:</a:t>
            </a:r>
          </a:p>
          <a:p>
            <a:pPr lvl="1"/>
            <a:r>
              <a:rPr lang="en-US" sz="1500" dirty="0"/>
              <a:t>No program can be fully closed 100%</a:t>
            </a:r>
          </a:p>
          <a:p>
            <a:pPr lvl="1"/>
            <a:r>
              <a:rPr lang="en-US" sz="1500" dirty="0"/>
              <a:t>OOP operates not with physical objects, but with concepts</a:t>
            </a:r>
          </a:p>
          <a:p>
            <a:r>
              <a:rPr lang="en-US" sz="1500" dirty="0"/>
              <a:t> Benefits:</a:t>
            </a:r>
          </a:p>
          <a:p>
            <a:pPr lvl="1"/>
            <a:r>
              <a:rPr lang="en-US" sz="1500" dirty="0"/>
              <a:t>Reduces the risk of bugs in stable code.</a:t>
            </a:r>
          </a:p>
          <a:p>
            <a:pPr lvl="1"/>
            <a:r>
              <a:rPr lang="en-US" sz="1500" dirty="0"/>
              <a:t>Facilitates adding new features without altering core logic.</a:t>
            </a:r>
          </a:p>
          <a:p>
            <a:r>
              <a:rPr lang="en-US" sz="1500" dirty="0"/>
              <a:t> Best Practices:</a:t>
            </a:r>
          </a:p>
          <a:p>
            <a:pPr lvl="1"/>
            <a:r>
              <a:rPr lang="en-US" sz="1500" dirty="0"/>
              <a:t>Close the function/class from specific changes.</a:t>
            </a:r>
          </a:p>
          <a:p>
            <a:pPr lvl="1"/>
            <a:r>
              <a:rPr lang="en-US" sz="1500" dirty="0"/>
              <a:t>Use abstraction and/or inheritance and/or interface</a:t>
            </a:r>
          </a:p>
          <a:p>
            <a:pPr lvl="1"/>
            <a:r>
              <a:rPr lang="en-US" sz="1500" dirty="0"/>
              <a:t>Use private/protected fields to reduce the amount of changes</a:t>
            </a:r>
          </a:p>
          <a:p>
            <a:pPr lvl="1"/>
            <a:r>
              <a:rPr lang="en-US" sz="1500" dirty="0"/>
              <a:t>Reduce the number of global variables ideally make it zero</a:t>
            </a:r>
          </a:p>
        </p:txBody>
      </p:sp>
      <p:pic>
        <p:nvPicPr>
          <p:cNvPr id="3074" name="Picture 2" descr="The Open-Closed principle made simple | by Mihai Sandu | Level Up Coding">
            <a:extLst>
              <a:ext uri="{FF2B5EF4-FFF2-40B4-BE49-F238E27FC236}">
                <a16:creationId xmlns:a16="http://schemas.microsoft.com/office/drawing/2014/main" id="{6CD14D9F-5C62-FC9C-148F-B37EF823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2592" y="2079262"/>
            <a:ext cx="5423647" cy="32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61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1FB0C-D7E2-FF6A-EA60-B20E3C6F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Example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E857F5-575C-DE32-8D2B-34E0D620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2197519"/>
            <a:ext cx="5005085" cy="42813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23C18A-2485-9FEE-ACF0-DC4C8089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47" y="2197519"/>
            <a:ext cx="5470725" cy="42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9A281-2F5C-9512-2250-1A251D84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Liskov Substitution Principle (LSP)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9DD8D-7A44-815F-1850-F85257F59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894958" cy="332066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400" dirty="0"/>
              <a:t>Definition:</a:t>
            </a:r>
          </a:p>
          <a:p>
            <a:pPr lvl="1"/>
            <a:r>
              <a:rPr lang="en-US" sz="1800" dirty="0"/>
              <a:t>- </a:t>
            </a:r>
            <a:r>
              <a:rPr lang="en-US" sz="1800" b="0" i="0" dirty="0">
                <a:effectLst/>
              </a:rPr>
              <a:t>Objects of a superclass should be able to be replaced with objects of a subclass without affecting the program.</a:t>
            </a:r>
          </a:p>
          <a:p>
            <a:r>
              <a:rPr lang="en-US" sz="2400" dirty="0"/>
              <a:t>Benefits:</a:t>
            </a:r>
          </a:p>
          <a:p>
            <a:pPr lvl="1"/>
            <a:r>
              <a:rPr lang="en-US" sz="1800" dirty="0"/>
              <a:t>- Enables polymorphism without breaking the behavior of the program.</a:t>
            </a:r>
          </a:p>
          <a:p>
            <a:r>
              <a:rPr lang="en-US" sz="2400" dirty="0"/>
              <a:t>Best practices:</a:t>
            </a:r>
          </a:p>
          <a:p>
            <a:pPr lvl="1"/>
            <a:r>
              <a:rPr lang="en-US" sz="1800" dirty="0"/>
              <a:t>Sub-class should have the same functions as superclass providing exactly the same output</a:t>
            </a:r>
          </a:p>
          <a:p>
            <a:pPr lvl="1"/>
            <a:r>
              <a:rPr lang="en-US" sz="1800" dirty="0"/>
              <a:t>Changing the superclass with its child, should not create problems in a complex project</a:t>
            </a:r>
          </a:p>
          <a:p>
            <a:pPr lvl="1"/>
            <a:endParaRPr lang="en-US" sz="1700" dirty="0"/>
          </a:p>
        </p:txBody>
      </p:sp>
      <p:pic>
        <p:nvPicPr>
          <p:cNvPr id="4098" name="Picture 2" descr="enter image description here">
            <a:extLst>
              <a:ext uri="{FF2B5EF4-FFF2-40B4-BE49-F238E27FC236}">
                <a16:creationId xmlns:a16="http://schemas.microsoft.com/office/drawing/2014/main" id="{E6DD0A8B-0AAE-8E9B-B9F5-A723C3A93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78" b="-12378"/>
          <a:stretch/>
        </p:blipFill>
        <p:spPr bwMode="auto">
          <a:xfrm>
            <a:off x="5739318" y="10"/>
            <a:ext cx="644076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F4410-F3AC-6E48-3481-1BDB9369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Example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6B167-97A6-F1AA-7076-8CFDD642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Square </a:t>
            </a:r>
            <a:r>
              <a:rPr lang="en-US" sz="2200" b="1" dirty="0"/>
              <a:t>is a </a:t>
            </a:r>
            <a:r>
              <a:rPr lang="en-US" sz="2200" dirty="0"/>
              <a:t>rectangle</a:t>
            </a:r>
          </a:p>
          <a:p>
            <a:r>
              <a:rPr lang="en-US" sz="2200" dirty="0"/>
              <a:t>The square is a specialization of the rectangle</a:t>
            </a:r>
          </a:p>
          <a:p>
            <a:r>
              <a:rPr lang="en-US" sz="2200" dirty="0"/>
              <a:t>But making a square descendant of a rectangle will lead to strange behavior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506CA-FDE5-AF93-A133-1828111F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52" y="2569464"/>
            <a:ext cx="3127095" cy="3678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A1FB3-CFCC-64F4-C58B-AFD919D1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222" y="2569464"/>
            <a:ext cx="3246660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4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2B8C1-DD89-A0EC-6D5C-3A54B974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Interface Segregation Principle (ISP)</a:t>
            </a:r>
          </a:p>
        </p:txBody>
      </p:sp>
      <p:pic>
        <p:nvPicPr>
          <p:cNvPr id="5122" name="Picture 2" descr="An illustration of different ports or interfaces being separated, each for a specific purpose, symbolizing the segregation of large interfaces into smaller ones. Simple, modern, and colorful design.. Изображение 4 из 4">
            <a:extLst>
              <a:ext uri="{FF2B5EF4-FFF2-40B4-BE49-F238E27FC236}">
                <a16:creationId xmlns:a16="http://schemas.microsoft.com/office/drawing/2014/main" id="{9D4CB8C2-BF7D-F363-5194-D65E93244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626" b="-23626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8AED-8D55-C1CD-0561-D07B8CEC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Definition:</a:t>
            </a:r>
          </a:p>
          <a:p>
            <a:pPr lvl="1"/>
            <a:r>
              <a:rPr lang="en-US" sz="2200" dirty="0"/>
              <a:t>Clients should not depend on interfaces they do not use.</a:t>
            </a:r>
          </a:p>
          <a:p>
            <a:r>
              <a:rPr lang="en-US" sz="2200" dirty="0"/>
              <a:t>Benefits:</a:t>
            </a:r>
          </a:p>
          <a:p>
            <a:pPr lvl="1"/>
            <a:r>
              <a:rPr lang="en-US" sz="2200" dirty="0"/>
              <a:t>Improves flexibility and avoids fat interfaces.</a:t>
            </a:r>
          </a:p>
          <a:p>
            <a:pPr lvl="1"/>
            <a:r>
              <a:rPr lang="en-US" sz="2200" dirty="0"/>
              <a:t>Simplifies the dependencies</a:t>
            </a:r>
          </a:p>
          <a:p>
            <a:r>
              <a:rPr lang="en-US" sz="2200" dirty="0"/>
              <a:t>Best Practices:</a:t>
            </a:r>
          </a:p>
          <a:p>
            <a:pPr lvl="1"/>
            <a:r>
              <a:rPr lang="en-US" sz="2200" dirty="0"/>
              <a:t>Functions/classes should not have access to functionalities they don’t use </a:t>
            </a:r>
          </a:p>
        </p:txBody>
      </p:sp>
    </p:spTree>
    <p:extLst>
      <p:ext uri="{BB962C8B-B14F-4D97-AF65-F5344CB8AC3E}">
        <p14:creationId xmlns:p14="http://schemas.microsoft.com/office/powerpoint/2010/main" val="402767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539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(Body)</vt:lpstr>
      <vt:lpstr>Aptos Display</vt:lpstr>
      <vt:lpstr>Arial</vt:lpstr>
      <vt:lpstr>Calibri</vt:lpstr>
      <vt:lpstr>Office Theme</vt:lpstr>
      <vt:lpstr>SOLID Principles in Object-Oriented Programming</vt:lpstr>
      <vt:lpstr>Introduction to SOLID Principles</vt:lpstr>
      <vt:lpstr>Single Responsibility Principle (SRP)</vt:lpstr>
      <vt:lpstr>Example</vt:lpstr>
      <vt:lpstr>Open/Closed Principle (OCP)</vt:lpstr>
      <vt:lpstr>Example</vt:lpstr>
      <vt:lpstr>Liskov Substitution Principle (LSP)</vt:lpstr>
      <vt:lpstr>Example</vt:lpstr>
      <vt:lpstr>Interface Segregation Principle (ISP)</vt:lpstr>
      <vt:lpstr>Example</vt:lpstr>
      <vt:lpstr>Dependency Inversion Principle (DIP)</vt:lpstr>
      <vt:lpstr>Example</vt:lpstr>
      <vt:lpstr>Conclusion and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Angsar Aidarbek</dc:creator>
  <cp:lastModifiedBy>Angsar Aidarbek</cp:lastModifiedBy>
  <cp:revision>2</cp:revision>
  <dcterms:created xsi:type="dcterms:W3CDTF">2024-09-15T07:51:03Z</dcterms:created>
  <dcterms:modified xsi:type="dcterms:W3CDTF">2024-09-15T12:47:52Z</dcterms:modified>
</cp:coreProperties>
</file>