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8"/>
  </p:notesMasterIdLst>
  <p:handoutMasterIdLst>
    <p:handoutMasterId r:id="rId19"/>
  </p:handoutMasterIdLst>
  <p:sldIdLst>
    <p:sldId id="1004" r:id="rId2"/>
    <p:sldId id="1196" r:id="rId3"/>
    <p:sldId id="1197" r:id="rId4"/>
    <p:sldId id="1204" r:id="rId5"/>
    <p:sldId id="1205" r:id="rId6"/>
    <p:sldId id="1206" r:id="rId7"/>
    <p:sldId id="1207" r:id="rId8"/>
    <p:sldId id="1208" r:id="rId9"/>
    <p:sldId id="1209" r:id="rId10"/>
    <p:sldId id="1210" r:id="rId11"/>
    <p:sldId id="1211" r:id="rId12"/>
    <p:sldId id="1212" r:id="rId13"/>
    <p:sldId id="1213" r:id="rId14"/>
    <p:sldId id="1214" r:id="rId15"/>
    <p:sldId id="1198" r:id="rId16"/>
    <p:sldId id="1036" r:id="rId17"/>
  </p:sldIdLst>
  <p:sldSz cx="9144000" cy="6858000" type="screen4x3"/>
  <p:notesSz cx="6797675" cy="9928225"/>
  <p:defaultTextStyle>
    <a:defPPr>
      <a:defRPr lang="zh-CN"/>
    </a:defPPr>
    <a:lvl1pPr algn="l" rtl="0" fontAlgn="base">
      <a:spcBef>
        <a:spcPct val="0"/>
      </a:spcBef>
      <a:spcAft>
        <a:spcPct val="0"/>
      </a:spcAft>
      <a:defRPr kumimoji="1" sz="2800" b="1" kern="1200">
        <a:solidFill>
          <a:schemeClr val="folHlink"/>
        </a:solidFill>
        <a:latin typeface="Times New Roman" pitchFamily="18" charset="0"/>
        <a:ea typeface="宋体" pitchFamily="2" charset="-122"/>
        <a:cs typeface="+mn-cs"/>
      </a:defRPr>
    </a:lvl1pPr>
    <a:lvl2pPr marL="457200" algn="l" rtl="0" fontAlgn="base">
      <a:spcBef>
        <a:spcPct val="0"/>
      </a:spcBef>
      <a:spcAft>
        <a:spcPct val="0"/>
      </a:spcAft>
      <a:defRPr kumimoji="1" sz="2800" b="1" kern="1200">
        <a:solidFill>
          <a:schemeClr val="folHlink"/>
        </a:solidFill>
        <a:latin typeface="Times New Roman" pitchFamily="18" charset="0"/>
        <a:ea typeface="宋体" pitchFamily="2" charset="-122"/>
        <a:cs typeface="+mn-cs"/>
      </a:defRPr>
    </a:lvl2pPr>
    <a:lvl3pPr marL="914400" algn="l" rtl="0" fontAlgn="base">
      <a:spcBef>
        <a:spcPct val="0"/>
      </a:spcBef>
      <a:spcAft>
        <a:spcPct val="0"/>
      </a:spcAft>
      <a:defRPr kumimoji="1" sz="2800" b="1" kern="1200">
        <a:solidFill>
          <a:schemeClr val="folHlink"/>
        </a:solidFill>
        <a:latin typeface="Times New Roman" pitchFamily="18" charset="0"/>
        <a:ea typeface="宋体" pitchFamily="2" charset="-122"/>
        <a:cs typeface="+mn-cs"/>
      </a:defRPr>
    </a:lvl3pPr>
    <a:lvl4pPr marL="1371600" algn="l" rtl="0" fontAlgn="base">
      <a:spcBef>
        <a:spcPct val="0"/>
      </a:spcBef>
      <a:spcAft>
        <a:spcPct val="0"/>
      </a:spcAft>
      <a:defRPr kumimoji="1" sz="2800" b="1" kern="1200">
        <a:solidFill>
          <a:schemeClr val="folHlink"/>
        </a:solidFill>
        <a:latin typeface="Times New Roman" pitchFamily="18" charset="0"/>
        <a:ea typeface="宋体" pitchFamily="2" charset="-122"/>
        <a:cs typeface="+mn-cs"/>
      </a:defRPr>
    </a:lvl4pPr>
    <a:lvl5pPr marL="1828800" algn="l" rtl="0" fontAlgn="base">
      <a:spcBef>
        <a:spcPct val="0"/>
      </a:spcBef>
      <a:spcAft>
        <a:spcPct val="0"/>
      </a:spcAft>
      <a:defRPr kumimoji="1" sz="2800" b="1" kern="1200">
        <a:solidFill>
          <a:schemeClr val="folHlink"/>
        </a:solidFill>
        <a:latin typeface="Times New Roman" pitchFamily="18" charset="0"/>
        <a:ea typeface="宋体" pitchFamily="2" charset="-122"/>
        <a:cs typeface="+mn-cs"/>
      </a:defRPr>
    </a:lvl5pPr>
    <a:lvl6pPr marL="2286000" algn="l" defTabSz="914400" rtl="0" eaLnBrk="1" latinLnBrk="0" hangingPunct="1">
      <a:defRPr kumimoji="1" sz="2800" b="1" kern="1200">
        <a:solidFill>
          <a:schemeClr val="folHlink"/>
        </a:solidFill>
        <a:latin typeface="Times New Roman" pitchFamily="18" charset="0"/>
        <a:ea typeface="宋体" pitchFamily="2" charset="-122"/>
        <a:cs typeface="+mn-cs"/>
      </a:defRPr>
    </a:lvl6pPr>
    <a:lvl7pPr marL="2743200" algn="l" defTabSz="914400" rtl="0" eaLnBrk="1" latinLnBrk="0" hangingPunct="1">
      <a:defRPr kumimoji="1" sz="2800" b="1" kern="1200">
        <a:solidFill>
          <a:schemeClr val="folHlink"/>
        </a:solidFill>
        <a:latin typeface="Times New Roman" pitchFamily="18" charset="0"/>
        <a:ea typeface="宋体" pitchFamily="2" charset="-122"/>
        <a:cs typeface="+mn-cs"/>
      </a:defRPr>
    </a:lvl7pPr>
    <a:lvl8pPr marL="3200400" algn="l" defTabSz="914400" rtl="0" eaLnBrk="1" latinLnBrk="0" hangingPunct="1">
      <a:defRPr kumimoji="1" sz="2800" b="1" kern="1200">
        <a:solidFill>
          <a:schemeClr val="folHlink"/>
        </a:solidFill>
        <a:latin typeface="Times New Roman" pitchFamily="18" charset="0"/>
        <a:ea typeface="宋体" pitchFamily="2" charset="-122"/>
        <a:cs typeface="+mn-cs"/>
      </a:defRPr>
    </a:lvl8pPr>
    <a:lvl9pPr marL="3657600" algn="l" defTabSz="914400" rtl="0" eaLnBrk="1" latinLnBrk="0" hangingPunct="1">
      <a:defRPr kumimoji="1" sz="2800" b="1" kern="1200">
        <a:solidFill>
          <a:schemeClr val="folHlink"/>
        </a:solidFill>
        <a:latin typeface="Times New Roman" pitchFamily="18" charset="0"/>
        <a:ea typeface="宋体" pitchFamily="2" charset="-122"/>
        <a:cs typeface="+mn-cs"/>
      </a:defRPr>
    </a:lvl9pPr>
  </p:defaultTextStyle>
  <p:extLst>
    <p:ext uri="{EFAFB233-063F-42B5-8137-9DF3F51BA10A}">
      <p15:sldGuideLst xmlns="" xmlns:p15="http://schemas.microsoft.com/office/powerpoint/2012/main">
        <p15:guide id="1" orient="horz">
          <p15:clr>
            <a:srgbClr val="A4A3A4"/>
          </p15:clr>
        </p15:guide>
        <p15:guide id="2">
          <p15:clr>
            <a:srgbClr val="A4A3A4"/>
          </p15:clr>
        </p15:guide>
      </p15:sldGuideLst>
    </p:ext>
    <p:ext uri="{2D200454-40CA-4A62-9FC3-DE9A4176ACB9}">
      <p15:notesGuideLst xmlns="" xmlns:p15="http://schemas.microsoft.com/office/powerpoint/2012/main">
        <p15:guide id="1" orient="horz" pos="3128">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801402"/>
    <a:srgbClr val="000099"/>
    <a:srgbClr val="6D3B67"/>
    <a:srgbClr val="33CC33"/>
    <a:srgbClr val="8FFFFF"/>
    <a:srgbClr val="009900"/>
    <a:srgbClr val="006666"/>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9289" autoAdjust="0"/>
    <p:restoredTop sz="99181" autoAdjust="0"/>
  </p:normalViewPr>
  <p:slideViewPr>
    <p:cSldViewPr>
      <p:cViewPr varScale="1">
        <p:scale>
          <a:sx n="113" d="100"/>
          <a:sy n="113" d="100"/>
        </p:scale>
        <p:origin x="-1584" y="-114"/>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426"/>
    </p:cViewPr>
  </p:sorterViewPr>
  <p:notesViewPr>
    <p:cSldViewPr>
      <p:cViewPr varScale="1">
        <p:scale>
          <a:sx n="77" d="100"/>
          <a:sy n="77" d="100"/>
        </p:scale>
        <p:origin x="-3348" y="-84"/>
      </p:cViewPr>
      <p:guideLst>
        <p:guide orient="horz" pos="3128"/>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826" name="Rectangle 1026"/>
          <p:cNvSpPr>
            <a:spLocks noGrp="1" noChangeArrowheads="1"/>
          </p:cNvSpPr>
          <p:nvPr>
            <p:ph type="hdr" sz="quarter"/>
          </p:nvPr>
        </p:nvSpPr>
        <p:spPr bwMode="auto">
          <a:xfrm>
            <a:off x="1" y="0"/>
            <a:ext cx="2946932" cy="496967"/>
          </a:xfrm>
          <a:prstGeom prst="rect">
            <a:avLst/>
          </a:prstGeom>
          <a:noFill/>
          <a:ln>
            <a:noFill/>
          </a:ln>
          <a:effectLst/>
        </p:spPr>
        <p:txBody>
          <a:bodyPr vert="horz" wrap="square" lIns="91525" tIns="45762" rIns="91525" bIns="45762" numCol="1" anchor="t" anchorCtr="0" compatLnSpc="1">
            <a:prstTxWarp prst="textNoShape">
              <a:avLst/>
            </a:prstTxWarp>
          </a:bodyPr>
          <a:lstStyle>
            <a:lvl1pPr algn="l">
              <a:spcBef>
                <a:spcPct val="0"/>
              </a:spcBef>
              <a:defRPr sz="1200">
                <a:solidFill>
                  <a:schemeClr val="tx2"/>
                </a:solidFill>
                <a:latin typeface="楷体_GB2312" pitchFamily="49" charset="-122"/>
                <a:ea typeface="楷体_GB2312" pitchFamily="49" charset="-122"/>
              </a:defRPr>
            </a:lvl1pPr>
          </a:lstStyle>
          <a:p>
            <a:pPr>
              <a:defRPr/>
            </a:pPr>
            <a:endParaRPr lang="en-US" altLang="zh-CN"/>
          </a:p>
        </p:txBody>
      </p:sp>
      <p:sp>
        <p:nvSpPr>
          <p:cNvPr id="205827" name="Rectangle 1027"/>
          <p:cNvSpPr>
            <a:spLocks noGrp="1" noChangeArrowheads="1"/>
          </p:cNvSpPr>
          <p:nvPr>
            <p:ph type="dt" sz="quarter" idx="1"/>
          </p:nvPr>
        </p:nvSpPr>
        <p:spPr bwMode="auto">
          <a:xfrm>
            <a:off x="3850743" y="0"/>
            <a:ext cx="2946932" cy="496967"/>
          </a:xfrm>
          <a:prstGeom prst="rect">
            <a:avLst/>
          </a:prstGeom>
          <a:noFill/>
          <a:ln>
            <a:noFill/>
          </a:ln>
          <a:effectLst/>
        </p:spPr>
        <p:txBody>
          <a:bodyPr vert="horz" wrap="square" lIns="91525" tIns="45762" rIns="91525" bIns="45762" numCol="1" anchor="t" anchorCtr="0" compatLnSpc="1">
            <a:prstTxWarp prst="textNoShape">
              <a:avLst/>
            </a:prstTxWarp>
          </a:bodyPr>
          <a:lstStyle>
            <a:lvl1pPr algn="r">
              <a:spcBef>
                <a:spcPct val="0"/>
              </a:spcBef>
              <a:defRPr sz="1200">
                <a:solidFill>
                  <a:schemeClr val="tx2"/>
                </a:solidFill>
                <a:latin typeface="楷体_GB2312" pitchFamily="49" charset="-122"/>
                <a:ea typeface="楷体_GB2312" pitchFamily="49" charset="-122"/>
              </a:defRPr>
            </a:lvl1pPr>
          </a:lstStyle>
          <a:p>
            <a:pPr>
              <a:defRPr/>
            </a:pPr>
            <a:fld id="{CB608C7F-C142-40DC-AEAA-38E57C1E4CDB}" type="datetime1">
              <a:rPr lang="zh-CN" altLang="en-US"/>
              <a:pPr>
                <a:defRPr/>
              </a:pPr>
              <a:t>2022/8/27</a:t>
            </a:fld>
            <a:endParaRPr lang="en-US" altLang="zh-CN" dirty="0"/>
          </a:p>
        </p:txBody>
      </p:sp>
      <p:sp>
        <p:nvSpPr>
          <p:cNvPr id="205828" name="Rectangle 1028"/>
          <p:cNvSpPr>
            <a:spLocks noGrp="1" noChangeArrowheads="1"/>
          </p:cNvSpPr>
          <p:nvPr>
            <p:ph type="ftr" sz="quarter" idx="2"/>
          </p:nvPr>
        </p:nvSpPr>
        <p:spPr bwMode="auto">
          <a:xfrm>
            <a:off x="1" y="9431259"/>
            <a:ext cx="2946932" cy="496967"/>
          </a:xfrm>
          <a:prstGeom prst="rect">
            <a:avLst/>
          </a:prstGeom>
          <a:noFill/>
          <a:ln>
            <a:noFill/>
          </a:ln>
          <a:effectLst/>
        </p:spPr>
        <p:txBody>
          <a:bodyPr vert="horz" wrap="square" lIns="91525" tIns="45762" rIns="91525" bIns="45762" numCol="1" anchor="b" anchorCtr="0" compatLnSpc="1">
            <a:prstTxWarp prst="textNoShape">
              <a:avLst/>
            </a:prstTxWarp>
          </a:bodyPr>
          <a:lstStyle>
            <a:lvl1pPr algn="l">
              <a:spcBef>
                <a:spcPct val="0"/>
              </a:spcBef>
              <a:defRPr sz="1200">
                <a:solidFill>
                  <a:schemeClr val="tx2"/>
                </a:solidFill>
                <a:latin typeface="楷体_GB2312" pitchFamily="49" charset="-122"/>
                <a:ea typeface="楷体_GB2312" pitchFamily="49" charset="-122"/>
              </a:defRPr>
            </a:lvl1pPr>
          </a:lstStyle>
          <a:p>
            <a:pPr>
              <a:defRPr/>
            </a:pPr>
            <a:endParaRPr lang="en-US" altLang="zh-CN"/>
          </a:p>
        </p:txBody>
      </p:sp>
      <p:sp>
        <p:nvSpPr>
          <p:cNvPr id="205829" name="Rectangle 1029"/>
          <p:cNvSpPr>
            <a:spLocks noGrp="1" noChangeArrowheads="1"/>
          </p:cNvSpPr>
          <p:nvPr>
            <p:ph type="sldNum" sz="quarter" idx="3"/>
          </p:nvPr>
        </p:nvSpPr>
        <p:spPr bwMode="auto">
          <a:xfrm>
            <a:off x="3850743" y="9431259"/>
            <a:ext cx="2946932" cy="496967"/>
          </a:xfrm>
          <a:prstGeom prst="rect">
            <a:avLst/>
          </a:prstGeom>
          <a:noFill/>
          <a:ln>
            <a:noFill/>
          </a:ln>
          <a:effectLst/>
        </p:spPr>
        <p:txBody>
          <a:bodyPr vert="horz" wrap="square" lIns="91525" tIns="45762" rIns="91525" bIns="45762" numCol="1" anchor="b" anchorCtr="0" compatLnSpc="1">
            <a:prstTxWarp prst="textNoShape">
              <a:avLst/>
            </a:prstTxWarp>
          </a:bodyPr>
          <a:lstStyle>
            <a:lvl1pPr algn="r">
              <a:spcBef>
                <a:spcPct val="0"/>
              </a:spcBef>
              <a:defRPr sz="1200">
                <a:solidFill>
                  <a:schemeClr val="tx2"/>
                </a:solidFill>
                <a:latin typeface="楷体_GB2312" pitchFamily="49" charset="-122"/>
                <a:ea typeface="楷体_GB2312" pitchFamily="49" charset="-122"/>
              </a:defRPr>
            </a:lvl1pPr>
          </a:lstStyle>
          <a:p>
            <a:pPr>
              <a:defRPr/>
            </a:pPr>
            <a:fld id="{5DB81B6D-0C68-47C4-8790-593BA80F40F7}" type="slidenum">
              <a:rPr lang="en-US" altLang="zh-CN"/>
              <a:pPr>
                <a:defRPr/>
              </a:pPr>
              <a:t>‹#›</a:t>
            </a:fld>
            <a:endParaRPr lang="en-US" altLang="zh-CN"/>
          </a:p>
        </p:txBody>
      </p:sp>
    </p:spTree>
    <p:extLst>
      <p:ext uri="{BB962C8B-B14F-4D97-AF65-F5344CB8AC3E}">
        <p14:creationId xmlns:p14="http://schemas.microsoft.com/office/powerpoint/2010/main" val="2426778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62" name="Rectangle 1026"/>
          <p:cNvSpPr>
            <a:spLocks noGrp="1" noChangeArrowheads="1"/>
          </p:cNvSpPr>
          <p:nvPr>
            <p:ph type="hdr" sz="quarter"/>
          </p:nvPr>
        </p:nvSpPr>
        <p:spPr bwMode="auto">
          <a:xfrm>
            <a:off x="1" y="0"/>
            <a:ext cx="2946932" cy="496967"/>
          </a:xfrm>
          <a:prstGeom prst="rect">
            <a:avLst/>
          </a:prstGeom>
          <a:noFill/>
          <a:ln>
            <a:noFill/>
          </a:ln>
          <a:effectLst/>
        </p:spPr>
        <p:txBody>
          <a:bodyPr vert="horz" wrap="square" lIns="91525" tIns="45762" rIns="91525" bIns="45762" numCol="1" anchor="t" anchorCtr="0" compatLnSpc="1">
            <a:prstTxWarp prst="textNoShape">
              <a:avLst/>
            </a:prstTxWarp>
          </a:bodyPr>
          <a:lstStyle>
            <a:lvl1pPr algn="l">
              <a:spcBef>
                <a:spcPct val="0"/>
              </a:spcBef>
              <a:defRPr sz="1200" b="0">
                <a:solidFill>
                  <a:schemeClr val="tx1"/>
                </a:solidFill>
                <a:ea typeface="宋体" pitchFamily="2" charset="-122"/>
              </a:defRPr>
            </a:lvl1pPr>
          </a:lstStyle>
          <a:p>
            <a:pPr>
              <a:defRPr/>
            </a:pPr>
            <a:endParaRPr lang="en-US" altLang="zh-CN"/>
          </a:p>
        </p:txBody>
      </p:sp>
      <p:sp>
        <p:nvSpPr>
          <p:cNvPr id="296963" name="Rectangle 1027"/>
          <p:cNvSpPr>
            <a:spLocks noGrp="1" noChangeArrowheads="1"/>
          </p:cNvSpPr>
          <p:nvPr>
            <p:ph type="dt" idx="1"/>
          </p:nvPr>
        </p:nvSpPr>
        <p:spPr bwMode="auto">
          <a:xfrm>
            <a:off x="3849153" y="0"/>
            <a:ext cx="2946932" cy="496967"/>
          </a:xfrm>
          <a:prstGeom prst="rect">
            <a:avLst/>
          </a:prstGeom>
          <a:noFill/>
          <a:ln>
            <a:noFill/>
          </a:ln>
          <a:effectLst/>
        </p:spPr>
        <p:txBody>
          <a:bodyPr vert="horz" wrap="square" lIns="91525" tIns="45762" rIns="91525" bIns="45762" numCol="1" anchor="t" anchorCtr="0" compatLnSpc="1">
            <a:prstTxWarp prst="textNoShape">
              <a:avLst/>
            </a:prstTxWarp>
          </a:bodyPr>
          <a:lstStyle>
            <a:lvl1pPr algn="r">
              <a:spcBef>
                <a:spcPct val="0"/>
              </a:spcBef>
              <a:defRPr sz="1200" b="0">
                <a:solidFill>
                  <a:schemeClr val="tx1"/>
                </a:solidFill>
                <a:ea typeface="宋体" pitchFamily="2" charset="-122"/>
              </a:defRPr>
            </a:lvl1pPr>
          </a:lstStyle>
          <a:p>
            <a:pPr>
              <a:defRPr/>
            </a:pPr>
            <a:fld id="{25E1EB22-031B-4EE4-B0A1-24A1C0D5DCAE}" type="datetime1">
              <a:rPr lang="zh-CN" altLang="en-US"/>
              <a:pPr>
                <a:defRPr/>
              </a:pPr>
              <a:t>2022/8/27</a:t>
            </a:fld>
            <a:endParaRPr lang="en-US" altLang="zh-CN"/>
          </a:p>
        </p:txBody>
      </p:sp>
      <p:sp>
        <p:nvSpPr>
          <p:cNvPr id="69636" name="Rectangle 1028"/>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296965" name="Rectangle 1029"/>
          <p:cNvSpPr>
            <a:spLocks noGrp="1" noChangeArrowheads="1"/>
          </p:cNvSpPr>
          <p:nvPr>
            <p:ph type="body" sz="quarter" idx="3"/>
          </p:nvPr>
        </p:nvSpPr>
        <p:spPr bwMode="auto">
          <a:xfrm>
            <a:off x="679451" y="4715630"/>
            <a:ext cx="5438776" cy="4467939"/>
          </a:xfrm>
          <a:prstGeom prst="rect">
            <a:avLst/>
          </a:prstGeom>
          <a:noFill/>
          <a:ln>
            <a:noFill/>
          </a:ln>
          <a:effectLst/>
        </p:spPr>
        <p:txBody>
          <a:bodyPr vert="horz" wrap="square" lIns="91525" tIns="45762" rIns="91525" bIns="45762"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96966" name="Rectangle 1030"/>
          <p:cNvSpPr>
            <a:spLocks noGrp="1" noChangeArrowheads="1"/>
          </p:cNvSpPr>
          <p:nvPr>
            <p:ph type="ftr" sz="quarter" idx="4"/>
          </p:nvPr>
        </p:nvSpPr>
        <p:spPr bwMode="auto">
          <a:xfrm>
            <a:off x="1" y="9431259"/>
            <a:ext cx="2946932" cy="495379"/>
          </a:xfrm>
          <a:prstGeom prst="rect">
            <a:avLst/>
          </a:prstGeom>
          <a:noFill/>
          <a:ln>
            <a:noFill/>
          </a:ln>
          <a:effectLst/>
        </p:spPr>
        <p:txBody>
          <a:bodyPr vert="horz" wrap="square" lIns="91525" tIns="45762" rIns="91525" bIns="45762" numCol="1" anchor="b" anchorCtr="0" compatLnSpc="1">
            <a:prstTxWarp prst="textNoShape">
              <a:avLst/>
            </a:prstTxWarp>
          </a:bodyPr>
          <a:lstStyle>
            <a:lvl1pPr algn="l">
              <a:spcBef>
                <a:spcPct val="0"/>
              </a:spcBef>
              <a:defRPr sz="1200" b="0">
                <a:solidFill>
                  <a:schemeClr val="tx1"/>
                </a:solidFill>
                <a:ea typeface="宋体" pitchFamily="2" charset="-122"/>
              </a:defRPr>
            </a:lvl1pPr>
          </a:lstStyle>
          <a:p>
            <a:pPr>
              <a:defRPr/>
            </a:pPr>
            <a:endParaRPr lang="en-US" altLang="zh-CN"/>
          </a:p>
        </p:txBody>
      </p:sp>
      <p:sp>
        <p:nvSpPr>
          <p:cNvPr id="296967" name="Rectangle 1031"/>
          <p:cNvSpPr>
            <a:spLocks noGrp="1" noChangeArrowheads="1"/>
          </p:cNvSpPr>
          <p:nvPr>
            <p:ph type="sldNum" sz="quarter" idx="5"/>
          </p:nvPr>
        </p:nvSpPr>
        <p:spPr bwMode="auto">
          <a:xfrm>
            <a:off x="3849153" y="9431259"/>
            <a:ext cx="2946932" cy="495379"/>
          </a:xfrm>
          <a:prstGeom prst="rect">
            <a:avLst/>
          </a:prstGeom>
          <a:noFill/>
          <a:ln>
            <a:noFill/>
          </a:ln>
          <a:effectLst/>
        </p:spPr>
        <p:txBody>
          <a:bodyPr vert="horz" wrap="square" lIns="91525" tIns="45762" rIns="91525" bIns="45762" numCol="1" anchor="b" anchorCtr="0" compatLnSpc="1">
            <a:prstTxWarp prst="textNoShape">
              <a:avLst/>
            </a:prstTxWarp>
          </a:bodyPr>
          <a:lstStyle>
            <a:lvl1pPr algn="r">
              <a:spcBef>
                <a:spcPct val="0"/>
              </a:spcBef>
              <a:defRPr sz="1200" b="0">
                <a:solidFill>
                  <a:schemeClr val="tx1"/>
                </a:solidFill>
                <a:ea typeface="宋体" pitchFamily="2" charset="-122"/>
              </a:defRPr>
            </a:lvl1pPr>
          </a:lstStyle>
          <a:p>
            <a:pPr>
              <a:defRPr/>
            </a:pPr>
            <a:fld id="{69DD2B63-E8C6-439A-BBF1-04EFCCA223F3}" type="slidenum">
              <a:rPr lang="en-US" altLang="zh-CN"/>
              <a:pPr>
                <a:defRPr/>
              </a:pPr>
              <a:t>‹#›</a:t>
            </a:fld>
            <a:endParaRPr lang="en-US" altLang="zh-CN"/>
          </a:p>
        </p:txBody>
      </p:sp>
    </p:spTree>
    <p:extLst>
      <p:ext uri="{BB962C8B-B14F-4D97-AF65-F5344CB8AC3E}">
        <p14:creationId xmlns:p14="http://schemas.microsoft.com/office/powerpoint/2010/main" val="3080490824"/>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027"/>
          <p:cNvSpPr>
            <a:spLocks noGrp="1" noChangeArrowheads="1"/>
          </p:cNvSpPr>
          <p:nvPr>
            <p:ph type="sldNum" sz="quarter" idx="10"/>
          </p:nvPr>
        </p:nvSpPr>
        <p:spPr>
          <a:ln/>
        </p:spPr>
        <p:txBody>
          <a:bodyPr/>
          <a:lstStyle>
            <a:lvl1pPr>
              <a:defRPr/>
            </a:lvl1pPr>
          </a:lstStyle>
          <a:p>
            <a:pPr>
              <a:defRPr/>
            </a:pPr>
            <a:fld id="{0F274549-9499-457C-A39C-735A663DF07F}" type="slidenum">
              <a:rPr lang="en-US" altLang="zh-CN"/>
              <a:pPr>
                <a:defRPr/>
              </a:pPr>
              <a:t>‹#›</a:t>
            </a:fld>
            <a:endParaRPr lang="en-US" altLang="zh-CN"/>
          </a:p>
        </p:txBody>
      </p:sp>
      <p:sp>
        <p:nvSpPr>
          <p:cNvPr id="5" name="Rectangle 1029"/>
          <p:cNvSpPr>
            <a:spLocks noGrp="1" noChangeArrowheads="1"/>
          </p:cNvSpPr>
          <p:nvPr>
            <p:ph type="dt" sz="half" idx="11"/>
          </p:nvPr>
        </p:nvSpPr>
        <p:spPr>
          <a:ln/>
        </p:spPr>
        <p:txBody>
          <a:bodyPr/>
          <a:lstStyle>
            <a:lvl1pPr>
              <a:defRPr/>
            </a:lvl1pPr>
          </a:lstStyle>
          <a:p>
            <a:pPr>
              <a:defRPr/>
            </a:pPr>
            <a:fld id="{59C5D201-A928-4C27-A7BD-74F052CAF917}" type="datetime1">
              <a:rPr lang="zh-CN" altLang="en-US"/>
              <a:pPr>
                <a:defRPr/>
              </a:pPr>
              <a:t>2022/8/27</a:t>
            </a:fld>
            <a:endParaRPr lang="zh-CN" altLang="zh-CN"/>
          </a:p>
        </p:txBody>
      </p:sp>
    </p:spTree>
  </p:cSld>
  <p:clrMapOvr>
    <a:masterClrMapping/>
  </p:clrMapOvr>
  <p:transition advTm="19657">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27"/>
          <p:cNvSpPr>
            <a:spLocks noGrp="1" noChangeArrowheads="1"/>
          </p:cNvSpPr>
          <p:nvPr>
            <p:ph type="sldNum" sz="quarter" idx="10"/>
          </p:nvPr>
        </p:nvSpPr>
        <p:spPr>
          <a:ln/>
        </p:spPr>
        <p:txBody>
          <a:bodyPr/>
          <a:lstStyle>
            <a:lvl1pPr>
              <a:defRPr/>
            </a:lvl1pPr>
          </a:lstStyle>
          <a:p>
            <a:pPr>
              <a:defRPr/>
            </a:pPr>
            <a:fld id="{1EFFE48D-31D4-4CE1-8258-FFA5A20EDCC3}" type="slidenum">
              <a:rPr lang="en-US" altLang="zh-CN"/>
              <a:pPr>
                <a:defRPr/>
              </a:pPr>
              <a:t>‹#›</a:t>
            </a:fld>
            <a:endParaRPr lang="en-US" altLang="zh-CN"/>
          </a:p>
        </p:txBody>
      </p:sp>
      <p:sp>
        <p:nvSpPr>
          <p:cNvPr id="5" name="Rectangle 1029"/>
          <p:cNvSpPr>
            <a:spLocks noGrp="1" noChangeArrowheads="1"/>
          </p:cNvSpPr>
          <p:nvPr>
            <p:ph type="dt" sz="half" idx="11"/>
          </p:nvPr>
        </p:nvSpPr>
        <p:spPr>
          <a:ln/>
        </p:spPr>
        <p:txBody>
          <a:bodyPr/>
          <a:lstStyle>
            <a:lvl1pPr>
              <a:defRPr/>
            </a:lvl1pPr>
          </a:lstStyle>
          <a:p>
            <a:pPr>
              <a:defRPr/>
            </a:pPr>
            <a:fld id="{523E7F9B-ACF5-4784-8B08-E094281782AA}" type="datetime1">
              <a:rPr lang="zh-CN" altLang="en-US"/>
              <a:pPr>
                <a:defRPr/>
              </a:pPr>
              <a:t>2022/8/27</a:t>
            </a:fld>
            <a:endParaRPr lang="zh-CN" altLang="zh-CN"/>
          </a:p>
        </p:txBody>
      </p:sp>
    </p:spTree>
  </p:cSld>
  <p:clrMapOvr>
    <a:masterClrMapping/>
  </p:clrMapOvr>
  <p:transition advTm="19657">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27"/>
          <p:cNvSpPr>
            <a:spLocks noGrp="1" noChangeArrowheads="1"/>
          </p:cNvSpPr>
          <p:nvPr>
            <p:ph type="sldNum" sz="quarter" idx="10"/>
          </p:nvPr>
        </p:nvSpPr>
        <p:spPr>
          <a:ln/>
        </p:spPr>
        <p:txBody>
          <a:bodyPr/>
          <a:lstStyle>
            <a:lvl1pPr>
              <a:defRPr/>
            </a:lvl1pPr>
          </a:lstStyle>
          <a:p>
            <a:pPr>
              <a:defRPr/>
            </a:pPr>
            <a:fld id="{E0B6CFE1-F301-4DCB-8E89-D4112E4FDB2E}" type="slidenum">
              <a:rPr lang="en-US" altLang="zh-CN"/>
              <a:pPr>
                <a:defRPr/>
              </a:pPr>
              <a:t>‹#›</a:t>
            </a:fld>
            <a:endParaRPr lang="en-US" altLang="zh-CN"/>
          </a:p>
        </p:txBody>
      </p:sp>
      <p:sp>
        <p:nvSpPr>
          <p:cNvPr id="5" name="Rectangle 1029"/>
          <p:cNvSpPr>
            <a:spLocks noGrp="1" noChangeArrowheads="1"/>
          </p:cNvSpPr>
          <p:nvPr>
            <p:ph type="dt" sz="half" idx="11"/>
          </p:nvPr>
        </p:nvSpPr>
        <p:spPr>
          <a:ln/>
        </p:spPr>
        <p:txBody>
          <a:bodyPr/>
          <a:lstStyle>
            <a:lvl1pPr>
              <a:defRPr/>
            </a:lvl1pPr>
          </a:lstStyle>
          <a:p>
            <a:pPr>
              <a:defRPr/>
            </a:pPr>
            <a:fld id="{DFC72DE1-FF0D-413B-8678-1BE1F413EB5D}" type="datetime1">
              <a:rPr lang="zh-CN" altLang="en-US"/>
              <a:pPr>
                <a:defRPr/>
              </a:pPr>
              <a:t>2022/8/27</a:t>
            </a:fld>
            <a:endParaRPr lang="zh-CN" altLang="zh-CN"/>
          </a:p>
        </p:txBody>
      </p:sp>
    </p:spTree>
  </p:cSld>
  <p:clrMapOvr>
    <a:masterClrMapping/>
  </p:clrMapOvr>
  <p:transition advTm="19657">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27"/>
          <p:cNvSpPr>
            <a:spLocks noGrp="1" noChangeArrowheads="1"/>
          </p:cNvSpPr>
          <p:nvPr>
            <p:ph type="sldNum" sz="quarter" idx="10"/>
          </p:nvPr>
        </p:nvSpPr>
        <p:spPr>
          <a:ln/>
        </p:spPr>
        <p:txBody>
          <a:bodyPr/>
          <a:lstStyle>
            <a:lvl1pPr>
              <a:defRPr/>
            </a:lvl1pPr>
          </a:lstStyle>
          <a:p>
            <a:pPr>
              <a:defRPr/>
            </a:pPr>
            <a:fld id="{7185527D-09A7-4A19-94D3-45A9D5CC4513}" type="slidenum">
              <a:rPr lang="en-US" altLang="zh-CN"/>
              <a:pPr>
                <a:defRPr/>
              </a:pPr>
              <a:t>‹#›</a:t>
            </a:fld>
            <a:endParaRPr lang="en-US" altLang="zh-CN"/>
          </a:p>
        </p:txBody>
      </p:sp>
      <p:sp>
        <p:nvSpPr>
          <p:cNvPr id="6" name="Rectangle 1029"/>
          <p:cNvSpPr>
            <a:spLocks noGrp="1" noChangeArrowheads="1"/>
          </p:cNvSpPr>
          <p:nvPr>
            <p:ph type="dt" sz="half" idx="11"/>
          </p:nvPr>
        </p:nvSpPr>
        <p:spPr>
          <a:ln/>
        </p:spPr>
        <p:txBody>
          <a:bodyPr/>
          <a:lstStyle>
            <a:lvl1pPr>
              <a:defRPr/>
            </a:lvl1pPr>
          </a:lstStyle>
          <a:p>
            <a:pPr>
              <a:defRPr/>
            </a:pPr>
            <a:fld id="{C851512A-4D54-4A05-BE0F-6AE874316541}" type="datetime1">
              <a:rPr lang="zh-CN" altLang="en-US"/>
              <a:pPr>
                <a:defRPr/>
              </a:pPr>
              <a:t>2022/8/27</a:t>
            </a:fld>
            <a:endParaRPr lang="zh-CN" altLang="zh-CN"/>
          </a:p>
        </p:txBody>
      </p:sp>
    </p:spTree>
  </p:cSld>
  <p:clrMapOvr>
    <a:masterClrMapping/>
  </p:clrMapOvr>
  <p:transition advTm="19657">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027"/>
          <p:cNvSpPr>
            <a:spLocks noGrp="1" noChangeArrowheads="1"/>
          </p:cNvSpPr>
          <p:nvPr>
            <p:ph type="sldNum" sz="quarter" idx="10"/>
          </p:nvPr>
        </p:nvSpPr>
        <p:spPr>
          <a:ln/>
        </p:spPr>
        <p:txBody>
          <a:bodyPr/>
          <a:lstStyle>
            <a:lvl1pPr>
              <a:defRPr/>
            </a:lvl1pPr>
          </a:lstStyle>
          <a:p>
            <a:pPr>
              <a:defRPr/>
            </a:pPr>
            <a:fld id="{F9763421-7D5E-4FBC-B98C-E3A8D532322C}" type="slidenum">
              <a:rPr lang="en-US" altLang="zh-CN"/>
              <a:pPr>
                <a:defRPr/>
              </a:pPr>
              <a:t>‹#›</a:t>
            </a:fld>
            <a:endParaRPr lang="en-US" altLang="zh-CN"/>
          </a:p>
        </p:txBody>
      </p:sp>
      <p:sp>
        <p:nvSpPr>
          <p:cNvPr id="4" name="Rectangle 1029"/>
          <p:cNvSpPr>
            <a:spLocks noGrp="1" noChangeArrowheads="1"/>
          </p:cNvSpPr>
          <p:nvPr>
            <p:ph type="dt" sz="half" idx="11"/>
          </p:nvPr>
        </p:nvSpPr>
        <p:spPr>
          <a:ln/>
        </p:spPr>
        <p:txBody>
          <a:bodyPr/>
          <a:lstStyle>
            <a:lvl1pPr>
              <a:defRPr/>
            </a:lvl1pPr>
          </a:lstStyle>
          <a:p>
            <a:pPr>
              <a:defRPr/>
            </a:pPr>
            <a:fld id="{28317CC7-B022-4E93-8B67-1F2A7C413AB8}" type="datetime1">
              <a:rPr lang="zh-CN" altLang="en-US"/>
              <a:pPr>
                <a:defRPr/>
              </a:pPr>
              <a:t>2022/8/27</a:t>
            </a:fld>
            <a:endParaRPr lang="zh-CN" altLang="zh-CN"/>
          </a:p>
        </p:txBody>
      </p:sp>
    </p:spTree>
  </p:cSld>
  <p:clrMapOvr>
    <a:masterClrMapping/>
  </p:clrMapOvr>
  <p:transition advTm="19657">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dirty="0"/>
              <a:t>单击此处编辑母版标题样式</a:t>
            </a:r>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
        <p:nvSpPr>
          <p:cNvPr id="4" name="Rectangle 1027"/>
          <p:cNvSpPr>
            <a:spLocks noGrp="1" noChangeArrowheads="1"/>
          </p:cNvSpPr>
          <p:nvPr>
            <p:ph type="sldNum" sz="quarter" idx="10"/>
          </p:nvPr>
        </p:nvSpPr>
        <p:spPr>
          <a:ln/>
        </p:spPr>
        <p:txBody>
          <a:bodyPr/>
          <a:lstStyle>
            <a:lvl1pPr>
              <a:defRPr/>
            </a:lvl1pPr>
          </a:lstStyle>
          <a:p>
            <a:pPr>
              <a:defRPr/>
            </a:pPr>
            <a:fld id="{A0F58D11-202A-497B-AE92-0C6CE086B607}" type="slidenum">
              <a:rPr lang="en-US" altLang="zh-CN"/>
              <a:pPr>
                <a:defRPr/>
              </a:pPr>
              <a:t>‹#›</a:t>
            </a:fld>
            <a:endParaRPr lang="en-US" altLang="zh-CN" dirty="0"/>
          </a:p>
        </p:txBody>
      </p:sp>
      <p:sp>
        <p:nvSpPr>
          <p:cNvPr id="5" name="Rectangle 1029"/>
          <p:cNvSpPr>
            <a:spLocks noGrp="1" noChangeArrowheads="1"/>
          </p:cNvSpPr>
          <p:nvPr>
            <p:ph type="dt" sz="half" idx="11"/>
          </p:nvPr>
        </p:nvSpPr>
        <p:spPr>
          <a:ln/>
        </p:spPr>
        <p:txBody>
          <a:bodyPr/>
          <a:lstStyle>
            <a:lvl1pPr>
              <a:defRPr/>
            </a:lvl1pPr>
          </a:lstStyle>
          <a:p>
            <a:pPr>
              <a:defRPr/>
            </a:pPr>
            <a:fld id="{3BF27316-17DD-4E74-AEA6-4970099C3C5B}" type="datetime1">
              <a:rPr lang="zh-CN" altLang="en-US"/>
              <a:pPr>
                <a:defRPr/>
              </a:pPr>
              <a:t>2022/8/27</a:t>
            </a:fld>
            <a:endParaRPr lang="zh-CN" altLang="zh-CN" dirty="0"/>
          </a:p>
        </p:txBody>
      </p:sp>
    </p:spTree>
  </p:cSld>
  <p:clrMapOvr>
    <a:masterClrMapping/>
  </p:clrMapOvr>
  <p:transition advTm="19657">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dirty="0"/>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27"/>
          <p:cNvSpPr>
            <a:spLocks noGrp="1" noChangeArrowheads="1"/>
          </p:cNvSpPr>
          <p:nvPr>
            <p:ph type="sldNum" sz="quarter" idx="10"/>
          </p:nvPr>
        </p:nvSpPr>
        <p:spPr>
          <a:ln/>
        </p:spPr>
        <p:txBody>
          <a:bodyPr/>
          <a:lstStyle>
            <a:lvl1pPr>
              <a:defRPr/>
            </a:lvl1pPr>
          </a:lstStyle>
          <a:p>
            <a:pPr>
              <a:defRPr/>
            </a:pPr>
            <a:fld id="{C9EF11A0-BCD0-48CE-B96C-9EE0B2B38C90}" type="slidenum">
              <a:rPr lang="en-US" altLang="zh-CN"/>
              <a:pPr>
                <a:defRPr/>
              </a:pPr>
              <a:t>‹#›</a:t>
            </a:fld>
            <a:endParaRPr lang="en-US" altLang="zh-CN" dirty="0"/>
          </a:p>
        </p:txBody>
      </p:sp>
      <p:sp>
        <p:nvSpPr>
          <p:cNvPr id="5" name="Rectangle 1029"/>
          <p:cNvSpPr>
            <a:spLocks noGrp="1" noChangeArrowheads="1"/>
          </p:cNvSpPr>
          <p:nvPr>
            <p:ph type="dt" sz="half" idx="11"/>
          </p:nvPr>
        </p:nvSpPr>
        <p:spPr>
          <a:ln/>
        </p:spPr>
        <p:txBody>
          <a:bodyPr/>
          <a:lstStyle>
            <a:lvl1pPr>
              <a:defRPr/>
            </a:lvl1pPr>
          </a:lstStyle>
          <a:p>
            <a:pPr>
              <a:defRPr/>
            </a:pPr>
            <a:fld id="{1416214C-6A89-47BA-B3F7-06E655FB13BD}" type="datetime1">
              <a:rPr lang="zh-CN" altLang="en-US"/>
              <a:pPr>
                <a:defRPr/>
              </a:pPr>
              <a:t>2022/8/27</a:t>
            </a:fld>
            <a:endParaRPr lang="zh-CN" altLang="zh-CN" dirty="0"/>
          </a:p>
        </p:txBody>
      </p:sp>
    </p:spTree>
  </p:cSld>
  <p:clrMapOvr>
    <a:masterClrMapping/>
  </p:clrMapOvr>
  <p:transition advTm="19657">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27"/>
          <p:cNvSpPr>
            <a:spLocks noGrp="1" noChangeArrowheads="1"/>
          </p:cNvSpPr>
          <p:nvPr>
            <p:ph type="sldNum" sz="quarter" idx="10"/>
          </p:nvPr>
        </p:nvSpPr>
        <p:spPr>
          <a:ln/>
        </p:spPr>
        <p:txBody>
          <a:bodyPr/>
          <a:lstStyle>
            <a:lvl1pPr>
              <a:defRPr/>
            </a:lvl1pPr>
          </a:lstStyle>
          <a:p>
            <a:pPr>
              <a:defRPr/>
            </a:pPr>
            <a:fld id="{24FF3847-7236-4FAE-8933-5DEFA11905A4}" type="slidenum">
              <a:rPr lang="en-US" altLang="zh-CN"/>
              <a:pPr>
                <a:defRPr/>
              </a:pPr>
              <a:t>‹#›</a:t>
            </a:fld>
            <a:endParaRPr lang="en-US" altLang="zh-CN"/>
          </a:p>
        </p:txBody>
      </p:sp>
      <p:sp>
        <p:nvSpPr>
          <p:cNvPr id="5" name="Rectangle 1029"/>
          <p:cNvSpPr>
            <a:spLocks noGrp="1" noChangeArrowheads="1"/>
          </p:cNvSpPr>
          <p:nvPr>
            <p:ph type="dt" sz="half" idx="11"/>
          </p:nvPr>
        </p:nvSpPr>
        <p:spPr>
          <a:ln/>
        </p:spPr>
        <p:txBody>
          <a:bodyPr/>
          <a:lstStyle>
            <a:lvl1pPr>
              <a:defRPr/>
            </a:lvl1pPr>
          </a:lstStyle>
          <a:p>
            <a:pPr>
              <a:defRPr/>
            </a:pPr>
            <a:fld id="{555171D4-9892-4464-9994-C83362BFE0E7}" type="datetime1">
              <a:rPr lang="zh-CN" altLang="en-US"/>
              <a:pPr>
                <a:defRPr/>
              </a:pPr>
              <a:t>2022/8/27</a:t>
            </a:fld>
            <a:endParaRPr lang="zh-CN" altLang="zh-CN"/>
          </a:p>
        </p:txBody>
      </p:sp>
    </p:spTree>
  </p:cSld>
  <p:clrMapOvr>
    <a:masterClrMapping/>
  </p:clrMapOvr>
  <p:transition advTm="19657">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27"/>
          <p:cNvSpPr>
            <a:spLocks noGrp="1" noChangeArrowheads="1"/>
          </p:cNvSpPr>
          <p:nvPr>
            <p:ph type="sldNum" sz="quarter" idx="10"/>
          </p:nvPr>
        </p:nvSpPr>
        <p:spPr>
          <a:ln/>
        </p:spPr>
        <p:txBody>
          <a:bodyPr/>
          <a:lstStyle>
            <a:lvl1pPr>
              <a:defRPr/>
            </a:lvl1pPr>
          </a:lstStyle>
          <a:p>
            <a:pPr>
              <a:defRPr/>
            </a:pPr>
            <a:fld id="{30ECE013-70EB-4CDD-B5F5-092D71D00376}" type="slidenum">
              <a:rPr lang="en-US" altLang="zh-CN"/>
              <a:pPr>
                <a:defRPr/>
              </a:pPr>
              <a:t>‹#›</a:t>
            </a:fld>
            <a:endParaRPr lang="en-US" altLang="zh-CN"/>
          </a:p>
        </p:txBody>
      </p:sp>
      <p:sp>
        <p:nvSpPr>
          <p:cNvPr id="6" name="Rectangle 1029"/>
          <p:cNvSpPr>
            <a:spLocks noGrp="1" noChangeArrowheads="1"/>
          </p:cNvSpPr>
          <p:nvPr>
            <p:ph type="dt" sz="half" idx="11"/>
          </p:nvPr>
        </p:nvSpPr>
        <p:spPr>
          <a:ln/>
        </p:spPr>
        <p:txBody>
          <a:bodyPr/>
          <a:lstStyle>
            <a:lvl1pPr>
              <a:defRPr/>
            </a:lvl1pPr>
          </a:lstStyle>
          <a:p>
            <a:pPr>
              <a:defRPr/>
            </a:pPr>
            <a:fld id="{432E5D9B-A5FF-43A1-AB6A-E7F1BB85ACA3}" type="datetime1">
              <a:rPr lang="zh-CN" altLang="en-US"/>
              <a:pPr>
                <a:defRPr/>
              </a:pPr>
              <a:t>2022/8/27</a:t>
            </a:fld>
            <a:endParaRPr lang="zh-CN" altLang="zh-CN"/>
          </a:p>
        </p:txBody>
      </p:sp>
    </p:spTree>
  </p:cSld>
  <p:clrMapOvr>
    <a:masterClrMapping/>
  </p:clrMapOvr>
  <p:transition advTm="19657">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27"/>
          <p:cNvSpPr>
            <a:spLocks noGrp="1" noChangeArrowheads="1"/>
          </p:cNvSpPr>
          <p:nvPr>
            <p:ph type="sldNum" sz="quarter" idx="10"/>
          </p:nvPr>
        </p:nvSpPr>
        <p:spPr>
          <a:ln/>
        </p:spPr>
        <p:txBody>
          <a:bodyPr/>
          <a:lstStyle>
            <a:lvl1pPr>
              <a:defRPr/>
            </a:lvl1pPr>
          </a:lstStyle>
          <a:p>
            <a:pPr>
              <a:defRPr/>
            </a:pPr>
            <a:fld id="{88C7EAC3-F79C-428D-8EB3-39C4B62FD935}" type="slidenum">
              <a:rPr lang="en-US" altLang="zh-CN"/>
              <a:pPr>
                <a:defRPr/>
              </a:pPr>
              <a:t>‹#›</a:t>
            </a:fld>
            <a:endParaRPr lang="en-US" altLang="zh-CN"/>
          </a:p>
        </p:txBody>
      </p:sp>
      <p:sp>
        <p:nvSpPr>
          <p:cNvPr id="8" name="Rectangle 1029"/>
          <p:cNvSpPr>
            <a:spLocks noGrp="1" noChangeArrowheads="1"/>
          </p:cNvSpPr>
          <p:nvPr>
            <p:ph type="dt" sz="half" idx="11"/>
          </p:nvPr>
        </p:nvSpPr>
        <p:spPr>
          <a:ln/>
        </p:spPr>
        <p:txBody>
          <a:bodyPr/>
          <a:lstStyle>
            <a:lvl1pPr>
              <a:defRPr/>
            </a:lvl1pPr>
          </a:lstStyle>
          <a:p>
            <a:pPr>
              <a:defRPr/>
            </a:pPr>
            <a:fld id="{3C08C644-13BA-438B-BB6C-CBFBAA7E0FAB}" type="datetime1">
              <a:rPr lang="zh-CN" altLang="en-US"/>
              <a:pPr>
                <a:defRPr/>
              </a:pPr>
              <a:t>2022/8/27</a:t>
            </a:fld>
            <a:endParaRPr lang="zh-CN" altLang="zh-CN"/>
          </a:p>
        </p:txBody>
      </p:sp>
    </p:spTree>
  </p:cSld>
  <p:clrMapOvr>
    <a:masterClrMapping/>
  </p:clrMapOvr>
  <p:transition advTm="19657">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1027"/>
          <p:cNvSpPr>
            <a:spLocks noGrp="1" noChangeArrowheads="1"/>
          </p:cNvSpPr>
          <p:nvPr>
            <p:ph type="sldNum" sz="quarter" idx="10"/>
          </p:nvPr>
        </p:nvSpPr>
        <p:spPr>
          <a:ln/>
        </p:spPr>
        <p:txBody>
          <a:bodyPr/>
          <a:lstStyle>
            <a:lvl1pPr>
              <a:defRPr/>
            </a:lvl1pPr>
          </a:lstStyle>
          <a:p>
            <a:pPr>
              <a:defRPr/>
            </a:pPr>
            <a:fld id="{CF3F916A-85D2-43E2-9FAF-42E2DD37254C}" type="slidenum">
              <a:rPr lang="en-US" altLang="zh-CN"/>
              <a:pPr>
                <a:defRPr/>
              </a:pPr>
              <a:t>‹#›</a:t>
            </a:fld>
            <a:endParaRPr lang="en-US" altLang="zh-CN"/>
          </a:p>
        </p:txBody>
      </p:sp>
      <p:sp>
        <p:nvSpPr>
          <p:cNvPr id="4" name="Rectangle 1029"/>
          <p:cNvSpPr>
            <a:spLocks noGrp="1" noChangeArrowheads="1"/>
          </p:cNvSpPr>
          <p:nvPr>
            <p:ph type="dt" sz="half" idx="11"/>
          </p:nvPr>
        </p:nvSpPr>
        <p:spPr>
          <a:ln/>
        </p:spPr>
        <p:txBody>
          <a:bodyPr/>
          <a:lstStyle>
            <a:lvl1pPr>
              <a:defRPr/>
            </a:lvl1pPr>
          </a:lstStyle>
          <a:p>
            <a:pPr>
              <a:defRPr/>
            </a:pPr>
            <a:fld id="{74EA59ED-94C8-440B-A66C-E2F911351BDA}" type="datetime1">
              <a:rPr lang="zh-CN" altLang="en-US"/>
              <a:pPr>
                <a:defRPr/>
              </a:pPr>
              <a:t>2022/8/27</a:t>
            </a:fld>
            <a:endParaRPr lang="zh-CN" altLang="zh-CN"/>
          </a:p>
        </p:txBody>
      </p:sp>
    </p:spTree>
  </p:cSld>
  <p:clrMapOvr>
    <a:masterClrMapping/>
  </p:clrMapOvr>
  <p:transition advTm="19657">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27"/>
          <p:cNvSpPr>
            <a:spLocks noGrp="1" noChangeArrowheads="1"/>
          </p:cNvSpPr>
          <p:nvPr>
            <p:ph type="sldNum" sz="quarter" idx="10"/>
          </p:nvPr>
        </p:nvSpPr>
        <p:spPr>
          <a:ln/>
        </p:spPr>
        <p:txBody>
          <a:bodyPr/>
          <a:lstStyle>
            <a:lvl1pPr>
              <a:defRPr/>
            </a:lvl1pPr>
          </a:lstStyle>
          <a:p>
            <a:pPr>
              <a:defRPr/>
            </a:pPr>
            <a:fld id="{8DBDE37D-83F6-47F2-8A0A-BE14486BA8E0}" type="slidenum">
              <a:rPr lang="en-US" altLang="zh-CN"/>
              <a:pPr>
                <a:defRPr/>
              </a:pPr>
              <a:t>‹#›</a:t>
            </a:fld>
            <a:endParaRPr lang="en-US" altLang="zh-CN"/>
          </a:p>
        </p:txBody>
      </p:sp>
      <p:sp>
        <p:nvSpPr>
          <p:cNvPr id="3" name="Rectangle 1029"/>
          <p:cNvSpPr>
            <a:spLocks noGrp="1" noChangeArrowheads="1"/>
          </p:cNvSpPr>
          <p:nvPr>
            <p:ph type="dt" sz="half" idx="11"/>
          </p:nvPr>
        </p:nvSpPr>
        <p:spPr>
          <a:ln/>
        </p:spPr>
        <p:txBody>
          <a:bodyPr/>
          <a:lstStyle>
            <a:lvl1pPr>
              <a:defRPr/>
            </a:lvl1pPr>
          </a:lstStyle>
          <a:p>
            <a:pPr>
              <a:defRPr/>
            </a:pPr>
            <a:fld id="{29D8D5AA-29ED-4671-90DA-D066D8577B94}" type="datetime1">
              <a:rPr lang="zh-CN" altLang="en-US"/>
              <a:pPr>
                <a:defRPr/>
              </a:pPr>
              <a:t>2022/8/27</a:t>
            </a:fld>
            <a:endParaRPr lang="zh-CN" altLang="zh-CN"/>
          </a:p>
        </p:txBody>
      </p:sp>
    </p:spTree>
  </p:cSld>
  <p:clrMapOvr>
    <a:masterClrMapping/>
  </p:clrMapOvr>
  <p:transition advTm="19657">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27"/>
          <p:cNvSpPr>
            <a:spLocks noGrp="1" noChangeArrowheads="1"/>
          </p:cNvSpPr>
          <p:nvPr>
            <p:ph type="sldNum" sz="quarter" idx="10"/>
          </p:nvPr>
        </p:nvSpPr>
        <p:spPr>
          <a:ln/>
        </p:spPr>
        <p:txBody>
          <a:bodyPr/>
          <a:lstStyle>
            <a:lvl1pPr>
              <a:defRPr/>
            </a:lvl1pPr>
          </a:lstStyle>
          <a:p>
            <a:pPr>
              <a:defRPr/>
            </a:pPr>
            <a:fld id="{1DD2815E-2DC8-4BC7-9842-B9BE28455E2E}" type="slidenum">
              <a:rPr lang="en-US" altLang="zh-CN"/>
              <a:pPr>
                <a:defRPr/>
              </a:pPr>
              <a:t>‹#›</a:t>
            </a:fld>
            <a:endParaRPr lang="en-US" altLang="zh-CN"/>
          </a:p>
        </p:txBody>
      </p:sp>
      <p:sp>
        <p:nvSpPr>
          <p:cNvPr id="6" name="Rectangle 1029"/>
          <p:cNvSpPr>
            <a:spLocks noGrp="1" noChangeArrowheads="1"/>
          </p:cNvSpPr>
          <p:nvPr>
            <p:ph type="dt" sz="half" idx="11"/>
          </p:nvPr>
        </p:nvSpPr>
        <p:spPr>
          <a:ln/>
        </p:spPr>
        <p:txBody>
          <a:bodyPr/>
          <a:lstStyle>
            <a:lvl1pPr>
              <a:defRPr/>
            </a:lvl1pPr>
          </a:lstStyle>
          <a:p>
            <a:pPr>
              <a:defRPr/>
            </a:pPr>
            <a:fld id="{D6176F25-F9F4-49BE-94A0-681A150C6F17}" type="datetime1">
              <a:rPr lang="zh-CN" altLang="en-US"/>
              <a:pPr>
                <a:defRPr/>
              </a:pPr>
              <a:t>2022/8/27</a:t>
            </a:fld>
            <a:endParaRPr lang="zh-CN" altLang="zh-CN"/>
          </a:p>
        </p:txBody>
      </p:sp>
    </p:spTree>
  </p:cSld>
  <p:clrMapOvr>
    <a:masterClrMapping/>
  </p:clrMapOvr>
  <p:transition advTm="19657">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27"/>
          <p:cNvSpPr>
            <a:spLocks noGrp="1" noChangeArrowheads="1"/>
          </p:cNvSpPr>
          <p:nvPr>
            <p:ph type="sldNum" sz="quarter" idx="10"/>
          </p:nvPr>
        </p:nvSpPr>
        <p:spPr>
          <a:ln/>
        </p:spPr>
        <p:txBody>
          <a:bodyPr/>
          <a:lstStyle>
            <a:lvl1pPr>
              <a:defRPr/>
            </a:lvl1pPr>
          </a:lstStyle>
          <a:p>
            <a:pPr>
              <a:defRPr/>
            </a:pPr>
            <a:fld id="{71C58F19-3ED5-4144-9177-F038C06156C8}" type="slidenum">
              <a:rPr lang="en-US" altLang="zh-CN"/>
              <a:pPr>
                <a:defRPr/>
              </a:pPr>
              <a:t>‹#›</a:t>
            </a:fld>
            <a:endParaRPr lang="en-US" altLang="zh-CN"/>
          </a:p>
        </p:txBody>
      </p:sp>
      <p:sp>
        <p:nvSpPr>
          <p:cNvPr id="6" name="Rectangle 1029"/>
          <p:cNvSpPr>
            <a:spLocks noGrp="1" noChangeArrowheads="1"/>
          </p:cNvSpPr>
          <p:nvPr>
            <p:ph type="dt" sz="half" idx="11"/>
          </p:nvPr>
        </p:nvSpPr>
        <p:spPr>
          <a:ln/>
        </p:spPr>
        <p:txBody>
          <a:bodyPr/>
          <a:lstStyle>
            <a:lvl1pPr>
              <a:defRPr/>
            </a:lvl1pPr>
          </a:lstStyle>
          <a:p>
            <a:pPr>
              <a:defRPr/>
            </a:pPr>
            <a:fld id="{C023B9CB-1F09-4F3C-9A14-D3F97ACED8E7}" type="datetime1">
              <a:rPr lang="zh-CN" altLang="en-US"/>
              <a:pPr>
                <a:defRPr/>
              </a:pPr>
              <a:t>2022/8/27</a:t>
            </a:fld>
            <a:endParaRPr lang="zh-CN" altLang="zh-CN"/>
          </a:p>
        </p:txBody>
      </p:sp>
    </p:spTree>
  </p:cSld>
  <p:clrMapOvr>
    <a:masterClrMapping/>
  </p:clrMapOvr>
  <p:transition advTm="19657">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068"/>
          <p:cNvSpPr>
            <a:spLocks noChangeArrowheads="1"/>
          </p:cNvSpPr>
          <p:nvPr userDrawn="1"/>
        </p:nvSpPr>
        <p:spPr bwMode="auto">
          <a:xfrm>
            <a:off x="0" y="6525344"/>
            <a:ext cx="9144000" cy="332656"/>
          </a:xfrm>
          <a:prstGeom prst="rect">
            <a:avLst/>
          </a:prstGeom>
          <a:solidFill>
            <a:schemeClr val="tx2"/>
          </a:solidFill>
          <a:ln w="9525">
            <a:noFill/>
            <a:miter lim="800000"/>
            <a:headEnd/>
            <a:tailEnd/>
          </a:ln>
        </p:spPr>
        <p:txBody>
          <a:bodyPr wrap="none" anchor="ctr"/>
          <a:lstStyle/>
          <a:p>
            <a:pPr algn="ctr">
              <a:spcBef>
                <a:spcPct val="50000"/>
              </a:spcBef>
              <a:defRPr/>
            </a:pPr>
            <a:endParaRPr lang="zh-CN" altLang="en-US">
              <a:ea typeface="楷体_GB2312" pitchFamily="49" charset="-122"/>
            </a:endParaRPr>
          </a:p>
        </p:txBody>
      </p:sp>
      <p:pic>
        <p:nvPicPr>
          <p:cNvPr id="6147" name="Picture 1058" descr="logo"/>
          <p:cNvPicPr>
            <a:picLocks noChangeAspect="1" noChangeArrowheads="1"/>
          </p:cNvPicPr>
          <p:nvPr userDrawn="1"/>
        </p:nvPicPr>
        <p:blipFill>
          <a:blip r:embed="rId16" cstate="print">
            <a:lum bright="16000"/>
          </a:blip>
          <a:srcRect/>
          <a:stretch>
            <a:fillRect/>
          </a:stretch>
        </p:blipFill>
        <p:spPr bwMode="auto">
          <a:xfrm>
            <a:off x="0" y="0"/>
            <a:ext cx="1152525" cy="1101725"/>
          </a:xfrm>
          <a:prstGeom prst="rect">
            <a:avLst/>
          </a:prstGeom>
          <a:noFill/>
          <a:ln w="9525">
            <a:noFill/>
            <a:miter lim="800000"/>
            <a:headEnd/>
            <a:tailEnd/>
          </a:ln>
        </p:spPr>
      </p:pic>
      <p:sp>
        <p:nvSpPr>
          <p:cNvPr id="2052" name="Rectangle 1069"/>
          <p:cNvSpPr>
            <a:spLocks noChangeArrowheads="1"/>
          </p:cNvSpPr>
          <p:nvPr userDrawn="1"/>
        </p:nvSpPr>
        <p:spPr bwMode="auto">
          <a:xfrm>
            <a:off x="1331640" y="827795"/>
            <a:ext cx="6767513" cy="71437"/>
          </a:xfrm>
          <a:prstGeom prst="rect">
            <a:avLst/>
          </a:prstGeom>
          <a:solidFill>
            <a:schemeClr val="tx2"/>
          </a:solidFill>
          <a:ln w="9525">
            <a:solidFill>
              <a:schemeClr val="tx1"/>
            </a:solidFill>
            <a:miter lim="800000"/>
            <a:headEnd/>
            <a:tailEnd/>
          </a:ln>
        </p:spPr>
        <p:txBody>
          <a:bodyPr wrap="none" anchor="ctr"/>
          <a:lstStyle/>
          <a:p>
            <a:pPr algn="l">
              <a:spcBef>
                <a:spcPct val="50000"/>
              </a:spcBef>
              <a:defRPr/>
            </a:pPr>
            <a:endParaRPr lang="zh-CN" altLang="en-US" dirty="0">
              <a:ea typeface="楷体_GB2312" pitchFamily="49" charset="-122"/>
            </a:endParaRPr>
          </a:p>
        </p:txBody>
      </p:sp>
      <p:sp>
        <p:nvSpPr>
          <p:cNvPr id="86019" name="Rectangle 1027"/>
          <p:cNvSpPr>
            <a:spLocks noGrp="1" noChangeArrowheads="1"/>
          </p:cNvSpPr>
          <p:nvPr>
            <p:ph type="sldNum" sz="quarter" idx="4"/>
          </p:nvPr>
        </p:nvSpPr>
        <p:spPr bwMode="auto">
          <a:xfrm>
            <a:off x="8316416" y="6525344"/>
            <a:ext cx="752475" cy="332656"/>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spcBef>
                <a:spcPct val="0"/>
              </a:spcBef>
              <a:defRPr kumimoji="0" sz="1800">
                <a:solidFill>
                  <a:schemeClr val="bg1"/>
                </a:solidFill>
                <a:latin typeface="+mn-lt"/>
                <a:ea typeface="黑体" pitchFamily="49" charset="-122"/>
              </a:defRPr>
            </a:lvl1pPr>
          </a:lstStyle>
          <a:p>
            <a:pPr>
              <a:defRPr/>
            </a:pPr>
            <a:fld id="{EA56C403-BC00-4B9E-A0B1-9F045DC7FD69}" type="slidenum">
              <a:rPr lang="en-US" altLang="zh-CN"/>
              <a:pPr>
                <a:defRPr/>
              </a:pPr>
              <a:t>‹#›</a:t>
            </a:fld>
            <a:endParaRPr lang="en-US" altLang="zh-CN" dirty="0"/>
          </a:p>
        </p:txBody>
      </p:sp>
      <p:sp>
        <p:nvSpPr>
          <p:cNvPr id="2055" name="Text Box 1028"/>
          <p:cNvSpPr txBox="1">
            <a:spLocks noChangeArrowheads="1"/>
          </p:cNvSpPr>
          <p:nvPr userDrawn="1"/>
        </p:nvSpPr>
        <p:spPr bwMode="auto">
          <a:xfrm>
            <a:off x="2195513" y="6531441"/>
            <a:ext cx="4824412" cy="353943"/>
          </a:xfrm>
          <a:prstGeom prst="rect">
            <a:avLst/>
          </a:prstGeom>
          <a:noFill/>
          <a:ln>
            <a:noFill/>
          </a:ln>
          <a:effectLst/>
        </p:spPr>
        <p:txBody>
          <a:bodyPr>
            <a:spAutoFit/>
          </a:bodyPr>
          <a:lstStyle>
            <a:lvl1pPr eaLnBrk="0" hangingPunct="0">
              <a:defRPr kumimoji="1" sz="2800" b="1">
                <a:solidFill>
                  <a:schemeClr val="folHlink"/>
                </a:solidFill>
                <a:latin typeface="Times New Roman" pitchFamily="18" charset="0"/>
                <a:ea typeface="楷体_GB2312" pitchFamily="49" charset="-122"/>
              </a:defRPr>
            </a:lvl1pPr>
            <a:lvl2pPr marL="742950" indent="-285750" eaLnBrk="0" hangingPunct="0">
              <a:defRPr kumimoji="1" sz="2800" b="1">
                <a:solidFill>
                  <a:schemeClr val="folHlink"/>
                </a:solidFill>
                <a:latin typeface="Times New Roman" pitchFamily="18" charset="0"/>
                <a:ea typeface="楷体_GB2312" pitchFamily="49" charset="-122"/>
              </a:defRPr>
            </a:lvl2pPr>
            <a:lvl3pPr marL="1143000" indent="-228600" eaLnBrk="0" hangingPunct="0">
              <a:defRPr kumimoji="1" sz="2800" b="1">
                <a:solidFill>
                  <a:schemeClr val="folHlink"/>
                </a:solidFill>
                <a:latin typeface="Times New Roman" pitchFamily="18" charset="0"/>
                <a:ea typeface="楷体_GB2312" pitchFamily="49" charset="-122"/>
              </a:defRPr>
            </a:lvl3pPr>
            <a:lvl4pPr marL="1600200" indent="-228600" eaLnBrk="0" hangingPunct="0">
              <a:defRPr kumimoji="1" sz="2800" b="1">
                <a:solidFill>
                  <a:schemeClr val="folHlink"/>
                </a:solidFill>
                <a:latin typeface="Times New Roman" pitchFamily="18" charset="0"/>
                <a:ea typeface="楷体_GB2312" pitchFamily="49" charset="-122"/>
              </a:defRPr>
            </a:lvl4pPr>
            <a:lvl5pPr marL="2057400" indent="-228600" eaLnBrk="0" hangingPunct="0">
              <a:defRPr kumimoji="1" sz="2800" b="1">
                <a:solidFill>
                  <a:schemeClr val="folHlink"/>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2800" b="1">
                <a:solidFill>
                  <a:schemeClr val="folHlink"/>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2800" b="1">
                <a:solidFill>
                  <a:schemeClr val="folHlink"/>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2800" b="1">
                <a:solidFill>
                  <a:schemeClr val="folHlink"/>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2800" b="1">
                <a:solidFill>
                  <a:schemeClr val="folHlink"/>
                </a:solidFill>
                <a:latin typeface="Times New Roman" pitchFamily="18" charset="0"/>
                <a:ea typeface="楷体_GB2312" pitchFamily="49" charset="-122"/>
              </a:defRPr>
            </a:lvl9pPr>
          </a:lstStyle>
          <a:p>
            <a:pPr algn="ctr" eaLnBrk="1" hangingPunct="1">
              <a:spcBef>
                <a:spcPct val="50000"/>
              </a:spcBef>
              <a:defRPr/>
            </a:pPr>
            <a:r>
              <a:rPr lang="zh-CN" altLang="en-US" sz="1700" dirty="0">
                <a:solidFill>
                  <a:schemeClr val="bg1"/>
                </a:solidFill>
              </a:rPr>
              <a:t>算法分析与设计</a:t>
            </a:r>
          </a:p>
        </p:txBody>
      </p:sp>
      <p:sp>
        <p:nvSpPr>
          <p:cNvPr id="86021" name="Rectangle 1029"/>
          <p:cNvSpPr>
            <a:spLocks noGrp="1" noChangeArrowheads="1"/>
          </p:cNvSpPr>
          <p:nvPr>
            <p:ph type="dt" sz="half" idx="2"/>
          </p:nvPr>
        </p:nvSpPr>
        <p:spPr bwMode="auto">
          <a:xfrm>
            <a:off x="0" y="6525344"/>
            <a:ext cx="1905000" cy="332656"/>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spcBef>
                <a:spcPct val="0"/>
              </a:spcBef>
              <a:defRPr kumimoji="0" sz="1800">
                <a:solidFill>
                  <a:schemeClr val="bg1"/>
                </a:solidFill>
                <a:latin typeface="+mn-lt"/>
                <a:ea typeface="黑体" pitchFamily="49" charset="-122"/>
              </a:defRPr>
            </a:lvl1pPr>
          </a:lstStyle>
          <a:p>
            <a:pPr>
              <a:defRPr/>
            </a:pPr>
            <a:fld id="{AF772E49-DFCD-4814-928B-88E836C3144A}" type="datetime1">
              <a:rPr lang="zh-CN" altLang="en-US"/>
              <a:pPr>
                <a:defRPr/>
              </a:pPr>
              <a:t>2022/8/27</a:t>
            </a:fld>
            <a:endParaRPr lang="zh-CN" altLang="zh-CN" dirty="0"/>
          </a:p>
        </p:txBody>
      </p:sp>
    </p:spTree>
  </p:cSld>
  <p:clrMap bg1="lt1" tx1="dk1" bg2="lt2" tx2="dk2" accent1="accent1" accent2="accent2" accent3="accent3" accent4="accent4" accent5="accent5" accent6="accent6" hlink="hlink" folHlink="folHlink"/>
  <p:sldLayoutIdLst>
    <p:sldLayoutId id="2147485197" r:id="rId1"/>
    <p:sldLayoutId id="2147485198" r:id="rId2"/>
    <p:sldLayoutId id="2147485199" r:id="rId3"/>
    <p:sldLayoutId id="2147485200" r:id="rId4"/>
    <p:sldLayoutId id="2147485201" r:id="rId5"/>
    <p:sldLayoutId id="2147485202" r:id="rId6"/>
    <p:sldLayoutId id="2147485203" r:id="rId7"/>
    <p:sldLayoutId id="2147485204" r:id="rId8"/>
    <p:sldLayoutId id="2147485205" r:id="rId9"/>
    <p:sldLayoutId id="2147485206" r:id="rId10"/>
    <p:sldLayoutId id="2147485207" r:id="rId11"/>
    <p:sldLayoutId id="2147485208" r:id="rId12"/>
    <p:sldLayoutId id="2147485209" r:id="rId13"/>
    <p:sldLayoutId id="2147485210" r:id="rId14"/>
  </p:sldLayoutIdLst>
  <p:transition advTm="19657">
    <p:random/>
  </p:transition>
  <p:hf hdr="0" ftr="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B881FC2D-E027-4969-A759-739065BA78C0}" type="slidenum">
              <a:rPr lang="en-US" altLang="zh-CN"/>
              <a:pPr>
                <a:defRPr/>
              </a:pPr>
              <a:t>1</a:t>
            </a:fld>
            <a:endParaRPr lang="en-US" altLang="zh-CN"/>
          </a:p>
        </p:txBody>
      </p:sp>
      <p:sp>
        <p:nvSpPr>
          <p:cNvPr id="7" name="日期占位符 4"/>
          <p:cNvSpPr>
            <a:spLocks noGrp="1"/>
          </p:cNvSpPr>
          <p:nvPr>
            <p:ph type="dt" sz="quarter" idx="11"/>
          </p:nvPr>
        </p:nvSpPr>
        <p:spPr/>
        <p:txBody>
          <a:bodyPr/>
          <a:lstStyle/>
          <a:p>
            <a:pPr>
              <a:defRPr/>
            </a:pPr>
            <a:fld id="{807A5FF6-4B3B-4B8B-89FE-8EF08007BB0F}" type="datetime1">
              <a:rPr lang="zh-CN" altLang="en-US"/>
              <a:pPr>
                <a:defRPr/>
              </a:pPr>
              <a:t>2022/8/27</a:t>
            </a:fld>
            <a:endParaRPr lang="zh-CN" altLang="zh-CN"/>
          </a:p>
        </p:txBody>
      </p:sp>
      <p:sp>
        <p:nvSpPr>
          <p:cNvPr id="9" name="Rectangle 8"/>
          <p:cNvSpPr>
            <a:spLocks noChangeArrowheads="1"/>
          </p:cNvSpPr>
          <p:nvPr/>
        </p:nvSpPr>
        <p:spPr bwMode="auto">
          <a:xfrm>
            <a:off x="827584" y="1417073"/>
            <a:ext cx="7740650" cy="1581972"/>
          </a:xfrm>
          <a:prstGeom prst="rect">
            <a:avLst/>
          </a:prstGeom>
          <a:noFill/>
          <a:ln>
            <a:noFill/>
          </a:ln>
          <a:effectLst/>
        </p:spPr>
        <p:txBody>
          <a:bodyPr anchor="ctr">
            <a:spAutoFit/>
          </a:bodyPr>
          <a:lstStyle/>
          <a:p>
            <a:pPr marL="342900" indent="-342900" algn="ctr">
              <a:spcBef>
                <a:spcPct val="20000"/>
              </a:spcBef>
              <a:buClr>
                <a:schemeClr val="hlink"/>
              </a:buClr>
              <a:defRPr/>
            </a:pPr>
            <a:r>
              <a:rPr lang="zh-CN" altLang="en-US" sz="4400" kern="0" dirty="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算法分析与设计</a:t>
            </a:r>
            <a:endParaRPr lang="en-US" altLang="zh-CN" sz="4400" kern="0" dirty="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342900" indent="-342900" algn="ctr">
              <a:spcBef>
                <a:spcPct val="20000"/>
              </a:spcBef>
              <a:buClr>
                <a:schemeClr val="hlink"/>
              </a:buClr>
              <a:defRPr/>
            </a:pPr>
            <a:r>
              <a:rPr lang="zh-CN" altLang="en-US" sz="4400" kern="0" dirty="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课程实验</a:t>
            </a:r>
          </a:p>
        </p:txBody>
      </p:sp>
      <p:sp>
        <p:nvSpPr>
          <p:cNvPr id="10" name="Rectangle 9"/>
          <p:cNvSpPr>
            <a:spLocks noChangeArrowheads="1"/>
          </p:cNvSpPr>
          <p:nvPr/>
        </p:nvSpPr>
        <p:spPr bwMode="auto">
          <a:xfrm>
            <a:off x="2857488" y="3857628"/>
            <a:ext cx="4081462" cy="523875"/>
          </a:xfrm>
          <a:prstGeom prst="rect">
            <a:avLst/>
          </a:prstGeom>
          <a:noFill/>
          <a:ln>
            <a:noFill/>
          </a:ln>
          <a:effectLst/>
        </p:spPr>
        <p:txBody>
          <a:bodyPr>
            <a:spAutoFit/>
          </a:bodyPr>
          <a:lstStyle/>
          <a:p>
            <a:pPr algn="ctr">
              <a:defRPr/>
            </a:pPr>
            <a:r>
              <a:rPr lang="zh-CN" altLang="en-US" dirty="0">
                <a:solidFill>
                  <a:schemeClr val="tx1"/>
                </a:solidFill>
                <a:effectLst>
                  <a:outerShdw blurRad="38100" dist="38100" dir="2700000" algn="tl">
                    <a:srgbClr val="C0C0C0"/>
                  </a:outerShdw>
                </a:effectLst>
                <a:latin typeface="仿宋" pitchFamily="49" charset="-122"/>
                <a:ea typeface="仿宋" pitchFamily="49" charset="-122"/>
              </a:rPr>
              <a:t>于  强</a:t>
            </a:r>
          </a:p>
        </p:txBody>
      </p:sp>
      <p:sp>
        <p:nvSpPr>
          <p:cNvPr id="11" name="Rectangle 9"/>
          <p:cNvSpPr>
            <a:spLocks noChangeArrowheads="1"/>
          </p:cNvSpPr>
          <p:nvPr/>
        </p:nvSpPr>
        <p:spPr bwMode="auto">
          <a:xfrm>
            <a:off x="2699792" y="4561964"/>
            <a:ext cx="4234792" cy="523220"/>
          </a:xfrm>
          <a:prstGeom prst="rect">
            <a:avLst/>
          </a:prstGeom>
          <a:noFill/>
          <a:ln>
            <a:noFill/>
          </a:ln>
          <a:effectLst/>
        </p:spPr>
        <p:txBody>
          <a:bodyPr wrap="square">
            <a:spAutoFit/>
          </a:bodyPr>
          <a:lstStyle/>
          <a:p>
            <a:pPr algn="ctr">
              <a:defRPr/>
            </a:pPr>
            <a:r>
              <a:rPr lang="zh-CN" altLang="en-US" dirty="0">
                <a:solidFill>
                  <a:srgbClr val="FF0000"/>
                </a:solidFill>
                <a:effectLst>
                  <a:outerShdw blurRad="38100" dist="38100" dir="2700000" algn="tl">
                    <a:srgbClr val="C0C0C0"/>
                  </a:outerShdw>
                </a:effectLst>
                <a:latin typeface="仿宋" pitchFamily="49" charset="-122"/>
                <a:ea typeface="仿宋" pitchFamily="49" charset="-122"/>
              </a:rPr>
              <a:t> </a:t>
            </a:r>
            <a:r>
              <a:rPr lang="zh-CN" altLang="en-US" dirty="0">
                <a:solidFill>
                  <a:schemeClr val="tx1"/>
                </a:solidFill>
                <a:effectLst>
                  <a:outerShdw blurRad="38100" dist="38100" dir="2700000" algn="tl">
                    <a:srgbClr val="C0C0C0"/>
                  </a:outerShdw>
                </a:effectLst>
                <a:latin typeface="仿宋" pitchFamily="49" charset="-122"/>
                <a:ea typeface="仿宋" pitchFamily="49" charset="-122"/>
              </a:rPr>
              <a:t>计算机科学与技术学院</a:t>
            </a:r>
          </a:p>
        </p:txBody>
      </p:sp>
    </p:spTree>
  </p:cSld>
  <p:clrMapOvr>
    <a:masterClrMapping/>
  </p:clrMapOvr>
  <p:transition advTm="19657">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9EF11A0-BCD0-48CE-B96C-9EE0B2B38C90}" type="slidenum">
              <a:rPr lang="en-US" altLang="zh-CN" smtClean="0"/>
              <a:pPr>
                <a:defRPr/>
              </a:pPr>
              <a:t>10</a:t>
            </a:fld>
            <a:endParaRPr lang="en-US" altLang="zh-CN"/>
          </a:p>
        </p:txBody>
      </p:sp>
      <p:sp>
        <p:nvSpPr>
          <p:cNvPr id="5" name="日期占位符 4"/>
          <p:cNvSpPr>
            <a:spLocks noGrp="1"/>
          </p:cNvSpPr>
          <p:nvPr>
            <p:ph type="dt" sz="half" idx="11"/>
          </p:nvPr>
        </p:nvSpPr>
        <p:spPr/>
        <p:txBody>
          <a:bodyPr/>
          <a:lstStyle/>
          <a:p>
            <a:pPr>
              <a:defRPr/>
            </a:pPr>
            <a:fld id="{1416214C-6A89-47BA-B3F7-06E655FB13BD}" type="datetime1">
              <a:rPr lang="zh-CN" altLang="en-US" smtClean="0"/>
              <a:pPr>
                <a:defRPr/>
              </a:pPr>
              <a:t>2022/8/27</a:t>
            </a:fld>
            <a:endParaRPr lang="zh-CN" altLang="zh-CN"/>
          </a:p>
        </p:txBody>
      </p:sp>
      <p:sp>
        <p:nvSpPr>
          <p:cNvPr id="18" name="标题 1"/>
          <p:cNvSpPr>
            <a:spLocks noGrp="1"/>
          </p:cNvSpPr>
          <p:nvPr>
            <p:ph type="title"/>
          </p:nvPr>
        </p:nvSpPr>
        <p:spPr bwMode="auto">
          <a:xfrm>
            <a:off x="1341709" y="260648"/>
            <a:ext cx="6768752" cy="562074"/>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z="3200" b="1" dirty="0">
                <a:solidFill>
                  <a:srgbClr val="002060"/>
                </a:solidFill>
                <a:latin typeface="黑体" pitchFamily="49" charset="-122"/>
                <a:ea typeface="黑体" pitchFamily="49" charset="-122"/>
              </a:rPr>
              <a:t>题目</a:t>
            </a:r>
            <a:r>
              <a:rPr lang="en-US" altLang="zh-CN" sz="3200" b="1" dirty="0">
                <a:solidFill>
                  <a:srgbClr val="002060"/>
                </a:solidFill>
                <a:latin typeface="黑体" pitchFamily="49" charset="-122"/>
                <a:ea typeface="黑体" pitchFamily="49" charset="-122"/>
              </a:rPr>
              <a:t>2</a:t>
            </a:r>
            <a:r>
              <a:rPr lang="zh-CN" altLang="en-US" sz="3200" b="1" dirty="0">
                <a:solidFill>
                  <a:srgbClr val="002060"/>
                </a:solidFill>
                <a:latin typeface="黑体" pitchFamily="49" charset="-122"/>
                <a:ea typeface="黑体" pitchFamily="49" charset="-122"/>
              </a:rPr>
              <a:t>：排序算法比较（续）</a:t>
            </a:r>
            <a:endParaRPr lang="en-US" altLang="zh-CN" sz="3200" b="1" dirty="0">
              <a:solidFill>
                <a:srgbClr val="002060"/>
              </a:solidFill>
              <a:latin typeface="黑体" pitchFamily="49" charset="-122"/>
              <a:ea typeface="黑体" pitchFamily="49" charset="-122"/>
            </a:endParaRPr>
          </a:p>
        </p:txBody>
      </p:sp>
      <p:sp>
        <p:nvSpPr>
          <p:cNvPr id="12" name="矩形 11"/>
          <p:cNvSpPr/>
          <p:nvPr/>
        </p:nvSpPr>
        <p:spPr>
          <a:xfrm>
            <a:off x="611560" y="1197913"/>
            <a:ext cx="7056784" cy="477054"/>
          </a:xfrm>
          <a:prstGeom prst="rect">
            <a:avLst/>
          </a:prstGeom>
        </p:spPr>
        <p:txBody>
          <a:bodyPr wrap="square">
            <a:spAutoFit/>
          </a:bodyPr>
          <a:lstStyle/>
          <a:p>
            <a:r>
              <a:rPr lang="zh-CN" altLang="en-US" sz="2500" dirty="0">
                <a:solidFill>
                  <a:srgbClr val="0000FF"/>
                </a:solidFill>
                <a:ea typeface="+mn-ea"/>
                <a:cs typeface="Times New Roman" pitchFamily="18" charset="0"/>
              </a:rPr>
              <a:t>回答：（以下是节选，完整版见文档）</a:t>
            </a:r>
          </a:p>
        </p:txBody>
      </p:sp>
      <p:sp>
        <p:nvSpPr>
          <p:cNvPr id="13" name="Rectangle 3"/>
          <p:cNvSpPr txBox="1">
            <a:spLocks noChangeArrowheads="1"/>
          </p:cNvSpPr>
          <p:nvPr/>
        </p:nvSpPr>
        <p:spPr bwMode="auto">
          <a:xfrm>
            <a:off x="823664" y="1772816"/>
            <a:ext cx="79248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har char="»"/>
              <a:defRPr kumimoji="1" sz="2000" b="1">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a:lstStyle>
          <a:p>
            <a:pPr marL="0" lvl="0" indent="0" eaLnBrk="1" hangingPunct="1">
              <a:lnSpc>
                <a:spcPct val="120000"/>
              </a:lnSpc>
              <a:spcBef>
                <a:spcPts val="0"/>
              </a:spcBef>
              <a:buNone/>
              <a:defRPr/>
            </a:pPr>
            <a:r>
              <a:rPr lang="en-US" altLang="zh-CN" sz="2000" kern="0" dirty="0">
                <a:latin typeface="Times New Roman"/>
                <a:ea typeface="楷体_GB2312" pitchFamily="49" charset="-122"/>
              </a:rPr>
              <a:t>Which sort worked best on data in constant or increasing order (i.e., already sorted data)? Why do you think this sort worked best?</a:t>
            </a:r>
          </a:p>
          <a:p>
            <a:pPr marL="457200" lvl="0" indent="-457200" eaLnBrk="1" hangingPunct="1">
              <a:lnSpc>
                <a:spcPct val="120000"/>
              </a:lnSpc>
              <a:spcBef>
                <a:spcPts val="0"/>
              </a:spcBef>
              <a:buAutoNum type="arabicPeriod"/>
              <a:defRPr/>
            </a:pPr>
            <a:endParaRPr lang="en-US" altLang="zh-CN" sz="2000" kern="0" dirty="0">
              <a:latin typeface="Times New Roman"/>
              <a:ea typeface="楷体_GB2312" pitchFamily="49" charset="-122"/>
            </a:endParaRPr>
          </a:p>
          <a:p>
            <a:pPr marL="0" lvl="0" indent="0" eaLnBrk="1" hangingPunct="1">
              <a:lnSpc>
                <a:spcPct val="120000"/>
              </a:lnSpc>
              <a:spcBef>
                <a:spcPts val="0"/>
              </a:spcBef>
              <a:buNone/>
              <a:defRPr/>
            </a:pPr>
            <a:r>
              <a:rPr lang="en-US" altLang="zh-CN" sz="2000" kern="0" dirty="0">
                <a:latin typeface="Times New Roman"/>
                <a:ea typeface="楷体_GB2312" pitchFamily="49" charset="-122"/>
              </a:rPr>
              <a:t>In general, did the ordering of the incoming data affect the performance of the sorting algorithms? Please answer this question by referencing specific data from your table to support your answer.</a:t>
            </a:r>
          </a:p>
          <a:p>
            <a:pPr marL="0" lvl="0" indent="0" eaLnBrk="1" hangingPunct="1">
              <a:lnSpc>
                <a:spcPct val="120000"/>
              </a:lnSpc>
              <a:spcBef>
                <a:spcPts val="0"/>
              </a:spcBef>
              <a:buNone/>
              <a:defRPr/>
            </a:pPr>
            <a:endParaRPr lang="en-US" altLang="zh-CN" sz="2000" kern="0" dirty="0">
              <a:latin typeface="Times New Roman"/>
              <a:ea typeface="楷体_GB2312" pitchFamily="49" charset="-122"/>
            </a:endParaRPr>
          </a:p>
          <a:p>
            <a:pPr marL="0" lvl="0" indent="0" eaLnBrk="1" hangingPunct="1">
              <a:lnSpc>
                <a:spcPct val="120000"/>
              </a:lnSpc>
              <a:spcBef>
                <a:spcPts val="0"/>
              </a:spcBef>
              <a:buNone/>
              <a:defRPr/>
            </a:pPr>
            <a:r>
              <a:rPr lang="en-US" altLang="zh-CN" sz="2000" kern="0" dirty="0">
                <a:latin typeface="Times New Roman"/>
                <a:ea typeface="楷体_GB2312" pitchFamily="49" charset="-122"/>
              </a:rPr>
              <a:t>Which sort did best on the shorter (i.e., n = 1,000) data sets? Did the same one do better on the longer (i.e., n = 10,000) data sets? Why or why not? Please use specific data from your table to support your answer.</a:t>
            </a:r>
          </a:p>
        </p:txBody>
      </p:sp>
    </p:spTree>
    <p:custDataLst>
      <p:tags r:id="rId1"/>
    </p:custDataLst>
    <p:extLst>
      <p:ext uri="{BB962C8B-B14F-4D97-AF65-F5344CB8AC3E}">
        <p14:creationId xmlns:p14="http://schemas.microsoft.com/office/powerpoint/2010/main" val="1227315480"/>
      </p:ext>
    </p:extLst>
  </p:cSld>
  <p:clrMapOvr>
    <a:masterClrMapping/>
  </p:clrMapOvr>
  <p:transition advTm="19657">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9EF11A0-BCD0-48CE-B96C-9EE0B2B38C90}" type="slidenum">
              <a:rPr lang="en-US" altLang="zh-CN" smtClean="0"/>
              <a:pPr>
                <a:defRPr/>
              </a:pPr>
              <a:t>11</a:t>
            </a:fld>
            <a:endParaRPr lang="en-US" altLang="zh-CN"/>
          </a:p>
        </p:txBody>
      </p:sp>
      <p:sp>
        <p:nvSpPr>
          <p:cNvPr id="5" name="日期占位符 4"/>
          <p:cNvSpPr>
            <a:spLocks noGrp="1"/>
          </p:cNvSpPr>
          <p:nvPr>
            <p:ph type="dt" sz="half" idx="11"/>
          </p:nvPr>
        </p:nvSpPr>
        <p:spPr/>
        <p:txBody>
          <a:bodyPr/>
          <a:lstStyle/>
          <a:p>
            <a:pPr>
              <a:defRPr/>
            </a:pPr>
            <a:fld id="{1416214C-6A89-47BA-B3F7-06E655FB13BD}" type="datetime1">
              <a:rPr lang="zh-CN" altLang="en-US" smtClean="0"/>
              <a:pPr>
                <a:defRPr/>
              </a:pPr>
              <a:t>2022/8/27</a:t>
            </a:fld>
            <a:endParaRPr lang="zh-CN" altLang="zh-CN"/>
          </a:p>
        </p:txBody>
      </p:sp>
      <p:sp>
        <p:nvSpPr>
          <p:cNvPr id="18" name="标题 1"/>
          <p:cNvSpPr>
            <a:spLocks noGrp="1"/>
          </p:cNvSpPr>
          <p:nvPr>
            <p:ph type="title"/>
          </p:nvPr>
        </p:nvSpPr>
        <p:spPr bwMode="auto">
          <a:xfrm>
            <a:off x="1341709" y="260648"/>
            <a:ext cx="6768752" cy="562074"/>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z="3200" b="1" dirty="0">
                <a:solidFill>
                  <a:srgbClr val="002060"/>
                </a:solidFill>
                <a:latin typeface="黑体" pitchFamily="49" charset="-122"/>
                <a:ea typeface="黑体" pitchFamily="49" charset="-122"/>
              </a:rPr>
              <a:t>题目</a:t>
            </a:r>
            <a:r>
              <a:rPr lang="en-US" altLang="zh-CN" sz="3200" b="1" dirty="0">
                <a:solidFill>
                  <a:srgbClr val="002060"/>
                </a:solidFill>
                <a:latin typeface="黑体" pitchFamily="49" charset="-122"/>
                <a:ea typeface="黑体" pitchFamily="49" charset="-122"/>
              </a:rPr>
              <a:t>3</a:t>
            </a:r>
            <a:r>
              <a:rPr lang="zh-CN" altLang="en-US" sz="3200" b="1" dirty="0">
                <a:solidFill>
                  <a:srgbClr val="002060"/>
                </a:solidFill>
                <a:latin typeface="黑体" pitchFamily="49" charset="-122"/>
                <a:ea typeface="黑体" pitchFamily="49" charset="-122"/>
              </a:rPr>
              <a:t>：地图路由</a:t>
            </a:r>
            <a:endParaRPr lang="en-US" altLang="zh-CN" sz="3200" b="1" dirty="0">
              <a:solidFill>
                <a:srgbClr val="002060"/>
              </a:solidFill>
              <a:latin typeface="黑体" pitchFamily="49" charset="-122"/>
              <a:ea typeface="黑体" pitchFamily="49" charset="-122"/>
            </a:endParaRPr>
          </a:p>
        </p:txBody>
      </p:sp>
      <p:sp>
        <p:nvSpPr>
          <p:cNvPr id="12" name="矩形 11"/>
          <p:cNvSpPr/>
          <p:nvPr/>
        </p:nvSpPr>
        <p:spPr>
          <a:xfrm>
            <a:off x="611560" y="1197913"/>
            <a:ext cx="5904656" cy="477054"/>
          </a:xfrm>
          <a:prstGeom prst="rect">
            <a:avLst/>
          </a:prstGeom>
        </p:spPr>
        <p:txBody>
          <a:bodyPr wrap="square">
            <a:spAutoFit/>
          </a:bodyPr>
          <a:lstStyle/>
          <a:p>
            <a:r>
              <a:rPr lang="zh-CN" altLang="en-US" sz="2500" dirty="0">
                <a:solidFill>
                  <a:srgbClr val="0000FF"/>
                </a:solidFill>
                <a:ea typeface="+mn-ea"/>
                <a:cs typeface="Times New Roman" pitchFamily="18" charset="0"/>
              </a:rPr>
              <a:t>问题</a:t>
            </a:r>
          </a:p>
        </p:txBody>
      </p:sp>
      <p:sp>
        <p:nvSpPr>
          <p:cNvPr id="13" name="Rectangle 3"/>
          <p:cNvSpPr txBox="1">
            <a:spLocks noChangeArrowheads="1"/>
          </p:cNvSpPr>
          <p:nvPr/>
        </p:nvSpPr>
        <p:spPr bwMode="auto">
          <a:xfrm>
            <a:off x="823664" y="1772816"/>
            <a:ext cx="79248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har char="»"/>
              <a:defRPr kumimoji="1" sz="2000" b="1">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a:lstStyle>
          <a:p>
            <a:pPr lvl="0" eaLnBrk="1" hangingPunct="1">
              <a:lnSpc>
                <a:spcPct val="120000"/>
              </a:lnSpc>
              <a:spcBef>
                <a:spcPts val="0"/>
              </a:spcBef>
              <a:defRPr/>
            </a:pPr>
            <a:r>
              <a:rPr lang="zh-CN" altLang="en-US" sz="2000" kern="0" dirty="0">
                <a:latin typeface="Times New Roman"/>
                <a:ea typeface="楷体_GB2312" pitchFamily="49" charset="-122"/>
              </a:rPr>
              <a:t>实现经典的</a:t>
            </a:r>
            <a:r>
              <a:rPr lang="en-US" altLang="zh-CN" sz="2000" kern="0" dirty="0" err="1">
                <a:latin typeface="Times New Roman"/>
                <a:ea typeface="楷体_GB2312" pitchFamily="49" charset="-122"/>
              </a:rPr>
              <a:t>Dijkstra</a:t>
            </a:r>
            <a:r>
              <a:rPr lang="zh-CN" altLang="en-US" sz="2000" kern="0" dirty="0">
                <a:latin typeface="Times New Roman"/>
                <a:ea typeface="楷体_GB2312" pitchFamily="49" charset="-122"/>
              </a:rPr>
              <a:t>最短路径算法，并对其进行优化。 这种算法广泛应用于地理信息系统（</a:t>
            </a:r>
            <a:r>
              <a:rPr lang="en-US" altLang="zh-CN" sz="2000" kern="0" dirty="0">
                <a:latin typeface="Times New Roman"/>
                <a:ea typeface="楷体_GB2312" pitchFamily="49" charset="-122"/>
              </a:rPr>
              <a:t>GIS</a:t>
            </a:r>
            <a:r>
              <a:rPr lang="zh-CN" altLang="en-US" sz="2000" kern="0" dirty="0">
                <a:latin typeface="Times New Roman"/>
                <a:ea typeface="楷体_GB2312" pitchFamily="49" charset="-122"/>
              </a:rPr>
              <a:t>），包括</a:t>
            </a:r>
            <a:r>
              <a:rPr lang="en-US" altLang="zh-CN" sz="2000" kern="0" dirty="0">
                <a:latin typeface="Times New Roman"/>
                <a:ea typeface="楷体_GB2312" pitchFamily="49" charset="-122"/>
              </a:rPr>
              <a:t>MapQuest</a:t>
            </a:r>
            <a:r>
              <a:rPr lang="zh-CN" altLang="en-US" sz="2000" kern="0" dirty="0">
                <a:latin typeface="Times New Roman"/>
                <a:ea typeface="楷体_GB2312" pitchFamily="49" charset="-122"/>
              </a:rPr>
              <a:t>和基于</a:t>
            </a:r>
            <a:r>
              <a:rPr lang="en-US" altLang="zh-CN" sz="2000" kern="0" dirty="0">
                <a:latin typeface="Times New Roman"/>
                <a:ea typeface="楷体_GB2312" pitchFamily="49" charset="-122"/>
              </a:rPr>
              <a:t>GPS</a:t>
            </a:r>
            <a:r>
              <a:rPr lang="zh-CN" altLang="en-US" sz="2000" kern="0" dirty="0">
                <a:latin typeface="Times New Roman"/>
                <a:ea typeface="楷体_GB2312" pitchFamily="49" charset="-122"/>
              </a:rPr>
              <a:t>的汽车导航系统。</a:t>
            </a:r>
            <a:endParaRPr lang="en-US" altLang="zh-CN" sz="2000" kern="0" dirty="0">
              <a:latin typeface="Times New Roman"/>
              <a:ea typeface="楷体_GB2312" pitchFamily="49" charset="-122"/>
            </a:endParaRPr>
          </a:p>
          <a:p>
            <a:pPr lvl="0" eaLnBrk="1" hangingPunct="1">
              <a:lnSpc>
                <a:spcPct val="120000"/>
              </a:lnSpc>
              <a:spcBef>
                <a:spcPts val="0"/>
              </a:spcBef>
              <a:defRPr/>
            </a:pPr>
            <a:endParaRPr lang="en-US" altLang="zh-CN" sz="2000" kern="0" dirty="0">
              <a:latin typeface="Times New Roman"/>
              <a:ea typeface="楷体_GB2312" pitchFamily="49" charset="-122"/>
            </a:endParaRPr>
          </a:p>
          <a:p>
            <a:pPr lvl="0" eaLnBrk="1" hangingPunct="1">
              <a:lnSpc>
                <a:spcPct val="120000"/>
              </a:lnSpc>
              <a:spcBef>
                <a:spcPts val="0"/>
              </a:spcBef>
              <a:defRPr/>
            </a:pPr>
            <a:r>
              <a:rPr lang="zh-CN" altLang="en-US" sz="2000" kern="0" dirty="0">
                <a:latin typeface="Times New Roman"/>
                <a:ea typeface="楷体_GB2312" pitchFamily="49" charset="-122"/>
              </a:rPr>
              <a:t>目标：优化</a:t>
            </a:r>
            <a:r>
              <a:rPr lang="en-US" altLang="zh-CN" sz="2000" kern="0" dirty="0" err="1">
                <a:latin typeface="Times New Roman"/>
                <a:ea typeface="楷体_GB2312" pitchFamily="49" charset="-122"/>
              </a:rPr>
              <a:t>Dijkstra</a:t>
            </a:r>
            <a:r>
              <a:rPr lang="zh-CN" altLang="en-US" sz="2000" kern="0" dirty="0">
                <a:latin typeface="Times New Roman"/>
                <a:ea typeface="楷体_GB2312" pitchFamily="49" charset="-122"/>
              </a:rPr>
              <a:t>算法，使其可以处理给定图的数千条最短路径查询。 一旦你读取图（并可选地进行预处理），你的程序应该在亚线性时间内解决最短路径问题。</a:t>
            </a:r>
            <a:endParaRPr lang="en-US" altLang="zh-CN" sz="2000" kern="0" dirty="0">
              <a:latin typeface="Times New Roman"/>
              <a:ea typeface="楷体_GB2312" pitchFamily="49" charset="-122"/>
            </a:endParaRPr>
          </a:p>
          <a:p>
            <a:pPr lvl="0" eaLnBrk="1" hangingPunct="1">
              <a:lnSpc>
                <a:spcPct val="120000"/>
              </a:lnSpc>
              <a:spcBef>
                <a:spcPts val="0"/>
              </a:spcBef>
              <a:defRPr/>
            </a:pPr>
            <a:endParaRPr lang="en-US" altLang="zh-CN" sz="2000" kern="0" dirty="0">
              <a:latin typeface="Times New Roman"/>
              <a:ea typeface="楷体_GB2312" pitchFamily="49" charset="-122"/>
            </a:endParaRPr>
          </a:p>
          <a:p>
            <a:pPr lvl="0" eaLnBrk="1" hangingPunct="1">
              <a:lnSpc>
                <a:spcPct val="120000"/>
              </a:lnSpc>
              <a:spcBef>
                <a:spcPts val="0"/>
              </a:spcBef>
              <a:defRPr/>
            </a:pPr>
            <a:r>
              <a:rPr lang="zh-CN" altLang="en-US" sz="2000" kern="0" dirty="0">
                <a:latin typeface="Times New Roman"/>
                <a:ea typeface="楷体_GB2312" pitchFamily="49" charset="-122"/>
              </a:rPr>
              <a:t> 一种方法是预先计算出所有顶点对的最短路径；然而，你无法承受存储所有这些信息所需的二次空间。 你的目标是减少每次最短路径计算所涉及的工作量，而不会占用过多的空间。</a:t>
            </a:r>
            <a:endParaRPr lang="en-US" altLang="zh-CN" sz="2000" kern="0" dirty="0">
              <a:latin typeface="Times New Roman"/>
              <a:ea typeface="楷体_GB2312" pitchFamily="49" charset="-122"/>
            </a:endParaRPr>
          </a:p>
        </p:txBody>
      </p:sp>
    </p:spTree>
    <p:custDataLst>
      <p:tags r:id="rId1"/>
    </p:custDataLst>
    <p:extLst>
      <p:ext uri="{BB962C8B-B14F-4D97-AF65-F5344CB8AC3E}">
        <p14:creationId xmlns:p14="http://schemas.microsoft.com/office/powerpoint/2010/main" val="1929149105"/>
      </p:ext>
    </p:extLst>
  </p:cSld>
  <p:clrMapOvr>
    <a:masterClrMapping/>
  </p:clrMapOvr>
  <p:transition advTm="19657">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9EF11A0-BCD0-48CE-B96C-9EE0B2B38C90}" type="slidenum">
              <a:rPr lang="en-US" altLang="zh-CN" smtClean="0"/>
              <a:pPr>
                <a:defRPr/>
              </a:pPr>
              <a:t>12</a:t>
            </a:fld>
            <a:endParaRPr lang="en-US" altLang="zh-CN"/>
          </a:p>
        </p:txBody>
      </p:sp>
      <p:sp>
        <p:nvSpPr>
          <p:cNvPr id="5" name="日期占位符 4"/>
          <p:cNvSpPr>
            <a:spLocks noGrp="1"/>
          </p:cNvSpPr>
          <p:nvPr>
            <p:ph type="dt" sz="half" idx="11"/>
          </p:nvPr>
        </p:nvSpPr>
        <p:spPr/>
        <p:txBody>
          <a:bodyPr/>
          <a:lstStyle/>
          <a:p>
            <a:pPr>
              <a:defRPr/>
            </a:pPr>
            <a:fld id="{1416214C-6A89-47BA-B3F7-06E655FB13BD}" type="datetime1">
              <a:rPr lang="zh-CN" altLang="en-US" smtClean="0"/>
              <a:pPr>
                <a:defRPr/>
              </a:pPr>
              <a:t>2022/8/27</a:t>
            </a:fld>
            <a:endParaRPr lang="zh-CN" altLang="zh-CN"/>
          </a:p>
        </p:txBody>
      </p:sp>
      <p:sp>
        <p:nvSpPr>
          <p:cNvPr id="18" name="标题 1"/>
          <p:cNvSpPr>
            <a:spLocks noGrp="1"/>
          </p:cNvSpPr>
          <p:nvPr>
            <p:ph type="title"/>
          </p:nvPr>
        </p:nvSpPr>
        <p:spPr bwMode="auto">
          <a:xfrm>
            <a:off x="1341709" y="260648"/>
            <a:ext cx="6768752" cy="562074"/>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z="3200" b="1" dirty="0">
                <a:solidFill>
                  <a:srgbClr val="002060"/>
                </a:solidFill>
                <a:latin typeface="黑体" pitchFamily="49" charset="-122"/>
                <a:ea typeface="黑体" pitchFamily="49" charset="-122"/>
              </a:rPr>
              <a:t>题目</a:t>
            </a:r>
            <a:r>
              <a:rPr lang="en-US" altLang="zh-CN" sz="3200" b="1" dirty="0">
                <a:solidFill>
                  <a:srgbClr val="002060"/>
                </a:solidFill>
                <a:latin typeface="黑体" pitchFamily="49" charset="-122"/>
                <a:ea typeface="黑体" pitchFamily="49" charset="-122"/>
              </a:rPr>
              <a:t>3</a:t>
            </a:r>
            <a:r>
              <a:rPr lang="zh-CN" altLang="en-US" sz="3200" b="1" dirty="0">
                <a:solidFill>
                  <a:srgbClr val="002060"/>
                </a:solidFill>
                <a:latin typeface="黑体" pitchFamily="49" charset="-122"/>
                <a:ea typeface="黑体" pitchFamily="49" charset="-122"/>
              </a:rPr>
              <a:t>：地图路由（续）</a:t>
            </a:r>
            <a:endParaRPr lang="en-US" altLang="zh-CN" sz="3200" b="1" dirty="0">
              <a:solidFill>
                <a:srgbClr val="002060"/>
              </a:solidFill>
              <a:latin typeface="黑体" pitchFamily="49" charset="-122"/>
              <a:ea typeface="黑体" pitchFamily="49" charset="-122"/>
            </a:endParaRPr>
          </a:p>
        </p:txBody>
      </p:sp>
      <p:sp>
        <p:nvSpPr>
          <p:cNvPr id="12" name="矩形 11"/>
          <p:cNvSpPr/>
          <p:nvPr/>
        </p:nvSpPr>
        <p:spPr>
          <a:xfrm>
            <a:off x="611560" y="1197913"/>
            <a:ext cx="5904656" cy="477054"/>
          </a:xfrm>
          <a:prstGeom prst="rect">
            <a:avLst/>
          </a:prstGeom>
        </p:spPr>
        <p:txBody>
          <a:bodyPr wrap="square">
            <a:spAutoFit/>
          </a:bodyPr>
          <a:lstStyle/>
          <a:p>
            <a:r>
              <a:rPr lang="zh-CN" altLang="en-US" sz="2500" dirty="0">
                <a:solidFill>
                  <a:srgbClr val="0000FF"/>
                </a:solidFill>
                <a:ea typeface="+mn-ea"/>
                <a:cs typeface="Times New Roman" pitchFamily="18" charset="0"/>
              </a:rPr>
              <a:t>地图格式</a:t>
            </a:r>
          </a:p>
        </p:txBody>
      </p:sp>
      <p:sp>
        <p:nvSpPr>
          <p:cNvPr id="13" name="Rectangle 3"/>
          <p:cNvSpPr txBox="1">
            <a:spLocks noChangeArrowheads="1"/>
          </p:cNvSpPr>
          <p:nvPr/>
        </p:nvSpPr>
        <p:spPr bwMode="auto">
          <a:xfrm>
            <a:off x="823664" y="1772816"/>
            <a:ext cx="79248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har char="»"/>
              <a:defRPr kumimoji="1" sz="2000" b="1">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a:lstStyle>
          <a:p>
            <a:pPr lvl="0" eaLnBrk="1" hangingPunct="1">
              <a:lnSpc>
                <a:spcPct val="120000"/>
              </a:lnSpc>
              <a:spcBef>
                <a:spcPts val="0"/>
              </a:spcBef>
              <a:defRPr/>
            </a:pPr>
            <a:r>
              <a:rPr lang="zh-CN" altLang="en-US" sz="2000" kern="0" dirty="0">
                <a:latin typeface="Times New Roman"/>
                <a:ea typeface="楷体_GB2312" pitchFamily="49" charset="-122"/>
              </a:rPr>
              <a:t>为了在文件中表示地图，依次列出：顶点数和边数、顶点（索引后跟其</a:t>
            </a:r>
            <a:r>
              <a:rPr lang="en-US" altLang="zh-CN" sz="2000" kern="0" dirty="0">
                <a:latin typeface="Times New Roman"/>
                <a:ea typeface="楷体_GB2312" pitchFamily="49" charset="-122"/>
              </a:rPr>
              <a:t>x</a:t>
            </a:r>
            <a:r>
              <a:rPr lang="zh-CN" altLang="en-US" sz="2000" kern="0" dirty="0">
                <a:latin typeface="Times New Roman"/>
                <a:ea typeface="楷体_GB2312" pitchFamily="49" charset="-122"/>
              </a:rPr>
              <a:t>和</a:t>
            </a:r>
            <a:r>
              <a:rPr lang="en-US" altLang="zh-CN" sz="2000" kern="0" dirty="0">
                <a:latin typeface="Times New Roman"/>
                <a:ea typeface="楷体_GB2312" pitchFamily="49" charset="-122"/>
              </a:rPr>
              <a:t>y</a:t>
            </a:r>
            <a:r>
              <a:rPr lang="zh-CN" altLang="en-US" sz="2000" kern="0" dirty="0">
                <a:latin typeface="Times New Roman"/>
                <a:ea typeface="楷体_GB2312" pitchFamily="49" charset="-122"/>
              </a:rPr>
              <a:t>坐标）、边（顶点对）、源点和汇点。</a:t>
            </a:r>
            <a:endParaRPr lang="en-US" altLang="zh-CN" sz="2000" kern="0" dirty="0">
              <a:latin typeface="Times New Roman"/>
              <a:ea typeface="楷体_GB2312" pitchFamily="49" charset="-122"/>
            </a:endParaRPr>
          </a:p>
          <a:p>
            <a:pPr lvl="0" eaLnBrk="1" hangingPunct="1">
              <a:lnSpc>
                <a:spcPct val="120000"/>
              </a:lnSpc>
              <a:spcBef>
                <a:spcPts val="0"/>
              </a:spcBef>
              <a:defRPr/>
            </a:pPr>
            <a:endParaRPr lang="en-US" altLang="zh-CN" sz="2000" kern="0" dirty="0">
              <a:latin typeface="Times New Roman"/>
              <a:ea typeface="楷体_GB2312" pitchFamily="49" charset="-122"/>
            </a:endParaRPr>
          </a:p>
          <a:p>
            <a:pPr lvl="0" eaLnBrk="1" hangingPunct="1">
              <a:lnSpc>
                <a:spcPct val="120000"/>
              </a:lnSpc>
              <a:spcBef>
                <a:spcPts val="0"/>
              </a:spcBef>
              <a:defRPr/>
            </a:pPr>
            <a:r>
              <a:rPr lang="zh-CN" altLang="en-US" sz="2000" kern="0" dirty="0">
                <a:latin typeface="Times New Roman"/>
                <a:ea typeface="楷体_GB2312" pitchFamily="49" charset="-122"/>
              </a:rPr>
              <a:t>顶点间的距离用欧氏距离来计算。</a:t>
            </a:r>
            <a:endParaRPr lang="en-US" altLang="zh-CN" sz="2000" kern="0" dirty="0">
              <a:latin typeface="Times New Roman"/>
              <a:ea typeface="楷体_GB2312" pitchFamily="49" charset="-122"/>
            </a:endParaRPr>
          </a:p>
        </p:txBody>
      </p:sp>
      <p:pic>
        <p:nvPicPr>
          <p:cNvPr id="7" name="图片 6" descr="map6"/>
          <p:cNvPicPr/>
          <p:nvPr/>
        </p:nvPicPr>
        <p:blipFill>
          <a:blip r:embed="rId3"/>
          <a:srcRect/>
          <a:stretch>
            <a:fillRect/>
          </a:stretch>
        </p:blipFill>
        <p:spPr bwMode="auto">
          <a:xfrm>
            <a:off x="1313889" y="3356992"/>
            <a:ext cx="6210439" cy="3168351"/>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390799554"/>
      </p:ext>
    </p:extLst>
  </p:cSld>
  <p:clrMapOvr>
    <a:masterClrMapping/>
  </p:clrMapOvr>
  <p:transition advTm="19657">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9EF11A0-BCD0-48CE-B96C-9EE0B2B38C90}" type="slidenum">
              <a:rPr lang="en-US" altLang="zh-CN" smtClean="0"/>
              <a:pPr>
                <a:defRPr/>
              </a:pPr>
              <a:t>13</a:t>
            </a:fld>
            <a:endParaRPr lang="en-US" altLang="zh-CN"/>
          </a:p>
        </p:txBody>
      </p:sp>
      <p:sp>
        <p:nvSpPr>
          <p:cNvPr id="5" name="日期占位符 4"/>
          <p:cNvSpPr>
            <a:spLocks noGrp="1"/>
          </p:cNvSpPr>
          <p:nvPr>
            <p:ph type="dt" sz="half" idx="11"/>
          </p:nvPr>
        </p:nvSpPr>
        <p:spPr/>
        <p:txBody>
          <a:bodyPr/>
          <a:lstStyle/>
          <a:p>
            <a:pPr>
              <a:defRPr/>
            </a:pPr>
            <a:fld id="{1416214C-6A89-47BA-B3F7-06E655FB13BD}" type="datetime1">
              <a:rPr lang="zh-CN" altLang="en-US" smtClean="0"/>
              <a:pPr>
                <a:defRPr/>
              </a:pPr>
              <a:t>2022/8/27</a:t>
            </a:fld>
            <a:endParaRPr lang="zh-CN" altLang="zh-CN"/>
          </a:p>
        </p:txBody>
      </p:sp>
      <p:sp>
        <p:nvSpPr>
          <p:cNvPr id="18" name="标题 1"/>
          <p:cNvSpPr>
            <a:spLocks noGrp="1"/>
          </p:cNvSpPr>
          <p:nvPr>
            <p:ph type="title"/>
          </p:nvPr>
        </p:nvSpPr>
        <p:spPr bwMode="auto">
          <a:xfrm>
            <a:off x="1341709" y="260648"/>
            <a:ext cx="6768752" cy="562074"/>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z="3200" b="1" dirty="0">
                <a:solidFill>
                  <a:srgbClr val="002060"/>
                </a:solidFill>
                <a:latin typeface="黑体" pitchFamily="49" charset="-122"/>
                <a:ea typeface="黑体" pitchFamily="49" charset="-122"/>
              </a:rPr>
              <a:t>题目</a:t>
            </a:r>
            <a:r>
              <a:rPr lang="en-US" altLang="zh-CN" sz="3200" b="1" dirty="0">
                <a:solidFill>
                  <a:srgbClr val="002060"/>
                </a:solidFill>
                <a:latin typeface="黑体" pitchFamily="49" charset="-122"/>
                <a:ea typeface="黑体" pitchFamily="49" charset="-122"/>
              </a:rPr>
              <a:t>4</a:t>
            </a:r>
            <a:r>
              <a:rPr lang="zh-CN" altLang="en-US" sz="3200" b="1" dirty="0">
                <a:solidFill>
                  <a:srgbClr val="002060"/>
                </a:solidFill>
                <a:latin typeface="黑体" pitchFamily="49" charset="-122"/>
                <a:ea typeface="黑体" pitchFamily="49" charset="-122"/>
              </a:rPr>
              <a:t>：文本索引（选做）</a:t>
            </a:r>
            <a:endParaRPr lang="en-US" altLang="zh-CN" sz="3200" b="1" dirty="0">
              <a:solidFill>
                <a:srgbClr val="002060"/>
              </a:solidFill>
              <a:latin typeface="黑体" pitchFamily="49" charset="-122"/>
              <a:ea typeface="黑体" pitchFamily="49" charset="-122"/>
            </a:endParaRPr>
          </a:p>
        </p:txBody>
      </p:sp>
      <p:sp>
        <p:nvSpPr>
          <p:cNvPr id="12" name="矩形 11"/>
          <p:cNvSpPr/>
          <p:nvPr/>
        </p:nvSpPr>
        <p:spPr>
          <a:xfrm>
            <a:off x="611560" y="1197913"/>
            <a:ext cx="5904656" cy="477054"/>
          </a:xfrm>
          <a:prstGeom prst="rect">
            <a:avLst/>
          </a:prstGeom>
        </p:spPr>
        <p:txBody>
          <a:bodyPr wrap="square">
            <a:spAutoFit/>
          </a:bodyPr>
          <a:lstStyle/>
          <a:p>
            <a:r>
              <a:rPr lang="zh-CN" altLang="en-US" sz="2500" dirty="0">
                <a:solidFill>
                  <a:srgbClr val="0000FF"/>
                </a:solidFill>
                <a:ea typeface="+mn-ea"/>
                <a:cs typeface="Times New Roman" pitchFamily="18" charset="0"/>
              </a:rPr>
              <a:t>问题</a:t>
            </a:r>
          </a:p>
        </p:txBody>
      </p:sp>
      <p:sp>
        <p:nvSpPr>
          <p:cNvPr id="13" name="Rectangle 3"/>
          <p:cNvSpPr txBox="1">
            <a:spLocks noChangeArrowheads="1"/>
          </p:cNvSpPr>
          <p:nvPr/>
        </p:nvSpPr>
        <p:spPr bwMode="auto">
          <a:xfrm>
            <a:off x="823664" y="1772816"/>
            <a:ext cx="79248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har char="»"/>
              <a:defRPr kumimoji="1" sz="2000" b="1">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a:lstStyle>
          <a:p>
            <a:pPr lvl="0" eaLnBrk="1" hangingPunct="1">
              <a:lnSpc>
                <a:spcPct val="120000"/>
              </a:lnSpc>
              <a:spcBef>
                <a:spcPts val="0"/>
              </a:spcBef>
              <a:defRPr/>
            </a:pPr>
            <a:r>
              <a:rPr lang="zh-CN" altLang="en-US" sz="2000" kern="0" dirty="0">
                <a:latin typeface="Times New Roman"/>
                <a:ea typeface="楷体_GB2312" pitchFamily="49" charset="-122"/>
              </a:rPr>
              <a:t>编写一个构建大块文本索引的程序，然后进行快速搜索，来查找某个字符串在该文本中的出现位置。</a:t>
            </a:r>
            <a:endParaRPr lang="en-US" altLang="zh-CN" sz="2000" kern="0" dirty="0">
              <a:latin typeface="Times New Roman"/>
              <a:ea typeface="楷体_GB2312" pitchFamily="49" charset="-122"/>
            </a:endParaRPr>
          </a:p>
          <a:p>
            <a:pPr lvl="0" eaLnBrk="1" hangingPunct="1">
              <a:lnSpc>
                <a:spcPct val="120000"/>
              </a:lnSpc>
              <a:spcBef>
                <a:spcPts val="0"/>
              </a:spcBef>
              <a:defRPr/>
            </a:pPr>
            <a:endParaRPr lang="zh-CN" altLang="en-US" sz="2000" kern="0" dirty="0">
              <a:latin typeface="Times New Roman"/>
              <a:ea typeface="楷体_GB2312" pitchFamily="49" charset="-122"/>
            </a:endParaRPr>
          </a:p>
          <a:p>
            <a:pPr lvl="0" eaLnBrk="1" hangingPunct="1">
              <a:lnSpc>
                <a:spcPct val="120000"/>
              </a:lnSpc>
              <a:spcBef>
                <a:spcPts val="0"/>
              </a:spcBef>
              <a:defRPr/>
            </a:pPr>
            <a:r>
              <a:rPr lang="zh-CN" altLang="en-US" sz="2000" kern="0" dirty="0">
                <a:latin typeface="Times New Roman"/>
                <a:ea typeface="楷体_GB2312" pitchFamily="49" charset="-122"/>
              </a:rPr>
              <a:t>你的程序应该使用两个文件名作为命令行参数：文本文件（我们称为语料库）和包含查询的文件。 假设这两个文件只包含小写字母、空格和换行符，查询文件中的查询由换行符分隔。 </a:t>
            </a:r>
            <a:endParaRPr lang="en-US" altLang="zh-CN" sz="2000" kern="0" dirty="0">
              <a:latin typeface="Times New Roman"/>
              <a:ea typeface="楷体_GB2312" pitchFamily="49" charset="-122"/>
            </a:endParaRPr>
          </a:p>
          <a:p>
            <a:pPr lvl="0" eaLnBrk="1" hangingPunct="1">
              <a:lnSpc>
                <a:spcPct val="120000"/>
              </a:lnSpc>
              <a:spcBef>
                <a:spcPts val="0"/>
              </a:spcBef>
              <a:defRPr/>
            </a:pPr>
            <a:endParaRPr lang="en-US" altLang="zh-CN" sz="2000" kern="0" dirty="0">
              <a:latin typeface="Times New Roman"/>
              <a:ea typeface="楷体_GB2312" pitchFamily="49" charset="-122"/>
            </a:endParaRPr>
          </a:p>
        </p:txBody>
      </p:sp>
    </p:spTree>
    <p:custDataLst>
      <p:tags r:id="rId1"/>
    </p:custDataLst>
    <p:extLst>
      <p:ext uri="{BB962C8B-B14F-4D97-AF65-F5344CB8AC3E}">
        <p14:creationId xmlns:p14="http://schemas.microsoft.com/office/powerpoint/2010/main" val="1323772137"/>
      </p:ext>
    </p:extLst>
  </p:cSld>
  <p:clrMapOvr>
    <a:masterClrMapping/>
  </p:clrMapOvr>
  <p:transition advTm="19657">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9EF11A0-BCD0-48CE-B96C-9EE0B2B38C90}" type="slidenum">
              <a:rPr lang="en-US" altLang="zh-CN" smtClean="0"/>
              <a:pPr>
                <a:defRPr/>
              </a:pPr>
              <a:t>14</a:t>
            </a:fld>
            <a:endParaRPr lang="en-US" altLang="zh-CN"/>
          </a:p>
        </p:txBody>
      </p:sp>
      <p:sp>
        <p:nvSpPr>
          <p:cNvPr id="5" name="日期占位符 4"/>
          <p:cNvSpPr>
            <a:spLocks noGrp="1"/>
          </p:cNvSpPr>
          <p:nvPr>
            <p:ph type="dt" sz="half" idx="11"/>
          </p:nvPr>
        </p:nvSpPr>
        <p:spPr/>
        <p:txBody>
          <a:bodyPr/>
          <a:lstStyle/>
          <a:p>
            <a:pPr>
              <a:defRPr/>
            </a:pPr>
            <a:fld id="{1416214C-6A89-47BA-B3F7-06E655FB13BD}" type="datetime1">
              <a:rPr lang="zh-CN" altLang="en-US" smtClean="0"/>
              <a:pPr>
                <a:defRPr/>
              </a:pPr>
              <a:t>2022/8/27</a:t>
            </a:fld>
            <a:endParaRPr lang="zh-CN" altLang="zh-CN"/>
          </a:p>
        </p:txBody>
      </p:sp>
      <p:sp>
        <p:nvSpPr>
          <p:cNvPr id="18" name="标题 1"/>
          <p:cNvSpPr>
            <a:spLocks noGrp="1"/>
          </p:cNvSpPr>
          <p:nvPr>
            <p:ph type="title"/>
          </p:nvPr>
        </p:nvSpPr>
        <p:spPr bwMode="auto">
          <a:xfrm>
            <a:off x="1341709" y="260648"/>
            <a:ext cx="6768752" cy="562074"/>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z="3200" b="1" dirty="0">
                <a:solidFill>
                  <a:srgbClr val="002060"/>
                </a:solidFill>
                <a:latin typeface="黑体" pitchFamily="49" charset="-122"/>
                <a:ea typeface="黑体" pitchFamily="49" charset="-122"/>
              </a:rPr>
              <a:t>题目</a:t>
            </a:r>
            <a:r>
              <a:rPr lang="en-US" altLang="zh-CN" sz="3200" b="1" dirty="0">
                <a:solidFill>
                  <a:srgbClr val="002060"/>
                </a:solidFill>
                <a:latin typeface="黑体" pitchFamily="49" charset="-122"/>
                <a:ea typeface="黑体" pitchFamily="49" charset="-122"/>
              </a:rPr>
              <a:t>4</a:t>
            </a:r>
            <a:r>
              <a:rPr lang="zh-CN" altLang="en-US" sz="3200" b="1" dirty="0">
                <a:solidFill>
                  <a:srgbClr val="002060"/>
                </a:solidFill>
                <a:latin typeface="黑体" pitchFamily="49" charset="-122"/>
                <a:ea typeface="黑体" pitchFamily="49" charset="-122"/>
              </a:rPr>
              <a:t>：文本索引（续）</a:t>
            </a:r>
            <a:endParaRPr lang="en-US" altLang="zh-CN" sz="3200" b="1" dirty="0">
              <a:solidFill>
                <a:srgbClr val="002060"/>
              </a:solidFill>
              <a:latin typeface="黑体" pitchFamily="49" charset="-122"/>
              <a:ea typeface="黑体" pitchFamily="49" charset="-122"/>
            </a:endParaRPr>
          </a:p>
        </p:txBody>
      </p:sp>
      <p:sp>
        <p:nvSpPr>
          <p:cNvPr id="12" name="矩形 11"/>
          <p:cNvSpPr/>
          <p:nvPr/>
        </p:nvSpPr>
        <p:spPr>
          <a:xfrm>
            <a:off x="611560" y="1197913"/>
            <a:ext cx="5904656" cy="477054"/>
          </a:xfrm>
          <a:prstGeom prst="rect">
            <a:avLst/>
          </a:prstGeom>
        </p:spPr>
        <p:txBody>
          <a:bodyPr wrap="square">
            <a:spAutoFit/>
          </a:bodyPr>
          <a:lstStyle/>
          <a:p>
            <a:r>
              <a:rPr lang="zh-CN" altLang="en-US" sz="2500" dirty="0">
                <a:solidFill>
                  <a:srgbClr val="0000FF"/>
                </a:solidFill>
                <a:ea typeface="+mn-ea"/>
                <a:cs typeface="Times New Roman" pitchFamily="18" charset="0"/>
              </a:rPr>
              <a:t>示例</a:t>
            </a:r>
          </a:p>
        </p:txBody>
      </p:sp>
      <p:sp>
        <p:nvSpPr>
          <p:cNvPr id="13" name="Rectangle 3"/>
          <p:cNvSpPr txBox="1">
            <a:spLocks noChangeArrowheads="1"/>
          </p:cNvSpPr>
          <p:nvPr/>
        </p:nvSpPr>
        <p:spPr bwMode="auto">
          <a:xfrm>
            <a:off x="823664" y="1772816"/>
            <a:ext cx="79248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har char="»"/>
              <a:defRPr kumimoji="1" sz="2000" b="1">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a:lstStyle>
          <a:p>
            <a:pPr marL="0" lvl="0" indent="0" eaLnBrk="1" hangingPunct="1">
              <a:lnSpc>
                <a:spcPct val="120000"/>
              </a:lnSpc>
              <a:spcBef>
                <a:spcPts val="0"/>
              </a:spcBef>
              <a:buNone/>
              <a:defRPr/>
            </a:pPr>
            <a:r>
              <a:rPr lang="zh-CN" altLang="en-US" sz="2400" kern="0" dirty="0">
                <a:latin typeface="Times New Roman"/>
                <a:ea typeface="楷体_GB2312" pitchFamily="49" charset="-122"/>
              </a:rPr>
              <a:t>文本文件：</a:t>
            </a:r>
            <a:endParaRPr lang="en-US" altLang="zh-CN" sz="2400" kern="0" dirty="0">
              <a:latin typeface="Times New Roman"/>
              <a:ea typeface="楷体_GB2312" pitchFamily="49" charset="-122"/>
            </a:endParaRPr>
          </a:p>
          <a:p>
            <a:pPr marL="0" lvl="0" indent="0" eaLnBrk="1" hangingPunct="1">
              <a:lnSpc>
                <a:spcPct val="120000"/>
              </a:lnSpc>
              <a:spcBef>
                <a:spcPts val="0"/>
              </a:spcBef>
              <a:buNone/>
              <a:defRPr/>
            </a:pPr>
            <a:r>
              <a:rPr lang="en-US" altLang="zh-CN" sz="2000" kern="0" dirty="0">
                <a:latin typeface="Times New Roman"/>
                <a:ea typeface="楷体_GB2312" pitchFamily="49" charset="-122"/>
              </a:rPr>
              <a:t>it was the best of times it was the worst of times it was the age of wisdom it was the age of foolishness it was the epoch of belief it was the epoch of incredulity it was the season of light it was the season of darkness it was the spring of hope it was the winter of despair</a:t>
            </a:r>
          </a:p>
        </p:txBody>
      </p:sp>
      <p:sp>
        <p:nvSpPr>
          <p:cNvPr id="7" name="Rectangle 3"/>
          <p:cNvSpPr txBox="1">
            <a:spLocks noChangeArrowheads="1"/>
          </p:cNvSpPr>
          <p:nvPr/>
        </p:nvSpPr>
        <p:spPr bwMode="auto">
          <a:xfrm>
            <a:off x="827584" y="4005064"/>
            <a:ext cx="2232248"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har char="»"/>
              <a:defRPr kumimoji="1" sz="2000" b="1">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a:lstStyle>
          <a:p>
            <a:pPr marL="0" lvl="0" indent="0" eaLnBrk="1" hangingPunct="1">
              <a:lnSpc>
                <a:spcPct val="120000"/>
              </a:lnSpc>
              <a:spcBef>
                <a:spcPts val="0"/>
              </a:spcBef>
              <a:buNone/>
              <a:defRPr/>
            </a:pPr>
            <a:r>
              <a:rPr lang="zh-CN" altLang="en-US" sz="2400" kern="0" dirty="0">
                <a:latin typeface="Times New Roman"/>
                <a:ea typeface="楷体_GB2312" pitchFamily="49" charset="-122"/>
              </a:rPr>
              <a:t>查询文件：</a:t>
            </a:r>
            <a:endParaRPr lang="en-US" altLang="zh-CN" sz="2400" kern="0" dirty="0">
              <a:latin typeface="Times New Roman"/>
              <a:ea typeface="楷体_GB2312" pitchFamily="49" charset="-122"/>
            </a:endParaRPr>
          </a:p>
          <a:p>
            <a:pPr marL="0" lvl="0" indent="0" eaLnBrk="1" hangingPunct="1">
              <a:lnSpc>
                <a:spcPct val="120000"/>
              </a:lnSpc>
              <a:spcBef>
                <a:spcPts val="0"/>
              </a:spcBef>
              <a:buNone/>
              <a:defRPr/>
            </a:pPr>
            <a:r>
              <a:rPr lang="en-US" altLang="zh-CN" sz="2000" kern="0" dirty="0">
                <a:latin typeface="Times New Roman"/>
                <a:ea typeface="楷体_GB2312" pitchFamily="49" charset="-122"/>
              </a:rPr>
              <a:t>wisdom</a:t>
            </a:r>
          </a:p>
          <a:p>
            <a:pPr marL="0" lvl="0" indent="0" eaLnBrk="1" hangingPunct="1">
              <a:lnSpc>
                <a:spcPct val="120000"/>
              </a:lnSpc>
              <a:spcBef>
                <a:spcPts val="0"/>
              </a:spcBef>
              <a:buNone/>
              <a:defRPr/>
            </a:pPr>
            <a:r>
              <a:rPr lang="en-US" altLang="zh-CN" sz="2000" kern="0" dirty="0">
                <a:latin typeface="Times New Roman"/>
                <a:ea typeface="楷体_GB2312" pitchFamily="49" charset="-122"/>
              </a:rPr>
              <a:t>season</a:t>
            </a:r>
          </a:p>
          <a:p>
            <a:pPr marL="0" lvl="0" indent="0" eaLnBrk="1" hangingPunct="1">
              <a:lnSpc>
                <a:spcPct val="120000"/>
              </a:lnSpc>
              <a:spcBef>
                <a:spcPts val="0"/>
              </a:spcBef>
              <a:buNone/>
              <a:defRPr/>
            </a:pPr>
            <a:r>
              <a:rPr lang="en-US" altLang="zh-CN" sz="2000" kern="0" dirty="0">
                <a:latin typeface="Times New Roman"/>
                <a:ea typeface="楷体_GB2312" pitchFamily="49" charset="-122"/>
              </a:rPr>
              <a:t>age of foolishness</a:t>
            </a:r>
          </a:p>
          <a:p>
            <a:pPr marL="0" lvl="0" indent="0" eaLnBrk="1" hangingPunct="1">
              <a:lnSpc>
                <a:spcPct val="120000"/>
              </a:lnSpc>
              <a:spcBef>
                <a:spcPts val="0"/>
              </a:spcBef>
              <a:buNone/>
              <a:defRPr/>
            </a:pPr>
            <a:r>
              <a:rPr lang="en-US" altLang="zh-CN" sz="2000" kern="0" dirty="0">
                <a:latin typeface="Times New Roman"/>
                <a:ea typeface="楷体_GB2312" pitchFamily="49" charset="-122"/>
              </a:rPr>
              <a:t>age of fools</a:t>
            </a:r>
          </a:p>
          <a:p>
            <a:pPr marL="0" lvl="0" indent="0" eaLnBrk="1" hangingPunct="1">
              <a:lnSpc>
                <a:spcPct val="120000"/>
              </a:lnSpc>
              <a:spcBef>
                <a:spcPts val="0"/>
              </a:spcBef>
              <a:buNone/>
              <a:defRPr/>
            </a:pPr>
            <a:endParaRPr lang="en-US" altLang="zh-CN" sz="2000" kern="0" dirty="0">
              <a:latin typeface="Times New Roman"/>
              <a:ea typeface="楷体_GB2312" pitchFamily="49" charset="-122"/>
            </a:endParaRPr>
          </a:p>
        </p:txBody>
      </p:sp>
      <p:sp>
        <p:nvSpPr>
          <p:cNvPr id="8" name="Rectangle 3"/>
          <p:cNvSpPr txBox="1">
            <a:spLocks noChangeArrowheads="1"/>
          </p:cNvSpPr>
          <p:nvPr/>
        </p:nvSpPr>
        <p:spPr bwMode="auto">
          <a:xfrm>
            <a:off x="4644008" y="4005064"/>
            <a:ext cx="324036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har char="»"/>
              <a:defRPr kumimoji="1" sz="2000" b="1">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a:lstStyle>
          <a:p>
            <a:pPr marL="0" lvl="0" indent="0" eaLnBrk="1" hangingPunct="1">
              <a:lnSpc>
                <a:spcPct val="120000"/>
              </a:lnSpc>
              <a:spcBef>
                <a:spcPts val="0"/>
              </a:spcBef>
              <a:buNone/>
              <a:defRPr/>
            </a:pPr>
            <a:r>
              <a:rPr lang="zh-CN" altLang="en-US" sz="2400" kern="0" dirty="0">
                <a:latin typeface="Times New Roman"/>
                <a:ea typeface="楷体_GB2312" pitchFamily="49" charset="-122"/>
              </a:rPr>
              <a:t>查询结果：</a:t>
            </a:r>
            <a:endParaRPr lang="en-US" altLang="zh-CN" sz="2400" kern="0" dirty="0">
              <a:latin typeface="Times New Roman"/>
              <a:ea typeface="楷体_GB2312" pitchFamily="49" charset="-122"/>
            </a:endParaRPr>
          </a:p>
          <a:p>
            <a:pPr marL="0" lvl="0" indent="0" eaLnBrk="1" hangingPunct="1">
              <a:lnSpc>
                <a:spcPct val="120000"/>
              </a:lnSpc>
              <a:spcBef>
                <a:spcPts val="0"/>
              </a:spcBef>
              <a:buNone/>
              <a:defRPr/>
            </a:pPr>
            <a:r>
              <a:rPr lang="en-US" altLang="zh-CN" sz="2000" kern="0" dirty="0">
                <a:latin typeface="Times New Roman"/>
                <a:ea typeface="楷体_GB2312" pitchFamily="49" charset="-122"/>
              </a:rPr>
              <a:t>18 wisdom</a:t>
            </a:r>
          </a:p>
          <a:p>
            <a:pPr marL="0" lvl="0" indent="0" eaLnBrk="1" hangingPunct="1">
              <a:lnSpc>
                <a:spcPct val="120000"/>
              </a:lnSpc>
              <a:spcBef>
                <a:spcPts val="0"/>
              </a:spcBef>
              <a:buNone/>
              <a:defRPr/>
            </a:pPr>
            <a:r>
              <a:rPr lang="en-US" altLang="zh-CN" sz="2000" kern="0" dirty="0">
                <a:latin typeface="Times New Roman"/>
                <a:ea typeface="楷体_GB2312" pitchFamily="49" charset="-122"/>
              </a:rPr>
              <a:t>40 season</a:t>
            </a:r>
          </a:p>
          <a:p>
            <a:pPr marL="0" lvl="0" indent="0" eaLnBrk="1" hangingPunct="1">
              <a:lnSpc>
                <a:spcPct val="120000"/>
              </a:lnSpc>
              <a:spcBef>
                <a:spcPts val="0"/>
              </a:spcBef>
              <a:buNone/>
              <a:defRPr/>
            </a:pPr>
            <a:r>
              <a:rPr lang="en-US" altLang="zh-CN" sz="2000" kern="0" dirty="0">
                <a:latin typeface="Times New Roman"/>
                <a:ea typeface="楷体_GB2312" pitchFamily="49" charset="-122"/>
              </a:rPr>
              <a:t>22 age of foolishness</a:t>
            </a:r>
          </a:p>
          <a:p>
            <a:pPr marL="0" lvl="0" indent="0" eaLnBrk="1" hangingPunct="1">
              <a:lnSpc>
                <a:spcPct val="120000"/>
              </a:lnSpc>
              <a:spcBef>
                <a:spcPts val="0"/>
              </a:spcBef>
              <a:buNone/>
              <a:defRPr/>
            </a:pPr>
            <a:r>
              <a:rPr lang="en-US" altLang="zh-CN" sz="2000" kern="0" dirty="0">
                <a:latin typeface="Times New Roman"/>
                <a:ea typeface="楷体_GB2312" pitchFamily="49" charset="-122"/>
              </a:rPr>
              <a:t>-- age of fools</a:t>
            </a:r>
          </a:p>
        </p:txBody>
      </p:sp>
    </p:spTree>
    <p:custDataLst>
      <p:tags r:id="rId1"/>
    </p:custDataLst>
    <p:extLst>
      <p:ext uri="{BB962C8B-B14F-4D97-AF65-F5344CB8AC3E}">
        <p14:creationId xmlns:p14="http://schemas.microsoft.com/office/powerpoint/2010/main" val="3012164601"/>
      </p:ext>
    </p:extLst>
  </p:cSld>
  <p:clrMapOvr>
    <a:masterClrMapping/>
  </p:clrMapOvr>
  <p:transition advTm="19657">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9EF11A0-BCD0-48CE-B96C-9EE0B2B38C90}" type="slidenum">
              <a:rPr lang="en-US" altLang="zh-CN" smtClean="0"/>
              <a:pPr>
                <a:defRPr/>
              </a:pPr>
              <a:t>15</a:t>
            </a:fld>
            <a:endParaRPr lang="en-US" altLang="zh-CN"/>
          </a:p>
        </p:txBody>
      </p:sp>
      <p:sp>
        <p:nvSpPr>
          <p:cNvPr id="5" name="日期占位符 4"/>
          <p:cNvSpPr>
            <a:spLocks noGrp="1"/>
          </p:cNvSpPr>
          <p:nvPr>
            <p:ph type="dt" sz="half" idx="11"/>
          </p:nvPr>
        </p:nvSpPr>
        <p:spPr/>
        <p:txBody>
          <a:bodyPr/>
          <a:lstStyle/>
          <a:p>
            <a:pPr>
              <a:defRPr/>
            </a:pPr>
            <a:fld id="{1416214C-6A89-47BA-B3F7-06E655FB13BD}" type="datetime1">
              <a:rPr lang="zh-CN" altLang="en-US" smtClean="0"/>
              <a:pPr>
                <a:defRPr/>
              </a:pPr>
              <a:t>2022/8/27</a:t>
            </a:fld>
            <a:endParaRPr lang="zh-CN" altLang="zh-CN"/>
          </a:p>
        </p:txBody>
      </p:sp>
      <p:sp>
        <p:nvSpPr>
          <p:cNvPr id="18" name="标题 1"/>
          <p:cNvSpPr>
            <a:spLocks noGrp="1"/>
          </p:cNvSpPr>
          <p:nvPr>
            <p:ph type="title"/>
          </p:nvPr>
        </p:nvSpPr>
        <p:spPr bwMode="auto">
          <a:xfrm>
            <a:off x="1341709" y="260648"/>
            <a:ext cx="6768752" cy="562074"/>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z="3200" b="1" dirty="0">
                <a:solidFill>
                  <a:srgbClr val="002060"/>
                </a:solidFill>
                <a:latin typeface="黑体" pitchFamily="49" charset="-122"/>
                <a:ea typeface="黑体" pitchFamily="49" charset="-122"/>
              </a:rPr>
              <a:t>上机验收</a:t>
            </a:r>
            <a:r>
              <a:rPr lang="en-US" altLang="zh-CN" sz="3200" b="1" dirty="0">
                <a:solidFill>
                  <a:srgbClr val="002060"/>
                </a:solidFill>
                <a:latin typeface="黑体" pitchFamily="49" charset="-122"/>
                <a:ea typeface="黑体" pitchFamily="49" charset="-122"/>
              </a:rPr>
              <a:t>&amp;</a:t>
            </a:r>
            <a:r>
              <a:rPr lang="zh-CN" altLang="en-US" sz="3200" b="1" dirty="0">
                <a:solidFill>
                  <a:srgbClr val="002060"/>
                </a:solidFill>
                <a:latin typeface="黑体" pitchFamily="49" charset="-122"/>
                <a:ea typeface="黑体" pitchFamily="49" charset="-122"/>
              </a:rPr>
              <a:t>提交报告要求</a:t>
            </a:r>
            <a:endParaRPr lang="en-US" altLang="zh-CN" sz="3200" b="1" dirty="0">
              <a:solidFill>
                <a:srgbClr val="002060"/>
              </a:solidFill>
              <a:latin typeface="黑体" pitchFamily="49" charset="-122"/>
              <a:ea typeface="黑体" pitchFamily="49" charset="-122"/>
            </a:endParaRPr>
          </a:p>
        </p:txBody>
      </p:sp>
      <p:sp>
        <p:nvSpPr>
          <p:cNvPr id="28" name="矩形 27"/>
          <p:cNvSpPr/>
          <p:nvPr/>
        </p:nvSpPr>
        <p:spPr>
          <a:xfrm>
            <a:off x="611560" y="1412776"/>
            <a:ext cx="5904656" cy="430887"/>
          </a:xfrm>
          <a:prstGeom prst="rect">
            <a:avLst/>
          </a:prstGeom>
        </p:spPr>
        <p:txBody>
          <a:bodyPr wrap="square">
            <a:spAutoFit/>
          </a:bodyPr>
          <a:lstStyle/>
          <a:p>
            <a:r>
              <a:rPr lang="zh-CN" altLang="en-US" sz="2200" dirty="0">
                <a:solidFill>
                  <a:srgbClr val="0000FF"/>
                </a:solidFill>
                <a:ea typeface="+mn-ea"/>
                <a:cs typeface="Times New Roman" pitchFamily="18" charset="0"/>
              </a:rPr>
              <a:t>实验验收说明：</a:t>
            </a:r>
          </a:p>
        </p:txBody>
      </p:sp>
      <p:sp>
        <p:nvSpPr>
          <p:cNvPr id="29" name="Rectangle 3"/>
          <p:cNvSpPr txBox="1">
            <a:spLocks noChangeArrowheads="1"/>
          </p:cNvSpPr>
          <p:nvPr/>
        </p:nvSpPr>
        <p:spPr bwMode="auto">
          <a:xfrm>
            <a:off x="823664" y="1844824"/>
            <a:ext cx="7780784" cy="2232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har char="»"/>
              <a:defRPr kumimoji="1" sz="2000" b="1">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a:lstStyle>
          <a:p>
            <a:pPr lvl="0" eaLnBrk="1" hangingPunct="1">
              <a:lnSpc>
                <a:spcPct val="120000"/>
              </a:lnSpc>
              <a:spcBef>
                <a:spcPts val="0"/>
              </a:spcBef>
              <a:defRPr/>
            </a:pPr>
            <a:r>
              <a:rPr lang="zh-CN" altLang="en-US" sz="2000" kern="0" dirty="0">
                <a:solidFill>
                  <a:srgbClr val="000000"/>
                </a:solidFill>
                <a:latin typeface="Times New Roman"/>
                <a:ea typeface="楷体_GB2312" pitchFamily="49" charset="-122"/>
              </a:rPr>
              <a:t>采用主动找老师验收</a:t>
            </a:r>
            <a:r>
              <a:rPr lang="en-US" altLang="zh-CN" sz="2000" kern="0" dirty="0">
                <a:solidFill>
                  <a:srgbClr val="000000"/>
                </a:solidFill>
                <a:latin typeface="Times New Roman"/>
                <a:ea typeface="楷体_GB2312" pitchFamily="49" charset="-122"/>
              </a:rPr>
              <a:t>+</a:t>
            </a:r>
            <a:r>
              <a:rPr lang="zh-CN" altLang="en-US" sz="2000" kern="0" dirty="0">
                <a:solidFill>
                  <a:srgbClr val="000000"/>
                </a:solidFill>
                <a:latin typeface="Times New Roman"/>
                <a:ea typeface="楷体_GB2312" pitchFamily="49" charset="-122"/>
              </a:rPr>
              <a:t>抽查相结合的方式，抽查主要选择平时课堂活跃度低的同学；</a:t>
            </a:r>
            <a:endParaRPr lang="en-US" altLang="zh-CN" sz="2000" kern="0" dirty="0">
              <a:solidFill>
                <a:srgbClr val="000000"/>
              </a:solidFill>
              <a:latin typeface="Times New Roman"/>
              <a:ea typeface="楷体_GB2312" pitchFamily="49" charset="-122"/>
            </a:endParaRPr>
          </a:p>
          <a:p>
            <a:pPr lvl="0" eaLnBrk="1" hangingPunct="1">
              <a:lnSpc>
                <a:spcPct val="120000"/>
              </a:lnSpc>
              <a:spcBef>
                <a:spcPts val="0"/>
              </a:spcBef>
              <a:defRPr/>
            </a:pPr>
            <a:r>
              <a:rPr lang="zh-CN" altLang="en-US" sz="2000" kern="0" dirty="0">
                <a:solidFill>
                  <a:srgbClr val="000000"/>
                </a:solidFill>
                <a:latin typeface="Times New Roman"/>
                <a:ea typeface="楷体_GB2312" pitchFamily="49" charset="-122"/>
              </a:rPr>
              <a:t>除了主动验收</a:t>
            </a:r>
            <a:r>
              <a:rPr lang="en-US" altLang="zh-CN" sz="2000" kern="0" dirty="0">
                <a:solidFill>
                  <a:srgbClr val="000000"/>
                </a:solidFill>
                <a:latin typeface="Times New Roman"/>
                <a:ea typeface="楷体_GB2312" pitchFamily="49" charset="-122"/>
              </a:rPr>
              <a:t>+</a:t>
            </a:r>
            <a:r>
              <a:rPr lang="zh-CN" altLang="en-US" sz="2000" kern="0" dirty="0">
                <a:solidFill>
                  <a:srgbClr val="000000"/>
                </a:solidFill>
                <a:latin typeface="Times New Roman"/>
                <a:ea typeface="楷体_GB2312" pitchFamily="49" charset="-122"/>
              </a:rPr>
              <a:t>抽查以外的同学，可以不验收，重点查看上机报告。</a:t>
            </a:r>
            <a:endParaRPr lang="en-US" altLang="zh-CN" sz="2000" kern="0" dirty="0">
              <a:solidFill>
                <a:srgbClr val="000000"/>
              </a:solidFill>
              <a:latin typeface="Times New Roman"/>
              <a:ea typeface="楷体_GB2312" pitchFamily="49" charset="-122"/>
            </a:endParaRPr>
          </a:p>
          <a:p>
            <a:pPr lvl="0" eaLnBrk="1" hangingPunct="1">
              <a:lnSpc>
                <a:spcPct val="120000"/>
              </a:lnSpc>
              <a:spcBef>
                <a:spcPts val="0"/>
              </a:spcBef>
              <a:defRPr/>
            </a:pPr>
            <a:r>
              <a:rPr lang="zh-CN" altLang="en-US" sz="2000" kern="0" dirty="0">
                <a:solidFill>
                  <a:srgbClr val="000000"/>
                </a:solidFill>
                <a:latin typeface="Times New Roman"/>
                <a:ea typeface="楷体_GB2312" pitchFamily="49" charset="-122"/>
              </a:rPr>
              <a:t>无论是否验收，所有同学都要交上机报告。</a:t>
            </a:r>
            <a:endParaRPr lang="en-US" altLang="zh-CN" sz="2000" kern="0" dirty="0">
              <a:solidFill>
                <a:srgbClr val="000000"/>
              </a:solidFill>
              <a:latin typeface="Times New Roman"/>
              <a:ea typeface="楷体_GB2312" pitchFamily="49" charset="-122"/>
            </a:endParaRPr>
          </a:p>
          <a:p>
            <a:pPr marL="0" marR="0" lvl="0" indent="0" algn="l" defTabSz="914400" rtl="0" eaLnBrk="1" fontAlgn="base" latinLnBrk="0" hangingPunct="1">
              <a:lnSpc>
                <a:spcPct val="120000"/>
              </a:lnSpc>
              <a:spcBef>
                <a:spcPts val="0"/>
              </a:spcBef>
              <a:spcAft>
                <a:spcPct val="0"/>
              </a:spcAft>
              <a:buClrTx/>
              <a:buSzTx/>
              <a:buNone/>
              <a:tabLst/>
              <a:defRPr/>
            </a:pPr>
            <a:endParaRPr lang="en-US" altLang="zh-CN" sz="2000" kern="0" dirty="0">
              <a:solidFill>
                <a:srgbClr val="000000"/>
              </a:solidFill>
              <a:latin typeface="Times New Roman"/>
              <a:ea typeface="楷体_GB2312" pitchFamily="49" charset="-122"/>
            </a:endParaRPr>
          </a:p>
          <a:p>
            <a:pPr marL="0" marR="0" lvl="0" indent="0" algn="l" defTabSz="914400" rtl="0" eaLnBrk="1" fontAlgn="base" latinLnBrk="0" hangingPunct="1">
              <a:lnSpc>
                <a:spcPct val="120000"/>
              </a:lnSpc>
              <a:spcBef>
                <a:spcPts val="0"/>
              </a:spcBef>
              <a:spcAft>
                <a:spcPct val="0"/>
              </a:spcAft>
              <a:buClrTx/>
              <a:buSzTx/>
              <a:buNone/>
              <a:tabLst/>
              <a:defRPr/>
            </a:pPr>
            <a:endParaRPr lang="en-US" altLang="zh-CN" sz="2000" kern="0" dirty="0">
              <a:solidFill>
                <a:srgbClr val="000000"/>
              </a:solidFill>
              <a:latin typeface="Times New Roman"/>
              <a:ea typeface="楷体_GB2312" pitchFamily="49" charset="-122"/>
            </a:endParaRPr>
          </a:p>
          <a:p>
            <a:pPr marL="342900" marR="0" lvl="0" indent="-342900" algn="l" defTabSz="914400" rtl="0" eaLnBrk="1" fontAlgn="base" latinLnBrk="0" hangingPunct="1">
              <a:lnSpc>
                <a:spcPct val="120000"/>
              </a:lnSpc>
              <a:spcBef>
                <a:spcPts val="0"/>
              </a:spcBef>
              <a:spcAft>
                <a:spcPct val="0"/>
              </a:spcAft>
              <a:buClrTx/>
              <a:buSzTx/>
              <a:buFontTx/>
              <a:buChar char="•"/>
              <a:tabLst/>
              <a:defRPr/>
            </a:pPr>
            <a:r>
              <a:rPr lang="zh-CN" altLang="en-US" sz="2000" kern="0" dirty="0">
                <a:solidFill>
                  <a:srgbClr val="000000"/>
                </a:solidFill>
                <a:latin typeface="Times New Roman"/>
                <a:ea typeface="楷体_GB2312" pitchFamily="49" charset="-122"/>
              </a:rPr>
              <a:t>所有上机</a:t>
            </a:r>
            <a:r>
              <a:rPr lang="zh-CN" altLang="en-US" sz="2000" kern="0" dirty="0" smtClean="0">
                <a:solidFill>
                  <a:srgbClr val="000000"/>
                </a:solidFill>
                <a:latin typeface="Times New Roman"/>
                <a:ea typeface="楷体_GB2312" pitchFamily="49" charset="-122"/>
              </a:rPr>
              <a:t>题目（第</a:t>
            </a:r>
            <a:r>
              <a:rPr lang="en-US" altLang="zh-CN" sz="2000" kern="0" dirty="0" smtClean="0">
                <a:solidFill>
                  <a:srgbClr val="000000"/>
                </a:solidFill>
                <a:latin typeface="Times New Roman"/>
                <a:ea typeface="楷体_GB2312" pitchFamily="49" charset="-122"/>
              </a:rPr>
              <a:t>4</a:t>
            </a:r>
            <a:r>
              <a:rPr lang="zh-CN" altLang="en-US" sz="2000" kern="0" dirty="0" smtClean="0">
                <a:solidFill>
                  <a:srgbClr val="000000"/>
                </a:solidFill>
                <a:latin typeface="Times New Roman"/>
                <a:ea typeface="楷体_GB2312" pitchFamily="49" charset="-122"/>
              </a:rPr>
              <a:t>题选做）按</a:t>
            </a:r>
            <a:r>
              <a:rPr lang="zh-CN" altLang="en-US" sz="2000" kern="0" dirty="0">
                <a:solidFill>
                  <a:srgbClr val="000000"/>
                </a:solidFill>
                <a:latin typeface="Times New Roman"/>
                <a:ea typeface="楷体_GB2312" pitchFamily="49" charset="-122"/>
              </a:rPr>
              <a:t>次序汇总成一个实验</a:t>
            </a:r>
            <a:r>
              <a:rPr lang="zh-CN" altLang="en-US" sz="2000" kern="0" dirty="0" smtClean="0">
                <a:solidFill>
                  <a:srgbClr val="000000"/>
                </a:solidFill>
                <a:latin typeface="Times New Roman"/>
                <a:ea typeface="楷体_GB2312" pitchFamily="49" charset="-122"/>
              </a:rPr>
              <a:t>报告。</a:t>
            </a:r>
            <a:endParaRPr lang="en-US" altLang="zh-CN" sz="2000" kern="0" dirty="0">
              <a:solidFill>
                <a:srgbClr val="000000"/>
              </a:solidFill>
              <a:latin typeface="Times New Roman"/>
              <a:ea typeface="楷体_GB2312" pitchFamily="49" charset="-122"/>
            </a:endParaRPr>
          </a:p>
          <a:p>
            <a:pPr marL="342900" marR="0" lvl="0" indent="-342900" algn="l" defTabSz="914400" rtl="0" eaLnBrk="1" fontAlgn="base" latinLnBrk="0" hangingPunct="1">
              <a:lnSpc>
                <a:spcPct val="120000"/>
              </a:lnSpc>
              <a:spcBef>
                <a:spcPts val="0"/>
              </a:spcBef>
              <a:spcAft>
                <a:spcPct val="0"/>
              </a:spcAft>
              <a:buClrTx/>
              <a:buSzTx/>
              <a:buFontTx/>
              <a:buChar char="•"/>
              <a:tabLst/>
              <a:defRPr/>
            </a:pPr>
            <a:r>
              <a:rPr lang="zh-CN" altLang="en-US" sz="2000" kern="0" dirty="0">
                <a:solidFill>
                  <a:srgbClr val="000000"/>
                </a:solidFill>
                <a:latin typeface="Times New Roman"/>
                <a:ea typeface="楷体_GB2312" pitchFamily="49" charset="-122"/>
              </a:rPr>
              <a:t>报告内容：题目描述、解决方法</a:t>
            </a:r>
            <a:r>
              <a:rPr lang="en-US" altLang="zh-CN" sz="2000" kern="0" dirty="0">
                <a:solidFill>
                  <a:srgbClr val="000000"/>
                </a:solidFill>
                <a:latin typeface="Times New Roman"/>
                <a:ea typeface="楷体_GB2312" pitchFamily="49" charset="-122"/>
              </a:rPr>
              <a:t>/</a:t>
            </a:r>
            <a:r>
              <a:rPr lang="zh-CN" altLang="en-US" sz="2000" kern="0" dirty="0">
                <a:solidFill>
                  <a:srgbClr val="000000"/>
                </a:solidFill>
                <a:latin typeface="Times New Roman"/>
                <a:ea typeface="楷体_GB2312" pitchFamily="49" charset="-122"/>
              </a:rPr>
              <a:t>算法以及解释、实验结果与分析。</a:t>
            </a:r>
            <a:endParaRPr lang="en-US" altLang="zh-CN" sz="2000" kern="0" dirty="0">
              <a:solidFill>
                <a:srgbClr val="000000"/>
              </a:solidFill>
              <a:latin typeface="Times New Roman"/>
              <a:ea typeface="楷体_GB2312" pitchFamily="49" charset="-122"/>
            </a:endParaRPr>
          </a:p>
          <a:p>
            <a:pPr lvl="0" eaLnBrk="1" hangingPunct="1">
              <a:lnSpc>
                <a:spcPct val="120000"/>
              </a:lnSpc>
              <a:spcBef>
                <a:spcPts val="0"/>
              </a:spcBef>
              <a:defRPr/>
            </a:pPr>
            <a:r>
              <a:rPr lang="zh-CN" altLang="en-US" sz="2000" kern="0" dirty="0">
                <a:solidFill>
                  <a:srgbClr val="000000"/>
                </a:solidFill>
                <a:latin typeface="Times New Roman"/>
                <a:ea typeface="楷体_GB2312" pitchFamily="49" charset="-122"/>
              </a:rPr>
              <a:t>将</a:t>
            </a:r>
            <a:r>
              <a:rPr lang="zh-CN" altLang="en-US" sz="2000" kern="0" dirty="0">
                <a:solidFill>
                  <a:srgbClr val="FF0000"/>
                </a:solidFill>
                <a:latin typeface="Times New Roman"/>
                <a:ea typeface="楷体_GB2312" pitchFamily="49" charset="-122"/>
              </a:rPr>
              <a:t>实验报告电子版及源代码打包</a:t>
            </a:r>
            <a:r>
              <a:rPr lang="zh-CN" altLang="en-US" sz="2000" kern="0" dirty="0">
                <a:solidFill>
                  <a:srgbClr val="000000"/>
                </a:solidFill>
                <a:latin typeface="Times New Roman"/>
                <a:ea typeface="楷体_GB2312" pitchFamily="49" charset="-122"/>
              </a:rPr>
              <a:t>，提交到云盘链接（待公布），</a:t>
            </a:r>
            <a:r>
              <a:rPr lang="zh-CN" altLang="en-US" sz="2000" kern="0" dirty="0">
                <a:solidFill>
                  <a:srgbClr val="FF0000"/>
                </a:solidFill>
                <a:latin typeface="Times New Roman"/>
                <a:ea typeface="楷体_GB2312" pitchFamily="49" charset="-122"/>
              </a:rPr>
              <a:t>截止日期</a:t>
            </a:r>
            <a:r>
              <a:rPr lang="zh-CN" altLang="en-US" sz="2000" kern="0" dirty="0" smtClean="0">
                <a:solidFill>
                  <a:srgbClr val="000000"/>
                </a:solidFill>
                <a:latin typeface="Times New Roman"/>
                <a:ea typeface="楷体_GB2312" pitchFamily="49" charset="-122"/>
              </a:rPr>
              <a:t>：</a:t>
            </a:r>
            <a:r>
              <a:rPr lang="en-US" altLang="zh-CN" sz="2000" kern="0" dirty="0" smtClean="0">
                <a:solidFill>
                  <a:srgbClr val="000000"/>
                </a:solidFill>
                <a:latin typeface="Times New Roman"/>
                <a:ea typeface="楷体_GB2312" pitchFamily="49" charset="-122"/>
              </a:rPr>
              <a:t>12</a:t>
            </a:r>
            <a:r>
              <a:rPr lang="zh-CN" altLang="en-US" sz="2000" kern="0" dirty="0" smtClean="0">
                <a:solidFill>
                  <a:srgbClr val="000000"/>
                </a:solidFill>
                <a:latin typeface="Times New Roman"/>
                <a:ea typeface="楷体_GB2312" pitchFamily="49" charset="-122"/>
              </a:rPr>
              <a:t>月</a:t>
            </a:r>
            <a:r>
              <a:rPr lang="en-US" altLang="zh-CN" sz="2000" kern="0" dirty="0" smtClean="0">
                <a:solidFill>
                  <a:srgbClr val="000000"/>
                </a:solidFill>
                <a:latin typeface="Times New Roman"/>
                <a:ea typeface="楷体_GB2312" pitchFamily="49" charset="-122"/>
              </a:rPr>
              <a:t>25</a:t>
            </a:r>
            <a:r>
              <a:rPr lang="zh-CN" altLang="en-US" sz="2000" kern="0" dirty="0" smtClean="0">
                <a:solidFill>
                  <a:srgbClr val="000000"/>
                </a:solidFill>
                <a:latin typeface="Times New Roman"/>
                <a:ea typeface="楷体_GB2312" pitchFamily="49" charset="-122"/>
              </a:rPr>
              <a:t>日</a:t>
            </a:r>
            <a:r>
              <a:rPr lang="en-US" altLang="zh-CN" sz="2000" kern="0" dirty="0">
                <a:solidFill>
                  <a:srgbClr val="000000"/>
                </a:solidFill>
                <a:latin typeface="Times New Roman"/>
                <a:ea typeface="楷体_GB2312" pitchFamily="49" charset="-122"/>
              </a:rPr>
              <a:t>24</a:t>
            </a:r>
            <a:r>
              <a:rPr lang="zh-CN" altLang="en-US" sz="2000" kern="0" dirty="0">
                <a:solidFill>
                  <a:srgbClr val="000000"/>
                </a:solidFill>
                <a:latin typeface="Times New Roman"/>
                <a:ea typeface="楷体_GB2312" pitchFamily="49" charset="-122"/>
              </a:rPr>
              <a:t>点</a:t>
            </a:r>
            <a:endParaRPr lang="en-US" altLang="zh-CN" sz="2000" kern="0" dirty="0">
              <a:solidFill>
                <a:srgbClr val="000000"/>
              </a:solidFill>
              <a:latin typeface="Times New Roman"/>
              <a:ea typeface="楷体_GB2312" pitchFamily="49" charset="-122"/>
            </a:endParaRPr>
          </a:p>
          <a:p>
            <a:pPr lvl="1" eaLnBrk="1" hangingPunct="1">
              <a:lnSpc>
                <a:spcPct val="120000"/>
              </a:lnSpc>
              <a:spcBef>
                <a:spcPts val="0"/>
              </a:spcBef>
              <a:defRPr/>
            </a:pPr>
            <a:endParaRPr lang="en-US" altLang="zh-CN" sz="2000" kern="0" dirty="0">
              <a:solidFill>
                <a:srgbClr val="000000"/>
              </a:solidFill>
              <a:latin typeface="Times New Roman"/>
              <a:ea typeface="楷体_GB2312" pitchFamily="49" charset="-122"/>
            </a:endParaRPr>
          </a:p>
        </p:txBody>
      </p:sp>
      <p:sp>
        <p:nvSpPr>
          <p:cNvPr id="8" name="矩形 7"/>
          <p:cNvSpPr/>
          <p:nvPr/>
        </p:nvSpPr>
        <p:spPr>
          <a:xfrm>
            <a:off x="611560" y="4006225"/>
            <a:ext cx="5904656" cy="430887"/>
          </a:xfrm>
          <a:prstGeom prst="rect">
            <a:avLst/>
          </a:prstGeom>
        </p:spPr>
        <p:txBody>
          <a:bodyPr wrap="square">
            <a:spAutoFit/>
          </a:bodyPr>
          <a:lstStyle/>
          <a:p>
            <a:r>
              <a:rPr lang="zh-CN" altLang="en-US" sz="2200" dirty="0">
                <a:solidFill>
                  <a:srgbClr val="0000FF"/>
                </a:solidFill>
                <a:ea typeface="+mn-ea"/>
                <a:cs typeface="Times New Roman" pitchFamily="18" charset="0"/>
              </a:rPr>
              <a:t>实验报告说明：</a:t>
            </a:r>
          </a:p>
        </p:txBody>
      </p:sp>
    </p:spTree>
    <p:custDataLst>
      <p:tags r:id="rId1"/>
    </p:custDataLst>
    <p:extLst>
      <p:ext uri="{BB962C8B-B14F-4D97-AF65-F5344CB8AC3E}">
        <p14:creationId xmlns:p14="http://schemas.microsoft.com/office/powerpoint/2010/main" val="448138709"/>
      </p:ext>
    </p:extLst>
  </p:cSld>
  <p:clrMapOvr>
    <a:masterClrMapping/>
  </p:clrMapOvr>
  <p:transition advTm="19657">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0539FD69-104C-4ED7-AB13-BD1CD2537253}" type="slidenum">
              <a:rPr lang="en-US" altLang="zh-CN" smtClean="0"/>
              <a:pPr>
                <a:defRPr/>
              </a:pPr>
              <a:t>16</a:t>
            </a:fld>
            <a:endParaRPr lang="en-US" altLang="zh-CN"/>
          </a:p>
        </p:txBody>
      </p:sp>
      <p:sp>
        <p:nvSpPr>
          <p:cNvPr id="5" name="日期占位符 4"/>
          <p:cNvSpPr>
            <a:spLocks noGrp="1"/>
          </p:cNvSpPr>
          <p:nvPr>
            <p:ph type="dt" sz="quarter" idx="11"/>
          </p:nvPr>
        </p:nvSpPr>
        <p:spPr/>
        <p:txBody>
          <a:bodyPr/>
          <a:lstStyle/>
          <a:p>
            <a:pPr>
              <a:defRPr/>
            </a:pPr>
            <a:fld id="{7492E3A1-1912-4EBF-9E22-98FF86645652}" type="datetime1">
              <a:rPr lang="zh-CN" altLang="en-US" smtClean="0"/>
              <a:pPr>
                <a:defRPr/>
              </a:pPr>
              <a:t>2022/8/27</a:t>
            </a:fld>
            <a:endParaRPr lang="zh-CN" altLang="zh-CN"/>
          </a:p>
        </p:txBody>
      </p:sp>
      <p:sp>
        <p:nvSpPr>
          <p:cNvPr id="6" name="矩形 5"/>
          <p:cNvSpPr/>
          <p:nvPr/>
        </p:nvSpPr>
        <p:spPr>
          <a:xfrm>
            <a:off x="1214414" y="3143248"/>
            <a:ext cx="6719146" cy="1015663"/>
          </a:xfrm>
          <a:prstGeom prst="rect">
            <a:avLst/>
          </a:prstGeom>
        </p:spPr>
        <p:txBody>
          <a:bodyPr wrap="square">
            <a:spAutoFit/>
          </a:bodyPr>
          <a:lstStyle/>
          <a:p>
            <a:pPr algn="ctr">
              <a:defRPr/>
            </a:pPr>
            <a:r>
              <a:rPr lang="zh-CN" altLang="en-US" sz="6000" kern="10" dirty="0">
                <a:ln w="19050">
                  <a:solidFill>
                    <a:srgbClr val="FFFFFF"/>
                  </a:solidFill>
                  <a:round/>
                  <a:headEnd/>
                  <a:tailEnd/>
                </a:ln>
                <a:solidFill>
                  <a:srgbClr val="FF0000"/>
                </a:solidFill>
                <a:effectLst>
                  <a:outerShdw blurRad="38100" dist="38100" dir="2700000" algn="tl">
                    <a:srgbClr val="000000">
                      <a:alpha val="43137"/>
                    </a:srgbClr>
                  </a:outerShdw>
                </a:effectLst>
                <a:latin typeface="华文新魏" pitchFamily="2" charset="-122"/>
                <a:ea typeface="华文新魏" pitchFamily="2" charset="-122"/>
                <a:cs typeface="Arial"/>
              </a:rPr>
              <a:t>  谢谢</a:t>
            </a:r>
            <a:endParaRPr lang="en-US" altLang="zh-CN" sz="8000" kern="10" dirty="0">
              <a:ln w="19050">
                <a:solidFill>
                  <a:srgbClr val="FFFFFF"/>
                </a:solidFill>
                <a:round/>
                <a:headEnd/>
                <a:tailEnd/>
              </a:ln>
              <a:solidFill>
                <a:srgbClr val="FF0000"/>
              </a:solidFill>
              <a:effectLst>
                <a:outerShdw blurRad="38100" dist="38100" dir="2700000" algn="tl">
                  <a:srgbClr val="000000">
                    <a:alpha val="43137"/>
                  </a:srgbClr>
                </a:outerShdw>
              </a:effectLst>
              <a:latin typeface="华文新魏" pitchFamily="2" charset="-122"/>
              <a:ea typeface="华文新魏" pitchFamily="2" charset="-122"/>
              <a:cs typeface="Arial"/>
            </a:endParaRPr>
          </a:p>
        </p:txBody>
      </p:sp>
    </p:spTree>
  </p:cSld>
  <p:clrMapOvr>
    <a:masterClrMapping/>
  </p:clrMapOvr>
  <p:transition advTm="19657">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9EF11A0-BCD0-48CE-B96C-9EE0B2B38C90}" type="slidenum">
              <a:rPr lang="en-US" altLang="zh-CN" smtClean="0"/>
              <a:pPr>
                <a:defRPr/>
              </a:pPr>
              <a:t>2</a:t>
            </a:fld>
            <a:endParaRPr lang="en-US" altLang="zh-CN"/>
          </a:p>
        </p:txBody>
      </p:sp>
      <p:sp>
        <p:nvSpPr>
          <p:cNvPr id="5" name="日期占位符 4"/>
          <p:cNvSpPr>
            <a:spLocks noGrp="1"/>
          </p:cNvSpPr>
          <p:nvPr>
            <p:ph type="dt" sz="half" idx="11"/>
          </p:nvPr>
        </p:nvSpPr>
        <p:spPr/>
        <p:txBody>
          <a:bodyPr/>
          <a:lstStyle/>
          <a:p>
            <a:pPr>
              <a:defRPr/>
            </a:pPr>
            <a:fld id="{1416214C-6A89-47BA-B3F7-06E655FB13BD}" type="datetime1">
              <a:rPr lang="zh-CN" altLang="en-US" smtClean="0"/>
              <a:pPr>
                <a:defRPr/>
              </a:pPr>
              <a:t>2022/8/27</a:t>
            </a:fld>
            <a:endParaRPr lang="zh-CN" altLang="zh-CN"/>
          </a:p>
        </p:txBody>
      </p:sp>
      <p:sp>
        <p:nvSpPr>
          <p:cNvPr id="18" name="标题 1"/>
          <p:cNvSpPr>
            <a:spLocks noGrp="1"/>
          </p:cNvSpPr>
          <p:nvPr>
            <p:ph type="title"/>
          </p:nvPr>
        </p:nvSpPr>
        <p:spPr bwMode="auto">
          <a:xfrm>
            <a:off x="1341709" y="260648"/>
            <a:ext cx="6768752" cy="562074"/>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z="3200" b="1" dirty="0">
                <a:solidFill>
                  <a:srgbClr val="002060"/>
                </a:solidFill>
                <a:latin typeface="黑体" pitchFamily="49" charset="-122"/>
                <a:ea typeface="黑体" pitchFamily="49" charset="-122"/>
              </a:rPr>
              <a:t>实验目标</a:t>
            </a:r>
            <a:endParaRPr lang="en-US" altLang="zh-CN" sz="3200" b="1" dirty="0">
              <a:solidFill>
                <a:srgbClr val="002060"/>
              </a:solidFill>
              <a:latin typeface="黑体" pitchFamily="49" charset="-122"/>
              <a:ea typeface="黑体" pitchFamily="49" charset="-122"/>
            </a:endParaRPr>
          </a:p>
        </p:txBody>
      </p:sp>
      <p:sp>
        <p:nvSpPr>
          <p:cNvPr id="28" name="矩形 27"/>
          <p:cNvSpPr/>
          <p:nvPr/>
        </p:nvSpPr>
        <p:spPr>
          <a:xfrm>
            <a:off x="611560" y="1413937"/>
            <a:ext cx="5904656" cy="461665"/>
          </a:xfrm>
          <a:prstGeom prst="rect">
            <a:avLst/>
          </a:prstGeom>
        </p:spPr>
        <p:txBody>
          <a:bodyPr wrap="square">
            <a:spAutoFit/>
          </a:bodyPr>
          <a:lstStyle/>
          <a:p>
            <a:r>
              <a:rPr lang="zh-CN" altLang="en-US" sz="2400" dirty="0">
                <a:solidFill>
                  <a:srgbClr val="0000FF"/>
                </a:solidFill>
                <a:ea typeface="+mn-ea"/>
                <a:cs typeface="Times New Roman" pitchFamily="18" charset="0"/>
              </a:rPr>
              <a:t>过程和目标</a:t>
            </a:r>
          </a:p>
        </p:txBody>
      </p:sp>
      <p:sp>
        <p:nvSpPr>
          <p:cNvPr id="29" name="Rectangle 3"/>
          <p:cNvSpPr txBox="1">
            <a:spLocks noChangeArrowheads="1"/>
          </p:cNvSpPr>
          <p:nvPr/>
        </p:nvSpPr>
        <p:spPr bwMode="auto">
          <a:xfrm>
            <a:off x="823664" y="2060848"/>
            <a:ext cx="7492752" cy="2232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har char="»"/>
              <a:defRPr kumimoji="1" sz="2000" b="1">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a:lstStyle>
          <a:p>
            <a:pPr lvl="0" eaLnBrk="1" hangingPunct="1">
              <a:lnSpc>
                <a:spcPct val="120000"/>
              </a:lnSpc>
              <a:spcBef>
                <a:spcPts val="0"/>
              </a:spcBef>
              <a:defRPr/>
            </a:pPr>
            <a:r>
              <a:rPr lang="zh-CN" altLang="en-US" sz="2400" kern="0" dirty="0">
                <a:latin typeface="Times New Roman"/>
                <a:ea typeface="楷体_GB2312" pitchFamily="49" charset="-122"/>
              </a:rPr>
              <a:t>将算法理论、算法工程和编程实践相结合开发相应的软件，解决科学、工程和应用环境下的实际问题。</a:t>
            </a:r>
            <a:endParaRPr lang="en-US" altLang="zh-CN" sz="2400" kern="0" dirty="0">
              <a:latin typeface="Times New Roman"/>
              <a:ea typeface="楷体_GB2312" pitchFamily="49" charset="-122"/>
            </a:endParaRPr>
          </a:p>
          <a:p>
            <a:pPr lvl="0" eaLnBrk="1" hangingPunct="1">
              <a:lnSpc>
                <a:spcPct val="120000"/>
              </a:lnSpc>
              <a:spcBef>
                <a:spcPts val="0"/>
              </a:spcBef>
              <a:defRPr/>
            </a:pPr>
            <a:endParaRPr lang="en-US" altLang="zh-CN" sz="2400" kern="0" dirty="0">
              <a:latin typeface="Times New Roman"/>
              <a:ea typeface="楷体_GB2312" pitchFamily="49" charset="-122"/>
            </a:endParaRPr>
          </a:p>
          <a:p>
            <a:pPr lvl="0" eaLnBrk="1" hangingPunct="1">
              <a:lnSpc>
                <a:spcPct val="120000"/>
              </a:lnSpc>
              <a:spcBef>
                <a:spcPts val="0"/>
              </a:spcBef>
              <a:defRPr/>
            </a:pPr>
            <a:r>
              <a:rPr lang="zh-CN" altLang="en-US" sz="2400" kern="0" dirty="0">
                <a:solidFill>
                  <a:srgbClr val="000000"/>
                </a:solidFill>
                <a:latin typeface="Times New Roman"/>
                <a:ea typeface="楷体_GB2312" pitchFamily="49" charset="-122"/>
              </a:rPr>
              <a:t>运用算法分析技术对设计方案的可行性进行研究，能够设计或组合已有算法达到对系统设计方案进行优选和改进。</a:t>
            </a:r>
            <a:endParaRPr lang="en-US" altLang="zh-CN" sz="2400" kern="0" dirty="0">
              <a:solidFill>
                <a:srgbClr val="000000"/>
              </a:solidFill>
              <a:latin typeface="Times New Roman"/>
              <a:ea typeface="楷体_GB2312" pitchFamily="49" charset="-122"/>
            </a:endParaRPr>
          </a:p>
          <a:p>
            <a:pPr lvl="0" eaLnBrk="1" hangingPunct="1">
              <a:lnSpc>
                <a:spcPct val="120000"/>
              </a:lnSpc>
              <a:spcBef>
                <a:spcPts val="0"/>
              </a:spcBef>
              <a:defRPr/>
            </a:pPr>
            <a:endParaRPr lang="en-US" altLang="zh-CN" sz="2400" kern="0" dirty="0">
              <a:solidFill>
                <a:srgbClr val="000000"/>
              </a:solidFill>
              <a:latin typeface="Times New Roman"/>
              <a:ea typeface="楷体_GB2312" pitchFamily="49" charset="-122"/>
            </a:endParaRPr>
          </a:p>
          <a:p>
            <a:pPr lvl="0" eaLnBrk="1" hangingPunct="1">
              <a:lnSpc>
                <a:spcPct val="120000"/>
              </a:lnSpc>
              <a:spcBef>
                <a:spcPts val="0"/>
              </a:spcBef>
              <a:defRPr/>
            </a:pPr>
            <a:r>
              <a:rPr lang="zh-CN" altLang="en-US" sz="2400" kern="0" dirty="0">
                <a:solidFill>
                  <a:srgbClr val="000000"/>
                </a:solidFill>
                <a:latin typeface="Times New Roman"/>
                <a:ea typeface="楷体_GB2312" pitchFamily="49" charset="-122"/>
              </a:rPr>
              <a:t>为从事计算机工程和软件开发等相关工作打下坚实的基础。</a:t>
            </a:r>
          </a:p>
          <a:p>
            <a:pPr marL="0" marR="0" lvl="0" indent="0" algn="l" defTabSz="914400" rtl="0" eaLnBrk="1" fontAlgn="base" latinLnBrk="0" hangingPunct="1">
              <a:lnSpc>
                <a:spcPct val="120000"/>
              </a:lnSpc>
              <a:spcBef>
                <a:spcPts val="0"/>
              </a:spcBef>
              <a:spcAft>
                <a:spcPct val="0"/>
              </a:spcAft>
              <a:buClrTx/>
              <a:buSzTx/>
              <a:buNone/>
              <a:tabLst/>
              <a:defRPr/>
            </a:pPr>
            <a:endParaRPr lang="en-US" altLang="zh-CN" sz="2400" kern="0" dirty="0">
              <a:solidFill>
                <a:srgbClr val="000000"/>
              </a:solidFill>
              <a:latin typeface="Times New Roman"/>
              <a:ea typeface="楷体_GB2312" pitchFamily="49" charset="-122"/>
            </a:endParaRPr>
          </a:p>
        </p:txBody>
      </p:sp>
    </p:spTree>
    <p:custDataLst>
      <p:tags r:id="rId1"/>
    </p:custDataLst>
    <p:extLst>
      <p:ext uri="{BB962C8B-B14F-4D97-AF65-F5344CB8AC3E}">
        <p14:creationId xmlns:p14="http://schemas.microsoft.com/office/powerpoint/2010/main" val="2556715000"/>
      </p:ext>
    </p:extLst>
  </p:cSld>
  <p:clrMapOvr>
    <a:masterClrMapping/>
  </p:clrMapOvr>
  <p:transition advTm="19657">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9EF11A0-BCD0-48CE-B96C-9EE0B2B38C90}" type="slidenum">
              <a:rPr lang="en-US" altLang="zh-CN" smtClean="0"/>
              <a:pPr>
                <a:defRPr/>
              </a:pPr>
              <a:t>3</a:t>
            </a:fld>
            <a:endParaRPr lang="en-US" altLang="zh-CN"/>
          </a:p>
        </p:txBody>
      </p:sp>
      <p:sp>
        <p:nvSpPr>
          <p:cNvPr id="5" name="日期占位符 4"/>
          <p:cNvSpPr>
            <a:spLocks noGrp="1"/>
          </p:cNvSpPr>
          <p:nvPr>
            <p:ph type="dt" sz="half" idx="11"/>
          </p:nvPr>
        </p:nvSpPr>
        <p:spPr/>
        <p:txBody>
          <a:bodyPr/>
          <a:lstStyle/>
          <a:p>
            <a:pPr>
              <a:defRPr/>
            </a:pPr>
            <a:fld id="{1416214C-6A89-47BA-B3F7-06E655FB13BD}" type="datetime1">
              <a:rPr lang="zh-CN" altLang="en-US" smtClean="0"/>
              <a:pPr>
                <a:defRPr/>
              </a:pPr>
              <a:t>2022/8/27</a:t>
            </a:fld>
            <a:endParaRPr lang="zh-CN" altLang="zh-CN"/>
          </a:p>
        </p:txBody>
      </p:sp>
      <p:sp>
        <p:nvSpPr>
          <p:cNvPr id="18" name="标题 1"/>
          <p:cNvSpPr>
            <a:spLocks noGrp="1"/>
          </p:cNvSpPr>
          <p:nvPr>
            <p:ph type="title"/>
          </p:nvPr>
        </p:nvSpPr>
        <p:spPr bwMode="auto">
          <a:xfrm>
            <a:off x="1341709" y="260648"/>
            <a:ext cx="6768752" cy="562074"/>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z="3200" b="1" dirty="0">
                <a:solidFill>
                  <a:srgbClr val="002060"/>
                </a:solidFill>
                <a:latin typeface="黑体" pitchFamily="49" charset="-122"/>
                <a:ea typeface="黑体" pitchFamily="49" charset="-122"/>
              </a:rPr>
              <a:t>实验题目</a:t>
            </a:r>
            <a:endParaRPr lang="en-US" altLang="zh-CN" sz="3200" b="1" dirty="0">
              <a:solidFill>
                <a:srgbClr val="002060"/>
              </a:solidFill>
              <a:latin typeface="黑体" pitchFamily="49" charset="-122"/>
              <a:ea typeface="黑体"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925962269"/>
              </p:ext>
            </p:extLst>
          </p:nvPr>
        </p:nvGraphicFramePr>
        <p:xfrm>
          <a:off x="971600" y="2132856"/>
          <a:ext cx="7056784" cy="3096344"/>
        </p:xfrm>
        <a:graphic>
          <a:graphicData uri="http://schemas.openxmlformats.org/drawingml/2006/table">
            <a:tbl>
              <a:tblPr>
                <a:tableStyleId>{5C22544A-7EE6-4342-B048-85BDC9FD1C3A}</a:tableStyleId>
              </a:tblPr>
              <a:tblGrid>
                <a:gridCol w="651992">
                  <a:extLst>
                    <a:ext uri="{9D8B030D-6E8A-4147-A177-3AD203B41FA5}">
                      <a16:colId xmlns="" xmlns:a16="http://schemas.microsoft.com/office/drawing/2014/main" val="20000"/>
                    </a:ext>
                  </a:extLst>
                </a:gridCol>
                <a:gridCol w="3020416">
                  <a:extLst>
                    <a:ext uri="{9D8B030D-6E8A-4147-A177-3AD203B41FA5}">
                      <a16:colId xmlns="" xmlns:a16="http://schemas.microsoft.com/office/drawing/2014/main" val="20001"/>
                    </a:ext>
                  </a:extLst>
                </a:gridCol>
                <a:gridCol w="3384376">
                  <a:extLst>
                    <a:ext uri="{9D8B030D-6E8A-4147-A177-3AD203B41FA5}">
                      <a16:colId xmlns="" xmlns:a16="http://schemas.microsoft.com/office/drawing/2014/main" val="20002"/>
                    </a:ext>
                  </a:extLst>
                </a:gridCol>
              </a:tblGrid>
              <a:tr h="510517">
                <a:tc>
                  <a:txBody>
                    <a:bodyPr/>
                    <a:lstStyle/>
                    <a:p>
                      <a:pPr algn="ctr">
                        <a:lnSpc>
                          <a:spcPct val="125000"/>
                        </a:lnSpc>
                        <a:spcAft>
                          <a:spcPts val="0"/>
                        </a:spcAft>
                      </a:pPr>
                      <a:r>
                        <a:rPr lang="zh-CN" sz="1600" b="1" kern="100" dirty="0">
                          <a:effectLst/>
                        </a:rPr>
                        <a:t>序号</a:t>
                      </a:r>
                      <a:endParaRPr lang="zh-CN" sz="1600" b="1" kern="100" dirty="0">
                        <a:effectLst/>
                        <a:latin typeface="Times New Roman"/>
                        <a:ea typeface="宋体"/>
                      </a:endParaRPr>
                    </a:p>
                  </a:txBody>
                  <a:tcPr marL="68580" marR="68580" marT="0" marB="0" anchor="ctr">
                    <a:solidFill>
                      <a:schemeClr val="tx2">
                        <a:lumMod val="40000"/>
                        <a:lumOff val="60000"/>
                      </a:schemeClr>
                    </a:solidFill>
                  </a:tcPr>
                </a:tc>
                <a:tc>
                  <a:txBody>
                    <a:bodyPr/>
                    <a:lstStyle/>
                    <a:p>
                      <a:pPr algn="ctr">
                        <a:lnSpc>
                          <a:spcPct val="125000"/>
                        </a:lnSpc>
                        <a:spcAft>
                          <a:spcPts val="0"/>
                        </a:spcAft>
                      </a:pPr>
                      <a:r>
                        <a:rPr lang="zh-CN" altLang="en-US" sz="1600" b="1" kern="100" dirty="0">
                          <a:effectLst/>
                        </a:rPr>
                        <a:t>实验题目</a:t>
                      </a:r>
                      <a:endParaRPr lang="zh-CN" sz="1600" b="1" kern="100" dirty="0">
                        <a:effectLst/>
                        <a:latin typeface="Times New Roman"/>
                        <a:ea typeface="宋体"/>
                      </a:endParaRPr>
                    </a:p>
                  </a:txBody>
                  <a:tcPr marL="68580" marR="68580" marT="0" marB="0" anchor="ctr">
                    <a:solidFill>
                      <a:schemeClr val="tx2">
                        <a:lumMod val="40000"/>
                        <a:lumOff val="60000"/>
                      </a:schemeClr>
                    </a:solidFill>
                  </a:tcPr>
                </a:tc>
                <a:tc>
                  <a:txBody>
                    <a:bodyPr/>
                    <a:lstStyle/>
                    <a:p>
                      <a:pPr algn="ctr">
                        <a:lnSpc>
                          <a:spcPct val="125000"/>
                        </a:lnSpc>
                        <a:spcAft>
                          <a:spcPts val="0"/>
                        </a:spcAft>
                      </a:pPr>
                      <a:r>
                        <a:rPr lang="zh-CN" altLang="en-US" sz="1600" b="1" kern="100" dirty="0">
                          <a:effectLst/>
                          <a:latin typeface="Times New Roman"/>
                          <a:ea typeface="宋体"/>
                        </a:rPr>
                        <a:t>上机时间</a:t>
                      </a:r>
                      <a:r>
                        <a:rPr lang="en-US" altLang="zh-CN" sz="1600" b="1" kern="100" dirty="0">
                          <a:effectLst/>
                          <a:latin typeface="Times New Roman"/>
                          <a:ea typeface="宋体"/>
                        </a:rPr>
                        <a:t>&amp;</a:t>
                      </a:r>
                      <a:r>
                        <a:rPr lang="zh-CN" altLang="en-US" sz="1600" b="1" kern="100" dirty="0">
                          <a:effectLst/>
                          <a:latin typeface="Times New Roman"/>
                          <a:ea typeface="宋体"/>
                        </a:rPr>
                        <a:t>地点</a:t>
                      </a:r>
                      <a:r>
                        <a:rPr lang="en-US" altLang="zh-CN" sz="1600" b="1" kern="100" dirty="0">
                          <a:effectLst/>
                          <a:latin typeface="Times New Roman"/>
                          <a:ea typeface="宋体"/>
                        </a:rPr>
                        <a:t>E</a:t>
                      </a:r>
                      <a:r>
                        <a:rPr lang="zh-CN" altLang="en-US" sz="1600" b="1" kern="100" dirty="0">
                          <a:effectLst/>
                          <a:latin typeface="Times New Roman"/>
                          <a:ea typeface="宋体"/>
                        </a:rPr>
                        <a:t>楼</a:t>
                      </a:r>
                      <a:r>
                        <a:rPr lang="en-US" altLang="zh-CN" sz="1600" b="1" kern="100" dirty="0">
                          <a:effectLst/>
                          <a:latin typeface="Times New Roman"/>
                          <a:ea typeface="宋体"/>
                        </a:rPr>
                        <a:t>III</a:t>
                      </a:r>
                      <a:r>
                        <a:rPr lang="zh-CN" altLang="en-US" sz="1600" b="1" kern="100" dirty="0">
                          <a:effectLst/>
                          <a:latin typeface="Times New Roman"/>
                          <a:ea typeface="宋体"/>
                        </a:rPr>
                        <a:t>区</a:t>
                      </a:r>
                      <a:endParaRPr lang="zh-CN" sz="1600" b="1" kern="100" dirty="0">
                        <a:effectLst/>
                        <a:latin typeface="Times New Roman"/>
                        <a:ea typeface="宋体"/>
                      </a:endParaRPr>
                    </a:p>
                  </a:txBody>
                  <a:tcPr marL="68580" marR="68580" marT="0" marB="0" anchor="ctr">
                    <a:solidFill>
                      <a:schemeClr val="tx2">
                        <a:lumMod val="40000"/>
                        <a:lumOff val="60000"/>
                      </a:schemeClr>
                    </a:solidFill>
                  </a:tcPr>
                </a:tc>
                <a:extLst>
                  <a:ext uri="{0D108BD9-81ED-4DB2-BD59-A6C34878D82A}">
                    <a16:rowId xmlns="" xmlns:a16="http://schemas.microsoft.com/office/drawing/2014/main" val="10000"/>
                  </a:ext>
                </a:extLst>
              </a:tr>
              <a:tr h="565130">
                <a:tc>
                  <a:txBody>
                    <a:bodyPr/>
                    <a:lstStyle/>
                    <a:p>
                      <a:pPr algn="ctr">
                        <a:lnSpc>
                          <a:spcPct val="125000"/>
                        </a:lnSpc>
                        <a:spcAft>
                          <a:spcPts val="0"/>
                        </a:spcAft>
                      </a:pPr>
                      <a:r>
                        <a:rPr lang="en-US" sz="1600" kern="100" dirty="0">
                          <a:effectLst/>
                        </a:rPr>
                        <a:t>1</a:t>
                      </a:r>
                      <a:endParaRPr lang="zh-CN" sz="1600" kern="100" dirty="0">
                        <a:effectLst/>
                        <a:latin typeface="Times New Roman"/>
                        <a:ea typeface="宋体"/>
                      </a:endParaRPr>
                    </a:p>
                  </a:txBody>
                  <a:tcPr marL="68580" marR="68580" marT="0" marB="0" anchor="ctr">
                    <a:solidFill>
                      <a:schemeClr val="accent3">
                        <a:lumMod val="75000"/>
                      </a:schemeClr>
                    </a:solidFill>
                  </a:tcPr>
                </a:tc>
                <a:tc>
                  <a:txBody>
                    <a:bodyPr/>
                    <a:lstStyle/>
                    <a:p>
                      <a:pPr algn="ctr">
                        <a:lnSpc>
                          <a:spcPct val="125000"/>
                        </a:lnSpc>
                        <a:spcAft>
                          <a:spcPts val="0"/>
                        </a:spcAft>
                      </a:pPr>
                      <a:r>
                        <a:rPr lang="zh-CN" sz="1600" kern="100" dirty="0">
                          <a:effectLst/>
                        </a:rPr>
                        <a:t>渗透</a:t>
                      </a:r>
                      <a:r>
                        <a:rPr lang="zh-CN" sz="1600" kern="0" dirty="0">
                          <a:effectLst/>
                        </a:rPr>
                        <a:t>问题</a:t>
                      </a:r>
                      <a:r>
                        <a:rPr lang="zh-CN" sz="1600" kern="100" dirty="0">
                          <a:effectLst/>
                        </a:rPr>
                        <a:t>（</a:t>
                      </a:r>
                      <a:r>
                        <a:rPr lang="en-US" sz="1600" kern="0" dirty="0">
                          <a:effectLst/>
                        </a:rPr>
                        <a:t>Percolation</a:t>
                      </a:r>
                      <a:r>
                        <a:rPr lang="zh-CN" sz="1600" kern="100" dirty="0">
                          <a:effectLst/>
                        </a:rPr>
                        <a:t>）</a:t>
                      </a:r>
                      <a:endParaRPr lang="zh-CN" sz="1600" kern="100" dirty="0">
                        <a:effectLst/>
                        <a:latin typeface="Times New Roman"/>
                        <a:ea typeface="宋体"/>
                      </a:endParaRPr>
                    </a:p>
                  </a:txBody>
                  <a:tcPr marL="68580" marR="68580" marT="0" marB="0" anchor="ctr">
                    <a:solidFill>
                      <a:schemeClr val="accent3">
                        <a:lumMod val="75000"/>
                      </a:schemeClr>
                    </a:solidFill>
                  </a:tcPr>
                </a:tc>
                <a:tc>
                  <a:txBody>
                    <a:bodyPr/>
                    <a:lstStyle/>
                    <a:p>
                      <a:pPr algn="ctr">
                        <a:lnSpc>
                          <a:spcPct val="125000"/>
                        </a:lnSpc>
                        <a:spcAft>
                          <a:spcPts val="0"/>
                        </a:spcAft>
                      </a:pPr>
                      <a:r>
                        <a:rPr lang="en-US" altLang="zh-CN" sz="1600" kern="100" dirty="0" smtClean="0">
                          <a:effectLst/>
                          <a:latin typeface="+mn-lt"/>
                          <a:ea typeface="+mn-ea"/>
                        </a:rPr>
                        <a:t>10</a:t>
                      </a:r>
                      <a:r>
                        <a:rPr lang="zh-CN" altLang="en-US" sz="1600" kern="100" dirty="0" smtClean="0">
                          <a:effectLst/>
                          <a:latin typeface="+mn-lt"/>
                          <a:ea typeface="+mn-ea"/>
                        </a:rPr>
                        <a:t>月</a:t>
                      </a:r>
                      <a:r>
                        <a:rPr lang="en-US" altLang="zh-CN" sz="1600" kern="100" dirty="0" smtClean="0">
                          <a:effectLst/>
                          <a:latin typeface="+mn-lt"/>
                          <a:ea typeface="+mn-ea"/>
                        </a:rPr>
                        <a:t>12</a:t>
                      </a:r>
                      <a:r>
                        <a:rPr lang="zh-CN" altLang="en-US" sz="1600" kern="100" dirty="0" smtClean="0">
                          <a:effectLst/>
                          <a:latin typeface="+mn-lt"/>
                          <a:ea typeface="+mn-ea"/>
                        </a:rPr>
                        <a:t>日</a:t>
                      </a:r>
                      <a:r>
                        <a:rPr lang="zh-CN" altLang="en-US" sz="1600" kern="100" dirty="0">
                          <a:effectLst/>
                          <a:latin typeface="+mn-lt"/>
                          <a:ea typeface="+mn-ea"/>
                        </a:rPr>
                        <a:t>，</a:t>
                      </a:r>
                      <a:r>
                        <a:rPr lang="en-US" altLang="zh-CN" sz="1600" kern="100" dirty="0">
                          <a:effectLst/>
                          <a:latin typeface="+mn-lt"/>
                          <a:ea typeface="+mn-ea"/>
                        </a:rPr>
                        <a:t>18:00-22:00</a:t>
                      </a:r>
                      <a:r>
                        <a:rPr lang="zh-CN" altLang="en-US" sz="1600" kern="100" dirty="0">
                          <a:effectLst/>
                          <a:latin typeface="+mn-lt"/>
                          <a:ea typeface="+mn-ea"/>
                        </a:rPr>
                        <a:t>，</a:t>
                      </a:r>
                      <a:r>
                        <a:rPr lang="en-US" altLang="zh-CN" sz="1600" kern="100" dirty="0" smtClean="0">
                          <a:effectLst/>
                          <a:latin typeface="+mn-lt"/>
                          <a:ea typeface="+mn-ea"/>
                        </a:rPr>
                        <a:t>204</a:t>
                      </a:r>
                      <a:r>
                        <a:rPr lang="zh-CN" altLang="en-US" sz="1600" kern="100" dirty="0" smtClean="0">
                          <a:effectLst/>
                          <a:latin typeface="+mn-lt"/>
                          <a:ea typeface="+mn-ea"/>
                        </a:rPr>
                        <a:t>机房</a:t>
                      </a:r>
                      <a:endParaRPr lang="zh-CN" sz="1600" kern="100" dirty="0">
                        <a:effectLst/>
                        <a:latin typeface="Times New Roman"/>
                        <a:ea typeface="宋体"/>
                      </a:endParaRPr>
                    </a:p>
                  </a:txBody>
                  <a:tcPr marL="68580" marR="68580" marT="0" marB="0" anchor="ctr">
                    <a:solidFill>
                      <a:schemeClr val="accent3">
                        <a:lumMod val="75000"/>
                      </a:schemeClr>
                    </a:solidFill>
                  </a:tcPr>
                </a:tc>
                <a:extLst>
                  <a:ext uri="{0D108BD9-81ED-4DB2-BD59-A6C34878D82A}">
                    <a16:rowId xmlns="" xmlns:a16="http://schemas.microsoft.com/office/drawing/2014/main" val="10001"/>
                  </a:ext>
                </a:extLst>
              </a:tr>
              <a:tr h="675544">
                <a:tc>
                  <a:txBody>
                    <a:bodyPr/>
                    <a:lstStyle/>
                    <a:p>
                      <a:pPr algn="ctr">
                        <a:lnSpc>
                          <a:spcPct val="125000"/>
                        </a:lnSpc>
                        <a:spcAft>
                          <a:spcPts val="0"/>
                        </a:spcAft>
                      </a:pPr>
                      <a:r>
                        <a:rPr lang="en-US" sz="1600" kern="100" dirty="0">
                          <a:effectLst/>
                        </a:rPr>
                        <a:t>2</a:t>
                      </a:r>
                      <a:endParaRPr lang="zh-CN" sz="1600" kern="100" dirty="0">
                        <a:effectLst/>
                        <a:latin typeface="Times New Roman"/>
                        <a:ea typeface="宋体"/>
                      </a:endParaRPr>
                    </a:p>
                  </a:txBody>
                  <a:tcPr marL="68580" marR="68580" marT="0" marB="0" anchor="ctr">
                    <a:solidFill>
                      <a:schemeClr val="accent3">
                        <a:lumMod val="75000"/>
                      </a:schemeClr>
                    </a:solidFill>
                  </a:tcPr>
                </a:tc>
                <a:tc>
                  <a:txBody>
                    <a:bodyPr/>
                    <a:lstStyle/>
                    <a:p>
                      <a:pPr algn="ctr">
                        <a:lnSpc>
                          <a:spcPct val="125000"/>
                        </a:lnSpc>
                        <a:spcAft>
                          <a:spcPts val="0"/>
                        </a:spcAft>
                      </a:pPr>
                      <a:r>
                        <a:rPr lang="zh-CN" sz="1600" kern="100" dirty="0">
                          <a:effectLst/>
                        </a:rPr>
                        <a:t>几种排序算法的实验性能比较</a:t>
                      </a:r>
                      <a:endParaRPr lang="zh-CN" sz="1600" kern="100" dirty="0">
                        <a:effectLst/>
                        <a:latin typeface="Times New Roman"/>
                        <a:ea typeface="宋体"/>
                      </a:endParaRPr>
                    </a:p>
                  </a:txBody>
                  <a:tcPr marL="68580" marR="68580" marT="0" marB="0" anchor="ctr">
                    <a:solidFill>
                      <a:schemeClr val="accent3">
                        <a:lumMod val="75000"/>
                      </a:schemeClr>
                    </a:solidFill>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en-US" altLang="zh-CN" sz="1600" kern="100" dirty="0" smtClean="0">
                          <a:effectLst/>
                          <a:latin typeface="+mn-lt"/>
                          <a:ea typeface="+mn-ea"/>
                        </a:rPr>
                        <a:t>11</a:t>
                      </a:r>
                      <a:r>
                        <a:rPr lang="zh-CN" altLang="en-US" sz="1600" kern="100" dirty="0" smtClean="0">
                          <a:effectLst/>
                          <a:latin typeface="+mn-lt"/>
                          <a:ea typeface="+mn-ea"/>
                        </a:rPr>
                        <a:t>月</a:t>
                      </a:r>
                      <a:r>
                        <a:rPr lang="en-US" altLang="zh-CN" sz="1600" kern="100" dirty="0" smtClean="0">
                          <a:effectLst/>
                          <a:latin typeface="+mn-lt"/>
                          <a:ea typeface="+mn-ea"/>
                        </a:rPr>
                        <a:t>10</a:t>
                      </a:r>
                      <a:r>
                        <a:rPr lang="zh-CN" altLang="en-US" sz="1600" kern="100" dirty="0" smtClean="0">
                          <a:effectLst/>
                          <a:latin typeface="+mn-lt"/>
                          <a:ea typeface="+mn-ea"/>
                        </a:rPr>
                        <a:t>日</a:t>
                      </a:r>
                      <a:r>
                        <a:rPr lang="zh-CN" altLang="en-US" sz="1600" kern="100" dirty="0">
                          <a:effectLst/>
                          <a:latin typeface="+mn-lt"/>
                          <a:ea typeface="+mn-ea"/>
                        </a:rPr>
                        <a:t>，</a:t>
                      </a:r>
                      <a:r>
                        <a:rPr lang="en-US" altLang="zh-CN" sz="1600" kern="100" dirty="0">
                          <a:effectLst/>
                          <a:latin typeface="+mn-lt"/>
                          <a:ea typeface="+mn-ea"/>
                        </a:rPr>
                        <a:t>18:00-22:00</a:t>
                      </a:r>
                      <a:r>
                        <a:rPr lang="zh-CN" altLang="en-US" sz="1600" kern="100" dirty="0">
                          <a:effectLst/>
                          <a:latin typeface="+mn-lt"/>
                          <a:ea typeface="+mn-ea"/>
                        </a:rPr>
                        <a:t>，</a:t>
                      </a:r>
                      <a:r>
                        <a:rPr lang="en-US" altLang="zh-CN" sz="1600" kern="100" dirty="0" smtClean="0">
                          <a:effectLst/>
                          <a:latin typeface="+mn-lt"/>
                          <a:ea typeface="+mn-ea"/>
                        </a:rPr>
                        <a:t>203</a:t>
                      </a:r>
                      <a:r>
                        <a:rPr lang="zh-CN" altLang="en-US" sz="1600" kern="100" dirty="0" smtClean="0">
                          <a:effectLst/>
                          <a:latin typeface="+mn-lt"/>
                          <a:ea typeface="+mn-ea"/>
                        </a:rPr>
                        <a:t>机房</a:t>
                      </a:r>
                      <a:endParaRPr lang="zh-CN" altLang="zh-CN" sz="1600" kern="100" dirty="0">
                        <a:effectLst/>
                        <a:latin typeface="Times New Roman"/>
                        <a:ea typeface="+mn-ea"/>
                      </a:endParaRPr>
                    </a:p>
                  </a:txBody>
                  <a:tcPr marL="68580" marR="68580" marT="0" marB="0" anchor="ctr">
                    <a:solidFill>
                      <a:schemeClr val="accent3">
                        <a:lumMod val="75000"/>
                      </a:schemeClr>
                    </a:solidFill>
                  </a:tcPr>
                </a:tc>
                <a:extLst>
                  <a:ext uri="{0D108BD9-81ED-4DB2-BD59-A6C34878D82A}">
                    <a16:rowId xmlns="" xmlns:a16="http://schemas.microsoft.com/office/drawing/2014/main" val="10002"/>
                  </a:ext>
                </a:extLst>
              </a:tr>
              <a:tr h="667234">
                <a:tc>
                  <a:txBody>
                    <a:bodyPr/>
                    <a:lstStyle/>
                    <a:p>
                      <a:pPr algn="ctr">
                        <a:lnSpc>
                          <a:spcPct val="125000"/>
                        </a:lnSpc>
                        <a:spcAft>
                          <a:spcPts val="0"/>
                        </a:spcAft>
                      </a:pPr>
                      <a:r>
                        <a:rPr lang="en-US" sz="1600" kern="100" dirty="0">
                          <a:effectLst/>
                        </a:rPr>
                        <a:t>3</a:t>
                      </a:r>
                      <a:endParaRPr lang="zh-CN" sz="1600" kern="100" dirty="0">
                        <a:effectLst/>
                        <a:latin typeface="Times New Roman"/>
                        <a:ea typeface="宋体"/>
                      </a:endParaRPr>
                    </a:p>
                  </a:txBody>
                  <a:tcPr marL="68580" marR="68580" marT="0" marB="0" anchor="ctr">
                    <a:solidFill>
                      <a:schemeClr val="accent3">
                        <a:lumMod val="75000"/>
                      </a:schemeClr>
                    </a:solidFill>
                  </a:tcPr>
                </a:tc>
                <a:tc>
                  <a:txBody>
                    <a:bodyPr/>
                    <a:lstStyle/>
                    <a:p>
                      <a:pPr algn="ctr">
                        <a:lnSpc>
                          <a:spcPct val="125000"/>
                        </a:lnSpc>
                        <a:spcAft>
                          <a:spcPts val="0"/>
                        </a:spcAft>
                      </a:pPr>
                      <a:r>
                        <a:rPr lang="zh-CN" sz="1600" kern="100" dirty="0">
                          <a:effectLst/>
                        </a:rPr>
                        <a:t>地图路由（</a:t>
                      </a:r>
                      <a:r>
                        <a:rPr lang="en-US" sz="1600" kern="100" dirty="0">
                          <a:effectLst/>
                        </a:rPr>
                        <a:t>Map Routing</a:t>
                      </a:r>
                      <a:r>
                        <a:rPr lang="zh-CN" sz="1600" kern="100" dirty="0">
                          <a:effectLst/>
                        </a:rPr>
                        <a:t>）</a:t>
                      </a:r>
                      <a:endParaRPr lang="zh-CN" sz="1600" kern="100" dirty="0">
                        <a:effectLst/>
                        <a:latin typeface="Times New Roman"/>
                        <a:ea typeface="宋体"/>
                      </a:endParaRPr>
                    </a:p>
                  </a:txBody>
                  <a:tcPr marL="68580" marR="68580" marT="0" marB="0" anchor="ctr">
                    <a:solidFill>
                      <a:schemeClr val="accent3">
                        <a:lumMod val="75000"/>
                      </a:schemeClr>
                    </a:solidFill>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en-US" altLang="zh-CN" sz="1600" kern="100" dirty="0" smtClean="0">
                          <a:effectLst/>
                          <a:latin typeface="+mn-lt"/>
                          <a:ea typeface="+mn-ea"/>
                        </a:rPr>
                        <a:t>12</a:t>
                      </a:r>
                      <a:r>
                        <a:rPr lang="zh-CN" altLang="en-US" sz="1600" kern="100" dirty="0" smtClean="0">
                          <a:effectLst/>
                          <a:latin typeface="+mn-lt"/>
                          <a:ea typeface="+mn-ea"/>
                        </a:rPr>
                        <a:t>月</a:t>
                      </a:r>
                      <a:r>
                        <a:rPr lang="en-US" altLang="zh-CN" sz="1600" kern="100" dirty="0" smtClean="0">
                          <a:effectLst/>
                          <a:latin typeface="+mn-lt"/>
                          <a:ea typeface="+mn-ea"/>
                        </a:rPr>
                        <a:t>7</a:t>
                      </a:r>
                      <a:r>
                        <a:rPr lang="zh-CN" altLang="en-US" sz="1600" kern="100" dirty="0" smtClean="0">
                          <a:effectLst/>
                          <a:latin typeface="+mn-lt"/>
                          <a:ea typeface="+mn-ea"/>
                        </a:rPr>
                        <a:t>日</a:t>
                      </a:r>
                      <a:r>
                        <a:rPr lang="zh-CN" altLang="en-US" sz="1600" kern="100" dirty="0">
                          <a:effectLst/>
                          <a:latin typeface="+mn-lt"/>
                          <a:ea typeface="+mn-ea"/>
                        </a:rPr>
                        <a:t>，</a:t>
                      </a:r>
                      <a:r>
                        <a:rPr lang="en-US" altLang="zh-CN" sz="1600" kern="100" dirty="0">
                          <a:effectLst/>
                          <a:latin typeface="+mn-lt"/>
                          <a:ea typeface="+mn-ea"/>
                        </a:rPr>
                        <a:t>18:00-22:00</a:t>
                      </a:r>
                      <a:r>
                        <a:rPr lang="zh-CN" altLang="en-US" sz="1600" kern="100" dirty="0">
                          <a:effectLst/>
                          <a:latin typeface="+mn-lt"/>
                          <a:ea typeface="+mn-ea"/>
                        </a:rPr>
                        <a:t>，</a:t>
                      </a:r>
                      <a:r>
                        <a:rPr lang="en-US" altLang="zh-CN" sz="1600" kern="100" dirty="0" smtClean="0">
                          <a:effectLst/>
                          <a:latin typeface="+mn-lt"/>
                          <a:ea typeface="+mn-ea"/>
                        </a:rPr>
                        <a:t>207</a:t>
                      </a:r>
                      <a:r>
                        <a:rPr lang="zh-CN" altLang="en-US" sz="1600" kern="100" dirty="0" smtClean="0">
                          <a:effectLst/>
                          <a:latin typeface="+mn-lt"/>
                          <a:ea typeface="+mn-ea"/>
                        </a:rPr>
                        <a:t>机房</a:t>
                      </a:r>
                      <a:endParaRPr lang="zh-CN" altLang="en-US" sz="1600" kern="100" dirty="0">
                        <a:effectLst/>
                        <a:latin typeface="+mn-lt"/>
                        <a:ea typeface="+mn-ea"/>
                      </a:endParaRPr>
                    </a:p>
                  </a:txBody>
                  <a:tcPr marL="68580" marR="68580" marT="0" marB="0" anchor="ctr">
                    <a:solidFill>
                      <a:schemeClr val="accent3">
                        <a:lumMod val="75000"/>
                      </a:schemeClr>
                    </a:solidFill>
                  </a:tcPr>
                </a:tc>
                <a:extLst>
                  <a:ext uri="{0D108BD9-81ED-4DB2-BD59-A6C34878D82A}">
                    <a16:rowId xmlns="" xmlns:a16="http://schemas.microsoft.com/office/drawing/2014/main" val="10003"/>
                  </a:ext>
                </a:extLst>
              </a:tr>
              <a:tr h="677919">
                <a:tc>
                  <a:txBody>
                    <a:bodyPr/>
                    <a:lstStyle/>
                    <a:p>
                      <a:pPr algn="ctr">
                        <a:lnSpc>
                          <a:spcPct val="125000"/>
                        </a:lnSpc>
                        <a:spcAft>
                          <a:spcPts val="0"/>
                        </a:spcAft>
                      </a:pPr>
                      <a:r>
                        <a:rPr lang="en-US" sz="1600" kern="100" dirty="0">
                          <a:effectLst/>
                        </a:rPr>
                        <a:t>4</a:t>
                      </a:r>
                      <a:endParaRPr lang="zh-CN" sz="1600" kern="100" dirty="0">
                        <a:effectLst/>
                        <a:latin typeface="Times New Roman"/>
                        <a:ea typeface="宋体"/>
                      </a:endParaRPr>
                    </a:p>
                  </a:txBody>
                  <a:tcPr marL="68580" marR="68580" marT="0" marB="0" anchor="ctr">
                    <a:solidFill>
                      <a:schemeClr val="accent3">
                        <a:lumMod val="75000"/>
                      </a:schemeClr>
                    </a:solidFill>
                  </a:tcPr>
                </a:tc>
                <a:tc>
                  <a:txBody>
                    <a:bodyPr/>
                    <a:lstStyle/>
                    <a:p>
                      <a:pPr algn="ctr">
                        <a:lnSpc>
                          <a:spcPct val="125000"/>
                        </a:lnSpc>
                        <a:spcAft>
                          <a:spcPts val="0"/>
                        </a:spcAft>
                      </a:pPr>
                      <a:r>
                        <a:rPr lang="zh-CN" sz="1600" kern="100" dirty="0">
                          <a:effectLst/>
                        </a:rPr>
                        <a:t>文本索引（</a:t>
                      </a:r>
                      <a:r>
                        <a:rPr lang="en-US" sz="1600" kern="100" dirty="0">
                          <a:effectLst/>
                        </a:rPr>
                        <a:t>Text Indexing</a:t>
                      </a:r>
                      <a:r>
                        <a:rPr lang="zh-CN" sz="1600" kern="100" dirty="0">
                          <a:effectLst/>
                        </a:rPr>
                        <a:t>）</a:t>
                      </a:r>
                      <a:endParaRPr lang="zh-CN" sz="1600" kern="100" dirty="0">
                        <a:effectLst/>
                        <a:latin typeface="Times New Roman"/>
                        <a:ea typeface="宋体"/>
                      </a:endParaRPr>
                    </a:p>
                  </a:txBody>
                  <a:tcPr marL="68580" marR="68580" marT="0" marB="0" anchor="ctr">
                    <a:solidFill>
                      <a:schemeClr val="accent3">
                        <a:lumMod val="75000"/>
                      </a:schemeClr>
                    </a:solidFill>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en-US" altLang="zh-CN" sz="1600" kern="100" dirty="0">
                          <a:effectLst/>
                          <a:latin typeface="+mn-lt"/>
                          <a:ea typeface="+mn-ea"/>
                        </a:rPr>
                        <a:t>12</a:t>
                      </a:r>
                      <a:r>
                        <a:rPr lang="zh-CN" altLang="en-US" sz="1600" kern="100" dirty="0">
                          <a:effectLst/>
                          <a:latin typeface="+mn-lt"/>
                          <a:ea typeface="+mn-ea"/>
                        </a:rPr>
                        <a:t>月</a:t>
                      </a:r>
                      <a:r>
                        <a:rPr lang="en-US" altLang="zh-CN" sz="1600" kern="100" dirty="0" smtClean="0">
                          <a:effectLst/>
                          <a:latin typeface="+mn-lt"/>
                          <a:ea typeface="+mn-ea"/>
                        </a:rPr>
                        <a:t>22</a:t>
                      </a:r>
                      <a:r>
                        <a:rPr lang="zh-CN" altLang="en-US" sz="1600" kern="100" dirty="0" smtClean="0">
                          <a:effectLst/>
                          <a:latin typeface="+mn-lt"/>
                          <a:ea typeface="+mn-ea"/>
                        </a:rPr>
                        <a:t>日</a:t>
                      </a:r>
                      <a:r>
                        <a:rPr lang="zh-CN" altLang="en-US" sz="1600" kern="100" dirty="0">
                          <a:effectLst/>
                          <a:latin typeface="+mn-lt"/>
                          <a:ea typeface="+mn-ea"/>
                        </a:rPr>
                        <a:t>，</a:t>
                      </a:r>
                      <a:r>
                        <a:rPr lang="en-US" altLang="zh-CN" sz="1600" kern="100" dirty="0">
                          <a:effectLst/>
                          <a:latin typeface="+mn-lt"/>
                          <a:ea typeface="+mn-ea"/>
                        </a:rPr>
                        <a:t>18:00-22:00</a:t>
                      </a:r>
                      <a:r>
                        <a:rPr lang="zh-CN" altLang="en-US" sz="1600" kern="100" dirty="0">
                          <a:effectLst/>
                          <a:latin typeface="+mn-lt"/>
                          <a:ea typeface="+mn-ea"/>
                        </a:rPr>
                        <a:t>，</a:t>
                      </a:r>
                      <a:r>
                        <a:rPr lang="en-US" altLang="zh-CN" sz="1600" kern="100" dirty="0" smtClean="0">
                          <a:effectLst/>
                          <a:latin typeface="+mn-lt"/>
                          <a:ea typeface="+mn-ea"/>
                        </a:rPr>
                        <a:t>207</a:t>
                      </a:r>
                      <a:r>
                        <a:rPr lang="zh-CN" altLang="en-US" sz="1600" kern="100" dirty="0" smtClean="0">
                          <a:effectLst/>
                          <a:latin typeface="+mn-lt"/>
                          <a:ea typeface="+mn-ea"/>
                        </a:rPr>
                        <a:t>机房</a:t>
                      </a:r>
                      <a:endParaRPr lang="zh-CN" altLang="zh-CN" sz="1600" kern="100" dirty="0">
                        <a:effectLst/>
                        <a:latin typeface="Times New Roman"/>
                        <a:ea typeface="+mn-ea"/>
                      </a:endParaRPr>
                    </a:p>
                  </a:txBody>
                  <a:tcPr marL="68580" marR="68580" marT="0" marB="0" anchor="ctr">
                    <a:solidFill>
                      <a:schemeClr val="accent3">
                        <a:lumMod val="75000"/>
                      </a:schemeClr>
                    </a:solidFill>
                  </a:tcPr>
                </a:tc>
                <a:extLst>
                  <a:ext uri="{0D108BD9-81ED-4DB2-BD59-A6C34878D82A}">
                    <a16:rowId xmlns="" xmlns:a16="http://schemas.microsoft.com/office/drawing/2014/main" val="10004"/>
                  </a:ext>
                </a:extLst>
              </a:tr>
            </a:tbl>
          </a:graphicData>
        </a:graphic>
      </p:graphicFrame>
      <p:sp>
        <p:nvSpPr>
          <p:cNvPr id="14" name="矩形 13"/>
          <p:cNvSpPr/>
          <p:nvPr/>
        </p:nvSpPr>
        <p:spPr>
          <a:xfrm>
            <a:off x="107505" y="1413937"/>
            <a:ext cx="8961386" cy="400110"/>
          </a:xfrm>
          <a:prstGeom prst="rect">
            <a:avLst/>
          </a:prstGeom>
        </p:spPr>
        <p:txBody>
          <a:bodyPr wrap="square">
            <a:spAutoFit/>
          </a:bodyPr>
          <a:lstStyle/>
          <a:p>
            <a:r>
              <a:rPr lang="zh-CN" altLang="en-US" sz="2000" dirty="0">
                <a:solidFill>
                  <a:srgbClr val="0000FF"/>
                </a:solidFill>
                <a:ea typeface="+mn-ea"/>
                <a:cs typeface="Times New Roman" pitchFamily="18" charset="0"/>
              </a:rPr>
              <a:t>在学在西电</a:t>
            </a:r>
            <a:r>
              <a:rPr lang="en-US" altLang="zh-CN" sz="2000" dirty="0">
                <a:solidFill>
                  <a:srgbClr val="0000FF"/>
                </a:solidFill>
                <a:ea typeface="+mn-ea"/>
                <a:cs typeface="Times New Roman" pitchFamily="18" charset="0"/>
              </a:rPr>
              <a:t>1.2</a:t>
            </a:r>
            <a:r>
              <a:rPr lang="zh-CN" altLang="en-US" sz="2000" dirty="0">
                <a:solidFill>
                  <a:srgbClr val="0000FF"/>
                </a:solidFill>
                <a:ea typeface="+mn-ea"/>
                <a:cs typeface="Times New Roman" pitchFamily="18" charset="0"/>
              </a:rPr>
              <a:t>节下载：</a:t>
            </a:r>
            <a:r>
              <a:rPr lang="zh-CN" altLang="en-US" sz="2000" dirty="0">
                <a:solidFill>
                  <a:srgbClr val="FF0000"/>
                </a:solidFill>
                <a:ea typeface="+mn-ea"/>
                <a:cs typeface="Times New Roman" pitchFamily="18" charset="0"/>
              </a:rPr>
              <a:t>实验题目</a:t>
            </a:r>
            <a:r>
              <a:rPr lang="en-US" altLang="zh-CN" sz="2000" dirty="0">
                <a:solidFill>
                  <a:srgbClr val="FF0000"/>
                </a:solidFill>
                <a:ea typeface="+mn-ea"/>
                <a:cs typeface="Times New Roman" pitchFamily="18" charset="0"/>
              </a:rPr>
              <a:t>.docx</a:t>
            </a:r>
            <a:endParaRPr lang="zh-CN" altLang="en-US" sz="2000" dirty="0">
              <a:solidFill>
                <a:srgbClr val="FF0000"/>
              </a:solidFill>
              <a:ea typeface="+mn-ea"/>
              <a:cs typeface="Times New Roman" pitchFamily="18" charset="0"/>
            </a:endParaRPr>
          </a:p>
        </p:txBody>
      </p:sp>
    </p:spTree>
    <p:custDataLst>
      <p:tags r:id="rId1"/>
    </p:custDataLst>
    <p:extLst>
      <p:ext uri="{BB962C8B-B14F-4D97-AF65-F5344CB8AC3E}">
        <p14:creationId xmlns:p14="http://schemas.microsoft.com/office/powerpoint/2010/main" val="448138709"/>
      </p:ext>
    </p:extLst>
  </p:cSld>
  <p:clrMapOvr>
    <a:masterClrMapping/>
  </p:clrMapOvr>
  <p:transition advTm="19657">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9EF11A0-BCD0-48CE-B96C-9EE0B2B38C90}" type="slidenum">
              <a:rPr lang="en-US" altLang="zh-CN" smtClean="0"/>
              <a:pPr>
                <a:defRPr/>
              </a:pPr>
              <a:t>4</a:t>
            </a:fld>
            <a:endParaRPr lang="en-US" altLang="zh-CN"/>
          </a:p>
        </p:txBody>
      </p:sp>
      <p:sp>
        <p:nvSpPr>
          <p:cNvPr id="5" name="日期占位符 4"/>
          <p:cNvSpPr>
            <a:spLocks noGrp="1"/>
          </p:cNvSpPr>
          <p:nvPr>
            <p:ph type="dt" sz="half" idx="11"/>
          </p:nvPr>
        </p:nvSpPr>
        <p:spPr/>
        <p:txBody>
          <a:bodyPr/>
          <a:lstStyle/>
          <a:p>
            <a:pPr>
              <a:defRPr/>
            </a:pPr>
            <a:fld id="{1416214C-6A89-47BA-B3F7-06E655FB13BD}" type="datetime1">
              <a:rPr lang="zh-CN" altLang="en-US" smtClean="0"/>
              <a:pPr>
                <a:defRPr/>
              </a:pPr>
              <a:t>2022/8/27</a:t>
            </a:fld>
            <a:endParaRPr lang="zh-CN" altLang="zh-CN"/>
          </a:p>
        </p:txBody>
      </p:sp>
      <p:sp>
        <p:nvSpPr>
          <p:cNvPr id="18" name="标题 1"/>
          <p:cNvSpPr>
            <a:spLocks noGrp="1"/>
          </p:cNvSpPr>
          <p:nvPr>
            <p:ph type="title"/>
          </p:nvPr>
        </p:nvSpPr>
        <p:spPr bwMode="auto">
          <a:xfrm>
            <a:off x="1341709" y="260648"/>
            <a:ext cx="6768752" cy="562074"/>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z="3200" b="1" dirty="0">
                <a:solidFill>
                  <a:srgbClr val="002060"/>
                </a:solidFill>
                <a:latin typeface="黑体" pitchFamily="49" charset="-122"/>
                <a:ea typeface="黑体" pitchFamily="49" charset="-122"/>
              </a:rPr>
              <a:t>题目</a:t>
            </a:r>
            <a:r>
              <a:rPr lang="en-US" altLang="zh-CN" sz="3200" b="1" dirty="0">
                <a:solidFill>
                  <a:srgbClr val="002060"/>
                </a:solidFill>
                <a:latin typeface="黑体" pitchFamily="49" charset="-122"/>
                <a:ea typeface="黑体" pitchFamily="49" charset="-122"/>
              </a:rPr>
              <a:t>1</a:t>
            </a:r>
            <a:r>
              <a:rPr lang="zh-CN" altLang="en-US" sz="3200" b="1" dirty="0">
                <a:solidFill>
                  <a:srgbClr val="002060"/>
                </a:solidFill>
                <a:latin typeface="黑体" pitchFamily="49" charset="-122"/>
                <a:ea typeface="黑体" pitchFamily="49" charset="-122"/>
              </a:rPr>
              <a:t>：渗透问题</a:t>
            </a:r>
            <a:endParaRPr lang="en-US" altLang="zh-CN" sz="3200" b="1" dirty="0">
              <a:solidFill>
                <a:srgbClr val="002060"/>
              </a:solidFill>
              <a:latin typeface="黑体" pitchFamily="49" charset="-122"/>
              <a:ea typeface="黑体" pitchFamily="49" charset="-122"/>
            </a:endParaRPr>
          </a:p>
        </p:txBody>
      </p:sp>
      <p:sp>
        <p:nvSpPr>
          <p:cNvPr id="12" name="矩形 11"/>
          <p:cNvSpPr/>
          <p:nvPr/>
        </p:nvSpPr>
        <p:spPr>
          <a:xfrm>
            <a:off x="611560" y="1197913"/>
            <a:ext cx="5904656" cy="477054"/>
          </a:xfrm>
          <a:prstGeom prst="rect">
            <a:avLst/>
          </a:prstGeom>
        </p:spPr>
        <p:txBody>
          <a:bodyPr wrap="square">
            <a:spAutoFit/>
          </a:bodyPr>
          <a:lstStyle/>
          <a:p>
            <a:r>
              <a:rPr lang="zh-CN" altLang="en-US" sz="2500" dirty="0">
                <a:solidFill>
                  <a:srgbClr val="0000FF"/>
                </a:solidFill>
                <a:ea typeface="+mn-ea"/>
                <a:cs typeface="Times New Roman" pitchFamily="18" charset="0"/>
              </a:rPr>
              <a:t>问题背景</a:t>
            </a:r>
          </a:p>
        </p:txBody>
      </p:sp>
      <p:sp>
        <p:nvSpPr>
          <p:cNvPr id="13" name="Rectangle 3"/>
          <p:cNvSpPr txBox="1">
            <a:spLocks noChangeArrowheads="1"/>
          </p:cNvSpPr>
          <p:nvPr/>
        </p:nvSpPr>
        <p:spPr bwMode="auto">
          <a:xfrm>
            <a:off x="823664" y="1772816"/>
            <a:ext cx="79248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har char="»"/>
              <a:defRPr kumimoji="1" sz="2000" b="1">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a:lstStyle>
          <a:p>
            <a:pPr lvl="0" eaLnBrk="1" hangingPunct="1">
              <a:lnSpc>
                <a:spcPct val="120000"/>
              </a:lnSpc>
              <a:spcBef>
                <a:spcPts val="0"/>
              </a:spcBef>
              <a:defRPr/>
            </a:pPr>
            <a:r>
              <a:rPr lang="zh-CN" altLang="en-US" sz="2500" kern="0" dirty="0">
                <a:latin typeface="Times New Roman"/>
                <a:ea typeface="楷体_GB2312" pitchFamily="49" charset="-122"/>
              </a:rPr>
              <a:t>给定由随机分布的绝缘材料和金属材料构成的组合系统：金属材料占多大比例才能使组合系统成为电导体？ </a:t>
            </a:r>
            <a:endParaRPr lang="en-US" altLang="zh-CN" sz="2500" kern="0" dirty="0">
              <a:latin typeface="Times New Roman"/>
              <a:ea typeface="楷体_GB2312" pitchFamily="49" charset="-122"/>
            </a:endParaRPr>
          </a:p>
          <a:p>
            <a:pPr lvl="0" eaLnBrk="1" hangingPunct="1">
              <a:lnSpc>
                <a:spcPct val="120000"/>
              </a:lnSpc>
              <a:spcBef>
                <a:spcPts val="0"/>
              </a:spcBef>
              <a:defRPr/>
            </a:pPr>
            <a:endParaRPr lang="en-US" altLang="zh-CN" sz="2500" kern="0" dirty="0">
              <a:latin typeface="Times New Roman"/>
              <a:ea typeface="楷体_GB2312" pitchFamily="49" charset="-122"/>
            </a:endParaRPr>
          </a:p>
          <a:p>
            <a:pPr lvl="0" eaLnBrk="1" hangingPunct="1">
              <a:lnSpc>
                <a:spcPct val="120000"/>
              </a:lnSpc>
              <a:spcBef>
                <a:spcPts val="0"/>
              </a:spcBef>
              <a:defRPr/>
            </a:pPr>
            <a:r>
              <a:rPr lang="zh-CN" altLang="en-US" sz="2500" kern="0" dirty="0">
                <a:latin typeface="Times New Roman"/>
                <a:ea typeface="楷体_GB2312" pitchFamily="49" charset="-122"/>
              </a:rPr>
              <a:t>给定一个表面有水的多孔渗水地形（或下面有油），水将在什么条件下能够通过底部排出（或油在什么条件下渗透到表面）？ </a:t>
            </a:r>
            <a:endParaRPr lang="en-US" altLang="zh-CN" sz="2500" kern="0" dirty="0">
              <a:latin typeface="Times New Roman"/>
              <a:ea typeface="楷体_GB2312" pitchFamily="49" charset="-122"/>
            </a:endParaRPr>
          </a:p>
          <a:p>
            <a:pPr lvl="0" eaLnBrk="1" hangingPunct="1">
              <a:lnSpc>
                <a:spcPct val="120000"/>
              </a:lnSpc>
              <a:spcBef>
                <a:spcPts val="0"/>
              </a:spcBef>
              <a:defRPr/>
            </a:pPr>
            <a:endParaRPr lang="en-US" altLang="zh-CN" sz="2500" kern="0" dirty="0">
              <a:latin typeface="Times New Roman"/>
              <a:ea typeface="楷体_GB2312" pitchFamily="49" charset="-122"/>
            </a:endParaRPr>
          </a:p>
          <a:p>
            <a:pPr lvl="0" eaLnBrk="1" hangingPunct="1">
              <a:lnSpc>
                <a:spcPct val="120000"/>
              </a:lnSpc>
              <a:spcBef>
                <a:spcPts val="0"/>
              </a:spcBef>
              <a:defRPr/>
            </a:pPr>
            <a:r>
              <a:rPr lang="zh-CN" altLang="en-US" sz="2500" kern="0" dirty="0">
                <a:latin typeface="Times New Roman"/>
                <a:ea typeface="楷体_GB2312" pitchFamily="49" charset="-122"/>
              </a:rPr>
              <a:t>科学家们已经定义了一个称为</a:t>
            </a:r>
            <a:r>
              <a:rPr lang="zh-CN" altLang="en-US" sz="2500" kern="0" dirty="0">
                <a:solidFill>
                  <a:srgbClr val="FF0000"/>
                </a:solidFill>
                <a:latin typeface="Times New Roman"/>
                <a:ea typeface="楷体_GB2312" pitchFamily="49" charset="-122"/>
              </a:rPr>
              <a:t>渗透（</a:t>
            </a:r>
            <a:r>
              <a:rPr lang="en-US" altLang="zh-CN" sz="2500" kern="0" dirty="0">
                <a:solidFill>
                  <a:srgbClr val="FF0000"/>
                </a:solidFill>
                <a:latin typeface="Times New Roman"/>
                <a:ea typeface="楷体_GB2312" pitchFamily="49" charset="-122"/>
              </a:rPr>
              <a:t>percolation</a:t>
            </a:r>
            <a:r>
              <a:rPr lang="zh-CN" altLang="en-US" sz="2500" kern="0" dirty="0">
                <a:solidFill>
                  <a:srgbClr val="FF0000"/>
                </a:solidFill>
                <a:latin typeface="Times New Roman"/>
                <a:ea typeface="楷体_GB2312" pitchFamily="49" charset="-122"/>
              </a:rPr>
              <a:t>）</a:t>
            </a:r>
            <a:r>
              <a:rPr lang="zh-CN" altLang="en-US" sz="2500" kern="0" dirty="0">
                <a:latin typeface="Times New Roman"/>
                <a:ea typeface="楷体_GB2312" pitchFamily="49" charset="-122"/>
              </a:rPr>
              <a:t>的抽象过程来模拟这种情况。</a:t>
            </a:r>
            <a:endParaRPr lang="en-US" altLang="zh-CN" sz="2500" kern="0" dirty="0">
              <a:solidFill>
                <a:srgbClr val="000000"/>
              </a:solidFill>
              <a:latin typeface="Times New Roman"/>
              <a:ea typeface="楷体_GB2312" pitchFamily="49" charset="-122"/>
            </a:endParaRPr>
          </a:p>
        </p:txBody>
      </p:sp>
    </p:spTree>
    <p:custDataLst>
      <p:tags r:id="rId1"/>
    </p:custDataLst>
    <p:extLst>
      <p:ext uri="{BB962C8B-B14F-4D97-AF65-F5344CB8AC3E}">
        <p14:creationId xmlns:p14="http://schemas.microsoft.com/office/powerpoint/2010/main" val="2786051799"/>
      </p:ext>
    </p:extLst>
  </p:cSld>
  <p:clrMapOvr>
    <a:masterClrMapping/>
  </p:clrMapOvr>
  <p:transition advTm="19657">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9EF11A0-BCD0-48CE-B96C-9EE0B2B38C90}" type="slidenum">
              <a:rPr lang="en-US" altLang="zh-CN" smtClean="0"/>
              <a:pPr>
                <a:defRPr/>
              </a:pPr>
              <a:t>5</a:t>
            </a:fld>
            <a:endParaRPr lang="en-US" altLang="zh-CN"/>
          </a:p>
        </p:txBody>
      </p:sp>
      <p:sp>
        <p:nvSpPr>
          <p:cNvPr id="5" name="日期占位符 4"/>
          <p:cNvSpPr>
            <a:spLocks noGrp="1"/>
          </p:cNvSpPr>
          <p:nvPr>
            <p:ph type="dt" sz="half" idx="11"/>
          </p:nvPr>
        </p:nvSpPr>
        <p:spPr/>
        <p:txBody>
          <a:bodyPr/>
          <a:lstStyle/>
          <a:p>
            <a:pPr>
              <a:defRPr/>
            </a:pPr>
            <a:fld id="{1416214C-6A89-47BA-B3F7-06E655FB13BD}" type="datetime1">
              <a:rPr lang="zh-CN" altLang="en-US" smtClean="0"/>
              <a:pPr>
                <a:defRPr/>
              </a:pPr>
              <a:t>2022/8/27</a:t>
            </a:fld>
            <a:endParaRPr lang="zh-CN" altLang="zh-CN"/>
          </a:p>
        </p:txBody>
      </p:sp>
      <p:sp>
        <p:nvSpPr>
          <p:cNvPr id="18" name="标题 1"/>
          <p:cNvSpPr>
            <a:spLocks noGrp="1"/>
          </p:cNvSpPr>
          <p:nvPr>
            <p:ph type="title"/>
          </p:nvPr>
        </p:nvSpPr>
        <p:spPr bwMode="auto">
          <a:xfrm>
            <a:off x="1341709" y="260648"/>
            <a:ext cx="6768752" cy="562074"/>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z="3200" b="1" dirty="0">
                <a:solidFill>
                  <a:srgbClr val="002060"/>
                </a:solidFill>
                <a:latin typeface="黑体" pitchFamily="49" charset="-122"/>
                <a:ea typeface="黑体" pitchFamily="49" charset="-122"/>
              </a:rPr>
              <a:t>题目</a:t>
            </a:r>
            <a:r>
              <a:rPr lang="en-US" altLang="zh-CN" sz="3200" b="1" dirty="0">
                <a:solidFill>
                  <a:srgbClr val="002060"/>
                </a:solidFill>
                <a:latin typeface="黑体" pitchFamily="49" charset="-122"/>
                <a:ea typeface="黑体" pitchFamily="49" charset="-122"/>
              </a:rPr>
              <a:t>1</a:t>
            </a:r>
            <a:r>
              <a:rPr lang="zh-CN" altLang="en-US" sz="3200" b="1" dirty="0">
                <a:solidFill>
                  <a:srgbClr val="002060"/>
                </a:solidFill>
                <a:latin typeface="黑体" pitchFamily="49" charset="-122"/>
                <a:ea typeface="黑体" pitchFamily="49" charset="-122"/>
              </a:rPr>
              <a:t>：渗透问题（续）</a:t>
            </a:r>
            <a:endParaRPr lang="en-US" altLang="zh-CN" sz="3200" b="1" dirty="0">
              <a:solidFill>
                <a:srgbClr val="002060"/>
              </a:solidFill>
              <a:latin typeface="黑体" pitchFamily="49" charset="-122"/>
              <a:ea typeface="黑体" pitchFamily="49" charset="-122"/>
            </a:endParaRPr>
          </a:p>
        </p:txBody>
      </p:sp>
      <p:sp>
        <p:nvSpPr>
          <p:cNvPr id="12" name="矩形 11"/>
          <p:cNvSpPr/>
          <p:nvPr/>
        </p:nvSpPr>
        <p:spPr>
          <a:xfrm>
            <a:off x="611560" y="1197913"/>
            <a:ext cx="5904656" cy="477054"/>
          </a:xfrm>
          <a:prstGeom prst="rect">
            <a:avLst/>
          </a:prstGeom>
        </p:spPr>
        <p:txBody>
          <a:bodyPr wrap="square">
            <a:spAutoFit/>
          </a:bodyPr>
          <a:lstStyle/>
          <a:p>
            <a:r>
              <a:rPr lang="zh-CN" altLang="en-US" sz="2500" dirty="0">
                <a:solidFill>
                  <a:srgbClr val="0000FF"/>
                </a:solidFill>
                <a:ea typeface="+mn-ea"/>
                <a:cs typeface="Times New Roman" pitchFamily="18" charset="0"/>
              </a:rPr>
              <a:t>模型</a:t>
            </a:r>
          </a:p>
        </p:txBody>
      </p:sp>
      <p:sp>
        <p:nvSpPr>
          <p:cNvPr id="13" name="Rectangle 3"/>
          <p:cNvSpPr txBox="1">
            <a:spLocks noChangeArrowheads="1"/>
          </p:cNvSpPr>
          <p:nvPr/>
        </p:nvSpPr>
        <p:spPr bwMode="auto">
          <a:xfrm>
            <a:off x="823664" y="1772816"/>
            <a:ext cx="79248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har char="»"/>
              <a:defRPr kumimoji="1" sz="2000" b="1">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a:lstStyle>
          <a:p>
            <a:pPr lvl="0" eaLnBrk="1" hangingPunct="1">
              <a:lnSpc>
                <a:spcPct val="120000"/>
              </a:lnSpc>
              <a:spcBef>
                <a:spcPts val="0"/>
              </a:spcBef>
              <a:defRPr/>
            </a:pPr>
            <a:r>
              <a:rPr lang="zh-CN" altLang="en-US" sz="2000" kern="0" dirty="0">
                <a:latin typeface="Times New Roman"/>
                <a:ea typeface="楷体_GB2312" pitchFamily="49" charset="-122"/>
              </a:rPr>
              <a:t>使用</a:t>
            </a:r>
            <a:r>
              <a:rPr lang="en-US" altLang="zh-CN" sz="2000" i="1" kern="0" dirty="0">
                <a:latin typeface="Times New Roman"/>
                <a:ea typeface="楷体_GB2312" pitchFamily="49" charset="-122"/>
              </a:rPr>
              <a:t>N</a:t>
            </a:r>
            <a:r>
              <a:rPr lang="en-US" altLang="zh-CN" sz="2000" kern="0" dirty="0">
                <a:latin typeface="Times New Roman"/>
                <a:ea typeface="楷体_GB2312" pitchFamily="49" charset="-122"/>
              </a:rPr>
              <a:t>×</a:t>
            </a:r>
            <a:r>
              <a:rPr lang="en-US" altLang="zh-CN" sz="2000" i="1" kern="0" dirty="0">
                <a:latin typeface="Times New Roman"/>
                <a:ea typeface="楷体_GB2312" pitchFamily="49" charset="-122"/>
              </a:rPr>
              <a:t>N</a:t>
            </a:r>
            <a:r>
              <a:rPr lang="zh-CN" altLang="en-US" sz="2000" kern="0" dirty="0">
                <a:latin typeface="Times New Roman"/>
                <a:ea typeface="楷体_GB2312" pitchFamily="49" charset="-122"/>
              </a:rPr>
              <a:t>网格点来模型一个渗透系统。 </a:t>
            </a:r>
            <a:endParaRPr lang="en-US" altLang="zh-CN" sz="2000" kern="0" dirty="0">
              <a:latin typeface="Times New Roman"/>
              <a:ea typeface="楷体_GB2312" pitchFamily="49" charset="-122"/>
            </a:endParaRPr>
          </a:p>
          <a:p>
            <a:pPr lvl="0" eaLnBrk="1" hangingPunct="1">
              <a:lnSpc>
                <a:spcPct val="120000"/>
              </a:lnSpc>
              <a:spcBef>
                <a:spcPts val="0"/>
              </a:spcBef>
              <a:defRPr/>
            </a:pPr>
            <a:r>
              <a:rPr lang="zh-CN" altLang="en-US" sz="2000" kern="0" dirty="0">
                <a:latin typeface="Times New Roman"/>
                <a:ea typeface="楷体_GB2312" pitchFamily="49" charset="-122"/>
              </a:rPr>
              <a:t>每个格点或是</a:t>
            </a:r>
            <a:r>
              <a:rPr lang="en-US" altLang="zh-CN" sz="2000" kern="0" dirty="0">
                <a:latin typeface="Times New Roman"/>
                <a:ea typeface="楷体_GB2312" pitchFamily="49" charset="-122"/>
              </a:rPr>
              <a:t>open</a:t>
            </a:r>
            <a:r>
              <a:rPr lang="zh-CN" altLang="en-US" sz="2000" kern="0" dirty="0">
                <a:latin typeface="Times New Roman"/>
                <a:ea typeface="楷体_GB2312" pitchFamily="49" charset="-122"/>
              </a:rPr>
              <a:t>格点或是</a:t>
            </a:r>
            <a:r>
              <a:rPr lang="en-US" altLang="zh-CN" sz="2000" kern="0" dirty="0">
                <a:latin typeface="Times New Roman"/>
                <a:ea typeface="楷体_GB2312" pitchFamily="49" charset="-122"/>
              </a:rPr>
              <a:t>blocked</a:t>
            </a:r>
            <a:r>
              <a:rPr lang="zh-CN" altLang="en-US" sz="2000" kern="0" dirty="0">
                <a:latin typeface="Times New Roman"/>
                <a:ea typeface="楷体_GB2312" pitchFamily="49" charset="-122"/>
              </a:rPr>
              <a:t>格点。 </a:t>
            </a:r>
            <a:endParaRPr lang="en-US" altLang="zh-CN" sz="2000" kern="0" dirty="0">
              <a:latin typeface="Times New Roman"/>
              <a:ea typeface="楷体_GB2312" pitchFamily="49" charset="-122"/>
            </a:endParaRPr>
          </a:p>
          <a:p>
            <a:pPr lvl="0" eaLnBrk="1" hangingPunct="1">
              <a:lnSpc>
                <a:spcPct val="120000"/>
              </a:lnSpc>
              <a:spcBef>
                <a:spcPts val="0"/>
              </a:spcBef>
              <a:defRPr/>
            </a:pPr>
            <a:r>
              <a:rPr lang="zh-CN" altLang="en-US" sz="2000" kern="0" dirty="0">
                <a:latin typeface="Times New Roman"/>
                <a:ea typeface="楷体_GB2312" pitchFamily="49" charset="-122"/>
              </a:rPr>
              <a:t>一个</a:t>
            </a:r>
            <a:r>
              <a:rPr lang="en-US" altLang="zh-CN" sz="2000" kern="0" dirty="0">
                <a:latin typeface="Times New Roman"/>
                <a:ea typeface="楷体_GB2312" pitchFamily="49" charset="-122"/>
              </a:rPr>
              <a:t>full site</a:t>
            </a:r>
            <a:r>
              <a:rPr lang="zh-CN" altLang="en-US" sz="2000" kern="0" dirty="0">
                <a:latin typeface="Times New Roman"/>
                <a:ea typeface="楷体_GB2312" pitchFamily="49" charset="-122"/>
              </a:rPr>
              <a:t>是一个</a:t>
            </a:r>
            <a:r>
              <a:rPr lang="en-US" altLang="zh-CN" sz="2000" kern="0" dirty="0">
                <a:latin typeface="Times New Roman"/>
                <a:ea typeface="楷体_GB2312" pitchFamily="49" charset="-122"/>
              </a:rPr>
              <a:t>open</a:t>
            </a:r>
            <a:r>
              <a:rPr lang="zh-CN" altLang="en-US" sz="2000" kern="0" dirty="0">
                <a:latin typeface="Times New Roman"/>
                <a:ea typeface="楷体_GB2312" pitchFamily="49" charset="-122"/>
              </a:rPr>
              <a:t>格点，它可以通过一连串的邻近（左，右，上，下）</a:t>
            </a:r>
            <a:r>
              <a:rPr lang="en-US" altLang="zh-CN" sz="2000" kern="0" dirty="0">
                <a:latin typeface="Times New Roman"/>
                <a:ea typeface="楷体_GB2312" pitchFamily="49" charset="-122"/>
              </a:rPr>
              <a:t>open</a:t>
            </a:r>
            <a:r>
              <a:rPr lang="zh-CN" altLang="en-US" sz="2000" kern="0" dirty="0">
                <a:latin typeface="Times New Roman"/>
                <a:ea typeface="楷体_GB2312" pitchFamily="49" charset="-122"/>
              </a:rPr>
              <a:t>格点连通到顶行的一个</a:t>
            </a:r>
            <a:r>
              <a:rPr lang="en-US" altLang="zh-CN" sz="2000" kern="0" dirty="0">
                <a:latin typeface="Times New Roman"/>
                <a:ea typeface="楷体_GB2312" pitchFamily="49" charset="-122"/>
              </a:rPr>
              <a:t>open</a:t>
            </a:r>
            <a:r>
              <a:rPr lang="zh-CN" altLang="en-US" sz="2000" kern="0" dirty="0">
                <a:latin typeface="Times New Roman"/>
                <a:ea typeface="楷体_GB2312" pitchFamily="49" charset="-122"/>
              </a:rPr>
              <a:t>格点。</a:t>
            </a:r>
            <a:endParaRPr lang="en-US" altLang="zh-CN" sz="2000" kern="0" dirty="0">
              <a:latin typeface="Times New Roman"/>
              <a:ea typeface="楷体_GB2312" pitchFamily="49" charset="-122"/>
            </a:endParaRPr>
          </a:p>
          <a:p>
            <a:pPr lvl="0" eaLnBrk="1" hangingPunct="1">
              <a:lnSpc>
                <a:spcPct val="120000"/>
              </a:lnSpc>
              <a:spcBef>
                <a:spcPts val="0"/>
              </a:spcBef>
              <a:defRPr/>
            </a:pPr>
            <a:r>
              <a:rPr lang="zh-CN" altLang="en-US" sz="2000" kern="0" dirty="0">
                <a:latin typeface="Times New Roman"/>
                <a:ea typeface="楷体_GB2312" pitchFamily="49" charset="-122"/>
              </a:rPr>
              <a:t>如果在底行中有一个</a:t>
            </a:r>
            <a:r>
              <a:rPr lang="en-US" altLang="zh-CN" sz="2000" kern="0" dirty="0">
                <a:latin typeface="Times New Roman"/>
                <a:ea typeface="楷体_GB2312" pitchFamily="49" charset="-122"/>
              </a:rPr>
              <a:t>full site</a:t>
            </a:r>
            <a:r>
              <a:rPr lang="zh-CN" altLang="en-US" sz="2000" kern="0" dirty="0">
                <a:latin typeface="Times New Roman"/>
                <a:ea typeface="楷体_GB2312" pitchFamily="49" charset="-122"/>
              </a:rPr>
              <a:t>格点，则称系统是渗透的。</a:t>
            </a:r>
            <a:endParaRPr lang="en-US" altLang="zh-CN" sz="2000" kern="0" dirty="0">
              <a:latin typeface="Times New Roman"/>
              <a:ea typeface="楷体_GB2312" pitchFamily="49" charset="-122"/>
            </a:endParaRPr>
          </a:p>
        </p:txBody>
      </p:sp>
      <p:pic>
        <p:nvPicPr>
          <p:cNvPr id="7" name="图片 6" descr="Percolates"/>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861048"/>
            <a:ext cx="7056784" cy="2570723"/>
          </a:xfrm>
          <a:prstGeom prst="rect">
            <a:avLst/>
          </a:prstGeom>
          <a:noFill/>
          <a:ln>
            <a:noFill/>
          </a:ln>
        </p:spPr>
      </p:pic>
    </p:spTree>
    <p:custDataLst>
      <p:tags r:id="rId1"/>
    </p:custDataLst>
    <p:extLst>
      <p:ext uri="{BB962C8B-B14F-4D97-AF65-F5344CB8AC3E}">
        <p14:creationId xmlns:p14="http://schemas.microsoft.com/office/powerpoint/2010/main" val="1661814372"/>
      </p:ext>
    </p:extLst>
  </p:cSld>
  <p:clrMapOvr>
    <a:masterClrMapping/>
  </p:clrMapOvr>
  <p:transition advTm="19657">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9EF11A0-BCD0-48CE-B96C-9EE0B2B38C90}" type="slidenum">
              <a:rPr lang="en-US" altLang="zh-CN" smtClean="0"/>
              <a:pPr>
                <a:defRPr/>
              </a:pPr>
              <a:t>6</a:t>
            </a:fld>
            <a:endParaRPr lang="en-US" altLang="zh-CN"/>
          </a:p>
        </p:txBody>
      </p:sp>
      <p:sp>
        <p:nvSpPr>
          <p:cNvPr id="5" name="日期占位符 4"/>
          <p:cNvSpPr>
            <a:spLocks noGrp="1"/>
          </p:cNvSpPr>
          <p:nvPr>
            <p:ph type="dt" sz="half" idx="11"/>
          </p:nvPr>
        </p:nvSpPr>
        <p:spPr/>
        <p:txBody>
          <a:bodyPr/>
          <a:lstStyle/>
          <a:p>
            <a:pPr>
              <a:defRPr/>
            </a:pPr>
            <a:fld id="{1416214C-6A89-47BA-B3F7-06E655FB13BD}" type="datetime1">
              <a:rPr lang="zh-CN" altLang="en-US" smtClean="0"/>
              <a:pPr>
                <a:defRPr/>
              </a:pPr>
              <a:t>2022/8/27</a:t>
            </a:fld>
            <a:endParaRPr lang="zh-CN" altLang="zh-CN"/>
          </a:p>
        </p:txBody>
      </p:sp>
      <p:sp>
        <p:nvSpPr>
          <p:cNvPr id="18" name="标题 1"/>
          <p:cNvSpPr>
            <a:spLocks noGrp="1"/>
          </p:cNvSpPr>
          <p:nvPr>
            <p:ph type="title"/>
          </p:nvPr>
        </p:nvSpPr>
        <p:spPr bwMode="auto">
          <a:xfrm>
            <a:off x="1341709" y="260648"/>
            <a:ext cx="6768752" cy="562074"/>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z="3200" b="1" dirty="0">
                <a:solidFill>
                  <a:srgbClr val="002060"/>
                </a:solidFill>
                <a:latin typeface="黑体" pitchFamily="49" charset="-122"/>
                <a:ea typeface="黑体" pitchFamily="49" charset="-122"/>
              </a:rPr>
              <a:t>题目</a:t>
            </a:r>
            <a:r>
              <a:rPr lang="en-US" altLang="zh-CN" sz="3200" b="1" dirty="0">
                <a:solidFill>
                  <a:srgbClr val="002060"/>
                </a:solidFill>
                <a:latin typeface="黑体" pitchFamily="49" charset="-122"/>
                <a:ea typeface="黑体" pitchFamily="49" charset="-122"/>
              </a:rPr>
              <a:t>1</a:t>
            </a:r>
            <a:r>
              <a:rPr lang="zh-CN" altLang="en-US" sz="3200" b="1" dirty="0">
                <a:solidFill>
                  <a:srgbClr val="002060"/>
                </a:solidFill>
                <a:latin typeface="黑体" pitchFamily="49" charset="-122"/>
                <a:ea typeface="黑体" pitchFamily="49" charset="-122"/>
              </a:rPr>
              <a:t>：渗透问题（续）</a:t>
            </a:r>
            <a:endParaRPr lang="en-US" altLang="zh-CN" sz="3200" b="1" dirty="0">
              <a:solidFill>
                <a:srgbClr val="002060"/>
              </a:solidFill>
              <a:latin typeface="黑体" pitchFamily="49" charset="-122"/>
              <a:ea typeface="黑体" pitchFamily="49" charset="-122"/>
            </a:endParaRPr>
          </a:p>
        </p:txBody>
      </p:sp>
      <p:sp>
        <p:nvSpPr>
          <p:cNvPr id="12" name="矩形 11"/>
          <p:cNvSpPr/>
          <p:nvPr/>
        </p:nvSpPr>
        <p:spPr>
          <a:xfrm>
            <a:off x="611560" y="1197913"/>
            <a:ext cx="5904656" cy="477054"/>
          </a:xfrm>
          <a:prstGeom prst="rect">
            <a:avLst/>
          </a:prstGeom>
        </p:spPr>
        <p:txBody>
          <a:bodyPr wrap="square">
            <a:spAutoFit/>
          </a:bodyPr>
          <a:lstStyle/>
          <a:p>
            <a:r>
              <a:rPr lang="zh-CN" altLang="en-US" sz="2500" dirty="0">
                <a:solidFill>
                  <a:srgbClr val="0000FF"/>
                </a:solidFill>
                <a:ea typeface="+mn-ea"/>
                <a:cs typeface="Times New Roman" pitchFamily="18" charset="0"/>
              </a:rPr>
              <a:t>模型</a:t>
            </a:r>
          </a:p>
        </p:txBody>
      </p:sp>
      <p:sp>
        <p:nvSpPr>
          <p:cNvPr id="13" name="Rectangle 3"/>
          <p:cNvSpPr txBox="1">
            <a:spLocks noChangeArrowheads="1"/>
          </p:cNvSpPr>
          <p:nvPr/>
        </p:nvSpPr>
        <p:spPr bwMode="auto">
          <a:xfrm>
            <a:off x="823664" y="1772816"/>
            <a:ext cx="79248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har char="»"/>
              <a:defRPr kumimoji="1" sz="2000" b="1">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a:lstStyle>
          <a:p>
            <a:pPr lvl="0" eaLnBrk="1" hangingPunct="1">
              <a:lnSpc>
                <a:spcPct val="120000"/>
              </a:lnSpc>
              <a:spcBef>
                <a:spcPts val="0"/>
              </a:spcBef>
              <a:defRPr/>
            </a:pPr>
            <a:r>
              <a:rPr lang="zh-CN" altLang="en-US" sz="2000" kern="0" dirty="0">
                <a:latin typeface="Times New Roman"/>
                <a:ea typeface="楷体_GB2312" pitchFamily="49" charset="-122"/>
              </a:rPr>
              <a:t>对于绝缘</a:t>
            </a:r>
            <a:r>
              <a:rPr lang="en-US" altLang="zh-CN" sz="2000" kern="0" dirty="0">
                <a:latin typeface="Times New Roman"/>
                <a:ea typeface="楷体_GB2312" pitchFamily="49" charset="-122"/>
              </a:rPr>
              <a:t>/</a:t>
            </a:r>
            <a:r>
              <a:rPr lang="zh-CN" altLang="en-US" sz="2000" kern="0" dirty="0">
                <a:latin typeface="Times New Roman"/>
                <a:ea typeface="楷体_GB2312" pitchFamily="49" charset="-122"/>
              </a:rPr>
              <a:t>金属材料的例子，</a:t>
            </a:r>
            <a:r>
              <a:rPr lang="en-US" altLang="zh-CN" sz="2000" kern="0" dirty="0">
                <a:latin typeface="Times New Roman"/>
                <a:ea typeface="楷体_GB2312" pitchFamily="49" charset="-122"/>
              </a:rPr>
              <a:t>open</a:t>
            </a:r>
            <a:r>
              <a:rPr lang="zh-CN" altLang="en-US" sz="2000" kern="0" dirty="0">
                <a:latin typeface="Times New Roman"/>
                <a:ea typeface="楷体_GB2312" pitchFamily="49" charset="-122"/>
              </a:rPr>
              <a:t>格点对应于金属材料，渗透系统有一条从顶行到底行的金属路径，通过</a:t>
            </a:r>
            <a:r>
              <a:rPr lang="en-US" altLang="zh-CN" sz="2000" kern="0" dirty="0">
                <a:latin typeface="Times New Roman"/>
                <a:ea typeface="楷体_GB2312" pitchFamily="49" charset="-122"/>
              </a:rPr>
              <a:t>full sites</a:t>
            </a:r>
            <a:r>
              <a:rPr lang="zh-CN" altLang="en-US" sz="2000" kern="0" dirty="0">
                <a:latin typeface="Times New Roman"/>
                <a:ea typeface="楷体_GB2312" pitchFamily="49" charset="-122"/>
              </a:rPr>
              <a:t>格点导电。</a:t>
            </a:r>
            <a:endParaRPr lang="en-US" altLang="zh-CN" sz="2000" kern="0" dirty="0">
              <a:latin typeface="Times New Roman"/>
              <a:ea typeface="楷体_GB2312" pitchFamily="49" charset="-122"/>
            </a:endParaRPr>
          </a:p>
          <a:p>
            <a:pPr lvl="0" eaLnBrk="1" hangingPunct="1">
              <a:lnSpc>
                <a:spcPct val="120000"/>
              </a:lnSpc>
              <a:spcBef>
                <a:spcPts val="0"/>
              </a:spcBef>
              <a:defRPr/>
            </a:pPr>
            <a:endParaRPr lang="en-US" altLang="zh-CN" sz="2000" kern="0" dirty="0">
              <a:latin typeface="Times New Roman"/>
              <a:ea typeface="楷体_GB2312" pitchFamily="49" charset="-122"/>
            </a:endParaRPr>
          </a:p>
          <a:p>
            <a:pPr lvl="0" eaLnBrk="1" hangingPunct="1">
              <a:lnSpc>
                <a:spcPct val="120000"/>
              </a:lnSpc>
              <a:spcBef>
                <a:spcPts val="0"/>
              </a:spcBef>
              <a:defRPr/>
            </a:pPr>
            <a:r>
              <a:rPr lang="zh-CN" altLang="en-US" sz="2000" kern="0" dirty="0">
                <a:latin typeface="Times New Roman"/>
                <a:ea typeface="楷体_GB2312" pitchFamily="49" charset="-122"/>
              </a:rPr>
              <a:t>对于多孔地形示例，</a:t>
            </a:r>
            <a:r>
              <a:rPr lang="en-US" altLang="zh-CN" sz="2000" kern="0" dirty="0">
                <a:latin typeface="Times New Roman"/>
                <a:ea typeface="楷体_GB2312" pitchFamily="49" charset="-122"/>
              </a:rPr>
              <a:t>open</a:t>
            </a:r>
            <a:r>
              <a:rPr lang="zh-CN" altLang="en-US" sz="2000" kern="0" dirty="0">
                <a:latin typeface="Times New Roman"/>
                <a:ea typeface="楷体_GB2312" pitchFamily="49" charset="-122"/>
              </a:rPr>
              <a:t>格点对应于漏水孔，水可能流过，从而渗透系统使水充满</a:t>
            </a:r>
            <a:r>
              <a:rPr lang="en-US" altLang="zh-CN" sz="2000" kern="0" dirty="0">
                <a:latin typeface="Times New Roman"/>
                <a:ea typeface="楷体_GB2312" pitchFamily="49" charset="-122"/>
              </a:rPr>
              <a:t>open</a:t>
            </a:r>
            <a:r>
              <a:rPr lang="zh-CN" altLang="en-US" sz="2000" kern="0" dirty="0">
                <a:latin typeface="Times New Roman"/>
                <a:ea typeface="楷体_GB2312" pitchFamily="49" charset="-122"/>
              </a:rPr>
              <a:t>格点，自顶向下流动。</a:t>
            </a:r>
            <a:endParaRPr lang="en-US" altLang="zh-CN" sz="2000" kern="0" dirty="0">
              <a:latin typeface="Times New Roman"/>
              <a:ea typeface="楷体_GB2312" pitchFamily="49" charset="-122"/>
            </a:endParaRPr>
          </a:p>
          <a:p>
            <a:pPr lvl="0" eaLnBrk="1" hangingPunct="1">
              <a:lnSpc>
                <a:spcPct val="120000"/>
              </a:lnSpc>
              <a:spcBef>
                <a:spcPts val="0"/>
              </a:spcBef>
              <a:defRPr/>
            </a:pPr>
            <a:endParaRPr lang="en-US" altLang="zh-CN" sz="2500" kern="0" dirty="0">
              <a:latin typeface="Times New Roman"/>
              <a:ea typeface="楷体_GB2312" pitchFamily="49" charset="-122"/>
            </a:endParaRPr>
          </a:p>
        </p:txBody>
      </p:sp>
      <p:pic>
        <p:nvPicPr>
          <p:cNvPr id="7" name="图片 6" descr="Percolates"/>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861048"/>
            <a:ext cx="7056784" cy="2570723"/>
          </a:xfrm>
          <a:prstGeom prst="rect">
            <a:avLst/>
          </a:prstGeom>
          <a:noFill/>
          <a:ln>
            <a:noFill/>
          </a:ln>
        </p:spPr>
      </p:pic>
    </p:spTree>
    <p:custDataLst>
      <p:tags r:id="rId1"/>
    </p:custDataLst>
    <p:extLst>
      <p:ext uri="{BB962C8B-B14F-4D97-AF65-F5344CB8AC3E}">
        <p14:creationId xmlns:p14="http://schemas.microsoft.com/office/powerpoint/2010/main" val="353998084"/>
      </p:ext>
    </p:extLst>
  </p:cSld>
  <p:clrMapOvr>
    <a:masterClrMapping/>
  </p:clrMapOvr>
  <p:transition advTm="19657">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9EF11A0-BCD0-48CE-B96C-9EE0B2B38C90}" type="slidenum">
              <a:rPr lang="en-US" altLang="zh-CN" smtClean="0"/>
              <a:pPr>
                <a:defRPr/>
              </a:pPr>
              <a:t>7</a:t>
            </a:fld>
            <a:endParaRPr lang="en-US" altLang="zh-CN"/>
          </a:p>
        </p:txBody>
      </p:sp>
      <p:sp>
        <p:nvSpPr>
          <p:cNvPr id="5" name="日期占位符 4"/>
          <p:cNvSpPr>
            <a:spLocks noGrp="1"/>
          </p:cNvSpPr>
          <p:nvPr>
            <p:ph type="dt" sz="half" idx="11"/>
          </p:nvPr>
        </p:nvSpPr>
        <p:spPr/>
        <p:txBody>
          <a:bodyPr/>
          <a:lstStyle/>
          <a:p>
            <a:pPr>
              <a:defRPr/>
            </a:pPr>
            <a:fld id="{1416214C-6A89-47BA-B3F7-06E655FB13BD}" type="datetime1">
              <a:rPr lang="zh-CN" altLang="en-US" smtClean="0"/>
              <a:pPr>
                <a:defRPr/>
              </a:pPr>
              <a:t>2022/8/27</a:t>
            </a:fld>
            <a:endParaRPr lang="zh-CN" altLang="zh-CN"/>
          </a:p>
        </p:txBody>
      </p:sp>
      <p:sp>
        <p:nvSpPr>
          <p:cNvPr id="18" name="标题 1"/>
          <p:cNvSpPr>
            <a:spLocks noGrp="1"/>
          </p:cNvSpPr>
          <p:nvPr>
            <p:ph type="title"/>
          </p:nvPr>
        </p:nvSpPr>
        <p:spPr bwMode="auto">
          <a:xfrm>
            <a:off x="1341709" y="260648"/>
            <a:ext cx="6768752" cy="562074"/>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z="3200" b="1" dirty="0">
                <a:solidFill>
                  <a:srgbClr val="002060"/>
                </a:solidFill>
                <a:latin typeface="黑体" pitchFamily="49" charset="-122"/>
                <a:ea typeface="黑体" pitchFamily="49" charset="-122"/>
              </a:rPr>
              <a:t>题目</a:t>
            </a:r>
            <a:r>
              <a:rPr lang="en-US" altLang="zh-CN" sz="3200" b="1" dirty="0">
                <a:solidFill>
                  <a:srgbClr val="002060"/>
                </a:solidFill>
                <a:latin typeface="黑体" pitchFamily="49" charset="-122"/>
                <a:ea typeface="黑体" pitchFamily="49" charset="-122"/>
              </a:rPr>
              <a:t>1</a:t>
            </a:r>
            <a:r>
              <a:rPr lang="zh-CN" altLang="en-US" sz="3200" b="1" dirty="0">
                <a:solidFill>
                  <a:srgbClr val="002060"/>
                </a:solidFill>
                <a:latin typeface="黑体" pitchFamily="49" charset="-122"/>
                <a:ea typeface="黑体" pitchFamily="49" charset="-122"/>
              </a:rPr>
              <a:t>：渗透问题（续）</a:t>
            </a:r>
            <a:endParaRPr lang="en-US" altLang="zh-CN" sz="3200" b="1" dirty="0">
              <a:solidFill>
                <a:srgbClr val="002060"/>
              </a:solidFill>
              <a:latin typeface="黑体" pitchFamily="49" charset="-122"/>
              <a:ea typeface="黑体" pitchFamily="49" charset="-122"/>
            </a:endParaRPr>
          </a:p>
        </p:txBody>
      </p:sp>
      <p:sp>
        <p:nvSpPr>
          <p:cNvPr id="12" name="矩形 11"/>
          <p:cNvSpPr/>
          <p:nvPr/>
        </p:nvSpPr>
        <p:spPr>
          <a:xfrm>
            <a:off x="611560" y="1197913"/>
            <a:ext cx="5904656" cy="477054"/>
          </a:xfrm>
          <a:prstGeom prst="rect">
            <a:avLst/>
          </a:prstGeom>
        </p:spPr>
        <p:txBody>
          <a:bodyPr wrap="square">
            <a:spAutoFit/>
          </a:bodyPr>
          <a:lstStyle/>
          <a:p>
            <a:r>
              <a:rPr lang="zh-CN" altLang="en-US" sz="2500" dirty="0">
                <a:solidFill>
                  <a:srgbClr val="0000FF"/>
                </a:solidFill>
                <a:ea typeface="+mn-ea"/>
                <a:cs typeface="Times New Roman" pitchFamily="18" charset="0"/>
              </a:rPr>
              <a:t>问题</a:t>
            </a:r>
          </a:p>
        </p:txBody>
      </p:sp>
      <p:sp>
        <p:nvSpPr>
          <p:cNvPr id="13" name="Rectangle 3"/>
          <p:cNvSpPr txBox="1">
            <a:spLocks noChangeArrowheads="1"/>
          </p:cNvSpPr>
          <p:nvPr/>
        </p:nvSpPr>
        <p:spPr bwMode="auto">
          <a:xfrm>
            <a:off x="823664" y="1772816"/>
            <a:ext cx="79248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har char="»"/>
              <a:defRPr kumimoji="1" sz="2000" b="1">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a:lstStyle>
          <a:p>
            <a:pPr lvl="0" eaLnBrk="1" hangingPunct="1">
              <a:lnSpc>
                <a:spcPct val="120000"/>
              </a:lnSpc>
              <a:spcBef>
                <a:spcPts val="0"/>
              </a:spcBef>
              <a:defRPr/>
            </a:pPr>
            <a:r>
              <a:rPr lang="zh-CN" altLang="en-US" sz="2000" kern="0" dirty="0">
                <a:latin typeface="Times New Roman"/>
                <a:ea typeface="楷体_GB2312" pitchFamily="49" charset="-122"/>
              </a:rPr>
              <a:t>如果将格点以空置概率</a:t>
            </a:r>
            <a:r>
              <a:rPr lang="en-US" altLang="zh-CN" sz="2000" i="1" kern="0" dirty="0">
                <a:latin typeface="Times New Roman"/>
                <a:ea typeface="楷体_GB2312" pitchFamily="49" charset="-122"/>
              </a:rPr>
              <a:t>p</a:t>
            </a:r>
            <a:r>
              <a:rPr lang="zh-CN" altLang="en-US" sz="2000" kern="0" dirty="0">
                <a:latin typeface="Times New Roman"/>
                <a:ea typeface="楷体_GB2312" pitchFamily="49" charset="-122"/>
              </a:rPr>
              <a:t>独立地设置为</a:t>
            </a:r>
            <a:r>
              <a:rPr lang="en-US" altLang="zh-CN" sz="2000" kern="0" dirty="0">
                <a:latin typeface="Times New Roman"/>
                <a:ea typeface="楷体_GB2312" pitchFamily="49" charset="-122"/>
              </a:rPr>
              <a:t>open</a:t>
            </a:r>
            <a:r>
              <a:rPr lang="zh-CN" altLang="en-US" sz="2000" kern="0" dirty="0">
                <a:latin typeface="Times New Roman"/>
                <a:ea typeface="楷体_GB2312" pitchFamily="49" charset="-122"/>
              </a:rPr>
              <a:t>格点，系统发生渗透的概率是多少？ </a:t>
            </a:r>
            <a:endParaRPr lang="en-US" altLang="zh-CN" sz="2000" kern="0" dirty="0">
              <a:latin typeface="Times New Roman"/>
              <a:ea typeface="楷体_GB2312" pitchFamily="49" charset="-122"/>
            </a:endParaRPr>
          </a:p>
          <a:p>
            <a:pPr lvl="0" eaLnBrk="1" hangingPunct="1">
              <a:lnSpc>
                <a:spcPct val="120000"/>
              </a:lnSpc>
              <a:spcBef>
                <a:spcPts val="0"/>
              </a:spcBef>
              <a:defRPr/>
            </a:pPr>
            <a:r>
              <a:rPr lang="zh-CN" altLang="en-US" sz="2000" kern="0" dirty="0">
                <a:latin typeface="Times New Roman"/>
                <a:ea typeface="楷体_GB2312" pitchFamily="49" charset="-122"/>
              </a:rPr>
              <a:t>当</a:t>
            </a:r>
            <a:r>
              <a:rPr lang="en-US" altLang="zh-CN" sz="2000" i="1" kern="0" dirty="0">
                <a:latin typeface="Times New Roman"/>
                <a:ea typeface="楷体_GB2312" pitchFamily="49" charset="-122"/>
              </a:rPr>
              <a:t>p</a:t>
            </a:r>
            <a:r>
              <a:rPr lang="en-US" altLang="zh-CN" sz="2000" kern="0" dirty="0">
                <a:latin typeface="Times New Roman"/>
                <a:ea typeface="楷体_GB2312" pitchFamily="49" charset="-122"/>
              </a:rPr>
              <a:t> = 0</a:t>
            </a:r>
            <a:r>
              <a:rPr lang="zh-CN" altLang="en-US" sz="2000" kern="0" dirty="0">
                <a:latin typeface="Times New Roman"/>
                <a:ea typeface="楷体_GB2312" pitchFamily="49" charset="-122"/>
              </a:rPr>
              <a:t>时，系统不会渗出；当</a:t>
            </a:r>
            <a:r>
              <a:rPr lang="en-US" altLang="zh-CN" sz="2000" i="1" kern="0" dirty="0">
                <a:latin typeface="Times New Roman"/>
                <a:ea typeface="楷体_GB2312" pitchFamily="49" charset="-122"/>
              </a:rPr>
              <a:t>p </a:t>
            </a:r>
            <a:r>
              <a:rPr lang="en-US" altLang="zh-CN" sz="2000" kern="0" dirty="0">
                <a:latin typeface="Times New Roman"/>
                <a:ea typeface="楷体_GB2312" pitchFamily="49" charset="-122"/>
              </a:rPr>
              <a:t>= 1</a:t>
            </a:r>
            <a:r>
              <a:rPr lang="zh-CN" altLang="en-US" sz="2000" kern="0" dirty="0">
                <a:latin typeface="Times New Roman"/>
                <a:ea typeface="楷体_GB2312" pitchFamily="49" charset="-122"/>
              </a:rPr>
              <a:t>时，系统必然渗透。 </a:t>
            </a:r>
            <a:endParaRPr lang="en-US" altLang="zh-CN" sz="2000" kern="0" dirty="0">
              <a:latin typeface="Times New Roman"/>
              <a:ea typeface="楷体_GB2312" pitchFamily="49" charset="-122"/>
            </a:endParaRPr>
          </a:p>
          <a:p>
            <a:pPr lvl="0" eaLnBrk="1" hangingPunct="1">
              <a:lnSpc>
                <a:spcPct val="120000"/>
              </a:lnSpc>
              <a:spcBef>
                <a:spcPts val="0"/>
              </a:spcBef>
              <a:defRPr/>
            </a:pPr>
            <a:r>
              <a:rPr lang="zh-CN" altLang="en-US" sz="2000" kern="0" dirty="0">
                <a:latin typeface="Times New Roman"/>
                <a:ea typeface="楷体_GB2312" pitchFamily="49" charset="-122"/>
              </a:rPr>
              <a:t>下图显示了</a:t>
            </a:r>
            <a:r>
              <a:rPr lang="en-US" altLang="zh-CN" sz="2000" kern="0" dirty="0">
                <a:latin typeface="Times New Roman"/>
                <a:ea typeface="楷体_GB2312" pitchFamily="49" charset="-122"/>
              </a:rPr>
              <a:t>20×20</a:t>
            </a:r>
            <a:r>
              <a:rPr lang="zh-CN" altLang="en-US" sz="2000" kern="0" dirty="0">
                <a:latin typeface="Times New Roman"/>
                <a:ea typeface="楷体_GB2312" pitchFamily="49" charset="-122"/>
              </a:rPr>
              <a:t>随机网格（左）和</a:t>
            </a:r>
            <a:r>
              <a:rPr lang="en-US" altLang="zh-CN" sz="2000" kern="0" dirty="0">
                <a:latin typeface="Times New Roman"/>
                <a:ea typeface="楷体_GB2312" pitchFamily="49" charset="-122"/>
              </a:rPr>
              <a:t>100×100</a:t>
            </a:r>
            <a:r>
              <a:rPr lang="zh-CN" altLang="en-US" sz="2000" kern="0" dirty="0">
                <a:latin typeface="Times New Roman"/>
                <a:ea typeface="楷体_GB2312" pitchFamily="49" charset="-122"/>
              </a:rPr>
              <a:t>随机网格（右）的格点空置概率</a:t>
            </a:r>
            <a:r>
              <a:rPr lang="en-US" altLang="zh-CN" sz="2000" i="1" kern="0" dirty="0">
                <a:latin typeface="Times New Roman"/>
                <a:ea typeface="楷体_GB2312" pitchFamily="49" charset="-122"/>
              </a:rPr>
              <a:t>p</a:t>
            </a:r>
            <a:r>
              <a:rPr lang="zh-CN" altLang="en-US" sz="2000" kern="0" dirty="0">
                <a:latin typeface="Times New Roman"/>
                <a:ea typeface="楷体_GB2312" pitchFamily="49" charset="-122"/>
              </a:rPr>
              <a:t>与渗滤概率。</a:t>
            </a:r>
            <a:endParaRPr lang="en-US" altLang="zh-CN" sz="2000" kern="0" dirty="0">
              <a:latin typeface="Times New Roman"/>
              <a:ea typeface="楷体_GB2312" pitchFamily="49" charset="-122"/>
            </a:endParaRPr>
          </a:p>
        </p:txBody>
      </p:sp>
      <p:pic>
        <p:nvPicPr>
          <p:cNvPr id="8" name="图片 7" descr="Percolation threshold for 20-by-20 grid"/>
          <p:cNvPicPr/>
          <p:nvPr/>
        </p:nvPicPr>
        <p:blipFill>
          <a:blip r:embed="rId3">
            <a:extLst>
              <a:ext uri="{28A0092B-C50C-407E-A947-70E740481C1C}">
                <a14:useLocalDpi xmlns:a14="http://schemas.microsoft.com/office/drawing/2010/main" val="0"/>
              </a:ext>
            </a:extLst>
          </a:blip>
          <a:srcRect/>
          <a:stretch>
            <a:fillRect/>
          </a:stretch>
        </p:blipFill>
        <p:spPr bwMode="auto">
          <a:xfrm>
            <a:off x="899592" y="3861060"/>
            <a:ext cx="3024336" cy="2232248"/>
          </a:xfrm>
          <a:prstGeom prst="rect">
            <a:avLst/>
          </a:prstGeom>
          <a:noFill/>
          <a:ln>
            <a:noFill/>
          </a:ln>
        </p:spPr>
      </p:pic>
      <p:pic>
        <p:nvPicPr>
          <p:cNvPr id="9" name="图片 8" descr="Percolation threshold for 100-by-100 grid"/>
          <p:cNvPicPr/>
          <p:nvPr/>
        </p:nvPicPr>
        <p:blipFill>
          <a:blip r:embed="rId4">
            <a:extLst>
              <a:ext uri="{28A0092B-C50C-407E-A947-70E740481C1C}">
                <a14:useLocalDpi xmlns:a14="http://schemas.microsoft.com/office/drawing/2010/main" val="0"/>
              </a:ext>
            </a:extLst>
          </a:blip>
          <a:srcRect/>
          <a:stretch>
            <a:fillRect/>
          </a:stretch>
        </p:blipFill>
        <p:spPr bwMode="auto">
          <a:xfrm>
            <a:off x="4932040" y="3813398"/>
            <a:ext cx="3168352" cy="2279910"/>
          </a:xfrm>
          <a:prstGeom prst="rect">
            <a:avLst/>
          </a:prstGeom>
          <a:noFill/>
          <a:ln>
            <a:noFill/>
          </a:ln>
        </p:spPr>
      </p:pic>
    </p:spTree>
    <p:custDataLst>
      <p:tags r:id="rId1"/>
    </p:custDataLst>
    <p:extLst>
      <p:ext uri="{BB962C8B-B14F-4D97-AF65-F5344CB8AC3E}">
        <p14:creationId xmlns:p14="http://schemas.microsoft.com/office/powerpoint/2010/main" val="108732941"/>
      </p:ext>
    </p:extLst>
  </p:cSld>
  <p:clrMapOvr>
    <a:masterClrMapping/>
  </p:clrMapOvr>
  <p:transition advTm="19657">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9EF11A0-BCD0-48CE-B96C-9EE0B2B38C90}" type="slidenum">
              <a:rPr lang="en-US" altLang="zh-CN" smtClean="0"/>
              <a:pPr>
                <a:defRPr/>
              </a:pPr>
              <a:t>8</a:t>
            </a:fld>
            <a:endParaRPr lang="en-US" altLang="zh-CN"/>
          </a:p>
        </p:txBody>
      </p:sp>
      <p:sp>
        <p:nvSpPr>
          <p:cNvPr id="5" name="日期占位符 4"/>
          <p:cNvSpPr>
            <a:spLocks noGrp="1"/>
          </p:cNvSpPr>
          <p:nvPr>
            <p:ph type="dt" sz="half" idx="11"/>
          </p:nvPr>
        </p:nvSpPr>
        <p:spPr/>
        <p:txBody>
          <a:bodyPr/>
          <a:lstStyle/>
          <a:p>
            <a:pPr>
              <a:defRPr/>
            </a:pPr>
            <a:fld id="{1416214C-6A89-47BA-B3F7-06E655FB13BD}" type="datetime1">
              <a:rPr lang="zh-CN" altLang="en-US" smtClean="0"/>
              <a:pPr>
                <a:defRPr/>
              </a:pPr>
              <a:t>2022/8/27</a:t>
            </a:fld>
            <a:endParaRPr lang="zh-CN" altLang="zh-CN"/>
          </a:p>
        </p:txBody>
      </p:sp>
      <p:sp>
        <p:nvSpPr>
          <p:cNvPr id="18" name="标题 1"/>
          <p:cNvSpPr>
            <a:spLocks noGrp="1"/>
          </p:cNvSpPr>
          <p:nvPr>
            <p:ph type="title"/>
          </p:nvPr>
        </p:nvSpPr>
        <p:spPr bwMode="auto">
          <a:xfrm>
            <a:off x="1341709" y="260648"/>
            <a:ext cx="6768752" cy="562074"/>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z="3200" b="1" dirty="0">
                <a:solidFill>
                  <a:srgbClr val="002060"/>
                </a:solidFill>
                <a:latin typeface="黑体" pitchFamily="49" charset="-122"/>
                <a:ea typeface="黑体" pitchFamily="49" charset="-122"/>
              </a:rPr>
              <a:t>题目</a:t>
            </a:r>
            <a:r>
              <a:rPr lang="en-US" altLang="zh-CN" sz="3200" b="1" dirty="0">
                <a:solidFill>
                  <a:srgbClr val="002060"/>
                </a:solidFill>
                <a:latin typeface="黑体" pitchFamily="49" charset="-122"/>
                <a:ea typeface="黑体" pitchFamily="49" charset="-122"/>
              </a:rPr>
              <a:t>1</a:t>
            </a:r>
            <a:r>
              <a:rPr lang="zh-CN" altLang="en-US" sz="3200" b="1" dirty="0">
                <a:solidFill>
                  <a:srgbClr val="002060"/>
                </a:solidFill>
                <a:latin typeface="黑体" pitchFamily="49" charset="-122"/>
                <a:ea typeface="黑体" pitchFamily="49" charset="-122"/>
              </a:rPr>
              <a:t>：渗透问题（续）</a:t>
            </a:r>
            <a:endParaRPr lang="en-US" altLang="zh-CN" sz="3200" b="1" dirty="0">
              <a:solidFill>
                <a:srgbClr val="002060"/>
              </a:solidFill>
              <a:latin typeface="黑体" pitchFamily="49" charset="-122"/>
              <a:ea typeface="黑体" pitchFamily="49" charset="-122"/>
            </a:endParaRPr>
          </a:p>
        </p:txBody>
      </p:sp>
      <p:sp>
        <p:nvSpPr>
          <p:cNvPr id="12" name="矩形 11"/>
          <p:cNvSpPr/>
          <p:nvPr/>
        </p:nvSpPr>
        <p:spPr>
          <a:xfrm>
            <a:off x="611560" y="1197913"/>
            <a:ext cx="5904656" cy="477054"/>
          </a:xfrm>
          <a:prstGeom prst="rect">
            <a:avLst/>
          </a:prstGeom>
        </p:spPr>
        <p:txBody>
          <a:bodyPr wrap="square">
            <a:spAutoFit/>
          </a:bodyPr>
          <a:lstStyle/>
          <a:p>
            <a:r>
              <a:rPr lang="zh-CN" altLang="en-US" sz="2500" dirty="0">
                <a:solidFill>
                  <a:srgbClr val="0000FF"/>
                </a:solidFill>
                <a:ea typeface="+mn-ea"/>
                <a:cs typeface="Times New Roman" pitchFamily="18" charset="0"/>
              </a:rPr>
              <a:t>问题</a:t>
            </a:r>
          </a:p>
        </p:txBody>
      </p:sp>
      <p:sp>
        <p:nvSpPr>
          <p:cNvPr id="13" name="Rectangle 3"/>
          <p:cNvSpPr txBox="1">
            <a:spLocks noChangeArrowheads="1"/>
          </p:cNvSpPr>
          <p:nvPr/>
        </p:nvSpPr>
        <p:spPr bwMode="auto">
          <a:xfrm>
            <a:off x="823664" y="1772816"/>
            <a:ext cx="79248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har char="»"/>
              <a:defRPr kumimoji="1" sz="2000" b="1">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a:lstStyle>
          <a:p>
            <a:pPr lvl="0" eaLnBrk="1" hangingPunct="1">
              <a:lnSpc>
                <a:spcPct val="120000"/>
              </a:lnSpc>
              <a:spcBef>
                <a:spcPts val="0"/>
              </a:spcBef>
              <a:defRPr/>
            </a:pPr>
            <a:r>
              <a:rPr lang="zh-CN" altLang="en-US" sz="2000" kern="0" dirty="0">
                <a:latin typeface="Times New Roman"/>
                <a:ea typeface="楷体_GB2312" pitchFamily="49" charset="-122"/>
              </a:rPr>
              <a:t>当</a:t>
            </a:r>
            <a:r>
              <a:rPr lang="en-US" altLang="zh-CN" sz="2000" i="1" kern="0" dirty="0">
                <a:latin typeface="Times New Roman"/>
                <a:ea typeface="楷体_GB2312" pitchFamily="49" charset="-122"/>
              </a:rPr>
              <a:t>N</a:t>
            </a:r>
            <a:r>
              <a:rPr lang="zh-CN" altLang="en-US" sz="2000" kern="0" dirty="0">
                <a:latin typeface="Times New Roman"/>
                <a:ea typeface="楷体_GB2312" pitchFamily="49" charset="-122"/>
              </a:rPr>
              <a:t>足够大时，存在阈值</a:t>
            </a:r>
            <a:r>
              <a:rPr lang="en-US" altLang="zh-CN" sz="2000" i="1" kern="0" dirty="0">
                <a:latin typeface="Times New Roman"/>
                <a:ea typeface="楷体_GB2312" pitchFamily="49" charset="-122"/>
              </a:rPr>
              <a:t>p</a:t>
            </a:r>
            <a:r>
              <a:rPr lang="en-US" altLang="zh-CN" sz="2000" kern="0" dirty="0">
                <a:latin typeface="Times New Roman"/>
                <a:ea typeface="楷体_GB2312" pitchFamily="49" charset="-122"/>
              </a:rPr>
              <a:t>*</a:t>
            </a:r>
            <a:r>
              <a:rPr lang="zh-CN" altLang="en-US" sz="2000" kern="0" dirty="0">
                <a:latin typeface="Times New Roman"/>
                <a:ea typeface="楷体_GB2312" pitchFamily="49" charset="-122"/>
              </a:rPr>
              <a:t>，使得当</a:t>
            </a:r>
            <a:r>
              <a:rPr lang="en-US" altLang="zh-CN" sz="2000" i="1" kern="0" dirty="0">
                <a:latin typeface="Times New Roman"/>
                <a:ea typeface="楷体_GB2312" pitchFamily="49" charset="-122"/>
              </a:rPr>
              <a:t>p</a:t>
            </a:r>
            <a:r>
              <a:rPr lang="en-US" altLang="zh-CN" sz="2000" kern="0" dirty="0">
                <a:latin typeface="Times New Roman"/>
                <a:ea typeface="楷体_GB2312" pitchFamily="49" charset="-122"/>
              </a:rPr>
              <a:t> &lt;</a:t>
            </a:r>
            <a:r>
              <a:rPr lang="en-US" altLang="zh-CN" sz="2000" i="1" kern="0" dirty="0">
                <a:latin typeface="Times New Roman"/>
                <a:ea typeface="楷体_GB2312" pitchFamily="49" charset="-122"/>
              </a:rPr>
              <a:t>p</a:t>
            </a:r>
            <a:r>
              <a:rPr lang="en-US" altLang="zh-CN" sz="2000" kern="0" dirty="0">
                <a:latin typeface="Times New Roman"/>
                <a:ea typeface="楷体_GB2312" pitchFamily="49" charset="-122"/>
              </a:rPr>
              <a:t>*</a:t>
            </a:r>
            <a:r>
              <a:rPr lang="zh-CN" altLang="en-US" sz="2000" kern="0" dirty="0">
                <a:latin typeface="Times New Roman"/>
                <a:ea typeface="楷体_GB2312" pitchFamily="49" charset="-122"/>
              </a:rPr>
              <a:t>，随机</a:t>
            </a:r>
            <a:r>
              <a:rPr lang="en-US" altLang="zh-CN" sz="2000" i="1" kern="0" dirty="0">
                <a:latin typeface="Times New Roman"/>
                <a:ea typeface="楷体_GB2312" pitchFamily="49" charset="-122"/>
              </a:rPr>
              <a:t>N</a:t>
            </a:r>
            <a:r>
              <a:rPr lang="en-US" altLang="zh-CN" sz="2000" kern="0" dirty="0">
                <a:latin typeface="Times New Roman"/>
                <a:ea typeface="楷体_GB2312" pitchFamily="49" charset="-122"/>
              </a:rPr>
              <a:t>×</a:t>
            </a:r>
            <a:r>
              <a:rPr lang="en-US" altLang="zh-CN" sz="2000" i="1" kern="0" dirty="0">
                <a:latin typeface="Times New Roman"/>
                <a:ea typeface="楷体_GB2312" pitchFamily="49" charset="-122"/>
              </a:rPr>
              <a:t>N</a:t>
            </a:r>
            <a:r>
              <a:rPr lang="zh-CN" altLang="en-US" sz="2000" kern="0" dirty="0">
                <a:latin typeface="Times New Roman"/>
                <a:ea typeface="楷体_GB2312" pitchFamily="49" charset="-122"/>
              </a:rPr>
              <a:t>网格几乎不会渗透，并且当</a:t>
            </a:r>
            <a:r>
              <a:rPr lang="en-US" altLang="zh-CN" sz="2000" i="1" kern="0" dirty="0">
                <a:latin typeface="Times New Roman"/>
                <a:ea typeface="楷体_GB2312" pitchFamily="49" charset="-122"/>
              </a:rPr>
              <a:t>p</a:t>
            </a:r>
            <a:r>
              <a:rPr lang="en-US" altLang="zh-CN" sz="2000" kern="0" dirty="0">
                <a:latin typeface="Times New Roman"/>
                <a:ea typeface="楷体_GB2312" pitchFamily="49" charset="-122"/>
              </a:rPr>
              <a:t>&gt; </a:t>
            </a:r>
            <a:r>
              <a:rPr lang="en-US" altLang="zh-CN" sz="2000" i="1" kern="0" dirty="0">
                <a:latin typeface="Times New Roman"/>
                <a:ea typeface="楷体_GB2312" pitchFamily="49" charset="-122"/>
              </a:rPr>
              <a:t>p</a:t>
            </a:r>
            <a:r>
              <a:rPr lang="en-US" altLang="zh-CN" sz="2000" kern="0" dirty="0">
                <a:latin typeface="Times New Roman"/>
                <a:ea typeface="楷体_GB2312" pitchFamily="49" charset="-122"/>
              </a:rPr>
              <a:t>*</a:t>
            </a:r>
            <a:r>
              <a:rPr lang="zh-CN" altLang="en-US" sz="2000" kern="0" dirty="0">
                <a:latin typeface="Times New Roman"/>
                <a:ea typeface="楷体_GB2312" pitchFamily="49" charset="-122"/>
              </a:rPr>
              <a:t>时，随机</a:t>
            </a:r>
            <a:r>
              <a:rPr lang="en-US" altLang="zh-CN" sz="2000" i="1" kern="0" dirty="0">
                <a:latin typeface="Times New Roman"/>
                <a:ea typeface="楷体_GB2312" pitchFamily="49" charset="-122"/>
              </a:rPr>
              <a:t>N</a:t>
            </a:r>
            <a:r>
              <a:rPr lang="en-US" altLang="zh-CN" sz="2000" kern="0" dirty="0">
                <a:latin typeface="Times New Roman"/>
                <a:ea typeface="楷体_GB2312" pitchFamily="49" charset="-122"/>
              </a:rPr>
              <a:t>×</a:t>
            </a:r>
            <a:r>
              <a:rPr lang="en-US" altLang="zh-CN" sz="2000" i="1" kern="0" dirty="0">
                <a:latin typeface="Times New Roman"/>
                <a:ea typeface="楷体_GB2312" pitchFamily="49" charset="-122"/>
              </a:rPr>
              <a:t>N</a:t>
            </a:r>
            <a:r>
              <a:rPr lang="zh-CN" altLang="en-US" sz="2000" kern="0" dirty="0">
                <a:latin typeface="Times New Roman"/>
                <a:ea typeface="楷体_GB2312" pitchFamily="49" charset="-122"/>
              </a:rPr>
              <a:t>网格几乎总是渗透。</a:t>
            </a:r>
            <a:endParaRPr lang="en-US" altLang="zh-CN" sz="2000" kern="0" dirty="0">
              <a:latin typeface="Times New Roman"/>
              <a:ea typeface="楷体_GB2312" pitchFamily="49" charset="-122"/>
            </a:endParaRPr>
          </a:p>
          <a:p>
            <a:pPr marL="0" lvl="0" indent="0" eaLnBrk="1" hangingPunct="1">
              <a:lnSpc>
                <a:spcPct val="120000"/>
              </a:lnSpc>
              <a:spcBef>
                <a:spcPts val="0"/>
              </a:spcBef>
              <a:buNone/>
              <a:defRPr/>
            </a:pPr>
            <a:r>
              <a:rPr lang="zh-CN" altLang="en-US" sz="2000" kern="0" dirty="0">
                <a:latin typeface="Times New Roman"/>
                <a:ea typeface="楷体_GB2312" pitchFamily="49" charset="-122"/>
              </a:rPr>
              <a:t> </a:t>
            </a:r>
            <a:endParaRPr lang="en-US" altLang="zh-CN" sz="2000" kern="0" dirty="0">
              <a:latin typeface="Times New Roman"/>
              <a:ea typeface="楷体_GB2312" pitchFamily="49" charset="-122"/>
            </a:endParaRPr>
          </a:p>
          <a:p>
            <a:pPr lvl="0" eaLnBrk="1" hangingPunct="1">
              <a:lnSpc>
                <a:spcPct val="120000"/>
              </a:lnSpc>
              <a:spcBef>
                <a:spcPts val="0"/>
              </a:spcBef>
              <a:defRPr/>
            </a:pPr>
            <a:r>
              <a:rPr lang="zh-CN" altLang="en-US" sz="2000" kern="0" dirty="0">
                <a:latin typeface="Times New Roman"/>
                <a:ea typeface="楷体_GB2312" pitchFamily="49" charset="-122"/>
              </a:rPr>
              <a:t>尚未得出用于确定渗滤阈值</a:t>
            </a:r>
            <a:r>
              <a:rPr lang="en-US" altLang="zh-CN" sz="2000" i="1" kern="0" dirty="0">
                <a:latin typeface="Times New Roman"/>
                <a:ea typeface="楷体_GB2312" pitchFamily="49" charset="-122"/>
              </a:rPr>
              <a:t>p</a:t>
            </a:r>
            <a:r>
              <a:rPr lang="en-US" altLang="zh-CN" sz="2000" kern="0" dirty="0">
                <a:latin typeface="Times New Roman"/>
                <a:ea typeface="楷体_GB2312" pitchFamily="49" charset="-122"/>
              </a:rPr>
              <a:t>*</a:t>
            </a:r>
            <a:r>
              <a:rPr lang="zh-CN" altLang="en-US" sz="2000" kern="0" dirty="0">
                <a:latin typeface="Times New Roman"/>
                <a:ea typeface="楷体_GB2312" pitchFamily="49" charset="-122"/>
              </a:rPr>
              <a:t>的数学解。你的任务是编写一个计算机程序来估计</a:t>
            </a:r>
            <a:r>
              <a:rPr lang="en-US" altLang="zh-CN" sz="2000" i="1" kern="0" dirty="0">
                <a:latin typeface="Times New Roman"/>
                <a:ea typeface="楷体_GB2312" pitchFamily="49" charset="-122"/>
              </a:rPr>
              <a:t>p</a:t>
            </a:r>
            <a:r>
              <a:rPr lang="en-US" altLang="zh-CN" sz="2000" kern="0" dirty="0">
                <a:latin typeface="Times New Roman"/>
                <a:ea typeface="楷体_GB2312" pitchFamily="49" charset="-122"/>
              </a:rPr>
              <a:t>*</a:t>
            </a:r>
            <a:r>
              <a:rPr lang="zh-CN" altLang="en-US" sz="2000" kern="0" dirty="0">
                <a:latin typeface="Times New Roman"/>
                <a:ea typeface="楷体_GB2312" pitchFamily="49" charset="-122"/>
              </a:rPr>
              <a:t>。</a:t>
            </a:r>
            <a:endParaRPr lang="en-US" altLang="zh-CN" sz="2000" kern="0" dirty="0">
              <a:latin typeface="Times New Roman"/>
              <a:ea typeface="楷体_GB2312" pitchFamily="49" charset="-122"/>
            </a:endParaRPr>
          </a:p>
        </p:txBody>
      </p:sp>
      <p:pic>
        <p:nvPicPr>
          <p:cNvPr id="8" name="图片 7" descr="Percolation threshold for 20-by-20 grid"/>
          <p:cNvPicPr/>
          <p:nvPr/>
        </p:nvPicPr>
        <p:blipFill>
          <a:blip r:embed="rId3">
            <a:extLst>
              <a:ext uri="{28A0092B-C50C-407E-A947-70E740481C1C}">
                <a14:useLocalDpi xmlns:a14="http://schemas.microsoft.com/office/drawing/2010/main" val="0"/>
              </a:ext>
            </a:extLst>
          </a:blip>
          <a:srcRect/>
          <a:stretch>
            <a:fillRect/>
          </a:stretch>
        </p:blipFill>
        <p:spPr bwMode="auto">
          <a:xfrm>
            <a:off x="899592" y="3861060"/>
            <a:ext cx="3024336" cy="2232248"/>
          </a:xfrm>
          <a:prstGeom prst="rect">
            <a:avLst/>
          </a:prstGeom>
          <a:noFill/>
          <a:ln>
            <a:noFill/>
          </a:ln>
        </p:spPr>
      </p:pic>
      <p:pic>
        <p:nvPicPr>
          <p:cNvPr id="9" name="图片 8" descr="Percolation threshold for 100-by-100 grid"/>
          <p:cNvPicPr/>
          <p:nvPr/>
        </p:nvPicPr>
        <p:blipFill>
          <a:blip r:embed="rId4">
            <a:extLst>
              <a:ext uri="{28A0092B-C50C-407E-A947-70E740481C1C}">
                <a14:useLocalDpi xmlns:a14="http://schemas.microsoft.com/office/drawing/2010/main" val="0"/>
              </a:ext>
            </a:extLst>
          </a:blip>
          <a:srcRect/>
          <a:stretch>
            <a:fillRect/>
          </a:stretch>
        </p:blipFill>
        <p:spPr bwMode="auto">
          <a:xfrm>
            <a:off x="4932040" y="3813398"/>
            <a:ext cx="3168352" cy="2279910"/>
          </a:xfrm>
          <a:prstGeom prst="rect">
            <a:avLst/>
          </a:prstGeom>
          <a:noFill/>
          <a:ln>
            <a:noFill/>
          </a:ln>
        </p:spPr>
      </p:pic>
    </p:spTree>
    <p:custDataLst>
      <p:tags r:id="rId1"/>
    </p:custDataLst>
    <p:extLst>
      <p:ext uri="{BB962C8B-B14F-4D97-AF65-F5344CB8AC3E}">
        <p14:creationId xmlns:p14="http://schemas.microsoft.com/office/powerpoint/2010/main" val="619514846"/>
      </p:ext>
    </p:extLst>
  </p:cSld>
  <p:clrMapOvr>
    <a:masterClrMapping/>
  </p:clrMapOvr>
  <p:transition advTm="19657">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9EF11A0-BCD0-48CE-B96C-9EE0B2B38C90}" type="slidenum">
              <a:rPr lang="en-US" altLang="zh-CN" smtClean="0"/>
              <a:pPr>
                <a:defRPr/>
              </a:pPr>
              <a:t>9</a:t>
            </a:fld>
            <a:endParaRPr lang="en-US" altLang="zh-CN"/>
          </a:p>
        </p:txBody>
      </p:sp>
      <p:sp>
        <p:nvSpPr>
          <p:cNvPr id="5" name="日期占位符 4"/>
          <p:cNvSpPr>
            <a:spLocks noGrp="1"/>
          </p:cNvSpPr>
          <p:nvPr>
            <p:ph type="dt" sz="half" idx="11"/>
          </p:nvPr>
        </p:nvSpPr>
        <p:spPr/>
        <p:txBody>
          <a:bodyPr/>
          <a:lstStyle/>
          <a:p>
            <a:pPr>
              <a:defRPr/>
            </a:pPr>
            <a:fld id="{1416214C-6A89-47BA-B3F7-06E655FB13BD}" type="datetime1">
              <a:rPr lang="zh-CN" altLang="en-US" smtClean="0"/>
              <a:pPr>
                <a:defRPr/>
              </a:pPr>
              <a:t>2022/8/27</a:t>
            </a:fld>
            <a:endParaRPr lang="zh-CN" altLang="zh-CN"/>
          </a:p>
        </p:txBody>
      </p:sp>
      <p:sp>
        <p:nvSpPr>
          <p:cNvPr id="18" name="标题 1"/>
          <p:cNvSpPr>
            <a:spLocks noGrp="1"/>
          </p:cNvSpPr>
          <p:nvPr>
            <p:ph type="title"/>
          </p:nvPr>
        </p:nvSpPr>
        <p:spPr bwMode="auto">
          <a:xfrm>
            <a:off x="1341709" y="260648"/>
            <a:ext cx="6768752" cy="562074"/>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z="3200" b="1" dirty="0">
                <a:solidFill>
                  <a:srgbClr val="002060"/>
                </a:solidFill>
                <a:latin typeface="黑体" pitchFamily="49" charset="-122"/>
                <a:ea typeface="黑体" pitchFamily="49" charset="-122"/>
              </a:rPr>
              <a:t>题目</a:t>
            </a:r>
            <a:r>
              <a:rPr lang="en-US" altLang="zh-CN" sz="3200" b="1" dirty="0">
                <a:solidFill>
                  <a:srgbClr val="002060"/>
                </a:solidFill>
                <a:latin typeface="黑体" pitchFamily="49" charset="-122"/>
                <a:ea typeface="黑体" pitchFamily="49" charset="-122"/>
              </a:rPr>
              <a:t>2</a:t>
            </a:r>
            <a:r>
              <a:rPr lang="zh-CN" altLang="en-US" sz="3200" b="1" dirty="0">
                <a:solidFill>
                  <a:srgbClr val="002060"/>
                </a:solidFill>
                <a:latin typeface="黑体" pitchFamily="49" charset="-122"/>
                <a:ea typeface="黑体" pitchFamily="49" charset="-122"/>
              </a:rPr>
              <a:t>：排序算法比较</a:t>
            </a:r>
            <a:endParaRPr lang="en-US" altLang="zh-CN" sz="3200" b="1" dirty="0">
              <a:solidFill>
                <a:srgbClr val="002060"/>
              </a:solidFill>
              <a:latin typeface="黑体" pitchFamily="49" charset="-122"/>
              <a:ea typeface="黑体" pitchFamily="49" charset="-122"/>
            </a:endParaRPr>
          </a:p>
        </p:txBody>
      </p:sp>
      <p:sp>
        <p:nvSpPr>
          <p:cNvPr id="12" name="矩形 11"/>
          <p:cNvSpPr/>
          <p:nvPr/>
        </p:nvSpPr>
        <p:spPr>
          <a:xfrm>
            <a:off x="611560" y="1197913"/>
            <a:ext cx="5904656" cy="477054"/>
          </a:xfrm>
          <a:prstGeom prst="rect">
            <a:avLst/>
          </a:prstGeom>
        </p:spPr>
        <p:txBody>
          <a:bodyPr wrap="square">
            <a:spAutoFit/>
          </a:bodyPr>
          <a:lstStyle/>
          <a:p>
            <a:r>
              <a:rPr lang="zh-CN" altLang="en-US" sz="2500" dirty="0">
                <a:solidFill>
                  <a:srgbClr val="0000FF"/>
                </a:solidFill>
                <a:ea typeface="+mn-ea"/>
                <a:cs typeface="Times New Roman" pitchFamily="18" charset="0"/>
              </a:rPr>
              <a:t>问题</a:t>
            </a:r>
          </a:p>
        </p:txBody>
      </p:sp>
      <p:sp>
        <p:nvSpPr>
          <p:cNvPr id="13" name="Rectangle 3"/>
          <p:cNvSpPr txBox="1">
            <a:spLocks noChangeArrowheads="1"/>
          </p:cNvSpPr>
          <p:nvPr/>
        </p:nvSpPr>
        <p:spPr bwMode="auto">
          <a:xfrm>
            <a:off x="823664" y="1772816"/>
            <a:ext cx="79248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har char="»"/>
              <a:defRPr kumimoji="1" sz="2000" b="1">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a:lstStyle>
          <a:p>
            <a:pPr lvl="0" eaLnBrk="1" hangingPunct="1">
              <a:lnSpc>
                <a:spcPct val="120000"/>
              </a:lnSpc>
              <a:spcBef>
                <a:spcPts val="0"/>
              </a:spcBef>
              <a:defRPr/>
            </a:pPr>
            <a:r>
              <a:rPr lang="zh-CN" altLang="en-US" sz="2000" kern="0" dirty="0">
                <a:latin typeface="Times New Roman"/>
                <a:ea typeface="楷体_GB2312" pitchFamily="49" charset="-122"/>
              </a:rPr>
              <a:t>实现插入排序（</a:t>
            </a:r>
            <a:r>
              <a:rPr lang="en-US" altLang="zh-CN" sz="2000" kern="0" dirty="0">
                <a:latin typeface="Times New Roman"/>
                <a:ea typeface="楷体_GB2312" pitchFamily="49" charset="-122"/>
              </a:rPr>
              <a:t>Insertion Sort</a:t>
            </a:r>
            <a:r>
              <a:rPr lang="zh-CN" altLang="en-US" sz="2000" kern="0" dirty="0">
                <a:latin typeface="Times New Roman"/>
                <a:ea typeface="楷体_GB2312" pitchFamily="49" charset="-122"/>
              </a:rPr>
              <a:t>，</a:t>
            </a:r>
            <a:r>
              <a:rPr lang="en-US" altLang="zh-CN" sz="2000" kern="0" dirty="0">
                <a:latin typeface="Times New Roman"/>
                <a:ea typeface="楷体_GB2312" pitchFamily="49" charset="-122"/>
              </a:rPr>
              <a:t>IS</a:t>
            </a:r>
            <a:r>
              <a:rPr lang="zh-CN" altLang="en-US" sz="2000" kern="0" dirty="0">
                <a:latin typeface="Times New Roman"/>
                <a:ea typeface="楷体_GB2312" pitchFamily="49" charset="-122"/>
              </a:rPr>
              <a:t>），自顶向下归并排序（</a:t>
            </a:r>
            <a:r>
              <a:rPr lang="en-US" altLang="zh-CN" sz="2000" kern="0" dirty="0">
                <a:latin typeface="Times New Roman"/>
                <a:ea typeface="楷体_GB2312" pitchFamily="49" charset="-122"/>
              </a:rPr>
              <a:t>Top-down </a:t>
            </a:r>
            <a:r>
              <a:rPr lang="en-US" altLang="zh-CN" sz="2000" kern="0" dirty="0" err="1">
                <a:latin typeface="Times New Roman"/>
                <a:ea typeface="楷体_GB2312" pitchFamily="49" charset="-122"/>
              </a:rPr>
              <a:t>Mergesort</a:t>
            </a:r>
            <a:r>
              <a:rPr lang="zh-CN" altLang="en-US" sz="2000" kern="0" dirty="0">
                <a:latin typeface="Times New Roman"/>
                <a:ea typeface="楷体_GB2312" pitchFamily="49" charset="-122"/>
              </a:rPr>
              <a:t>，</a:t>
            </a:r>
            <a:r>
              <a:rPr lang="en-US" altLang="zh-CN" sz="2000" kern="0" dirty="0">
                <a:latin typeface="Times New Roman"/>
                <a:ea typeface="楷体_GB2312" pitchFamily="49" charset="-122"/>
              </a:rPr>
              <a:t>TDM</a:t>
            </a:r>
            <a:r>
              <a:rPr lang="zh-CN" altLang="en-US" sz="2000" kern="0" dirty="0">
                <a:latin typeface="Times New Roman"/>
                <a:ea typeface="楷体_GB2312" pitchFamily="49" charset="-122"/>
              </a:rPr>
              <a:t>），自底向上归并排序（</a:t>
            </a:r>
            <a:r>
              <a:rPr lang="en-US" altLang="zh-CN" sz="2000" kern="0" dirty="0">
                <a:latin typeface="Times New Roman"/>
                <a:ea typeface="楷体_GB2312" pitchFamily="49" charset="-122"/>
              </a:rPr>
              <a:t>Bottom-up </a:t>
            </a:r>
            <a:r>
              <a:rPr lang="en-US" altLang="zh-CN" sz="2000" kern="0" dirty="0" err="1">
                <a:latin typeface="Times New Roman"/>
                <a:ea typeface="楷体_GB2312" pitchFamily="49" charset="-122"/>
              </a:rPr>
              <a:t>Mergesort</a:t>
            </a:r>
            <a:r>
              <a:rPr lang="zh-CN" altLang="en-US" sz="2000" kern="0" dirty="0">
                <a:latin typeface="Times New Roman"/>
                <a:ea typeface="楷体_GB2312" pitchFamily="49" charset="-122"/>
              </a:rPr>
              <a:t>，</a:t>
            </a:r>
            <a:r>
              <a:rPr lang="en-US" altLang="zh-CN" sz="2000" kern="0" dirty="0">
                <a:latin typeface="Times New Roman"/>
                <a:ea typeface="楷体_GB2312" pitchFamily="49" charset="-122"/>
              </a:rPr>
              <a:t>BUM</a:t>
            </a:r>
            <a:r>
              <a:rPr lang="zh-CN" altLang="en-US" sz="2000" kern="0" dirty="0">
                <a:latin typeface="Times New Roman"/>
                <a:ea typeface="楷体_GB2312" pitchFamily="49" charset="-122"/>
              </a:rPr>
              <a:t>），随机快速排序（</a:t>
            </a:r>
            <a:r>
              <a:rPr lang="en-US" altLang="zh-CN" sz="2000" kern="0" dirty="0">
                <a:latin typeface="Times New Roman"/>
                <a:ea typeface="楷体_GB2312" pitchFamily="49" charset="-122"/>
              </a:rPr>
              <a:t>Random Quicksort</a:t>
            </a:r>
            <a:r>
              <a:rPr lang="zh-CN" altLang="en-US" sz="2000" kern="0" dirty="0">
                <a:latin typeface="Times New Roman"/>
                <a:ea typeface="楷体_GB2312" pitchFamily="49" charset="-122"/>
              </a:rPr>
              <a:t>，</a:t>
            </a:r>
            <a:r>
              <a:rPr lang="en-US" altLang="zh-CN" sz="2000" kern="0" dirty="0">
                <a:latin typeface="Times New Roman"/>
                <a:ea typeface="楷体_GB2312" pitchFamily="49" charset="-122"/>
              </a:rPr>
              <a:t>RQ</a:t>
            </a:r>
            <a:r>
              <a:rPr lang="zh-CN" altLang="en-US" sz="2000" kern="0" dirty="0">
                <a:latin typeface="Times New Roman"/>
                <a:ea typeface="楷体_GB2312" pitchFamily="49" charset="-122"/>
              </a:rPr>
              <a:t>），</a:t>
            </a:r>
            <a:r>
              <a:rPr lang="en-US" altLang="zh-CN" sz="2000" kern="0" dirty="0" err="1">
                <a:latin typeface="Times New Roman"/>
                <a:ea typeface="楷体_GB2312" pitchFamily="49" charset="-122"/>
              </a:rPr>
              <a:t>Dijkstra</a:t>
            </a:r>
            <a:r>
              <a:rPr lang="en-US" altLang="zh-CN" sz="2000" kern="0" dirty="0">
                <a:latin typeface="Times New Roman"/>
                <a:ea typeface="楷体_GB2312" pitchFamily="49" charset="-122"/>
              </a:rPr>
              <a:t> 3-</a:t>
            </a:r>
            <a:r>
              <a:rPr lang="zh-CN" altLang="en-US" sz="2000" kern="0" dirty="0">
                <a:latin typeface="Times New Roman"/>
                <a:ea typeface="楷体_GB2312" pitchFamily="49" charset="-122"/>
              </a:rPr>
              <a:t>路划分快速排序（</a:t>
            </a:r>
            <a:r>
              <a:rPr lang="en-US" altLang="zh-CN" sz="2000" kern="0" dirty="0">
                <a:latin typeface="Times New Roman"/>
                <a:ea typeface="楷体_GB2312" pitchFamily="49" charset="-122"/>
              </a:rPr>
              <a:t>Quicksort with </a:t>
            </a:r>
            <a:r>
              <a:rPr lang="en-US" altLang="zh-CN" sz="2000" kern="0" dirty="0" err="1">
                <a:latin typeface="Times New Roman"/>
                <a:ea typeface="楷体_GB2312" pitchFamily="49" charset="-122"/>
              </a:rPr>
              <a:t>Dijkstra</a:t>
            </a:r>
            <a:r>
              <a:rPr lang="en-US" altLang="zh-CN" sz="2000" kern="0" dirty="0">
                <a:latin typeface="Times New Roman"/>
                <a:ea typeface="楷体_GB2312" pitchFamily="49" charset="-122"/>
              </a:rPr>
              <a:t> 3-way Partition</a:t>
            </a:r>
            <a:r>
              <a:rPr lang="zh-CN" altLang="en-US" sz="2000" kern="0" dirty="0">
                <a:latin typeface="Times New Roman"/>
                <a:ea typeface="楷体_GB2312" pitchFamily="49" charset="-122"/>
              </a:rPr>
              <a:t>，</a:t>
            </a:r>
            <a:r>
              <a:rPr lang="en-US" altLang="zh-CN" sz="2000" kern="0" dirty="0">
                <a:latin typeface="Times New Roman"/>
                <a:ea typeface="楷体_GB2312" pitchFamily="49" charset="-122"/>
              </a:rPr>
              <a:t>QD3P</a:t>
            </a:r>
            <a:r>
              <a:rPr lang="zh-CN" altLang="en-US" sz="2000" kern="0" dirty="0">
                <a:latin typeface="Times New Roman"/>
                <a:ea typeface="楷体_GB2312" pitchFamily="49" charset="-122"/>
              </a:rPr>
              <a:t>）。</a:t>
            </a:r>
            <a:endParaRPr lang="en-US" altLang="zh-CN" sz="2000" kern="0" dirty="0">
              <a:latin typeface="Times New Roman"/>
              <a:ea typeface="楷体_GB2312" pitchFamily="49" charset="-122"/>
            </a:endParaRPr>
          </a:p>
          <a:p>
            <a:pPr lvl="0" eaLnBrk="1" hangingPunct="1">
              <a:lnSpc>
                <a:spcPct val="120000"/>
              </a:lnSpc>
              <a:spcBef>
                <a:spcPts val="0"/>
              </a:spcBef>
              <a:defRPr/>
            </a:pPr>
            <a:endParaRPr lang="en-US" altLang="zh-CN" sz="2000" kern="0" dirty="0">
              <a:latin typeface="Times New Roman"/>
              <a:ea typeface="楷体_GB2312" pitchFamily="49" charset="-122"/>
            </a:endParaRPr>
          </a:p>
          <a:p>
            <a:pPr lvl="0" eaLnBrk="1" hangingPunct="1">
              <a:lnSpc>
                <a:spcPct val="120000"/>
              </a:lnSpc>
              <a:spcBef>
                <a:spcPts val="0"/>
              </a:spcBef>
              <a:defRPr/>
            </a:pPr>
            <a:r>
              <a:rPr lang="zh-CN" altLang="en-US" sz="2000" kern="0" dirty="0">
                <a:latin typeface="Times New Roman"/>
                <a:ea typeface="楷体_GB2312" pitchFamily="49" charset="-122"/>
              </a:rPr>
              <a:t>在你的计算机上针对不同输入规模数据进行实验，对比上述排序算法的时间性能。要求对于每次输入运行</a:t>
            </a:r>
            <a:r>
              <a:rPr lang="en-US" altLang="zh-CN" sz="2000" kern="0" dirty="0">
                <a:latin typeface="Times New Roman"/>
                <a:ea typeface="楷体_GB2312" pitchFamily="49" charset="-122"/>
              </a:rPr>
              <a:t>10</a:t>
            </a:r>
            <a:r>
              <a:rPr lang="zh-CN" altLang="en-US" sz="2000" kern="0" dirty="0">
                <a:latin typeface="Times New Roman"/>
                <a:ea typeface="楷体_GB2312" pitchFamily="49" charset="-122"/>
              </a:rPr>
              <a:t>次，记录每次时间，取平均值。</a:t>
            </a:r>
            <a:endParaRPr lang="en-US" altLang="zh-CN" sz="2000" kern="0" dirty="0">
              <a:latin typeface="Times New Roman"/>
              <a:ea typeface="楷体_GB2312" pitchFamily="49" charset="-122"/>
            </a:endParaRPr>
          </a:p>
        </p:txBody>
      </p:sp>
    </p:spTree>
    <p:custDataLst>
      <p:tags r:id="rId1"/>
    </p:custDataLst>
    <p:extLst>
      <p:ext uri="{BB962C8B-B14F-4D97-AF65-F5344CB8AC3E}">
        <p14:creationId xmlns:p14="http://schemas.microsoft.com/office/powerpoint/2010/main" val="955751379"/>
      </p:ext>
    </p:extLst>
  </p:cSld>
  <p:clrMapOvr>
    <a:masterClrMapping/>
  </p:clrMapOvr>
  <p:transition advTm="19657">
    <p:random/>
  </p:transition>
</p:sld>
</file>

<file path=ppt/tags/tag1.xml><?xml version="1.0" encoding="utf-8"?>
<p:tagLst xmlns:a="http://schemas.openxmlformats.org/drawingml/2006/main" xmlns:r="http://schemas.openxmlformats.org/officeDocument/2006/relationships" xmlns:p="http://schemas.openxmlformats.org/presentationml/2006/main">
  <p:tag name="TIMING" val="|2.6"/>
</p:tagLst>
</file>

<file path=ppt/tags/tag10.xml><?xml version="1.0" encoding="utf-8"?>
<p:tagLst xmlns:a="http://schemas.openxmlformats.org/drawingml/2006/main" xmlns:r="http://schemas.openxmlformats.org/officeDocument/2006/relationships" xmlns:p="http://schemas.openxmlformats.org/presentationml/2006/main">
  <p:tag name="TIMING" val="|2.6"/>
</p:tagLst>
</file>

<file path=ppt/tags/tag11.xml><?xml version="1.0" encoding="utf-8"?>
<p:tagLst xmlns:a="http://schemas.openxmlformats.org/drawingml/2006/main" xmlns:r="http://schemas.openxmlformats.org/officeDocument/2006/relationships" xmlns:p="http://schemas.openxmlformats.org/presentationml/2006/main">
  <p:tag name="TIMING" val="|2.6"/>
</p:tagLst>
</file>

<file path=ppt/tags/tag12.xml><?xml version="1.0" encoding="utf-8"?>
<p:tagLst xmlns:a="http://schemas.openxmlformats.org/drawingml/2006/main" xmlns:r="http://schemas.openxmlformats.org/officeDocument/2006/relationships" xmlns:p="http://schemas.openxmlformats.org/presentationml/2006/main">
  <p:tag name="TIMING" val="|2.6"/>
</p:tagLst>
</file>

<file path=ppt/tags/tag13.xml><?xml version="1.0" encoding="utf-8"?>
<p:tagLst xmlns:a="http://schemas.openxmlformats.org/drawingml/2006/main" xmlns:r="http://schemas.openxmlformats.org/officeDocument/2006/relationships" xmlns:p="http://schemas.openxmlformats.org/presentationml/2006/main">
  <p:tag name="TIMING" val="|2.6"/>
</p:tagLst>
</file>

<file path=ppt/tags/tag14.xml><?xml version="1.0" encoding="utf-8"?>
<p:tagLst xmlns:a="http://schemas.openxmlformats.org/drawingml/2006/main" xmlns:r="http://schemas.openxmlformats.org/officeDocument/2006/relationships" xmlns:p="http://schemas.openxmlformats.org/presentationml/2006/main">
  <p:tag name="TIMING" val="|2.6"/>
</p:tagLst>
</file>

<file path=ppt/tags/tag2.xml><?xml version="1.0" encoding="utf-8"?>
<p:tagLst xmlns:a="http://schemas.openxmlformats.org/drawingml/2006/main" xmlns:r="http://schemas.openxmlformats.org/officeDocument/2006/relationships" xmlns:p="http://schemas.openxmlformats.org/presentationml/2006/main">
  <p:tag name="TIMING" val="|2.6"/>
</p:tagLst>
</file>

<file path=ppt/tags/tag3.xml><?xml version="1.0" encoding="utf-8"?>
<p:tagLst xmlns:a="http://schemas.openxmlformats.org/drawingml/2006/main" xmlns:r="http://schemas.openxmlformats.org/officeDocument/2006/relationships" xmlns:p="http://schemas.openxmlformats.org/presentationml/2006/main">
  <p:tag name="TIMING" val="|2.6"/>
</p:tagLst>
</file>

<file path=ppt/tags/tag4.xml><?xml version="1.0" encoding="utf-8"?>
<p:tagLst xmlns:a="http://schemas.openxmlformats.org/drawingml/2006/main" xmlns:r="http://schemas.openxmlformats.org/officeDocument/2006/relationships" xmlns:p="http://schemas.openxmlformats.org/presentationml/2006/main">
  <p:tag name="TIMING" val="|2.6"/>
</p:tagLst>
</file>

<file path=ppt/tags/tag5.xml><?xml version="1.0" encoding="utf-8"?>
<p:tagLst xmlns:a="http://schemas.openxmlformats.org/drawingml/2006/main" xmlns:r="http://schemas.openxmlformats.org/officeDocument/2006/relationships" xmlns:p="http://schemas.openxmlformats.org/presentationml/2006/main">
  <p:tag name="TIMING" val="|2.6"/>
</p:tagLst>
</file>

<file path=ppt/tags/tag6.xml><?xml version="1.0" encoding="utf-8"?>
<p:tagLst xmlns:a="http://schemas.openxmlformats.org/drawingml/2006/main" xmlns:r="http://schemas.openxmlformats.org/officeDocument/2006/relationships" xmlns:p="http://schemas.openxmlformats.org/presentationml/2006/main">
  <p:tag name="TIMING" val="|2.6"/>
</p:tagLst>
</file>

<file path=ppt/tags/tag7.xml><?xml version="1.0" encoding="utf-8"?>
<p:tagLst xmlns:a="http://schemas.openxmlformats.org/drawingml/2006/main" xmlns:r="http://schemas.openxmlformats.org/officeDocument/2006/relationships" xmlns:p="http://schemas.openxmlformats.org/presentationml/2006/main">
  <p:tag name="TIMING" val="|2.6"/>
</p:tagLst>
</file>

<file path=ppt/tags/tag8.xml><?xml version="1.0" encoding="utf-8"?>
<p:tagLst xmlns:a="http://schemas.openxmlformats.org/drawingml/2006/main" xmlns:r="http://schemas.openxmlformats.org/officeDocument/2006/relationships" xmlns:p="http://schemas.openxmlformats.org/presentationml/2006/main">
  <p:tag name="TIMING" val="|2.6"/>
</p:tagLst>
</file>

<file path=ppt/tags/tag9.xml><?xml version="1.0" encoding="utf-8"?>
<p:tagLst xmlns:a="http://schemas.openxmlformats.org/drawingml/2006/main" xmlns:r="http://schemas.openxmlformats.org/officeDocument/2006/relationships" xmlns:p="http://schemas.openxmlformats.org/presentationml/2006/main">
  <p:tag name="TIMING" val="|2.6"/>
</p:tagLst>
</file>

<file path=ppt/theme/theme1.xml><?xml version="1.0" encoding="utf-8"?>
<a:theme xmlns:a="http://schemas.openxmlformats.org/drawingml/2006/main" name="三色白">
  <a:themeElements>
    <a:clrScheme name="三色白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三色白">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0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2800" b="1" i="0" u="none" strike="noStrike" cap="none" normalizeH="0" baseline="0" smtClean="0">
            <a:ln>
              <a:noFill/>
            </a:ln>
            <a:solidFill>
              <a:schemeClr val="folHlink"/>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FF990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2800" b="1" i="0" u="none" strike="noStrike" cap="none" normalizeH="0" baseline="0" smtClean="0">
            <a:ln>
              <a:noFill/>
            </a:ln>
            <a:solidFill>
              <a:schemeClr val="folHlink"/>
            </a:solidFill>
            <a:effectLst/>
            <a:latin typeface="Times New Roman" pitchFamily="18" charset="0"/>
            <a:ea typeface="楷体_GB2312" pitchFamily="49" charset="-122"/>
          </a:defRPr>
        </a:defPPr>
      </a:lstStyle>
    </a:lnDef>
  </a:objectDefaults>
  <a:extraClrSchemeLst>
    <a:extraClrScheme>
      <a:clrScheme name="三色白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三色白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三色白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三色白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三色白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三色白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三色白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47403</TotalTime>
  <Words>1327</Words>
  <Application>Microsoft Office PowerPoint</Application>
  <PresentationFormat>全屏显示(4:3)</PresentationFormat>
  <Paragraphs>143</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三色白</vt:lpstr>
      <vt:lpstr>PowerPoint 演示文稿</vt:lpstr>
      <vt:lpstr>实验目标</vt:lpstr>
      <vt:lpstr>实验题目</vt:lpstr>
      <vt:lpstr>题目1：渗透问题</vt:lpstr>
      <vt:lpstr>题目1：渗透问题（续）</vt:lpstr>
      <vt:lpstr>题目1：渗透问题（续）</vt:lpstr>
      <vt:lpstr>题目1：渗透问题（续）</vt:lpstr>
      <vt:lpstr>题目1：渗透问题（续）</vt:lpstr>
      <vt:lpstr>题目2：排序算法比较</vt:lpstr>
      <vt:lpstr>题目2：排序算法比较（续）</vt:lpstr>
      <vt:lpstr>题目3：地图路由</vt:lpstr>
      <vt:lpstr>题目3：地图路由（续）</vt:lpstr>
      <vt:lpstr>题目4：文本索引（选做）</vt:lpstr>
      <vt:lpstr>题目4：文本索引（续）</vt:lpstr>
      <vt:lpstr>上机验收&amp;提交报告要求</vt:lpstr>
      <vt:lpstr>PowerPoint 演示文稿</vt:lpstr>
    </vt:vector>
  </TitlesOfParts>
  <Company>Xidian Xxs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2715</cp:revision>
  <cp:lastPrinted>2017-11-03T02:33:07Z</cp:lastPrinted>
  <dcterms:created xsi:type="dcterms:W3CDTF">2003-12-08T12:44:11Z</dcterms:created>
  <dcterms:modified xsi:type="dcterms:W3CDTF">2022-08-27T09:26:18Z</dcterms:modified>
</cp:coreProperties>
</file>