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BE9C-22B9-486B-95DA-1D78CAB5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3DD55-0B89-A235-BFF3-CC106C5E9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854C4-6AE2-B689-A564-66DDF726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CFF5-D91F-483C-89CB-9F2A57F771C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1573C-40EA-ED13-E64F-37444FD6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3401A-807B-9AE7-8823-EF7E4B65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20C6-DBAD-44EC-9D50-BA965588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597E-08F6-CEA3-F0FF-9494F121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4EC01-85BF-B5BD-643A-494E1B39B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6F89D-0621-3429-0CC2-5C7BA3CB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CFF5-D91F-483C-89CB-9F2A57F771C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2042-6C33-D5B5-BED4-B888176F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AD69E-2AB3-6F19-3473-51DFEAC8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20C6-DBAD-44EC-9D50-BA965588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4244D-8191-213E-5717-C945B26B5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E4E78-7F2C-900D-9992-8D1D9B5B4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AD8AC-AB94-7FFD-0349-C9F48F79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CFF5-D91F-483C-89CB-9F2A57F771C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98DC2-7BCB-24AA-4B32-88BC8534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CAE2F-93DC-408A-8246-78A54B13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20C6-DBAD-44EC-9D50-BA965588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63DA-C75B-51EC-664A-5C4B2F93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4FAE-EE77-0FD2-D278-9017769AB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980AA-799E-32A4-FC8C-31EF4298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CFF5-D91F-483C-89CB-9F2A57F771C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37E5-C2FB-16AF-C9B8-DE1BD08E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EEDF-FC4F-44D3-BAA8-9C2E1E57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20C6-DBAD-44EC-9D50-BA965588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F048-8031-1F02-692F-A142D427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DF207-DCCD-D4C1-A642-958C2CA5C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40B96-7BB9-A6AC-CCE9-588149CB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CFF5-D91F-483C-89CB-9F2A57F771C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28B08-364E-7DF9-1859-6AD8F179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A63BD-6EBD-0826-F319-DB591B00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20C6-DBAD-44EC-9D50-BA965588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8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9D92-DF5D-98DB-6BE2-4712558C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6D5F5-6C20-33E1-2685-21E5AEF37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0BE6-23B6-12A7-362A-2AE7219B6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6DA7F-A8E8-97C6-43E1-80E1BC8A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CFF5-D91F-483C-89CB-9F2A57F771C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8CA5-5E81-8EEA-7477-C3DC70EE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D47C0-1DF1-DBBA-5F29-609A02DD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20C6-DBAD-44EC-9D50-BA965588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8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8E1C-F2BC-A610-0CDC-E2ABA614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23914-07AA-BE2F-E6D7-E1B75237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CCB9B-3A7C-6E79-0FDF-F9CD353F0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315B9-9F43-DEC4-98E3-BF8990547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DCC38-2ABF-52AC-955F-7C40B16AC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AA874-7AEE-F72A-32F4-39801FC1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CFF5-D91F-483C-89CB-9F2A57F771C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E5374-D404-F851-C904-C7543D88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94480-3F1B-5D14-E4B9-6DCE85EF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20C6-DBAD-44EC-9D50-BA965588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4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D0A6-1400-BDA7-0F70-CCBFDEC5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2532BE-A1AC-D667-D255-FA936F0D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CFF5-D91F-483C-89CB-9F2A57F771C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D277F-212C-6913-2835-8D80802C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B7800-6B0A-3873-F698-17EDB649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20C6-DBAD-44EC-9D50-BA965588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7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A9774-EBB5-6AD1-3097-C82BE346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CFF5-D91F-483C-89CB-9F2A57F771C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55E57-25B9-ED52-834B-263B29F1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6478B-D96A-EF80-CBD0-3750CCB9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20C6-DBAD-44EC-9D50-BA965588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6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383B-BC49-7A39-8755-924207AE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FF69A-DC37-3951-89A1-40825E81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8C1A5-30E6-D2EA-34A7-E0514DB50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8E72B-E068-B363-AC6E-EF3AF354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CFF5-D91F-483C-89CB-9F2A57F771C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D82B8-5AA7-BBE6-87B5-3175FFE0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8FBBE-2781-8B46-98B1-C217BEA9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20C6-DBAD-44EC-9D50-BA965588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8D83-BD93-7012-4123-1D8740B6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4A0A1-8BC4-9437-C51D-FDB573852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F6A3E-E89A-3559-66A0-468C9FF9A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CDAA1-2405-3FB8-C12C-7287CCF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CFF5-D91F-483C-89CB-9F2A57F771C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B02AA-6E99-DDA8-9E62-1718710A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975AB-8CCC-0B14-B015-10F51244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20C6-DBAD-44EC-9D50-BA965588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1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B954E-11E6-6438-82E0-712A8A63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FDA9E-0E8D-D539-FA00-2730D1556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8DDA9-2B21-42F5-438A-BAB4CF00C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4CFF5-D91F-483C-89CB-9F2A57F771C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BBD9-0824-1484-1954-78A56455E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C7170-4EC9-F0B8-E699-054FDAFA3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220C6-DBAD-44EC-9D50-BA965588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4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DE63749-1AF0-A1FB-3EBD-05DAFBE14C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907" y="-1052371"/>
            <a:ext cx="12894907" cy="863858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995F6-5ED9-EC60-3246-81008E945C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907" y="-1052371"/>
            <a:ext cx="12894907" cy="863858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2FE860-C714-3398-465C-FEF14F71A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949" y="2047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latin typeface="Berlin Sans FB Demi" panose="020E0802020502020306" pitchFamily="34" charset="0"/>
              </a:rPr>
              <a:t>SHOWWW</a:t>
            </a:r>
            <a:br>
              <a:rPr lang="en-US" dirty="0"/>
            </a:br>
            <a:r>
              <a:rPr lang="en-US" sz="2400" dirty="0"/>
              <a:t> </a:t>
            </a:r>
            <a:br>
              <a:rPr lang="en-US" dirty="0"/>
            </a:br>
            <a:r>
              <a:rPr lang="en-US" sz="4000" i="1" dirty="0">
                <a:latin typeface="Berlin Sans FB Demi" panose="020E0802020502020306" pitchFamily="34" charset="0"/>
              </a:rPr>
              <a:t>Stuff Happening on What/ When/ Where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BB1A6C-4A54-D4DD-B54F-A0CE5F6C850F}"/>
              </a:ext>
            </a:extLst>
          </p:cNvPr>
          <p:cNvSpPr/>
          <p:nvPr/>
        </p:nvSpPr>
        <p:spPr>
          <a:xfrm>
            <a:off x="2971799" y="1571624"/>
            <a:ext cx="9610725" cy="48196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5E9D76-C276-35A4-8826-3B76B366E5A5}"/>
              </a:ext>
            </a:extLst>
          </p:cNvPr>
          <p:cNvSpPr/>
          <p:nvPr/>
        </p:nvSpPr>
        <p:spPr>
          <a:xfrm>
            <a:off x="2971799" y="2828925"/>
            <a:ext cx="8953502" cy="37052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0">
            <a:solidFill>
              <a:schemeClr val="tx2"/>
            </a:solidFill>
          </a:ln>
          <a:effectLst>
            <a:glow rad="203200">
              <a:schemeClr val="accent4">
                <a:lumMod val="60000"/>
                <a:lumOff val="40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AAC55-3A00-4644-EB56-4696A6B09D8C}"/>
              </a:ext>
            </a:extLst>
          </p:cNvPr>
          <p:cNvSpPr txBox="1"/>
          <p:nvPr/>
        </p:nvSpPr>
        <p:spPr>
          <a:xfrm>
            <a:off x="3467100" y="3266919"/>
            <a:ext cx="7962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Bahnschrift" panose="020B0502040204020203" pitchFamily="34" charset="0"/>
              </a:rPr>
              <a:t>The Line Up:</a:t>
            </a:r>
          </a:p>
          <a:p>
            <a:pPr algn="ctr"/>
            <a:r>
              <a:rPr lang="en-US" sz="2400" dirty="0">
                <a:latin typeface="Bahnschrift" panose="020B0502040204020203" pitchFamily="34" charset="0"/>
              </a:rPr>
              <a:t>Chanelle Gonzalez (1-2)</a:t>
            </a:r>
          </a:p>
          <a:p>
            <a:pPr algn="ctr"/>
            <a:r>
              <a:rPr lang="en-US" sz="2400" dirty="0">
                <a:latin typeface="Bahnschrift" panose="020B0502040204020203" pitchFamily="34" charset="0"/>
              </a:rPr>
              <a:t>Kyle Stephens (3)</a:t>
            </a:r>
          </a:p>
          <a:p>
            <a:pPr algn="ctr"/>
            <a:r>
              <a:rPr lang="en-US" sz="2400" dirty="0" err="1">
                <a:latin typeface="Bahnschrift" panose="020B0502040204020203" pitchFamily="34" charset="0"/>
              </a:rPr>
              <a:t>Akhyar</a:t>
            </a:r>
            <a:r>
              <a:rPr lang="en-US" sz="2400" dirty="0">
                <a:latin typeface="Bahnschrift" panose="020B0502040204020203" pitchFamily="34" charset="0"/>
              </a:rPr>
              <a:t> Zaman (4)</a:t>
            </a:r>
          </a:p>
          <a:p>
            <a:pPr algn="ctr"/>
            <a:r>
              <a:rPr lang="en-US" sz="2400" dirty="0">
                <a:latin typeface="Bahnschrift" panose="020B0502040204020203" pitchFamily="34" charset="0"/>
              </a:rPr>
              <a:t>Sam Spillane (5-7)</a:t>
            </a:r>
          </a:p>
          <a:p>
            <a:pPr algn="ctr"/>
            <a:r>
              <a:rPr lang="en-US" sz="2400" dirty="0">
                <a:latin typeface="Bahnschrift" panose="020B0502040204020203" pitchFamily="34" charset="0"/>
              </a:rPr>
              <a:t>Jenna </a:t>
            </a:r>
            <a:r>
              <a:rPr lang="en-US" sz="2400" dirty="0" err="1">
                <a:latin typeface="Bahnschrift" panose="020B0502040204020203" pitchFamily="34" charset="0"/>
              </a:rPr>
              <a:t>Barkely</a:t>
            </a:r>
            <a:r>
              <a:rPr lang="en-US" sz="2400" dirty="0">
                <a:latin typeface="Bahnschrift" panose="020B0502040204020203" pitchFamily="34" charset="0"/>
              </a:rPr>
              <a:t> (Demo)</a:t>
            </a:r>
          </a:p>
          <a:p>
            <a:pPr algn="ctr"/>
            <a:r>
              <a:rPr lang="en-US" sz="2400" dirty="0">
                <a:latin typeface="Bahnschrift" panose="020B0502040204020203" pitchFamily="34" charset="0"/>
              </a:rPr>
              <a:t>Ryan Beebe (8-10)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944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995F6-5ED9-EC60-3246-81008E945C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907" y="-1052371"/>
            <a:ext cx="12894907" cy="863858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2FE860-C714-3398-465C-FEF14F71A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799" y="55562"/>
            <a:ext cx="9144000" cy="1020763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What… questions?</a:t>
            </a:r>
            <a:endParaRPr lang="en-US" sz="4000" i="1" dirty="0">
              <a:latin typeface="Berlin Sans FB Demi" panose="020E0802020502020306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BB1A6C-4A54-D4DD-B54F-A0CE5F6C850F}"/>
              </a:ext>
            </a:extLst>
          </p:cNvPr>
          <p:cNvSpPr/>
          <p:nvPr/>
        </p:nvSpPr>
        <p:spPr>
          <a:xfrm>
            <a:off x="2971799" y="1571624"/>
            <a:ext cx="9610725" cy="48196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C575C-933A-44FB-6B5F-ECD1B392982A}"/>
              </a:ext>
            </a:extLst>
          </p:cNvPr>
          <p:cNvSpPr/>
          <p:nvPr/>
        </p:nvSpPr>
        <p:spPr>
          <a:xfrm>
            <a:off x="2971799" y="1219200"/>
            <a:ext cx="8953502" cy="53149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0">
            <a:solidFill>
              <a:schemeClr val="tx2"/>
            </a:solidFill>
          </a:ln>
          <a:effectLst>
            <a:glow rad="203200">
              <a:schemeClr val="accent4">
                <a:lumMod val="60000"/>
                <a:lumOff val="40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8B61F-BA74-29EF-1EC6-37294BBF1483}"/>
              </a:ext>
            </a:extLst>
          </p:cNvPr>
          <p:cNvSpPr txBox="1"/>
          <p:nvPr/>
        </p:nvSpPr>
        <p:spPr>
          <a:xfrm>
            <a:off x="3267075" y="1277450"/>
            <a:ext cx="7962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Bahnschrift" panose="020B0502040204020203" pitchFamily="34" charset="0"/>
            </a:endParaRPr>
          </a:p>
          <a:p>
            <a:pPr algn="ctr"/>
            <a:endParaRPr lang="en-US" sz="2400" dirty="0">
              <a:latin typeface="Bahnschrift" panose="020B0502040204020203" pitchFamily="34" charset="0"/>
            </a:endParaRPr>
          </a:p>
          <a:p>
            <a:pPr algn="ctr"/>
            <a:endParaRPr lang="en-US" sz="2400" dirty="0">
              <a:latin typeface="Bahnschrift" panose="020B0502040204020203" pitchFamily="34" charset="0"/>
            </a:endParaRPr>
          </a:p>
          <a:p>
            <a:pPr algn="ctr"/>
            <a:endParaRPr lang="en-US" sz="2400" dirty="0">
              <a:latin typeface="Bahnschrift" panose="020B0502040204020203" pitchFamily="34" charset="0"/>
            </a:endParaRPr>
          </a:p>
          <a:p>
            <a:pPr algn="ctr"/>
            <a:endParaRPr lang="en-US" sz="2400" dirty="0">
              <a:latin typeface="Bahnschrift" panose="020B0502040204020203" pitchFamily="34" charset="0"/>
            </a:endParaRPr>
          </a:p>
          <a:p>
            <a:pPr algn="ctr"/>
            <a:endParaRPr lang="en-US" sz="2400" dirty="0">
              <a:latin typeface="Bahnschrift" panose="020B0502040204020203" pitchFamily="34" charset="0"/>
            </a:endParaRPr>
          </a:p>
          <a:p>
            <a:pPr algn="ctr"/>
            <a:r>
              <a:rPr lang="en-US" sz="2400" dirty="0">
                <a:latin typeface="Bahnschrift" panose="020B0502040204020203" pitchFamily="34" charset="0"/>
              </a:rPr>
              <a:t>We are here to help.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7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995F6-5ED9-EC60-3246-81008E945C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907" y="-1052371"/>
            <a:ext cx="12894907" cy="863858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2FE860-C714-3398-465C-FEF14F71A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799" y="55562"/>
            <a:ext cx="9144000" cy="1020763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What... is it?</a:t>
            </a:r>
            <a:endParaRPr lang="en-US" sz="4000" i="1" dirty="0">
              <a:latin typeface="Berlin Sans FB Demi" panose="020E0802020502020306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BB1A6C-4A54-D4DD-B54F-A0CE5F6C850F}"/>
              </a:ext>
            </a:extLst>
          </p:cNvPr>
          <p:cNvSpPr/>
          <p:nvPr/>
        </p:nvSpPr>
        <p:spPr>
          <a:xfrm>
            <a:off x="2971799" y="1571624"/>
            <a:ext cx="9610725" cy="48196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C575C-933A-44FB-6B5F-ECD1B392982A}"/>
              </a:ext>
            </a:extLst>
          </p:cNvPr>
          <p:cNvSpPr/>
          <p:nvPr/>
        </p:nvSpPr>
        <p:spPr>
          <a:xfrm>
            <a:off x="2971799" y="1219200"/>
            <a:ext cx="8953502" cy="53149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0">
            <a:solidFill>
              <a:schemeClr val="tx2"/>
            </a:solidFill>
          </a:ln>
          <a:effectLst>
            <a:glow rad="203200">
              <a:schemeClr val="accent4">
                <a:lumMod val="60000"/>
                <a:lumOff val="40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8B61F-BA74-29EF-1EC6-37294BBF1483}"/>
              </a:ext>
            </a:extLst>
          </p:cNvPr>
          <p:cNvSpPr txBox="1"/>
          <p:nvPr/>
        </p:nvSpPr>
        <p:spPr>
          <a:xfrm>
            <a:off x="3276600" y="1390525"/>
            <a:ext cx="7962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We have created your soon to be favorite place to find out what is happening near you. Our SHOWWW dashboard will help you locate any live music event coming your way. </a:t>
            </a:r>
          </a:p>
          <a:p>
            <a:pPr algn="ctr"/>
            <a:endParaRPr lang="en-US" sz="2400" dirty="0">
              <a:latin typeface="Bahnschrift" panose="020B0502040204020203" pitchFamily="34" charset="0"/>
            </a:endParaRPr>
          </a:p>
          <a:p>
            <a:pPr algn="ctr"/>
            <a:r>
              <a:rPr lang="en-US" sz="2400" dirty="0">
                <a:latin typeface="Bahnschrift" panose="020B0502040204020203" pitchFamily="34" charset="0"/>
              </a:rPr>
              <a:t>If you are in the mood to ROCK or sit back and listen to the BLUES, we have you covered with the option to filter by your preferred music genre.</a:t>
            </a:r>
          </a:p>
          <a:p>
            <a:pPr algn="ctr"/>
            <a:endParaRPr lang="en-US" sz="2400" dirty="0">
              <a:latin typeface="Bahnschrift" panose="020B0502040204020203" pitchFamily="34" charset="0"/>
            </a:endParaRPr>
          </a:p>
          <a:p>
            <a:pPr algn="ctr"/>
            <a:r>
              <a:rPr lang="en-US" sz="2400" dirty="0">
                <a:latin typeface="Bahnschrift" panose="020B0502040204020203" pitchFamily="34" charset="0"/>
              </a:rPr>
              <a:t>If you are out of town and looking to find the WITCH-HOUSE scene in the area, we can get you dancing by subgenre, too. 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894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995F6-5ED9-EC60-3246-81008E945C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907" y="-1052371"/>
            <a:ext cx="12894907" cy="863858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2FE860-C714-3398-465C-FEF14F71A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799" y="55562"/>
            <a:ext cx="9144000" cy="1020763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Where… did it come from?</a:t>
            </a:r>
            <a:endParaRPr lang="en-US" sz="4000" i="1" dirty="0">
              <a:latin typeface="Berlin Sans FB Demi" panose="020E0802020502020306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BB1A6C-4A54-D4DD-B54F-A0CE5F6C850F}"/>
              </a:ext>
            </a:extLst>
          </p:cNvPr>
          <p:cNvSpPr/>
          <p:nvPr/>
        </p:nvSpPr>
        <p:spPr>
          <a:xfrm>
            <a:off x="2971799" y="1571624"/>
            <a:ext cx="9610725" cy="48196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C575C-933A-44FB-6B5F-ECD1B392982A}"/>
              </a:ext>
            </a:extLst>
          </p:cNvPr>
          <p:cNvSpPr/>
          <p:nvPr/>
        </p:nvSpPr>
        <p:spPr>
          <a:xfrm>
            <a:off x="2971799" y="1219200"/>
            <a:ext cx="8953502" cy="53149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0">
            <a:solidFill>
              <a:schemeClr val="tx2"/>
            </a:solidFill>
          </a:ln>
          <a:effectLst>
            <a:glow rad="203200">
              <a:schemeClr val="accent4">
                <a:lumMod val="60000"/>
                <a:lumOff val="40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8B61F-BA74-29EF-1EC6-37294BBF1483}"/>
              </a:ext>
            </a:extLst>
          </p:cNvPr>
          <p:cNvSpPr txBox="1"/>
          <p:nvPr/>
        </p:nvSpPr>
        <p:spPr>
          <a:xfrm>
            <a:off x="3267075" y="1389422"/>
            <a:ext cx="79629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Bahnschrift" panose="020B0502040204020203" pitchFamily="34" charset="0"/>
              </a:rPr>
              <a:t>Data Source: 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- Ticketmaster API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 </a:t>
            </a:r>
          </a:p>
          <a:p>
            <a:r>
              <a:rPr lang="en-US" sz="2400" b="1" u="sng" dirty="0">
                <a:latin typeface="Bahnschrift" panose="020B0502040204020203" pitchFamily="34" charset="0"/>
              </a:rPr>
              <a:t>API Filters: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Greater Los Angeles Area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Current and Upcoming Events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All Music Events</a:t>
            </a:r>
          </a:p>
          <a:p>
            <a:pPr algn="ctr"/>
            <a:r>
              <a:rPr lang="en-US" sz="1600" dirty="0">
                <a:latin typeface="Bahnschrift" panose="020B0502040204020203" pitchFamily="34" charset="0"/>
              </a:rPr>
              <a:t> </a:t>
            </a: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endParaRPr lang="en-US" sz="2400" dirty="0">
              <a:latin typeface="Bahnschrift" panose="020B0502040204020203" pitchFamily="34" charset="0"/>
            </a:endParaRPr>
          </a:p>
          <a:p>
            <a:pPr algn="ctr"/>
            <a:endParaRPr lang="en-US" sz="2400" dirty="0">
              <a:latin typeface="Bahnschrif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endParaRPr lang="en-US" sz="2400" dirty="0">
              <a:latin typeface="Bahnschrift" panose="020B0502040204020203" pitchFamily="34" charset="0"/>
            </a:endParaRPr>
          </a:p>
          <a:p>
            <a:pPr algn="ctr"/>
            <a:endParaRPr lang="en-US" sz="2400" dirty="0">
              <a:latin typeface="Bahnschrift" panose="020B0502040204020203" pitchFamily="34" charset="0"/>
            </a:endParaRPr>
          </a:p>
          <a:p>
            <a:pPr algn="ctr"/>
            <a:endParaRPr lang="en-US" sz="2400" dirty="0">
              <a:latin typeface="Bahnschrift" panose="020B0502040204020203" pitchFamily="34" charset="0"/>
            </a:endParaRPr>
          </a:p>
          <a:p>
            <a:pPr algn="ctr"/>
            <a:r>
              <a:rPr lang="en-US" sz="2400" dirty="0">
                <a:latin typeface="Bahnschrift" panose="020B0502040204020203" pitchFamily="34" charset="0"/>
              </a:rPr>
              <a:t> </a:t>
            </a:r>
          </a:p>
          <a:p>
            <a:pPr marL="342900" indent="-342900" algn="ctr">
              <a:buFontTx/>
              <a:buChar char="-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C8669-FF23-C0BD-35DE-F7ADEC662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075" y="5785461"/>
            <a:ext cx="8459755" cy="55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522752-198E-82FE-6A03-792C67E76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1404" y="1356221"/>
            <a:ext cx="2302632" cy="42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6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995F6-5ED9-EC60-3246-81008E945C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907" y="-1052371"/>
            <a:ext cx="12894907" cy="863858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2FE860-C714-3398-465C-FEF14F71A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799" y="55562"/>
            <a:ext cx="9144000" cy="1020763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Where… is it stored?</a:t>
            </a:r>
            <a:endParaRPr lang="en-US" sz="4000" i="1" dirty="0">
              <a:latin typeface="Berlin Sans FB Demi" panose="020E0802020502020306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BB1A6C-4A54-D4DD-B54F-A0CE5F6C850F}"/>
              </a:ext>
            </a:extLst>
          </p:cNvPr>
          <p:cNvSpPr/>
          <p:nvPr/>
        </p:nvSpPr>
        <p:spPr>
          <a:xfrm>
            <a:off x="2971799" y="1571624"/>
            <a:ext cx="9610725" cy="48196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C575C-933A-44FB-6B5F-ECD1B392982A}"/>
              </a:ext>
            </a:extLst>
          </p:cNvPr>
          <p:cNvSpPr/>
          <p:nvPr/>
        </p:nvSpPr>
        <p:spPr>
          <a:xfrm>
            <a:off x="2971799" y="1219200"/>
            <a:ext cx="8953502" cy="53149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0">
            <a:solidFill>
              <a:schemeClr val="tx2"/>
            </a:solidFill>
          </a:ln>
          <a:effectLst>
            <a:glow rad="203200">
              <a:schemeClr val="accent4">
                <a:lumMod val="60000"/>
                <a:lumOff val="40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8B61F-BA74-29EF-1EC6-37294BBF1483}"/>
              </a:ext>
            </a:extLst>
          </p:cNvPr>
          <p:cNvSpPr txBox="1"/>
          <p:nvPr/>
        </p:nvSpPr>
        <p:spPr>
          <a:xfrm>
            <a:off x="3267075" y="1389422"/>
            <a:ext cx="7962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Bahnschrift" panose="020B0502040204020203" pitchFamily="34" charset="0"/>
              </a:rPr>
              <a:t>Database: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- SQL/ Postgres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  </a:t>
            </a:r>
          </a:p>
          <a:p>
            <a:r>
              <a:rPr lang="en-US" sz="2400" b="1" u="sng" dirty="0">
                <a:latin typeface="Bahnschrift" panose="020B0502040204020203" pitchFamily="34" charset="0"/>
              </a:rPr>
              <a:t>Entity Relationship Diagram: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Genre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Subgenre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Events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Venues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Seat Map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029D5-52B5-B86D-172B-AAE47EB67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229" y="1489093"/>
            <a:ext cx="4376620" cy="48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2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995F6-5ED9-EC60-3246-81008E945C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907" y="-1052371"/>
            <a:ext cx="12894907" cy="863858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2FE860-C714-3398-465C-FEF14F71A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799" y="55562"/>
            <a:ext cx="9144000" cy="1020763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What… new package?</a:t>
            </a:r>
            <a:endParaRPr lang="en-US" sz="4000" i="1" dirty="0">
              <a:latin typeface="Berlin Sans FB Demi" panose="020E0802020502020306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BB1A6C-4A54-D4DD-B54F-A0CE5F6C850F}"/>
              </a:ext>
            </a:extLst>
          </p:cNvPr>
          <p:cNvSpPr/>
          <p:nvPr/>
        </p:nvSpPr>
        <p:spPr>
          <a:xfrm>
            <a:off x="2971799" y="1571624"/>
            <a:ext cx="9610725" cy="48196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C575C-933A-44FB-6B5F-ECD1B392982A}"/>
              </a:ext>
            </a:extLst>
          </p:cNvPr>
          <p:cNvSpPr/>
          <p:nvPr/>
        </p:nvSpPr>
        <p:spPr>
          <a:xfrm>
            <a:off x="2971799" y="1219200"/>
            <a:ext cx="8953502" cy="53149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0">
            <a:solidFill>
              <a:schemeClr val="tx2"/>
            </a:solidFill>
          </a:ln>
          <a:effectLst>
            <a:glow rad="203200">
              <a:schemeClr val="accent4">
                <a:lumMod val="60000"/>
                <a:lumOff val="40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8B61F-BA74-29EF-1EC6-37294BBF1483}"/>
              </a:ext>
            </a:extLst>
          </p:cNvPr>
          <p:cNvSpPr txBox="1"/>
          <p:nvPr/>
        </p:nvSpPr>
        <p:spPr>
          <a:xfrm>
            <a:off x="3267075" y="1370760"/>
            <a:ext cx="7962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We expanded our minds with analytic visuals from</a:t>
            </a:r>
          </a:p>
          <a:p>
            <a:pPr algn="ctr"/>
            <a:r>
              <a:rPr lang="en-US" sz="2400" dirty="0">
                <a:latin typeface="Bahnschrift" panose="020B0502040204020203" pitchFamily="34" charset="0"/>
              </a:rPr>
              <a:t> E-Charts. The package offered a wide variety of charting options. Though we kept it pretty basic, to start.</a:t>
            </a:r>
          </a:p>
          <a:p>
            <a:pPr algn="ctr"/>
            <a:endParaRPr lang="en-US" sz="2400" dirty="0">
              <a:latin typeface="Bahnschrift" panose="020B0502040204020203" pitchFamily="34" charset="0"/>
            </a:endParaRPr>
          </a:p>
          <a:p>
            <a:pPr algn="ctr"/>
            <a:r>
              <a:rPr lang="en-US" sz="2400" dirty="0">
                <a:latin typeface="Bahnschrift" panose="020B0502040204020203" pitchFamily="34" charset="0"/>
              </a:rPr>
              <a:t>Due to complexities, we stuck with Leaflet for our mapping needs.</a:t>
            </a:r>
          </a:p>
          <a:p>
            <a:pPr algn="ctr"/>
            <a:endParaRPr lang="en-US" sz="2400" dirty="0">
              <a:latin typeface="Bahnschrift" panose="020B0502040204020203" pitchFamily="34" charset="0"/>
            </a:endParaRPr>
          </a:p>
          <a:p>
            <a:pPr algn="ctr"/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9EC6F6-B67B-1BD4-20AF-F7AB2F565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273" y="3417798"/>
            <a:ext cx="1964723" cy="5636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258184-0E74-2CE8-3848-D474C8562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5541" y="3981448"/>
            <a:ext cx="1965455" cy="23461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524CFD-6F4B-66C3-8E81-F4AE1E3A1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80" y="3428990"/>
            <a:ext cx="39" cy="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6B49419-8E65-ED1C-8908-142684ACEC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80" y="3428990"/>
            <a:ext cx="39" cy="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F5080A1-BDC1-C051-A01E-B1E4B2C31B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7775" y="3920929"/>
            <a:ext cx="4923162" cy="25417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BF2F5C-EDBE-6CBB-E718-5E9A08DDDB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2205" y="3916146"/>
            <a:ext cx="2698732" cy="8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0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995F6-5ED9-EC60-3246-81008E945C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907" y="-1052371"/>
            <a:ext cx="12894907" cy="863858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2FE860-C714-3398-465C-FEF14F71A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799" y="55562"/>
            <a:ext cx="9144000" cy="1020763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What… does it look like?</a:t>
            </a:r>
            <a:endParaRPr lang="en-US" sz="4000" i="1" dirty="0">
              <a:latin typeface="Berlin Sans FB Demi" panose="020E0802020502020306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BB1A6C-4A54-D4DD-B54F-A0CE5F6C850F}"/>
              </a:ext>
            </a:extLst>
          </p:cNvPr>
          <p:cNvSpPr/>
          <p:nvPr/>
        </p:nvSpPr>
        <p:spPr>
          <a:xfrm>
            <a:off x="2971799" y="1571624"/>
            <a:ext cx="9610725" cy="48196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C575C-933A-44FB-6B5F-ECD1B392982A}"/>
              </a:ext>
            </a:extLst>
          </p:cNvPr>
          <p:cNvSpPr/>
          <p:nvPr/>
        </p:nvSpPr>
        <p:spPr>
          <a:xfrm>
            <a:off x="2971799" y="1219200"/>
            <a:ext cx="8953502" cy="53149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0">
            <a:solidFill>
              <a:schemeClr val="tx2"/>
            </a:solidFill>
          </a:ln>
          <a:effectLst>
            <a:glow rad="203200">
              <a:schemeClr val="accent4">
                <a:lumMod val="60000"/>
                <a:lumOff val="40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8B61F-BA74-29EF-1EC6-37294BBF1483}"/>
              </a:ext>
            </a:extLst>
          </p:cNvPr>
          <p:cNvSpPr txBox="1"/>
          <p:nvPr/>
        </p:nvSpPr>
        <p:spPr>
          <a:xfrm>
            <a:off x="3267075" y="1380091"/>
            <a:ext cx="796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Dashboard snapshot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768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995F6-5ED9-EC60-3246-81008E945C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907" y="-1052371"/>
            <a:ext cx="12894907" cy="863858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2FE860-C714-3398-465C-FEF14F71A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799" y="55562"/>
            <a:ext cx="9144000" cy="1020763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When… should you try it?</a:t>
            </a:r>
            <a:endParaRPr lang="en-US" sz="4000" i="1" dirty="0">
              <a:latin typeface="Berlin Sans FB Demi" panose="020E0802020502020306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BB1A6C-4A54-D4DD-B54F-A0CE5F6C850F}"/>
              </a:ext>
            </a:extLst>
          </p:cNvPr>
          <p:cNvSpPr/>
          <p:nvPr/>
        </p:nvSpPr>
        <p:spPr>
          <a:xfrm>
            <a:off x="2971799" y="1571624"/>
            <a:ext cx="9610725" cy="48196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C575C-933A-44FB-6B5F-ECD1B392982A}"/>
              </a:ext>
            </a:extLst>
          </p:cNvPr>
          <p:cNvSpPr/>
          <p:nvPr/>
        </p:nvSpPr>
        <p:spPr>
          <a:xfrm>
            <a:off x="2971799" y="1219200"/>
            <a:ext cx="8953502" cy="53149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0">
            <a:solidFill>
              <a:schemeClr val="tx2"/>
            </a:solidFill>
          </a:ln>
          <a:effectLst>
            <a:glow rad="203200">
              <a:schemeClr val="accent4">
                <a:lumMod val="60000"/>
                <a:lumOff val="40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8B61F-BA74-29EF-1EC6-37294BBF1483}"/>
              </a:ext>
            </a:extLst>
          </p:cNvPr>
          <p:cNvSpPr txBox="1"/>
          <p:nvPr/>
        </p:nvSpPr>
        <p:spPr>
          <a:xfrm>
            <a:off x="3314700" y="2753825"/>
            <a:ext cx="79629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ahnschrift" panose="020B0502040204020203" pitchFamily="34" charset="0"/>
              </a:rPr>
              <a:t>RIGHT NOW!</a:t>
            </a:r>
          </a:p>
          <a:p>
            <a:pPr algn="ctr"/>
            <a:endParaRPr lang="en-US" sz="2400" dirty="0">
              <a:latin typeface="Bahnschrif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Bahnschrift" panose="020B0502040204020203" pitchFamily="34" charset="0"/>
              </a:rPr>
              <a:t>Take it away, Jenna!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82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995F6-5ED9-EC60-3246-81008E945C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907" y="-1052371"/>
            <a:ext cx="12894907" cy="863858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2FE860-C714-3398-465C-FEF14F71A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799" y="55562"/>
            <a:ext cx="9144000" cy="1020763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When… did we lose it?</a:t>
            </a:r>
            <a:endParaRPr lang="en-US" sz="4000" i="1" dirty="0">
              <a:latin typeface="Berlin Sans FB Demi" panose="020E0802020502020306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BB1A6C-4A54-D4DD-B54F-A0CE5F6C850F}"/>
              </a:ext>
            </a:extLst>
          </p:cNvPr>
          <p:cNvSpPr/>
          <p:nvPr/>
        </p:nvSpPr>
        <p:spPr>
          <a:xfrm>
            <a:off x="2971799" y="1571624"/>
            <a:ext cx="9610725" cy="48196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C575C-933A-44FB-6B5F-ECD1B392982A}"/>
              </a:ext>
            </a:extLst>
          </p:cNvPr>
          <p:cNvSpPr/>
          <p:nvPr/>
        </p:nvSpPr>
        <p:spPr>
          <a:xfrm>
            <a:off x="2971799" y="1219200"/>
            <a:ext cx="8953502" cy="53149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0">
            <a:solidFill>
              <a:schemeClr val="tx2"/>
            </a:solidFill>
          </a:ln>
          <a:effectLst>
            <a:glow rad="203200">
              <a:schemeClr val="accent4">
                <a:lumMod val="60000"/>
                <a:lumOff val="40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8B61F-BA74-29EF-1EC6-37294BBF1483}"/>
              </a:ext>
            </a:extLst>
          </p:cNvPr>
          <p:cNvSpPr txBox="1"/>
          <p:nvPr/>
        </p:nvSpPr>
        <p:spPr>
          <a:xfrm>
            <a:off x="3267075" y="1389422"/>
            <a:ext cx="79629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We are definitely in Alpha! We ran into quite a few challenges through this development that set us back:</a:t>
            </a:r>
          </a:p>
          <a:p>
            <a:pPr algn="ctr"/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Original plan was built around Eventbrite API, but it depreciated and we had to find an emergency back up, Ticketmaster API.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Ticketmaster limited the amount of data we could collect, so limited to just Los Angeles Area to start. 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We had no shortage of technical difficulties.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72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995F6-5ED9-EC60-3246-81008E945C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907" y="-1052371"/>
            <a:ext cx="12894907" cy="863858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2FE860-C714-3398-465C-FEF14F71A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799" y="55562"/>
            <a:ext cx="9144000" cy="1020763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What… would we do next?</a:t>
            </a:r>
            <a:endParaRPr lang="en-US" sz="4000" i="1" dirty="0">
              <a:latin typeface="Berlin Sans FB Demi" panose="020E0802020502020306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BB1A6C-4A54-D4DD-B54F-A0CE5F6C850F}"/>
              </a:ext>
            </a:extLst>
          </p:cNvPr>
          <p:cNvSpPr/>
          <p:nvPr/>
        </p:nvSpPr>
        <p:spPr>
          <a:xfrm>
            <a:off x="2971799" y="1571624"/>
            <a:ext cx="9610725" cy="48196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C575C-933A-44FB-6B5F-ECD1B392982A}"/>
              </a:ext>
            </a:extLst>
          </p:cNvPr>
          <p:cNvSpPr/>
          <p:nvPr/>
        </p:nvSpPr>
        <p:spPr>
          <a:xfrm>
            <a:off x="2971799" y="1219200"/>
            <a:ext cx="8953502" cy="53149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0">
            <a:solidFill>
              <a:schemeClr val="tx2"/>
            </a:solidFill>
          </a:ln>
          <a:effectLst>
            <a:glow rad="203200">
              <a:schemeClr val="accent4">
                <a:lumMod val="60000"/>
                <a:lumOff val="40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8B61F-BA74-29EF-1EC6-37294BBF1483}"/>
              </a:ext>
            </a:extLst>
          </p:cNvPr>
          <p:cNvSpPr txBox="1"/>
          <p:nvPr/>
        </p:nvSpPr>
        <p:spPr>
          <a:xfrm>
            <a:off x="3267075" y="1361429"/>
            <a:ext cx="7962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We have some work to do to perfect the functionality of the SHOWWW dashboard before it is ready for showtime: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Expand our data to include all cities through the United States for wider date range.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Develop a better filter to allow for the dashboard to be filtered by subgenre, date range and price range. 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Integrate the seat map details where available.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Bahnschrift" panose="020B0502040204020203" pitchFamily="34" charset="0"/>
              </a:rPr>
              <a:t>Find way to pull data more frequently than daily, so it’s more up to date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67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449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Berlin Sans FB Demi</vt:lpstr>
      <vt:lpstr>Calibri</vt:lpstr>
      <vt:lpstr>Calibri Light</vt:lpstr>
      <vt:lpstr>Office Theme</vt:lpstr>
      <vt:lpstr>SHOWWW   Stuff Happening on What/ When/ Where</vt:lpstr>
      <vt:lpstr>What... is it?</vt:lpstr>
      <vt:lpstr>Where… did it come from?</vt:lpstr>
      <vt:lpstr>Where… is it stored?</vt:lpstr>
      <vt:lpstr>What… new package?</vt:lpstr>
      <vt:lpstr>What… does it look like?</vt:lpstr>
      <vt:lpstr>When… should you try it?</vt:lpstr>
      <vt:lpstr>When… did we lose it?</vt:lpstr>
      <vt:lpstr>What… would we do next?</vt:lpstr>
      <vt:lpstr>What…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SHOWWW   Stuff Happening What When Where</dc:title>
  <dc:creator>Chief Gonzalez</dc:creator>
  <cp:lastModifiedBy>Chief Gonzalez</cp:lastModifiedBy>
  <cp:revision>13</cp:revision>
  <dcterms:created xsi:type="dcterms:W3CDTF">2023-06-27T03:12:36Z</dcterms:created>
  <dcterms:modified xsi:type="dcterms:W3CDTF">2023-06-27T06:19:13Z</dcterms:modified>
</cp:coreProperties>
</file>