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73"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21" d="100"/>
          <a:sy n="121" d="100"/>
        </p:scale>
        <p:origin x="19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73FB0D-E95A-42F0-8420-9EBEFB46219E}"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1EFBD-CBE2-4541-92C0-277BAC322A81}" type="slidenum">
              <a:rPr lang="en-US" smtClean="0"/>
              <a:t>‹#›</a:t>
            </a:fld>
            <a:endParaRPr lang="en-US"/>
          </a:p>
        </p:txBody>
      </p:sp>
    </p:spTree>
    <p:extLst>
      <p:ext uri="{BB962C8B-B14F-4D97-AF65-F5344CB8AC3E}">
        <p14:creationId xmlns:p14="http://schemas.microsoft.com/office/powerpoint/2010/main" val="1637378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73FB0D-E95A-42F0-8420-9EBEFB46219E}"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1EFBD-CBE2-4541-92C0-277BAC322A81}" type="slidenum">
              <a:rPr lang="en-US" smtClean="0"/>
              <a:t>‹#›</a:t>
            </a:fld>
            <a:endParaRPr lang="en-US"/>
          </a:p>
        </p:txBody>
      </p:sp>
    </p:spTree>
    <p:extLst>
      <p:ext uri="{BB962C8B-B14F-4D97-AF65-F5344CB8AC3E}">
        <p14:creationId xmlns:p14="http://schemas.microsoft.com/office/powerpoint/2010/main" val="1839645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73FB0D-E95A-42F0-8420-9EBEFB46219E}"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1EFBD-CBE2-4541-92C0-277BAC322A8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75317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73FB0D-E95A-42F0-8420-9EBEFB46219E}"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1EFBD-CBE2-4541-92C0-277BAC322A81}" type="slidenum">
              <a:rPr lang="en-US" smtClean="0"/>
              <a:t>‹#›</a:t>
            </a:fld>
            <a:endParaRPr lang="en-US"/>
          </a:p>
        </p:txBody>
      </p:sp>
    </p:spTree>
    <p:extLst>
      <p:ext uri="{BB962C8B-B14F-4D97-AF65-F5344CB8AC3E}">
        <p14:creationId xmlns:p14="http://schemas.microsoft.com/office/powerpoint/2010/main" val="2101106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73FB0D-E95A-42F0-8420-9EBEFB46219E}"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1EFBD-CBE2-4541-92C0-277BAC322A8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177733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73FB0D-E95A-42F0-8420-9EBEFB46219E}"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1EFBD-CBE2-4541-92C0-277BAC322A81}" type="slidenum">
              <a:rPr lang="en-US" smtClean="0"/>
              <a:t>‹#›</a:t>
            </a:fld>
            <a:endParaRPr lang="en-US"/>
          </a:p>
        </p:txBody>
      </p:sp>
    </p:spTree>
    <p:extLst>
      <p:ext uri="{BB962C8B-B14F-4D97-AF65-F5344CB8AC3E}">
        <p14:creationId xmlns:p14="http://schemas.microsoft.com/office/powerpoint/2010/main" val="419012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73FB0D-E95A-42F0-8420-9EBEFB46219E}"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1EFBD-CBE2-4541-92C0-277BAC322A81}" type="slidenum">
              <a:rPr lang="en-US" smtClean="0"/>
              <a:t>‹#›</a:t>
            </a:fld>
            <a:endParaRPr lang="en-US"/>
          </a:p>
        </p:txBody>
      </p:sp>
    </p:spTree>
    <p:extLst>
      <p:ext uri="{BB962C8B-B14F-4D97-AF65-F5344CB8AC3E}">
        <p14:creationId xmlns:p14="http://schemas.microsoft.com/office/powerpoint/2010/main" val="8937864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73FB0D-E95A-42F0-8420-9EBEFB46219E}"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1EFBD-CBE2-4541-92C0-277BAC322A81}" type="slidenum">
              <a:rPr lang="en-US" smtClean="0"/>
              <a:t>‹#›</a:t>
            </a:fld>
            <a:endParaRPr lang="en-US"/>
          </a:p>
        </p:txBody>
      </p:sp>
    </p:spTree>
    <p:extLst>
      <p:ext uri="{BB962C8B-B14F-4D97-AF65-F5344CB8AC3E}">
        <p14:creationId xmlns:p14="http://schemas.microsoft.com/office/powerpoint/2010/main" val="3963663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73FB0D-E95A-42F0-8420-9EBEFB46219E}"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1EFBD-CBE2-4541-92C0-277BAC322A81}" type="slidenum">
              <a:rPr lang="en-US" smtClean="0"/>
              <a:t>‹#›</a:t>
            </a:fld>
            <a:endParaRPr lang="en-US"/>
          </a:p>
        </p:txBody>
      </p:sp>
    </p:spTree>
    <p:extLst>
      <p:ext uri="{BB962C8B-B14F-4D97-AF65-F5344CB8AC3E}">
        <p14:creationId xmlns:p14="http://schemas.microsoft.com/office/powerpoint/2010/main" val="994473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73FB0D-E95A-42F0-8420-9EBEFB46219E}"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1EFBD-CBE2-4541-92C0-277BAC322A81}" type="slidenum">
              <a:rPr lang="en-US" smtClean="0"/>
              <a:t>‹#›</a:t>
            </a:fld>
            <a:endParaRPr lang="en-US"/>
          </a:p>
        </p:txBody>
      </p:sp>
    </p:spTree>
    <p:extLst>
      <p:ext uri="{BB962C8B-B14F-4D97-AF65-F5344CB8AC3E}">
        <p14:creationId xmlns:p14="http://schemas.microsoft.com/office/powerpoint/2010/main" val="1889832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973FB0D-E95A-42F0-8420-9EBEFB46219E}" type="datetimeFigureOut">
              <a:rPr lang="en-US" smtClean="0"/>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91EFBD-CBE2-4541-92C0-277BAC322A81}" type="slidenum">
              <a:rPr lang="en-US" smtClean="0"/>
              <a:t>‹#›</a:t>
            </a:fld>
            <a:endParaRPr lang="en-US"/>
          </a:p>
        </p:txBody>
      </p:sp>
    </p:spTree>
    <p:extLst>
      <p:ext uri="{BB962C8B-B14F-4D97-AF65-F5344CB8AC3E}">
        <p14:creationId xmlns:p14="http://schemas.microsoft.com/office/powerpoint/2010/main" val="3978872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973FB0D-E95A-42F0-8420-9EBEFB46219E}" type="datetimeFigureOut">
              <a:rPr lang="en-US" smtClean="0"/>
              <a:t>5/20/2024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91EFBD-CBE2-4541-92C0-277BAC322A81}" type="slidenum">
              <a:rPr lang="en-US" smtClean="0"/>
              <a:t>‹#›</a:t>
            </a:fld>
            <a:endParaRPr lang="en-US"/>
          </a:p>
        </p:txBody>
      </p:sp>
    </p:spTree>
    <p:extLst>
      <p:ext uri="{BB962C8B-B14F-4D97-AF65-F5344CB8AC3E}">
        <p14:creationId xmlns:p14="http://schemas.microsoft.com/office/powerpoint/2010/main" val="4072637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973FB0D-E95A-42F0-8420-9EBEFB46219E}" type="datetimeFigureOut">
              <a:rPr lang="en-US" smtClean="0"/>
              <a:t>5/20/2024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91EFBD-CBE2-4541-92C0-277BAC322A81}" type="slidenum">
              <a:rPr lang="en-US" smtClean="0"/>
              <a:t>‹#›</a:t>
            </a:fld>
            <a:endParaRPr lang="en-US"/>
          </a:p>
        </p:txBody>
      </p:sp>
    </p:spTree>
    <p:extLst>
      <p:ext uri="{BB962C8B-B14F-4D97-AF65-F5344CB8AC3E}">
        <p14:creationId xmlns:p14="http://schemas.microsoft.com/office/powerpoint/2010/main" val="3478739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73FB0D-E95A-42F0-8420-9EBEFB46219E}" type="datetimeFigureOut">
              <a:rPr lang="en-US" smtClean="0"/>
              <a:t>5/20/2024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91EFBD-CBE2-4541-92C0-277BAC322A81}" type="slidenum">
              <a:rPr lang="en-US" smtClean="0"/>
              <a:t>‹#›</a:t>
            </a:fld>
            <a:endParaRPr lang="en-US"/>
          </a:p>
        </p:txBody>
      </p:sp>
    </p:spTree>
    <p:extLst>
      <p:ext uri="{BB962C8B-B14F-4D97-AF65-F5344CB8AC3E}">
        <p14:creationId xmlns:p14="http://schemas.microsoft.com/office/powerpoint/2010/main" val="2513424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73FB0D-E95A-42F0-8420-9EBEFB46219E}" type="datetimeFigureOut">
              <a:rPr lang="en-US" smtClean="0"/>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91EFBD-CBE2-4541-92C0-277BAC322A81}" type="slidenum">
              <a:rPr lang="en-US" smtClean="0"/>
              <a:t>‹#›</a:t>
            </a:fld>
            <a:endParaRPr lang="en-US"/>
          </a:p>
        </p:txBody>
      </p:sp>
    </p:spTree>
    <p:extLst>
      <p:ext uri="{BB962C8B-B14F-4D97-AF65-F5344CB8AC3E}">
        <p14:creationId xmlns:p14="http://schemas.microsoft.com/office/powerpoint/2010/main" val="2971777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973FB0D-E95A-42F0-8420-9EBEFB46219E}" type="datetimeFigureOut">
              <a:rPr lang="en-US" smtClean="0"/>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91EFBD-CBE2-4541-92C0-277BAC322A81}" type="slidenum">
              <a:rPr lang="en-US" smtClean="0"/>
              <a:t>‹#›</a:t>
            </a:fld>
            <a:endParaRPr lang="en-US"/>
          </a:p>
        </p:txBody>
      </p:sp>
    </p:spTree>
    <p:extLst>
      <p:ext uri="{BB962C8B-B14F-4D97-AF65-F5344CB8AC3E}">
        <p14:creationId xmlns:p14="http://schemas.microsoft.com/office/powerpoint/2010/main" val="950193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973FB0D-E95A-42F0-8420-9EBEFB46219E}" type="datetimeFigureOut">
              <a:rPr lang="en-US" smtClean="0"/>
              <a:t>5/20/2024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991EFBD-CBE2-4541-92C0-277BAC322A81}" type="slidenum">
              <a:rPr lang="en-US" smtClean="0"/>
              <a:t>‹#›</a:t>
            </a:fld>
            <a:endParaRPr lang="en-US"/>
          </a:p>
        </p:txBody>
      </p:sp>
    </p:spTree>
    <p:extLst>
      <p:ext uri="{BB962C8B-B14F-4D97-AF65-F5344CB8AC3E}">
        <p14:creationId xmlns:p14="http://schemas.microsoft.com/office/powerpoint/2010/main" val="1840735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t>Top new technologies in AI</a:t>
            </a:r>
          </a:p>
        </p:txBody>
      </p:sp>
      <p:sp>
        <p:nvSpPr>
          <p:cNvPr id="4" name="TextBox 3"/>
          <p:cNvSpPr txBox="1"/>
          <p:nvPr/>
        </p:nvSpPr>
        <p:spPr>
          <a:xfrm>
            <a:off x="6992007" y="5328745"/>
            <a:ext cx="1587294" cy="923330"/>
          </a:xfrm>
          <a:prstGeom prst="rect">
            <a:avLst/>
          </a:prstGeom>
          <a:noFill/>
        </p:spPr>
        <p:txBody>
          <a:bodyPr wrap="none" rtlCol="0">
            <a:spAutoFit/>
          </a:bodyPr>
          <a:lstStyle/>
          <a:p>
            <a:r>
              <a:rPr lang="en-US" dirty="0" smtClean="0"/>
              <a:t>By,</a:t>
            </a:r>
          </a:p>
          <a:p>
            <a:r>
              <a:rPr lang="en-US" dirty="0" err="1" smtClean="0"/>
              <a:t>Akash</a:t>
            </a:r>
            <a:r>
              <a:rPr lang="en-US" dirty="0" err="1"/>
              <a:t>.</a:t>
            </a:r>
            <a:r>
              <a:rPr lang="en-US" dirty="0" err="1" smtClean="0"/>
              <a:t>T</a:t>
            </a:r>
            <a:endParaRPr lang="en-US" dirty="0" smtClean="0"/>
          </a:p>
          <a:p>
            <a:r>
              <a:rPr lang="en-US" dirty="0" smtClean="0"/>
              <a:t>NSTI CALICUT</a:t>
            </a:r>
            <a:endParaRPr lang="en-US" dirty="0"/>
          </a:p>
        </p:txBody>
      </p:sp>
    </p:spTree>
    <p:extLst>
      <p:ext uri="{BB962C8B-B14F-4D97-AF65-F5344CB8AC3E}">
        <p14:creationId xmlns:p14="http://schemas.microsoft.com/office/powerpoint/2010/main" val="484797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AI in Healthcare</a:t>
            </a:r>
            <a:br>
              <a:rPr lang="en-US" b="1" dirty="0"/>
            </a:br>
            <a:r>
              <a:rPr lang="en-US" b="1" dirty="0"/>
              <a:t/>
            </a:r>
            <a:br>
              <a:rPr lang="en-US" b="1" dirty="0"/>
            </a:br>
            <a:endParaRPr lang="en-US" dirty="0"/>
          </a:p>
        </p:txBody>
      </p:sp>
      <p:sp>
        <p:nvSpPr>
          <p:cNvPr id="3" name="Rectangle 2"/>
          <p:cNvSpPr/>
          <p:nvPr/>
        </p:nvSpPr>
        <p:spPr>
          <a:xfrm>
            <a:off x="677334" y="1997839"/>
            <a:ext cx="8466666" cy="4247317"/>
          </a:xfrm>
          <a:prstGeom prst="rect">
            <a:avLst/>
          </a:prstGeom>
        </p:spPr>
        <p:txBody>
          <a:bodyPr wrap="square">
            <a:spAutoFit/>
          </a:bodyPr>
          <a:lstStyle/>
          <a:p>
            <a:pPr marL="285750" indent="-285750">
              <a:buFont typeface="Arial" panose="020B0604020202020204" pitchFamily="34" charset="0"/>
              <a:buChar char="•"/>
            </a:pPr>
            <a:r>
              <a:rPr lang="en-US" b="1" dirty="0" smtClean="0"/>
              <a:t>Diagnostic Assistance</a:t>
            </a:r>
            <a:r>
              <a:rPr lang="en-US" dirty="0" smtClean="0"/>
              <a:t>: AI systems analyze medical imaging data to detect and diagnose diseases such as cancer more accurately and faster than human practitioners.</a:t>
            </a:r>
          </a:p>
          <a:p>
            <a:pPr marL="285750" indent="-285750">
              <a:buFont typeface="Arial" panose="020B0604020202020204" pitchFamily="34" charset="0"/>
              <a:buChar char="•"/>
            </a:pPr>
            <a:r>
              <a:rPr lang="en-US" b="1" dirty="0" smtClean="0"/>
              <a:t>Treatment Personalization</a:t>
            </a:r>
            <a:r>
              <a:rPr lang="en-US" dirty="0" smtClean="0"/>
              <a:t>: AI helps in personalizing treatment plans by analyzing patient data alongside vast medical databases to recommend the most effective therapies.</a:t>
            </a:r>
          </a:p>
          <a:p>
            <a:pPr marL="285750" indent="-285750">
              <a:buFont typeface="Arial" panose="020B0604020202020204" pitchFamily="34" charset="0"/>
              <a:buChar char="•"/>
            </a:pPr>
            <a:r>
              <a:rPr lang="en-US" b="1" dirty="0" smtClean="0"/>
              <a:t>Patient Monitoring</a:t>
            </a:r>
            <a:r>
              <a:rPr lang="en-US" dirty="0" smtClean="0"/>
              <a:t>: AI tools continuously monitor patient vitals and conditions, alerting healthcare providers to changes that may require intervention.</a:t>
            </a:r>
          </a:p>
          <a:p>
            <a:pPr marL="285750" indent="-285750">
              <a:buFont typeface="Arial" panose="020B0604020202020204" pitchFamily="34" charset="0"/>
              <a:buChar char="•"/>
            </a:pPr>
            <a:r>
              <a:rPr lang="en-US" b="1" dirty="0" smtClean="0"/>
              <a:t>Drug Discovery</a:t>
            </a:r>
            <a:r>
              <a:rPr lang="en-US" dirty="0" smtClean="0"/>
              <a:t>: AI accelerates the drug discovery process by predicting how different chemicals will interact, significantly reducing the time and cost to bring new drugs to market.</a:t>
            </a:r>
          </a:p>
          <a:p>
            <a:pPr marL="285750" indent="-285750">
              <a:buFont typeface="Arial" panose="020B0604020202020204" pitchFamily="34" charset="0"/>
              <a:buChar char="•"/>
            </a:pPr>
            <a:r>
              <a:rPr lang="en-US" b="1" dirty="0" smtClean="0"/>
              <a:t>Administrative Automation</a:t>
            </a:r>
            <a:r>
              <a:rPr lang="en-US" dirty="0" smtClean="0"/>
              <a:t>: AI automates administrative tasks in healthcare settings, such as scheduling, billing, and patient data management, increasing efficiency and reducing errors.</a:t>
            </a:r>
            <a:endParaRPr lang="en-US" dirty="0"/>
          </a:p>
        </p:txBody>
      </p:sp>
    </p:spTree>
    <p:extLst>
      <p:ext uri="{BB962C8B-B14F-4D97-AF65-F5344CB8AC3E}">
        <p14:creationId xmlns:p14="http://schemas.microsoft.com/office/powerpoint/2010/main" val="1346648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AI in Education</a:t>
            </a:r>
          </a:p>
        </p:txBody>
      </p:sp>
      <p:sp>
        <p:nvSpPr>
          <p:cNvPr id="3" name="Rectangle 2"/>
          <p:cNvSpPr/>
          <p:nvPr/>
        </p:nvSpPr>
        <p:spPr>
          <a:xfrm>
            <a:off x="677334" y="1997839"/>
            <a:ext cx="8466666" cy="3970318"/>
          </a:xfrm>
          <a:prstGeom prst="rect">
            <a:avLst/>
          </a:prstGeom>
        </p:spPr>
        <p:txBody>
          <a:bodyPr wrap="square">
            <a:spAutoFit/>
          </a:bodyPr>
          <a:lstStyle/>
          <a:p>
            <a:pPr marL="285750" indent="-285750">
              <a:buFont typeface="Arial" panose="020B0604020202020204" pitchFamily="34" charset="0"/>
              <a:buChar char="•"/>
            </a:pPr>
            <a:r>
              <a:rPr lang="en-US" b="1" dirty="0" smtClean="0"/>
              <a:t>Personalized Learning</a:t>
            </a:r>
            <a:r>
              <a:rPr lang="en-US" dirty="0" smtClean="0"/>
              <a:t>: AI tailors educational content and pacing to meet the unique needs of each student, enhancing learning outcomes and engagement.</a:t>
            </a:r>
          </a:p>
          <a:p>
            <a:pPr marL="285750" indent="-285750">
              <a:buFont typeface="Arial" panose="020B0604020202020204" pitchFamily="34" charset="0"/>
              <a:buChar char="•"/>
            </a:pPr>
            <a:r>
              <a:rPr lang="en-US" b="1" dirty="0" smtClean="0"/>
              <a:t>Intelligent Tutoring Systems</a:t>
            </a:r>
            <a:r>
              <a:rPr lang="en-US" dirty="0" smtClean="0"/>
              <a:t>: AI-driven tutoring systems provide students with real-time feedback and personalized assistance, often available 24/7.</a:t>
            </a:r>
          </a:p>
          <a:p>
            <a:pPr marL="285750" indent="-285750">
              <a:buFont typeface="Arial" panose="020B0604020202020204" pitchFamily="34" charset="0"/>
              <a:buChar char="•"/>
            </a:pPr>
            <a:r>
              <a:rPr lang="en-US" b="1" dirty="0" smtClean="0"/>
              <a:t>Automated Grading</a:t>
            </a:r>
            <a:r>
              <a:rPr lang="en-US" dirty="0" smtClean="0"/>
              <a:t>: AI automates the grading of assignments and exams, especially for standardized tests, saving educators time and providing immediate feedback.</a:t>
            </a:r>
          </a:p>
          <a:p>
            <a:pPr marL="285750" indent="-285750">
              <a:buFont typeface="Arial" panose="020B0604020202020204" pitchFamily="34" charset="0"/>
              <a:buChar char="•"/>
            </a:pPr>
            <a:r>
              <a:rPr lang="en-US" b="1" dirty="0" smtClean="0"/>
              <a:t>Learning Analytics</a:t>
            </a:r>
            <a:r>
              <a:rPr lang="en-US" dirty="0" smtClean="0"/>
              <a:t>: AI analyzes data on student performance to help educators identify those who may need additional support and to improve instructional strategies.</a:t>
            </a:r>
          </a:p>
          <a:p>
            <a:pPr marL="285750" indent="-285750">
              <a:buFont typeface="Arial" panose="020B0604020202020204" pitchFamily="34" charset="0"/>
              <a:buChar char="•"/>
            </a:pPr>
            <a:r>
              <a:rPr lang="en-US" b="1" dirty="0" smtClean="0"/>
              <a:t>Content Generation</a:t>
            </a:r>
            <a:r>
              <a:rPr lang="en-US" dirty="0" smtClean="0"/>
              <a:t>: AI assists in creating educational content, generating readable texts, and explanatory diagrams based on curricular requirements and learning objectives.</a:t>
            </a:r>
            <a:endParaRPr lang="en-US" dirty="0"/>
          </a:p>
        </p:txBody>
      </p:sp>
    </p:spTree>
    <p:extLst>
      <p:ext uri="{BB962C8B-B14F-4D97-AF65-F5344CB8AC3E}">
        <p14:creationId xmlns:p14="http://schemas.microsoft.com/office/powerpoint/2010/main" val="982984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AI </a:t>
            </a:r>
            <a:r>
              <a:rPr lang="en-US" b="1" dirty="0"/>
              <a:t>in Retail</a:t>
            </a:r>
          </a:p>
        </p:txBody>
      </p:sp>
      <p:sp>
        <p:nvSpPr>
          <p:cNvPr id="3" name="Rectangle 2"/>
          <p:cNvSpPr/>
          <p:nvPr/>
        </p:nvSpPr>
        <p:spPr>
          <a:xfrm>
            <a:off x="677334" y="1859340"/>
            <a:ext cx="8466666" cy="3416320"/>
          </a:xfrm>
          <a:prstGeom prst="rect">
            <a:avLst/>
          </a:prstGeom>
        </p:spPr>
        <p:txBody>
          <a:bodyPr wrap="square">
            <a:spAutoFit/>
          </a:bodyPr>
          <a:lstStyle/>
          <a:p>
            <a:pPr marL="285750" indent="-285750">
              <a:buFont typeface="Arial" panose="020B0604020202020204" pitchFamily="34" charset="0"/>
              <a:buChar char="•"/>
            </a:pPr>
            <a:r>
              <a:rPr lang="en-US" b="1" dirty="0" smtClean="0"/>
              <a:t>Customer Experience</a:t>
            </a:r>
            <a:r>
              <a:rPr lang="en-US" dirty="0" smtClean="0"/>
              <a:t>: AI enhances the customer experience by providing personalized recommendations based on previous purchases and browsing habits.</a:t>
            </a:r>
          </a:p>
          <a:p>
            <a:pPr marL="285750" indent="-285750">
              <a:buFont typeface="Arial" panose="020B0604020202020204" pitchFamily="34" charset="0"/>
              <a:buChar char="•"/>
            </a:pPr>
            <a:r>
              <a:rPr lang="en-US" b="1" dirty="0" smtClean="0"/>
              <a:t>Inventory Management</a:t>
            </a:r>
            <a:r>
              <a:rPr lang="en-US" dirty="0" smtClean="0"/>
              <a:t>: AI predicts inventory needs, optimizes stock levels, and reduces waste by analyzing sales data, seasonal trends, and supply chain variables.</a:t>
            </a:r>
          </a:p>
          <a:p>
            <a:pPr marL="285750" indent="-285750">
              <a:buFont typeface="Arial" panose="020B0604020202020204" pitchFamily="34" charset="0"/>
              <a:buChar char="•"/>
            </a:pPr>
            <a:r>
              <a:rPr lang="en-US" b="1" dirty="0" smtClean="0"/>
              <a:t>Price Optimization</a:t>
            </a:r>
            <a:r>
              <a:rPr lang="en-US" dirty="0" smtClean="0"/>
              <a:t>: AI dynamically adjusts prices in real-time based on demand, competition, inventory levels, and customer behavior.</a:t>
            </a:r>
          </a:p>
          <a:p>
            <a:pPr marL="285750" indent="-285750">
              <a:buFont typeface="Arial" panose="020B0604020202020204" pitchFamily="34" charset="0"/>
              <a:buChar char="•"/>
            </a:pPr>
            <a:r>
              <a:rPr lang="en-US" b="1" dirty="0" smtClean="0"/>
              <a:t>Customer Support</a:t>
            </a:r>
            <a:r>
              <a:rPr lang="en-US" dirty="0" smtClean="0"/>
              <a:t>: AI-powered </a:t>
            </a:r>
            <a:r>
              <a:rPr lang="en-US" dirty="0" err="1" smtClean="0"/>
              <a:t>chatbots</a:t>
            </a:r>
            <a:r>
              <a:rPr lang="en-US" dirty="0" smtClean="0"/>
              <a:t> provide instant customer support, handling inquiries and solving common problems without human intervention.</a:t>
            </a:r>
          </a:p>
          <a:p>
            <a:pPr marL="285750" indent="-285750">
              <a:buFont typeface="Arial" panose="020B0604020202020204" pitchFamily="34" charset="0"/>
              <a:buChar char="•"/>
            </a:pPr>
            <a:r>
              <a:rPr lang="en-US" b="1" dirty="0" smtClean="0"/>
              <a:t>Market Analysis</a:t>
            </a:r>
            <a:r>
              <a:rPr lang="en-US" dirty="0" smtClean="0"/>
              <a:t>: AI analyzes market trends and consumer behavior to help retailers plan effective marketing strategies and product placements.</a:t>
            </a:r>
            <a:endParaRPr lang="en-US" dirty="0"/>
          </a:p>
        </p:txBody>
      </p:sp>
    </p:spTree>
    <p:extLst>
      <p:ext uri="{BB962C8B-B14F-4D97-AF65-F5344CB8AC3E}">
        <p14:creationId xmlns:p14="http://schemas.microsoft.com/office/powerpoint/2010/main" val="3657425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Future of AI: Predictions and Innovations</a:t>
            </a:r>
            <a:br>
              <a:rPr lang="en-US" b="1" dirty="0"/>
            </a:br>
            <a:r>
              <a:rPr lang="en-US" b="1" dirty="0"/>
              <a:t/>
            </a:r>
            <a:br>
              <a:rPr lang="en-US" b="1" dirty="0"/>
            </a:br>
            <a:endParaRPr lang="en-US" dirty="0"/>
          </a:p>
        </p:txBody>
      </p:sp>
      <p:sp>
        <p:nvSpPr>
          <p:cNvPr id="3" name="Rectangle 2"/>
          <p:cNvSpPr/>
          <p:nvPr/>
        </p:nvSpPr>
        <p:spPr>
          <a:xfrm>
            <a:off x="671682" y="1719820"/>
            <a:ext cx="8607972" cy="4524315"/>
          </a:xfrm>
          <a:prstGeom prst="rect">
            <a:avLst/>
          </a:prstGeom>
        </p:spPr>
        <p:txBody>
          <a:bodyPr wrap="square">
            <a:spAutoFit/>
          </a:bodyPr>
          <a:lstStyle/>
          <a:p>
            <a:pPr>
              <a:buFont typeface="Arial" panose="020B0604020202020204" pitchFamily="34" charset="0"/>
              <a:buChar char="•"/>
            </a:pPr>
            <a:r>
              <a:rPr lang="en-US" b="1" dirty="0" smtClean="0"/>
              <a:t>Quantum AI Integration</a:t>
            </a:r>
            <a:r>
              <a:rPr lang="en-US" dirty="0" smtClean="0"/>
              <a:t>: Predictions that AI will integrate with quantum computing, leading to breakthroughs in processing speeds and problem-solving capabilities.</a:t>
            </a:r>
          </a:p>
          <a:p>
            <a:pPr>
              <a:buFont typeface="Arial" panose="020B0604020202020204" pitchFamily="34" charset="0"/>
              <a:buChar char="•"/>
            </a:pPr>
            <a:r>
              <a:rPr lang="en-US" b="1" dirty="0" smtClean="0"/>
              <a:t>AI in Space Exploration</a:t>
            </a:r>
            <a:r>
              <a:rPr lang="en-US" dirty="0" smtClean="0"/>
              <a:t>: AI's role in future space missions, including navigation, data analysis, and autonomous decision-making, which could enhance interstellar travel and extraterrestrial research.</a:t>
            </a:r>
          </a:p>
          <a:p>
            <a:pPr>
              <a:buFont typeface="Arial" panose="020B0604020202020204" pitchFamily="34" charset="0"/>
              <a:buChar char="•"/>
            </a:pPr>
            <a:r>
              <a:rPr lang="en-US" b="1" dirty="0" smtClean="0"/>
              <a:t>Enhanced Brain-Computer Interfaces</a:t>
            </a:r>
            <a:r>
              <a:rPr lang="en-US" dirty="0" smtClean="0"/>
              <a:t>: Developments in AI-powered brain-computer interfaces that could revolutionize how humans interact with technology, potentially restoring functions for the disabled or enhancing cognitive abilities.</a:t>
            </a:r>
          </a:p>
          <a:p>
            <a:pPr>
              <a:buFont typeface="Arial" panose="020B0604020202020204" pitchFamily="34" charset="0"/>
              <a:buChar char="•"/>
            </a:pPr>
            <a:r>
              <a:rPr lang="en-US" b="1" dirty="0" smtClean="0"/>
              <a:t>Sustainable AI</a:t>
            </a:r>
            <a:r>
              <a:rPr lang="en-US" dirty="0" smtClean="0"/>
              <a:t>: Focus on developing AI technologies that are energy-efficient and environmentally friendly, aiming to reduce the carbon footprint of massive AI infrastructures.</a:t>
            </a:r>
          </a:p>
          <a:p>
            <a:pPr>
              <a:buFont typeface="Arial" panose="020B0604020202020204" pitchFamily="34" charset="0"/>
              <a:buChar char="•"/>
            </a:pPr>
            <a:r>
              <a:rPr lang="en-US" b="1" dirty="0" smtClean="0"/>
              <a:t>Ethical AI Systems</a:t>
            </a:r>
            <a:r>
              <a:rPr lang="en-US" dirty="0" smtClean="0"/>
              <a:t>: Advances in creating AI systems that inherently understand and incorporate ethical considerations, potentially leading to more trustworthy and fair AI applications.</a:t>
            </a:r>
            <a:endParaRPr lang="en-US" dirty="0"/>
          </a:p>
        </p:txBody>
      </p:sp>
    </p:spTree>
    <p:extLst>
      <p:ext uri="{BB962C8B-B14F-4D97-AF65-F5344CB8AC3E}">
        <p14:creationId xmlns:p14="http://schemas.microsoft.com/office/powerpoint/2010/main" val="2048008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Ethical Considerations in AI</a:t>
            </a:r>
            <a:br>
              <a:rPr lang="en-US" b="1" dirty="0"/>
            </a:br>
            <a:endParaRPr lang="en-US" dirty="0"/>
          </a:p>
        </p:txBody>
      </p:sp>
      <p:sp>
        <p:nvSpPr>
          <p:cNvPr id="3" name="Rectangle 2"/>
          <p:cNvSpPr/>
          <p:nvPr/>
        </p:nvSpPr>
        <p:spPr>
          <a:xfrm>
            <a:off x="677334" y="1677017"/>
            <a:ext cx="8403021" cy="4247317"/>
          </a:xfrm>
          <a:prstGeom prst="rect">
            <a:avLst/>
          </a:prstGeom>
        </p:spPr>
        <p:txBody>
          <a:bodyPr wrap="square">
            <a:spAutoFit/>
          </a:bodyPr>
          <a:lstStyle/>
          <a:p>
            <a:pPr>
              <a:buFont typeface="Arial" panose="020B0604020202020204" pitchFamily="34" charset="0"/>
              <a:buChar char="•"/>
            </a:pPr>
            <a:r>
              <a:rPr lang="en-US" b="1" dirty="0" smtClean="0"/>
              <a:t>Bias and Fairness</a:t>
            </a:r>
            <a:r>
              <a:rPr lang="en-US" dirty="0" smtClean="0"/>
              <a:t>: Continued efforts to address and mitigate bias in AI algorithms, with a focus on creating fair AI systems that do not perpetuate existing social inequalities.</a:t>
            </a:r>
          </a:p>
          <a:p>
            <a:pPr>
              <a:buFont typeface="Arial" panose="020B0604020202020204" pitchFamily="34" charset="0"/>
              <a:buChar char="•"/>
            </a:pPr>
            <a:r>
              <a:rPr lang="en-US" b="1" dirty="0" smtClean="0"/>
              <a:t>Transparency and Accountability</a:t>
            </a:r>
            <a:r>
              <a:rPr lang="en-US" dirty="0" smtClean="0"/>
              <a:t>: The importance of making AI systems more transparent so that users understand how decisions are made, and ensuring there are mechanisms in place to hold developers accountable for the AI's actions.</a:t>
            </a:r>
          </a:p>
          <a:p>
            <a:pPr>
              <a:buFont typeface="Arial" panose="020B0604020202020204" pitchFamily="34" charset="0"/>
              <a:buChar char="•"/>
            </a:pPr>
            <a:r>
              <a:rPr lang="en-US" b="1" dirty="0" smtClean="0"/>
              <a:t>Privacy Concerns</a:t>
            </a:r>
            <a:r>
              <a:rPr lang="en-US" dirty="0" smtClean="0"/>
              <a:t>: As AI becomes more embedded in daily life, maintaining user privacy and securing data will be paramount, requiring robust privacy protections and secure data practices.</a:t>
            </a:r>
          </a:p>
          <a:p>
            <a:pPr>
              <a:buFont typeface="Arial" panose="020B0604020202020204" pitchFamily="34" charset="0"/>
              <a:buChar char="•"/>
            </a:pPr>
            <a:r>
              <a:rPr lang="en-US" b="1" dirty="0" smtClean="0"/>
              <a:t>Regulating AI</a:t>
            </a:r>
            <a:r>
              <a:rPr lang="en-US" dirty="0" smtClean="0"/>
              <a:t>: The challenge of developing comprehensive regulations that keep pace with AI advancements to protect users without stifling innovation.</a:t>
            </a:r>
          </a:p>
          <a:p>
            <a:pPr>
              <a:buFont typeface="Arial" panose="020B0604020202020204" pitchFamily="34" charset="0"/>
              <a:buChar char="•"/>
            </a:pPr>
            <a:r>
              <a:rPr lang="en-US" b="1" dirty="0" smtClean="0"/>
              <a:t>Ethical Design</a:t>
            </a:r>
            <a:r>
              <a:rPr lang="en-US" dirty="0" smtClean="0"/>
              <a:t>: Encouraging the inclusion of ethicists during the AI design process to ensure that ethical considerations are embedded in the development phase.</a:t>
            </a:r>
            <a:endParaRPr lang="en-US" dirty="0"/>
          </a:p>
        </p:txBody>
      </p:sp>
    </p:spTree>
    <p:extLst>
      <p:ext uri="{BB962C8B-B14F-4D97-AF65-F5344CB8AC3E}">
        <p14:creationId xmlns:p14="http://schemas.microsoft.com/office/powerpoint/2010/main" val="1660271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Global Collaboration in AI Development</a:t>
            </a:r>
            <a:br>
              <a:rPr lang="en-US" b="1" dirty="0"/>
            </a:br>
            <a:endParaRPr lang="en-US" dirty="0"/>
          </a:p>
        </p:txBody>
      </p:sp>
      <p:sp>
        <p:nvSpPr>
          <p:cNvPr id="3" name="Rectangle 2"/>
          <p:cNvSpPr/>
          <p:nvPr/>
        </p:nvSpPr>
        <p:spPr>
          <a:xfrm>
            <a:off x="677334" y="1689392"/>
            <a:ext cx="8466666" cy="4247317"/>
          </a:xfrm>
          <a:prstGeom prst="rect">
            <a:avLst/>
          </a:prstGeom>
        </p:spPr>
        <p:txBody>
          <a:bodyPr wrap="square">
            <a:spAutoFit/>
          </a:bodyPr>
          <a:lstStyle/>
          <a:p>
            <a:pPr>
              <a:buFont typeface="Arial" panose="020B0604020202020204" pitchFamily="34" charset="0"/>
              <a:buChar char="•"/>
            </a:pPr>
            <a:r>
              <a:rPr lang="en-US" b="1" dirty="0" smtClean="0"/>
              <a:t>International AI Frameworks</a:t>
            </a:r>
            <a:r>
              <a:rPr lang="en-US" dirty="0" smtClean="0"/>
              <a:t>: The development of global standards and frameworks to ensure that AI technologies are developed and deployed in a safe, ethical, and effective manner across borders.</a:t>
            </a:r>
          </a:p>
          <a:p>
            <a:pPr>
              <a:buFont typeface="Arial" panose="020B0604020202020204" pitchFamily="34" charset="0"/>
              <a:buChar char="•"/>
            </a:pPr>
            <a:r>
              <a:rPr lang="en-US" b="1" dirty="0" smtClean="0"/>
              <a:t>Collaborative Research Initiatives</a:t>
            </a:r>
            <a:r>
              <a:rPr lang="en-US" dirty="0" smtClean="0"/>
              <a:t>: Promoting international research collaborations that leverage diverse perspectives and expertise to tackle complex problems more effectively.</a:t>
            </a:r>
          </a:p>
          <a:p>
            <a:pPr>
              <a:buFont typeface="Arial" panose="020B0604020202020204" pitchFamily="34" charset="0"/>
              <a:buChar char="•"/>
            </a:pPr>
            <a:r>
              <a:rPr lang="en-US" b="1" dirty="0" smtClean="0"/>
              <a:t>Sharing of Best Practices</a:t>
            </a:r>
            <a:r>
              <a:rPr lang="en-US" dirty="0" smtClean="0"/>
              <a:t>: Encouraging the exchange of regulatory and technological insights among countries to harmonize AI practices and avoid conflicting standards.</a:t>
            </a:r>
          </a:p>
          <a:p>
            <a:pPr>
              <a:buFont typeface="Arial" panose="020B0604020202020204" pitchFamily="34" charset="0"/>
              <a:buChar char="•"/>
            </a:pPr>
            <a:r>
              <a:rPr lang="en-US" b="1" dirty="0" smtClean="0"/>
              <a:t>Addressing Global Challenges</a:t>
            </a:r>
            <a:r>
              <a:rPr lang="en-US" dirty="0" smtClean="0"/>
              <a:t>: Using AI collaboratively in areas like healthcare, climate change, and poverty reduction, where combined efforts can lead to significant global benefits.</a:t>
            </a:r>
          </a:p>
          <a:p>
            <a:pPr>
              <a:buFont typeface="Arial" panose="020B0604020202020204" pitchFamily="34" charset="0"/>
              <a:buChar char="•"/>
            </a:pPr>
            <a:r>
              <a:rPr lang="en-US" b="1" dirty="0" smtClean="0"/>
              <a:t>Cultural and Ethical Sensitivity</a:t>
            </a:r>
            <a:r>
              <a:rPr lang="en-US" dirty="0" smtClean="0"/>
              <a:t>: Ensuring that AI systems are developed with an awareness of cultural differences and ethical implications, promoting respect and understanding across diverse global communities.</a:t>
            </a:r>
            <a:endParaRPr lang="en-US" dirty="0"/>
          </a:p>
        </p:txBody>
      </p:sp>
    </p:spTree>
    <p:extLst>
      <p:ext uri="{BB962C8B-B14F-4D97-AF65-F5344CB8AC3E}">
        <p14:creationId xmlns:p14="http://schemas.microsoft.com/office/powerpoint/2010/main" val="220276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4218" y="609600"/>
            <a:ext cx="8279784" cy="1320800"/>
          </a:xfrm>
        </p:spPr>
        <p:txBody>
          <a:bodyPr/>
          <a:lstStyle/>
          <a:p>
            <a:r>
              <a:rPr lang="en-US" b="1" dirty="0" smtClean="0">
                <a:latin typeface="+mn-lt"/>
              </a:rPr>
              <a:t>Introduction to AI in 2024</a:t>
            </a:r>
            <a:r>
              <a:rPr lang="en-US" b="1" dirty="0" smtClean="0"/>
              <a:t/>
            </a:r>
            <a:br>
              <a:rPr lang="en-US" b="1" dirty="0" smtClean="0"/>
            </a:br>
            <a:endParaRPr lang="en-US" dirty="0"/>
          </a:p>
        </p:txBody>
      </p:sp>
      <p:sp>
        <p:nvSpPr>
          <p:cNvPr id="3" name="Rectangle 2"/>
          <p:cNvSpPr/>
          <p:nvPr/>
        </p:nvSpPr>
        <p:spPr>
          <a:xfrm>
            <a:off x="994218" y="1683941"/>
            <a:ext cx="7962900" cy="4247317"/>
          </a:xfrm>
          <a:prstGeom prst="rect">
            <a:avLst/>
          </a:prstGeom>
        </p:spPr>
        <p:txBody>
          <a:bodyPr wrap="square">
            <a:spAutoFit/>
          </a:bodyPr>
          <a:lstStyle/>
          <a:p>
            <a:pPr marL="285750" indent="-285750">
              <a:buFont typeface="Arial" panose="020B0604020202020204" pitchFamily="34" charset="0"/>
              <a:buChar char="•"/>
            </a:pPr>
            <a:r>
              <a:rPr lang="en-US" b="1" dirty="0" smtClean="0"/>
              <a:t>Defining AI's Role</a:t>
            </a:r>
            <a:r>
              <a:rPr lang="en-US" dirty="0" smtClean="0"/>
              <a:t>: AI technologies, including machine learning, deep learning, and robotics, are now integral in automating and optimizing tasks to improve efficiency and effectiveness across various industries.</a:t>
            </a:r>
          </a:p>
          <a:p>
            <a:pPr marL="285750" indent="-285750">
              <a:buFont typeface="Arial" panose="020B0604020202020204" pitchFamily="34" charset="0"/>
              <a:buChar char="•"/>
            </a:pPr>
            <a:r>
              <a:rPr lang="en-US" b="1" dirty="0" smtClean="0"/>
              <a:t>Widespread Applications</a:t>
            </a:r>
            <a:r>
              <a:rPr lang="en-US" dirty="0" smtClean="0"/>
              <a:t>: From healthcare to finance, and from entertainment to manufacturing, AI's versatility is enhancing capabilities and transforming business models.</a:t>
            </a:r>
          </a:p>
          <a:p>
            <a:pPr marL="285750" indent="-285750">
              <a:buFont typeface="Arial" panose="020B0604020202020204" pitchFamily="34" charset="0"/>
              <a:buChar char="•"/>
            </a:pPr>
            <a:r>
              <a:rPr lang="en-US" b="1" dirty="0" smtClean="0"/>
              <a:t>Technological Advancements</a:t>
            </a:r>
            <a:r>
              <a:rPr lang="en-US" dirty="0" smtClean="0"/>
              <a:t>: Recent breakthroughs have made AI more powerful and accessible, enabling more complex applications like real-time language processing and autonomous driving.</a:t>
            </a:r>
          </a:p>
          <a:p>
            <a:pPr marL="285750" indent="-285750">
              <a:buFont typeface="Arial" panose="020B0604020202020204" pitchFamily="34" charset="0"/>
              <a:buChar char="•"/>
            </a:pPr>
            <a:r>
              <a:rPr lang="en-US" b="1" dirty="0" smtClean="0"/>
              <a:t>Impact on Society</a:t>
            </a:r>
            <a:r>
              <a:rPr lang="en-US" dirty="0" smtClean="0"/>
              <a:t>: AI is not just a technological upgrade but a pivotal factor in economic growth, societal changes, and even shifts in global power dynamics.</a:t>
            </a:r>
          </a:p>
          <a:p>
            <a:pPr marL="285750" indent="-285750">
              <a:buFont typeface="Arial" panose="020B0604020202020204" pitchFamily="34" charset="0"/>
              <a:buChar char="•"/>
            </a:pPr>
            <a:r>
              <a:rPr lang="en-US" b="1" dirty="0" smtClean="0"/>
              <a:t>Future Challenges</a:t>
            </a:r>
            <a:r>
              <a:rPr lang="en-US" dirty="0" smtClean="0"/>
              <a:t>: With rapid growth comes challenges like ethical concerns, job displacement, and the need for stringent regulations to manage AI's societal impact.</a:t>
            </a:r>
            <a:endParaRPr lang="en-US" dirty="0"/>
          </a:p>
        </p:txBody>
      </p:sp>
    </p:spTree>
    <p:extLst>
      <p:ext uri="{BB962C8B-B14F-4D97-AF65-F5344CB8AC3E}">
        <p14:creationId xmlns:p14="http://schemas.microsoft.com/office/powerpoint/2010/main" val="3791990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Generative AI in Media</a:t>
            </a:r>
            <a:br>
              <a:rPr lang="en-US" b="1" dirty="0"/>
            </a:br>
            <a:endParaRPr lang="en-US" dirty="0"/>
          </a:p>
        </p:txBody>
      </p:sp>
      <p:sp>
        <p:nvSpPr>
          <p:cNvPr id="3" name="Rectangle 2"/>
          <p:cNvSpPr/>
          <p:nvPr/>
        </p:nvSpPr>
        <p:spPr>
          <a:xfrm>
            <a:off x="677334" y="1720840"/>
            <a:ext cx="8466666" cy="4247317"/>
          </a:xfrm>
          <a:prstGeom prst="rect">
            <a:avLst/>
          </a:prstGeom>
        </p:spPr>
        <p:txBody>
          <a:bodyPr wrap="square">
            <a:spAutoFit/>
          </a:bodyPr>
          <a:lstStyle/>
          <a:p>
            <a:pPr marL="285750" indent="-285750">
              <a:buFont typeface="Arial" panose="020B0604020202020204" pitchFamily="34" charset="0"/>
              <a:buChar char="•"/>
            </a:pPr>
            <a:r>
              <a:rPr lang="en-US" b="1" dirty="0" smtClean="0"/>
              <a:t>Content Creation</a:t>
            </a:r>
            <a:r>
              <a:rPr lang="en-US" dirty="0" smtClean="0"/>
              <a:t>: AI is used to generate written content, video, and music, reducing production times and opening new creative avenues. For example, AI can analyze vast datasets to produce tailored content that resonates with diverse audiences.</a:t>
            </a:r>
          </a:p>
          <a:p>
            <a:pPr marL="285750" indent="-285750">
              <a:buFont typeface="Arial" panose="020B0604020202020204" pitchFamily="34" charset="0"/>
              <a:buChar char="•"/>
            </a:pPr>
            <a:r>
              <a:rPr lang="en-US" b="1" dirty="0" smtClean="0"/>
              <a:t>Animation and Special Effects</a:t>
            </a:r>
            <a:r>
              <a:rPr lang="en-US" dirty="0" smtClean="0"/>
              <a:t>: In the film industry, AI algorithms are employed to create realistic animations and special effects more efficiently than traditional methods.</a:t>
            </a:r>
          </a:p>
          <a:p>
            <a:pPr marL="285750" indent="-285750">
              <a:buFont typeface="Arial" panose="020B0604020202020204" pitchFamily="34" charset="0"/>
              <a:buChar char="•"/>
            </a:pPr>
            <a:r>
              <a:rPr lang="en-US" b="1" dirty="0" smtClean="0"/>
              <a:t>Customization and Localization</a:t>
            </a:r>
            <a:r>
              <a:rPr lang="en-US" dirty="0" smtClean="0"/>
              <a:t>: AI tools help studios by automatically adapting content for different global markets, including translating languages and modifying cultural references.</a:t>
            </a:r>
          </a:p>
          <a:p>
            <a:pPr marL="285750" indent="-285750">
              <a:buFont typeface="Arial" panose="020B0604020202020204" pitchFamily="34" charset="0"/>
              <a:buChar char="•"/>
            </a:pPr>
            <a:r>
              <a:rPr lang="en-US" b="1" dirty="0" smtClean="0"/>
              <a:t>Decision Making</a:t>
            </a:r>
            <a:r>
              <a:rPr lang="en-US" dirty="0" smtClean="0"/>
              <a:t>: AI analyzes viewer preferences and behaviors to guide producers on what content is likely to succeed.</a:t>
            </a:r>
          </a:p>
          <a:p>
            <a:pPr marL="285750" indent="-285750">
              <a:buFont typeface="Arial" panose="020B0604020202020204" pitchFamily="34" charset="0"/>
              <a:buChar char="•"/>
            </a:pPr>
            <a:r>
              <a:rPr lang="en-US" b="1" dirty="0" smtClean="0"/>
              <a:t>Ethical Considerations</a:t>
            </a:r>
            <a:r>
              <a:rPr lang="en-US" dirty="0" smtClean="0"/>
              <a:t>: The use of AI in media raises questions about authenticity and the potential for </a:t>
            </a:r>
            <a:r>
              <a:rPr lang="en-US" dirty="0" err="1" smtClean="0"/>
              <a:t>deepfakes</a:t>
            </a:r>
            <a:r>
              <a:rPr lang="en-US" dirty="0" smtClean="0"/>
              <a:t>, necessitating discussions around copyright and moral rights.</a:t>
            </a:r>
            <a:endParaRPr lang="en-US" dirty="0"/>
          </a:p>
        </p:txBody>
      </p:sp>
    </p:spTree>
    <p:extLst>
      <p:ext uri="{BB962C8B-B14F-4D97-AF65-F5344CB8AC3E}">
        <p14:creationId xmlns:p14="http://schemas.microsoft.com/office/powerpoint/2010/main" val="1108629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AI in Political Engagement</a:t>
            </a:r>
            <a:br>
              <a:rPr lang="en-US" b="1" dirty="0"/>
            </a:br>
            <a:r>
              <a:rPr lang="en-US" b="1" dirty="0"/>
              <a:t/>
            </a:r>
            <a:br>
              <a:rPr lang="en-US" b="1" dirty="0"/>
            </a:br>
            <a:endParaRPr lang="en-US" dirty="0"/>
          </a:p>
        </p:txBody>
      </p:sp>
      <p:sp>
        <p:nvSpPr>
          <p:cNvPr id="3" name="Rectangle 2"/>
          <p:cNvSpPr/>
          <p:nvPr/>
        </p:nvSpPr>
        <p:spPr>
          <a:xfrm>
            <a:off x="677334" y="1720840"/>
            <a:ext cx="8466666" cy="4247317"/>
          </a:xfrm>
          <a:prstGeom prst="rect">
            <a:avLst/>
          </a:prstGeom>
        </p:spPr>
        <p:txBody>
          <a:bodyPr wrap="square">
            <a:spAutoFit/>
          </a:bodyPr>
          <a:lstStyle/>
          <a:p>
            <a:pPr marL="285750" indent="-285750">
              <a:buFont typeface="Arial" panose="020B0604020202020204" pitchFamily="34" charset="0"/>
              <a:buChar char="•"/>
            </a:pPr>
            <a:r>
              <a:rPr lang="en-US" b="1" dirty="0" smtClean="0"/>
              <a:t>Election Security</a:t>
            </a:r>
            <a:r>
              <a:rPr lang="en-US" dirty="0" smtClean="0"/>
              <a:t>: AI tools analyze patterns to detect anomalies that could indicate electoral fraud or manipulations, enhancing the integrity of elections.</a:t>
            </a:r>
          </a:p>
          <a:p>
            <a:pPr marL="285750" indent="-285750">
              <a:buFont typeface="Arial" panose="020B0604020202020204" pitchFamily="34" charset="0"/>
              <a:buChar char="•"/>
            </a:pPr>
            <a:r>
              <a:rPr lang="en-US" b="1" dirty="0" smtClean="0"/>
              <a:t>Voter Engagement</a:t>
            </a:r>
            <a:r>
              <a:rPr lang="en-US" dirty="0" smtClean="0"/>
              <a:t>: AI is utilized to manage campaigns and personalize messages, targeting voters with tailored content to increase engagement and turnout.</a:t>
            </a:r>
          </a:p>
          <a:p>
            <a:pPr marL="285750" indent="-285750">
              <a:buFont typeface="Arial" panose="020B0604020202020204" pitchFamily="34" charset="0"/>
              <a:buChar char="•"/>
            </a:pPr>
            <a:r>
              <a:rPr lang="en-US" b="1" dirty="0" smtClean="0"/>
              <a:t>Policy Development</a:t>
            </a:r>
            <a:r>
              <a:rPr lang="en-US" dirty="0" smtClean="0"/>
              <a:t>: By processing large volumes of data, AI helps policymakers understand complex issues and forecast the impacts of potential policies.</a:t>
            </a:r>
          </a:p>
          <a:p>
            <a:pPr marL="285750" indent="-285750">
              <a:buFont typeface="Arial" panose="020B0604020202020204" pitchFamily="34" charset="0"/>
              <a:buChar char="•"/>
            </a:pPr>
            <a:r>
              <a:rPr lang="en-US" b="1" dirty="0" smtClean="0"/>
              <a:t>Monitoring Public Sentiment</a:t>
            </a:r>
            <a:r>
              <a:rPr lang="en-US" dirty="0" smtClean="0"/>
              <a:t>: AI algorithms interpret public sentiment from social media and other online platforms to help political leaders gauge public opinion.</a:t>
            </a:r>
          </a:p>
          <a:p>
            <a:pPr marL="285750" indent="-285750">
              <a:buFont typeface="Arial" panose="020B0604020202020204" pitchFamily="34" charset="0"/>
              <a:buChar char="•"/>
            </a:pPr>
            <a:r>
              <a:rPr lang="en-US" b="1" dirty="0" smtClean="0"/>
              <a:t>Misinformation Management</a:t>
            </a:r>
            <a:r>
              <a:rPr lang="en-US" dirty="0" smtClean="0"/>
              <a:t>: AI is crucial in identifying and countering misinformation, but it also poses risks when used to create persuasive yet false narratives.</a:t>
            </a:r>
            <a:endParaRPr lang="en-US" dirty="0"/>
          </a:p>
        </p:txBody>
      </p:sp>
    </p:spTree>
    <p:extLst>
      <p:ext uri="{BB962C8B-B14F-4D97-AF65-F5344CB8AC3E}">
        <p14:creationId xmlns:p14="http://schemas.microsoft.com/office/powerpoint/2010/main" val="1064731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Robotics and Automation</a:t>
            </a:r>
          </a:p>
        </p:txBody>
      </p:sp>
      <p:sp>
        <p:nvSpPr>
          <p:cNvPr id="3" name="Rectangle 2"/>
          <p:cNvSpPr/>
          <p:nvPr/>
        </p:nvSpPr>
        <p:spPr>
          <a:xfrm>
            <a:off x="677334" y="1859340"/>
            <a:ext cx="8466666" cy="3970318"/>
          </a:xfrm>
          <a:prstGeom prst="rect">
            <a:avLst/>
          </a:prstGeom>
        </p:spPr>
        <p:txBody>
          <a:bodyPr wrap="square">
            <a:spAutoFit/>
          </a:bodyPr>
          <a:lstStyle/>
          <a:p>
            <a:pPr marL="285750" indent="-285750">
              <a:buFont typeface="Arial" panose="020B0604020202020204" pitchFamily="34" charset="0"/>
              <a:buChar char="•"/>
            </a:pPr>
            <a:r>
              <a:rPr lang="en-US" b="1" dirty="0" smtClean="0"/>
              <a:t>Industrial Automation</a:t>
            </a:r>
            <a:r>
              <a:rPr lang="en-US" dirty="0" smtClean="0"/>
              <a:t>: Robots equipped with AI perform tasks such as assembling, packing, and quality control with greater precision and speed than human workers.</a:t>
            </a:r>
          </a:p>
          <a:p>
            <a:pPr marL="285750" indent="-285750">
              <a:buFont typeface="Arial" panose="020B0604020202020204" pitchFamily="34" charset="0"/>
              <a:buChar char="•"/>
            </a:pPr>
            <a:r>
              <a:rPr lang="en-US" b="1" dirty="0" smtClean="0"/>
              <a:t>Service Robots</a:t>
            </a:r>
            <a:r>
              <a:rPr lang="en-US" dirty="0" smtClean="0"/>
              <a:t>: In sectors like healthcare and retail, robots perform roles ranging from surgery assistance to customer service, improving service delivery and efficiency.</a:t>
            </a:r>
          </a:p>
          <a:p>
            <a:pPr marL="285750" indent="-285750">
              <a:buFont typeface="Arial" panose="020B0604020202020204" pitchFamily="34" charset="0"/>
              <a:buChar char="•"/>
            </a:pPr>
            <a:r>
              <a:rPr lang="en-US" b="1" dirty="0" smtClean="0"/>
              <a:t>Domestic Robots</a:t>
            </a:r>
            <a:r>
              <a:rPr lang="en-US" dirty="0" smtClean="0"/>
              <a:t>: AI-powered robots are increasingly common in homes, performing tasks from cleaning to security monitoring.</a:t>
            </a:r>
          </a:p>
          <a:p>
            <a:pPr marL="285750" indent="-285750">
              <a:buFont typeface="Arial" panose="020B0604020202020204" pitchFamily="34" charset="0"/>
              <a:buChar char="•"/>
            </a:pPr>
            <a:r>
              <a:rPr lang="en-US" b="1" dirty="0" smtClean="0"/>
              <a:t>Research and Rescue Operations</a:t>
            </a:r>
            <a:r>
              <a:rPr lang="en-US" dirty="0" smtClean="0"/>
              <a:t>: Robots are deployed in dangerous or inaccessible areas, from deep-sea exploration to disaster zones, where they perform searches, rescues, and data collection.</a:t>
            </a:r>
          </a:p>
          <a:p>
            <a:pPr marL="285750" indent="-285750">
              <a:buFont typeface="Arial" panose="020B0604020202020204" pitchFamily="34" charset="0"/>
              <a:buChar char="•"/>
            </a:pPr>
            <a:r>
              <a:rPr lang="en-US" b="1" dirty="0" smtClean="0"/>
              <a:t>Ethical and Safety Concerns</a:t>
            </a:r>
            <a:r>
              <a:rPr lang="en-US" dirty="0" smtClean="0"/>
              <a:t>: The deployment of robots raises ethical questions about job displacement and safety, especially in scenarios where robots work alongside humans.</a:t>
            </a:r>
            <a:endParaRPr lang="en-US" dirty="0"/>
          </a:p>
        </p:txBody>
      </p:sp>
    </p:spTree>
    <p:extLst>
      <p:ext uri="{BB962C8B-B14F-4D97-AF65-F5344CB8AC3E}">
        <p14:creationId xmlns:p14="http://schemas.microsoft.com/office/powerpoint/2010/main" val="1298987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Regulation and Compliance in AI</a:t>
            </a:r>
          </a:p>
        </p:txBody>
      </p:sp>
      <p:sp>
        <p:nvSpPr>
          <p:cNvPr id="3" name="Rectangle 2"/>
          <p:cNvSpPr/>
          <p:nvPr/>
        </p:nvSpPr>
        <p:spPr>
          <a:xfrm>
            <a:off x="677334" y="1859340"/>
            <a:ext cx="8466666" cy="4247317"/>
          </a:xfrm>
          <a:prstGeom prst="rect">
            <a:avLst/>
          </a:prstGeom>
        </p:spPr>
        <p:txBody>
          <a:bodyPr wrap="square">
            <a:spAutoFit/>
          </a:bodyPr>
          <a:lstStyle/>
          <a:p>
            <a:pPr marL="285750" indent="-285750">
              <a:buFont typeface="Arial" panose="020B0604020202020204" pitchFamily="34" charset="0"/>
              <a:buChar char="•"/>
            </a:pPr>
            <a:r>
              <a:rPr lang="en-US" b="1" dirty="0" smtClean="0"/>
              <a:t>Standardization of AI Applications</a:t>
            </a:r>
            <a:r>
              <a:rPr lang="en-US" dirty="0" smtClean="0"/>
              <a:t>: Governments and international bodies are developing standards to ensure that AI technologies are safe, reliable, and ethical.</a:t>
            </a:r>
          </a:p>
          <a:p>
            <a:pPr marL="285750" indent="-285750">
              <a:buFont typeface="Arial" panose="020B0604020202020204" pitchFamily="34" charset="0"/>
              <a:buChar char="•"/>
            </a:pPr>
            <a:r>
              <a:rPr lang="en-US" b="1" dirty="0" smtClean="0"/>
              <a:t>Compliance Monitoring</a:t>
            </a:r>
            <a:r>
              <a:rPr lang="en-US" dirty="0" smtClean="0"/>
              <a:t>: AI tools themselves are used to monitor and ensure compliance with regulations across industries, reducing the risk of human error and increasing accountability.</a:t>
            </a:r>
          </a:p>
          <a:p>
            <a:pPr marL="285750" indent="-285750">
              <a:buFont typeface="Arial" panose="020B0604020202020204" pitchFamily="34" charset="0"/>
              <a:buChar char="•"/>
            </a:pPr>
            <a:r>
              <a:rPr lang="en-US" b="1" dirty="0" smtClean="0"/>
              <a:t>Privacy and Data Protection</a:t>
            </a:r>
            <a:r>
              <a:rPr lang="en-US" dirty="0" smtClean="0"/>
              <a:t>: AI's ability to process personal data poses significant privacy risks, prompting stricter data protection laws and techniques to anonymize data.</a:t>
            </a:r>
          </a:p>
          <a:p>
            <a:pPr marL="285750" indent="-285750">
              <a:buFont typeface="Arial" panose="020B0604020202020204" pitchFamily="34" charset="0"/>
              <a:buChar char="•"/>
            </a:pPr>
            <a:r>
              <a:rPr lang="en-US" b="1" dirty="0" smtClean="0"/>
              <a:t>Risk Assessment</a:t>
            </a:r>
            <a:r>
              <a:rPr lang="en-US" dirty="0" smtClean="0"/>
              <a:t>: AI systems assess risks associated with new AI deployments, predicting potential failures and mitigating harmful impacts before they occur.</a:t>
            </a:r>
          </a:p>
          <a:p>
            <a:pPr marL="285750" indent="-285750">
              <a:buFont typeface="Arial" panose="020B0604020202020204" pitchFamily="34" charset="0"/>
              <a:buChar char="•"/>
            </a:pPr>
            <a:r>
              <a:rPr lang="en-US" b="1" dirty="0" smtClean="0"/>
              <a:t>Global Regulatory Variance</a:t>
            </a:r>
            <a:r>
              <a:rPr lang="en-US" dirty="0" smtClean="0"/>
              <a:t>: Different regions adopt various approaches to AI governance, affecting international operations and requiring multinational organizations to navigate a complex regulatory landscape.</a:t>
            </a:r>
            <a:endParaRPr lang="en-US" dirty="0"/>
          </a:p>
        </p:txBody>
      </p:sp>
    </p:spTree>
    <p:extLst>
      <p:ext uri="{BB962C8B-B14F-4D97-AF65-F5344CB8AC3E}">
        <p14:creationId xmlns:p14="http://schemas.microsoft.com/office/powerpoint/2010/main" val="3560317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AI in Disaster Management and Response</a:t>
            </a:r>
          </a:p>
        </p:txBody>
      </p:sp>
      <p:sp>
        <p:nvSpPr>
          <p:cNvPr id="3" name="Rectangle 2"/>
          <p:cNvSpPr/>
          <p:nvPr/>
        </p:nvSpPr>
        <p:spPr>
          <a:xfrm>
            <a:off x="677334" y="2300774"/>
            <a:ext cx="8466666" cy="3416320"/>
          </a:xfrm>
          <a:prstGeom prst="rect">
            <a:avLst/>
          </a:prstGeom>
        </p:spPr>
        <p:txBody>
          <a:bodyPr wrap="square">
            <a:spAutoFit/>
          </a:bodyPr>
          <a:lstStyle/>
          <a:p>
            <a:pPr marL="285750" indent="-285750">
              <a:buFont typeface="Arial" panose="020B0604020202020204" pitchFamily="34" charset="0"/>
              <a:buChar char="•"/>
            </a:pPr>
            <a:r>
              <a:rPr lang="en-US" b="1" dirty="0" smtClean="0"/>
              <a:t>Early Warning Systems</a:t>
            </a:r>
            <a:r>
              <a:rPr lang="en-US" dirty="0" smtClean="0"/>
              <a:t>: AI analyzes weather data to predict natural disasters, providing early warnings to potentially affected regions.</a:t>
            </a:r>
          </a:p>
          <a:p>
            <a:pPr marL="285750" indent="-285750">
              <a:buFont typeface="Arial" panose="020B0604020202020204" pitchFamily="34" charset="0"/>
              <a:buChar char="•"/>
            </a:pPr>
            <a:r>
              <a:rPr lang="en-US" b="1" dirty="0" smtClean="0"/>
              <a:t>Resource Allocation</a:t>
            </a:r>
            <a:r>
              <a:rPr lang="en-US" dirty="0" smtClean="0"/>
              <a:t>: During a disaster, AI helps manage logistics, ensuring that resources like food, water, and medical supplies are distributed efficiently.</a:t>
            </a:r>
          </a:p>
          <a:p>
            <a:pPr marL="285750" indent="-285750">
              <a:buFont typeface="Arial" panose="020B0604020202020204" pitchFamily="34" charset="0"/>
              <a:buChar char="•"/>
            </a:pPr>
            <a:r>
              <a:rPr lang="en-US" b="1" dirty="0" smtClean="0"/>
              <a:t>Damage Assessment</a:t>
            </a:r>
            <a:r>
              <a:rPr lang="en-US" dirty="0" smtClean="0"/>
              <a:t>: Post-disaster, AI assesses damage through satellite and aerial images, speeding up the recovery process by identifying the most impacted areas.</a:t>
            </a:r>
          </a:p>
          <a:p>
            <a:pPr marL="285750" indent="-285750">
              <a:buFont typeface="Arial" panose="020B0604020202020204" pitchFamily="34" charset="0"/>
              <a:buChar char="•"/>
            </a:pPr>
            <a:r>
              <a:rPr lang="en-US" b="1" dirty="0" smtClean="0"/>
              <a:t>Simulation and Training</a:t>
            </a:r>
            <a:r>
              <a:rPr lang="en-US" dirty="0" smtClean="0"/>
              <a:t>: AI simulations train emergency responders, preparing them for various scenarios without real-world risks.</a:t>
            </a:r>
          </a:p>
          <a:p>
            <a:pPr marL="285750" indent="-285750">
              <a:buFont typeface="Arial" panose="020B0604020202020204" pitchFamily="34" charset="0"/>
              <a:buChar char="•"/>
            </a:pPr>
            <a:r>
              <a:rPr lang="en-US" b="1" dirty="0" smtClean="0"/>
              <a:t>Long-term Recovery</a:t>
            </a:r>
            <a:r>
              <a:rPr lang="en-US" dirty="0" smtClean="0"/>
              <a:t>: AI models predict the long-term impacts of disasters on communities, aiding in planning and rebuilding efforts.</a:t>
            </a:r>
            <a:endParaRPr lang="en-US" dirty="0"/>
          </a:p>
        </p:txBody>
      </p:sp>
    </p:spTree>
    <p:extLst>
      <p:ext uri="{BB962C8B-B14F-4D97-AF65-F5344CB8AC3E}">
        <p14:creationId xmlns:p14="http://schemas.microsoft.com/office/powerpoint/2010/main" val="2730652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AI in Financial Services</a:t>
            </a:r>
            <a:br>
              <a:rPr lang="en-US" b="1" dirty="0"/>
            </a:br>
            <a:r>
              <a:rPr lang="en-US" b="1" dirty="0"/>
              <a:t/>
            </a:r>
            <a:br>
              <a:rPr lang="en-US" b="1" dirty="0"/>
            </a:br>
            <a:endParaRPr lang="en-US" dirty="0"/>
          </a:p>
        </p:txBody>
      </p:sp>
      <p:sp>
        <p:nvSpPr>
          <p:cNvPr id="3" name="Rectangle 2"/>
          <p:cNvSpPr/>
          <p:nvPr/>
        </p:nvSpPr>
        <p:spPr>
          <a:xfrm>
            <a:off x="677334" y="1997839"/>
            <a:ext cx="8466666" cy="4247317"/>
          </a:xfrm>
          <a:prstGeom prst="rect">
            <a:avLst/>
          </a:prstGeom>
        </p:spPr>
        <p:txBody>
          <a:bodyPr wrap="square">
            <a:spAutoFit/>
          </a:bodyPr>
          <a:lstStyle/>
          <a:p>
            <a:pPr marL="285750" indent="-285750">
              <a:buFont typeface="Arial" panose="020B0604020202020204" pitchFamily="34" charset="0"/>
              <a:buChar char="•"/>
            </a:pPr>
            <a:r>
              <a:rPr lang="en-US" b="1" dirty="0" smtClean="0"/>
              <a:t>Fraud Detection</a:t>
            </a:r>
            <a:r>
              <a:rPr lang="en-US" dirty="0" smtClean="0"/>
              <a:t>: AI algorithms process transactions at high speed to identify patterns indicative of fraudulent activities, enhancing security for financial institutions and their customers.</a:t>
            </a:r>
          </a:p>
          <a:p>
            <a:pPr marL="285750" indent="-285750">
              <a:buFont typeface="Arial" panose="020B0604020202020204" pitchFamily="34" charset="0"/>
              <a:buChar char="•"/>
            </a:pPr>
            <a:r>
              <a:rPr lang="en-US" b="1" dirty="0" smtClean="0"/>
              <a:t>Algorithmic Trading</a:t>
            </a:r>
            <a:r>
              <a:rPr lang="en-US" dirty="0" smtClean="0"/>
              <a:t>: AI models analyze market data to execute trades at optimal times, improving profitability and efficiency while reducing human error.</a:t>
            </a:r>
          </a:p>
          <a:p>
            <a:pPr marL="285750" indent="-285750">
              <a:buFont typeface="Arial" panose="020B0604020202020204" pitchFamily="34" charset="0"/>
              <a:buChar char="•"/>
            </a:pPr>
            <a:r>
              <a:rPr lang="en-US" b="1" dirty="0" smtClean="0"/>
              <a:t>Credit Scoring</a:t>
            </a:r>
            <a:r>
              <a:rPr lang="en-US" dirty="0" smtClean="0"/>
              <a:t>: AI improves the accuracy of credit scoring by incorporating a wider range of data points than traditional methods, allowing for better risk assessment.</a:t>
            </a:r>
          </a:p>
          <a:p>
            <a:pPr marL="285750" indent="-285750">
              <a:buFont typeface="Arial" panose="020B0604020202020204" pitchFamily="34" charset="0"/>
              <a:buChar char="•"/>
            </a:pPr>
            <a:r>
              <a:rPr lang="en-US" b="1" dirty="0" smtClean="0"/>
              <a:t>Personalized Banking Services</a:t>
            </a:r>
            <a:r>
              <a:rPr lang="en-US" dirty="0" smtClean="0"/>
              <a:t>: AI tailors banking services to individual needs, providing personalized advice based on customer behavior and preferences.</a:t>
            </a:r>
          </a:p>
          <a:p>
            <a:pPr marL="285750" indent="-285750">
              <a:buFont typeface="Arial" panose="020B0604020202020204" pitchFamily="34" charset="0"/>
              <a:buChar char="•"/>
            </a:pPr>
            <a:r>
              <a:rPr lang="en-US" b="1" dirty="0" smtClean="0"/>
              <a:t>Regulatory Compliance</a:t>
            </a:r>
            <a:r>
              <a:rPr lang="en-US" dirty="0" smtClean="0"/>
              <a:t>: AI systems help financial institutions comply with increasingly complex regulatory requirements by automatically tracking and reporting relevant activities.</a:t>
            </a:r>
            <a:endParaRPr lang="en-US" dirty="0"/>
          </a:p>
        </p:txBody>
      </p:sp>
    </p:spTree>
    <p:extLst>
      <p:ext uri="{BB962C8B-B14F-4D97-AF65-F5344CB8AC3E}">
        <p14:creationId xmlns:p14="http://schemas.microsoft.com/office/powerpoint/2010/main" val="3895586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AI in Cybersecurity</a:t>
            </a:r>
            <a:br>
              <a:rPr lang="en-US" b="1" dirty="0"/>
            </a:br>
            <a:r>
              <a:rPr lang="en-US" b="1" dirty="0"/>
              <a:t/>
            </a:r>
            <a:br>
              <a:rPr lang="en-US" b="1" dirty="0"/>
            </a:br>
            <a:endParaRPr lang="en-US" dirty="0"/>
          </a:p>
        </p:txBody>
      </p:sp>
      <p:sp>
        <p:nvSpPr>
          <p:cNvPr id="3" name="Rectangle 2"/>
          <p:cNvSpPr/>
          <p:nvPr/>
        </p:nvSpPr>
        <p:spPr>
          <a:xfrm>
            <a:off x="677334" y="1859340"/>
            <a:ext cx="8466666" cy="3970318"/>
          </a:xfrm>
          <a:prstGeom prst="rect">
            <a:avLst/>
          </a:prstGeom>
        </p:spPr>
        <p:txBody>
          <a:bodyPr wrap="square">
            <a:spAutoFit/>
          </a:bodyPr>
          <a:lstStyle/>
          <a:p>
            <a:pPr marL="285750" indent="-285750">
              <a:buFont typeface="Arial" panose="020B0604020202020204" pitchFamily="34" charset="0"/>
              <a:buChar char="•"/>
            </a:pPr>
            <a:r>
              <a:rPr lang="en-US" b="1" dirty="0" smtClean="0"/>
              <a:t>Threat Detection</a:t>
            </a:r>
            <a:r>
              <a:rPr lang="en-US" dirty="0" smtClean="0"/>
              <a:t>: AI systems monitor network activity to identify unusual patterns that may indicate a cybersecurity threat, enabling faster response than traditional methods.</a:t>
            </a:r>
          </a:p>
          <a:p>
            <a:pPr marL="285750" indent="-285750">
              <a:buFont typeface="Arial" panose="020B0604020202020204" pitchFamily="34" charset="0"/>
              <a:buChar char="•"/>
            </a:pPr>
            <a:r>
              <a:rPr lang="en-US" b="1" dirty="0" smtClean="0"/>
              <a:t>Vulnerability Management</a:t>
            </a:r>
            <a:r>
              <a:rPr lang="en-US" dirty="0" smtClean="0"/>
              <a:t>: AI continuously scans for vulnerabilities in software and hardware, prioritizing risks based on potential impact, and suggesting remediation steps.</a:t>
            </a:r>
          </a:p>
          <a:p>
            <a:pPr marL="285750" indent="-285750">
              <a:buFont typeface="Arial" panose="020B0604020202020204" pitchFamily="34" charset="0"/>
              <a:buChar char="•"/>
            </a:pPr>
            <a:r>
              <a:rPr lang="en-US" b="1" dirty="0" smtClean="0"/>
              <a:t>Incident Response</a:t>
            </a:r>
            <a:r>
              <a:rPr lang="en-US" dirty="0" smtClean="0"/>
              <a:t>: AI assists in responding to security incidents by automatically analyzing the attack and coordinating actions to mitigate damage.</a:t>
            </a:r>
          </a:p>
          <a:p>
            <a:pPr marL="285750" indent="-285750">
              <a:buFont typeface="Arial" panose="020B0604020202020204" pitchFamily="34" charset="0"/>
              <a:buChar char="•"/>
            </a:pPr>
            <a:r>
              <a:rPr lang="en-US" b="1" dirty="0" smtClean="0"/>
              <a:t>Behavioral Analytics</a:t>
            </a:r>
            <a:r>
              <a:rPr lang="en-US" dirty="0" smtClean="0"/>
              <a:t>: AI uses behavioral data to recognize potentially malicious activities by insiders or compromised accounts, often before traditional security measures.</a:t>
            </a:r>
          </a:p>
          <a:p>
            <a:pPr marL="285750" indent="-285750">
              <a:buFont typeface="Arial" panose="020B0604020202020204" pitchFamily="34" charset="0"/>
              <a:buChar char="•"/>
            </a:pPr>
            <a:r>
              <a:rPr lang="en-US" b="1" dirty="0" smtClean="0"/>
              <a:t>Security Automation</a:t>
            </a:r>
            <a:r>
              <a:rPr lang="en-US" dirty="0" smtClean="0"/>
              <a:t>: AI automates routine cybersecurity tasks, freeing up human security experts to focus on more strategic work.</a:t>
            </a:r>
            <a:endParaRPr lang="en-US" dirty="0"/>
          </a:p>
        </p:txBody>
      </p:sp>
    </p:spTree>
    <p:extLst>
      <p:ext uri="{BB962C8B-B14F-4D97-AF65-F5344CB8AC3E}">
        <p14:creationId xmlns:p14="http://schemas.microsoft.com/office/powerpoint/2010/main" val="17600312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64</TotalTime>
  <Words>1869</Words>
  <Application>Microsoft Office PowerPoint</Application>
  <PresentationFormat>Widescreen</PresentationFormat>
  <Paragraphs>88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Top new technologies in AI</vt:lpstr>
      <vt:lpstr>Introduction to AI in 2024 </vt:lpstr>
      <vt:lpstr>Generative AI in Media </vt:lpstr>
      <vt:lpstr>AI in Political Engagement  </vt:lpstr>
      <vt:lpstr>Robotics and Automation</vt:lpstr>
      <vt:lpstr>Regulation and Compliance in AI</vt:lpstr>
      <vt:lpstr>AI in Disaster Management and Response</vt:lpstr>
      <vt:lpstr>AI in Financial Services  </vt:lpstr>
      <vt:lpstr>AI in Cybersecurity  </vt:lpstr>
      <vt:lpstr>AI in Healthcare  </vt:lpstr>
      <vt:lpstr>AI in Education</vt:lpstr>
      <vt:lpstr>AI in Retail</vt:lpstr>
      <vt:lpstr>The Future of AI: Predictions and Innovations  </vt:lpstr>
      <vt:lpstr>Ethical Considerations in AI </vt:lpstr>
      <vt:lpstr>Global Collaboration in AI Development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6</cp:revision>
  <dcterms:created xsi:type="dcterms:W3CDTF">2024-05-19T20:13:25Z</dcterms:created>
  <dcterms:modified xsi:type="dcterms:W3CDTF">2024-05-19T21:17:58Z</dcterms:modified>
</cp:coreProperties>
</file>