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bdd9344f8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bdd9344f8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bdd9344f8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bdd9344f8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bdd9344f8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bdd9344f8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bdd9344f8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bdd9344f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dd9344f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dd9344f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bdd9344f8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bdd9344f8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dd9344f8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bdd9344f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bdd9344f8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bdd9344f8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bdd9344f8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bdd9344f8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bdd9344f8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bdd9344f8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bdd9344f8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bdd9344f8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CS21003: Algorithms 1</a:t>
            </a:r>
            <a:endParaRPr/>
          </a:p>
        </p:txBody>
      </p:sp>
      <p:sp>
        <p:nvSpPr>
          <p:cNvPr id="135" name="Google Shape;135;p13"/>
          <p:cNvSpPr txBox="1"/>
          <p:nvPr>
            <p:ph idx="1" type="subTitle"/>
          </p:nvPr>
        </p:nvSpPr>
        <p:spPr>
          <a:xfrm>
            <a:off x="4894500" y="3291525"/>
            <a:ext cx="3597900" cy="1019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1312"/>
              <a:t>19EC10002: Akshat Sharma</a:t>
            </a:r>
            <a:endParaRPr sz="1312"/>
          </a:p>
          <a:p>
            <a:pPr indent="0" lvl="0" marL="0" rtl="0" algn="l">
              <a:lnSpc>
                <a:spcPct val="80000"/>
              </a:lnSpc>
              <a:spcBef>
                <a:spcPts val="0"/>
              </a:spcBef>
              <a:spcAft>
                <a:spcPts val="0"/>
              </a:spcAft>
              <a:buSzPts val="688"/>
              <a:buNone/>
            </a:pPr>
            <a:r>
              <a:rPr lang="en" sz="1312"/>
              <a:t>19EC10005: Ammar Husain Ansari</a:t>
            </a:r>
            <a:endParaRPr sz="1312"/>
          </a:p>
          <a:p>
            <a:pPr indent="0" lvl="0" marL="0" rtl="0" algn="l">
              <a:lnSpc>
                <a:spcPct val="80000"/>
              </a:lnSpc>
              <a:spcBef>
                <a:spcPts val="0"/>
              </a:spcBef>
              <a:spcAft>
                <a:spcPts val="0"/>
              </a:spcAft>
              <a:buSzPts val="688"/>
              <a:buNone/>
            </a:pPr>
            <a:r>
              <a:rPr lang="en" sz="1312"/>
              <a:t>19EC30006: Arsh Agarwal</a:t>
            </a:r>
            <a:endParaRPr sz="13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in C</a:t>
            </a:r>
            <a:endParaRPr/>
          </a:p>
        </p:txBody>
      </p:sp>
      <p:pic>
        <p:nvPicPr>
          <p:cNvPr id="198" name="Google Shape;198;p22"/>
          <p:cNvPicPr preferRelativeResize="0"/>
          <p:nvPr/>
        </p:nvPicPr>
        <p:blipFill rotWithShape="1">
          <a:blip r:embed="rId3">
            <a:alphaModFix/>
          </a:blip>
          <a:srcRect b="5553" l="3175" r="12364" t="6987"/>
          <a:stretch/>
        </p:blipFill>
        <p:spPr>
          <a:xfrm>
            <a:off x="1297500" y="1268925"/>
            <a:ext cx="7283277" cy="3415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idx="1" type="body"/>
          </p:nvPr>
        </p:nvSpPr>
        <p:spPr>
          <a:xfrm>
            <a:off x="1297500" y="132300"/>
            <a:ext cx="2515500" cy="4692300"/>
          </a:xfrm>
          <a:prstGeom prst="rect">
            <a:avLst/>
          </a:prstGeom>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#include</a:t>
            </a:r>
            <a:r>
              <a:rPr lang="en" sz="1050">
                <a:solidFill>
                  <a:srgbClr val="569CD6"/>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&lt;stdio.h&gt;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#include</a:t>
            </a:r>
            <a:r>
              <a:rPr lang="en" sz="1050">
                <a:solidFill>
                  <a:srgbClr val="569CD6"/>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&lt;stdlib.h&gt;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show</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x</a:t>
            </a:r>
            <a:r>
              <a:rPr lang="en" sz="1050">
                <a:solidFill>
                  <a:srgbClr val="569CD6"/>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9</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&lt; </a:t>
            </a:r>
            <a:r>
              <a:rPr lang="en" sz="1050">
                <a:solidFill>
                  <a:srgbClr val="B5CEA8"/>
                </a:solidFill>
                <a:highlight>
                  <a:srgbClr val="1E1E1E"/>
                </a:highlight>
                <a:latin typeface="Courier New"/>
                <a:ea typeface="Courier New"/>
                <a:cs typeface="Courier New"/>
                <a:sym typeface="Courier New"/>
              </a:rPr>
              <a:t>9</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 &lt; </a:t>
            </a:r>
            <a:r>
              <a:rPr lang="en" sz="1050">
                <a:solidFill>
                  <a:srgbClr val="B5CEA8"/>
                </a:solidFill>
                <a:highlight>
                  <a:srgbClr val="1E1E1E"/>
                </a:highlight>
                <a:latin typeface="Courier New"/>
                <a:ea typeface="Courier New"/>
                <a:cs typeface="Courier New"/>
                <a:sym typeface="Courier New"/>
              </a:rPr>
              <a:t>9</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"%d "</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x</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printf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7BA7D"/>
                </a:solidFill>
                <a:highlight>
                  <a:srgbClr val="1E1E1E"/>
                </a:highlight>
                <a:latin typeface="Courier New"/>
                <a:ea typeface="Courier New"/>
                <a:cs typeface="Courier New"/>
                <a:sym typeface="Courier New"/>
              </a:rPr>
              <a:t>\n</a:t>
            </a:r>
            <a:r>
              <a:rPr lang="en" sz="1050">
                <a:solidFill>
                  <a:srgbClr val="CE9178"/>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void</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findc</a:t>
            </a:r>
            <a:r>
              <a:rPr lang="en" sz="1050">
                <a:solidFill>
                  <a:srgbClr val="D4D4D4"/>
                </a:solidFill>
                <a:highlight>
                  <a:srgbClr val="1E1E1E"/>
                </a:highlight>
                <a:latin typeface="Courier New"/>
                <a:ea typeface="Courier New"/>
                <a:cs typeface="Courier New"/>
                <a:sym typeface="Courier New"/>
              </a:rPr>
              <a:t>(</a:t>
            </a:r>
            <a:r>
              <a:rPr lang="en" sz="1050">
                <a:solidFill>
                  <a:srgbClr val="569CD6"/>
                </a:solidFill>
                <a:highlight>
                  <a:srgbClr val="1E1E1E"/>
                </a:highlight>
                <a:latin typeface="Courier New"/>
                <a:ea typeface="Courier New"/>
                <a:cs typeface="Courier New"/>
                <a:sym typeface="Courier New"/>
              </a:rPr>
              <a:t>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switch</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4</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6</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7</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case</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8</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7</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return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a:p>
        </p:txBody>
      </p:sp>
      <p:sp>
        <p:nvSpPr>
          <p:cNvPr id="204" name="Google Shape;204;p23"/>
          <p:cNvSpPr txBox="1"/>
          <p:nvPr/>
        </p:nvSpPr>
        <p:spPr>
          <a:xfrm>
            <a:off x="2062075" y="1657425"/>
            <a:ext cx="7800" cy="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5" name="Google Shape;205;p23"/>
          <p:cNvSpPr txBox="1"/>
          <p:nvPr>
            <p:ph idx="1" type="body"/>
          </p:nvPr>
        </p:nvSpPr>
        <p:spPr>
          <a:xfrm>
            <a:off x="3760975" y="132300"/>
            <a:ext cx="2515500" cy="4754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6A9955"/>
                </a:solidFill>
                <a:highlight>
                  <a:srgbClr val="1E1E1E"/>
                </a:highlight>
                <a:latin typeface="Courier New"/>
                <a:ea typeface="Courier New"/>
                <a:cs typeface="Courier New"/>
                <a:sym typeface="Courier New"/>
              </a:rPr>
              <a:t>//0 for false ; 1 for true</a:t>
            </a:r>
            <a:endParaRPr sz="7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x</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y</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num</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check</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1</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6A9955"/>
                </a:solidFill>
                <a:highlight>
                  <a:srgbClr val="1E1E1E"/>
                </a:highlight>
                <a:latin typeface="Courier New"/>
                <a:ea typeface="Courier New"/>
                <a:cs typeface="Courier New"/>
                <a:sym typeface="Courier New"/>
              </a:rPr>
              <a:t>//row checking</a:t>
            </a:r>
            <a:endParaRPr sz="7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&lt; </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x</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continue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y</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num</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check</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check</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6A9955"/>
                </a:solidFill>
                <a:highlight>
                  <a:srgbClr val="1E1E1E"/>
                </a:highlight>
                <a:latin typeface="Courier New"/>
                <a:ea typeface="Courier New"/>
                <a:cs typeface="Courier New"/>
                <a:sym typeface="Courier New"/>
              </a:rPr>
              <a:t>// column check</a:t>
            </a:r>
            <a:endParaRPr sz="7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&lt; </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y</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continue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x</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num</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check</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check</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6A9955"/>
                </a:solidFill>
                <a:highlight>
                  <a:srgbClr val="1E1E1E"/>
                </a:highlight>
                <a:latin typeface="Courier New"/>
                <a:ea typeface="Courier New"/>
                <a:cs typeface="Courier New"/>
                <a:sym typeface="Courier New"/>
              </a:rPr>
              <a:t>// block checking</a:t>
            </a:r>
            <a:endParaRPr sz="7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x</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y</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findc</a:t>
            </a:r>
            <a:r>
              <a:rPr lang="en" sz="700">
                <a:solidFill>
                  <a:srgbClr val="D4D4D4"/>
                </a:solidFill>
                <a:highlight>
                  <a:srgbClr val="1E1E1E"/>
                </a:highlight>
                <a:latin typeface="Courier New"/>
                <a:ea typeface="Courier New"/>
                <a:cs typeface="Courier New"/>
                <a:sym typeface="Courier New"/>
              </a:rPr>
              <a:t>(&amp;</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findc</a:t>
            </a:r>
            <a:r>
              <a:rPr lang="en" sz="700">
                <a:solidFill>
                  <a:srgbClr val="D4D4D4"/>
                </a:solidFill>
                <a:highlight>
                  <a:srgbClr val="1E1E1E"/>
                </a:highlight>
                <a:latin typeface="Courier New"/>
                <a:ea typeface="Courier New"/>
                <a:cs typeface="Courier New"/>
                <a:sym typeface="Courier New"/>
              </a:rPr>
              <a:t>(&amp;</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endParaRPr sz="700">
              <a:solidFill>
                <a:srgbClr val="C586C0"/>
              </a:solidFill>
              <a:highlight>
                <a:srgbClr val="1E1E1E"/>
              </a:highlight>
              <a:latin typeface="Courier New"/>
              <a:ea typeface="Courier New"/>
              <a:cs typeface="Courier New"/>
              <a:sym typeface="Courier New"/>
            </a:endParaRPr>
          </a:p>
        </p:txBody>
      </p:sp>
      <p:sp>
        <p:nvSpPr>
          <p:cNvPr id="206" name="Google Shape;206;p23"/>
          <p:cNvSpPr txBox="1"/>
          <p:nvPr>
            <p:ph idx="1" type="body"/>
          </p:nvPr>
        </p:nvSpPr>
        <p:spPr>
          <a:xfrm>
            <a:off x="6276475" y="194550"/>
            <a:ext cx="2515500" cy="4754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1</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 &lt;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2</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l</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1</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l</a:t>
            </a:r>
            <a:r>
              <a:rPr lang="en" sz="700">
                <a:solidFill>
                  <a:srgbClr val="D4D4D4"/>
                </a:solidFill>
                <a:highlight>
                  <a:srgbClr val="1E1E1E"/>
                </a:highlight>
                <a:latin typeface="Courier New"/>
                <a:ea typeface="Courier New"/>
                <a:cs typeface="Courier New"/>
                <a:sym typeface="Courier New"/>
              </a:rPr>
              <a:t> &lt;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2</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l</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x</a:t>
            </a:r>
            <a:r>
              <a:rPr lang="en" sz="700">
                <a:solidFill>
                  <a:srgbClr val="D4D4D4"/>
                </a:solidFill>
                <a:highlight>
                  <a:srgbClr val="1E1E1E"/>
                </a:highlight>
                <a:latin typeface="Courier New"/>
                <a:ea typeface="Courier New"/>
                <a:cs typeface="Courier New"/>
                <a:sym typeface="Courier New"/>
              </a:rPr>
              <a:t> &amp;&amp; </a:t>
            </a:r>
            <a:r>
              <a:rPr lang="en" sz="700">
                <a:solidFill>
                  <a:srgbClr val="9CDCFE"/>
                </a:solidFill>
                <a:highlight>
                  <a:srgbClr val="1E1E1E"/>
                </a:highlight>
                <a:latin typeface="Courier New"/>
                <a:ea typeface="Courier New"/>
                <a:cs typeface="Courier New"/>
                <a:sym typeface="Courier New"/>
              </a:rPr>
              <a:t>l</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y</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continue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l</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num</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check</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check</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check</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void</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whenDone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&lt; </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sum</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&lt; </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sum</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sum</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sum</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55</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show</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6A9955"/>
              </a:solidFill>
              <a:highlight>
                <a:srgbClr val="1E1E1E"/>
              </a:highlight>
              <a:latin typeface="Courier New"/>
              <a:ea typeface="Courier New"/>
              <a:cs typeface="Courier New"/>
              <a:sym typeface="Courier New"/>
            </a:endParaRPr>
          </a:p>
        </p:txBody>
      </p:sp>
      <p:cxnSp>
        <p:nvCxnSpPr>
          <p:cNvPr id="207" name="Google Shape;207;p23"/>
          <p:cNvCxnSpPr/>
          <p:nvPr/>
        </p:nvCxnSpPr>
        <p:spPr>
          <a:xfrm>
            <a:off x="3641700" y="132275"/>
            <a:ext cx="0" cy="47544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23"/>
          <p:cNvCxnSpPr/>
          <p:nvPr/>
        </p:nvCxnSpPr>
        <p:spPr>
          <a:xfrm>
            <a:off x="6276475" y="132300"/>
            <a:ext cx="0" cy="4754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idx="1" type="body"/>
          </p:nvPr>
        </p:nvSpPr>
        <p:spPr>
          <a:xfrm>
            <a:off x="1297500" y="280125"/>
            <a:ext cx="7308600" cy="4692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void</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solve</a:t>
            </a:r>
            <a:r>
              <a:rPr lang="en" sz="700">
                <a:solidFill>
                  <a:srgbClr val="D4D4D4"/>
                </a:solidFill>
                <a:highlight>
                  <a:srgbClr val="1E1E1E"/>
                </a:highlight>
                <a:latin typeface="Courier New"/>
                <a:ea typeface="Courier New"/>
                <a:cs typeface="Courier New"/>
                <a:sym typeface="Courier New"/>
              </a:rPr>
              <a:t>(</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&lt; </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&lt; </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1</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 &lt;= </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whenDone</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solve</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k</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1</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2</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3</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4</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5</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6</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7</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8</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isValid</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show</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exit</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sz="700"/>
          </a:p>
        </p:txBody>
      </p:sp>
      <p:sp>
        <p:nvSpPr>
          <p:cNvPr id="214" name="Google Shape;214;p24"/>
          <p:cNvSpPr txBox="1"/>
          <p:nvPr/>
        </p:nvSpPr>
        <p:spPr>
          <a:xfrm>
            <a:off x="5470325" y="365725"/>
            <a:ext cx="3377100" cy="2447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main</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&lt; </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&lt; </a:t>
            </a:r>
            <a:r>
              <a:rPr lang="en" sz="700">
                <a:solidFill>
                  <a:srgbClr val="B5CEA8"/>
                </a:solidFill>
                <a:highlight>
                  <a:srgbClr val="1E1E1E"/>
                </a:highlight>
                <a:latin typeface="Courier New"/>
                <a:ea typeface="Courier New"/>
                <a:cs typeface="Courier New"/>
                <a:sym typeface="Courier New"/>
              </a:rPr>
              <a:t>9</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scanf</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"%d"</a:t>
            </a:r>
            <a:r>
              <a:rPr lang="en" sz="700">
                <a:solidFill>
                  <a:srgbClr val="D4D4D4"/>
                </a:solidFill>
                <a:highlight>
                  <a:srgbClr val="1E1E1E"/>
                </a:highlight>
                <a:latin typeface="Courier New"/>
                <a:ea typeface="Courier New"/>
                <a:cs typeface="Courier New"/>
                <a:sym typeface="Courier New"/>
              </a:rPr>
              <a:t>,&amp;</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j</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printf</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r>
              <a:rPr lang="en" sz="700">
                <a:solidFill>
                  <a:srgbClr val="D7BA7D"/>
                </a:solidFill>
                <a:highlight>
                  <a:srgbClr val="1E1E1E"/>
                </a:highlight>
                <a:latin typeface="Courier New"/>
                <a:ea typeface="Courier New"/>
                <a:cs typeface="Courier New"/>
                <a:sym typeface="Courier New"/>
              </a:rPr>
              <a:t>\n</a:t>
            </a:r>
            <a:r>
              <a:rPr lang="en" sz="700">
                <a:solidFill>
                  <a:srgbClr val="CE9178"/>
                </a:solidFill>
                <a:highlight>
                  <a:srgbClr val="1E1E1E"/>
                </a:highlight>
                <a:latin typeface="Courier New"/>
                <a:ea typeface="Courier New"/>
                <a:cs typeface="Courier New"/>
                <a:sym typeface="Courier New"/>
              </a:rPr>
              <a: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solve</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arr</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return</a:t>
            </a:r>
            <a:r>
              <a:rPr lang="en" sz="700">
                <a:solidFill>
                  <a:srgbClr val="D4D4D4"/>
                </a:solidFill>
                <a:highlight>
                  <a:srgbClr val="1E1E1E"/>
                </a:highlight>
                <a:latin typeface="Courier New"/>
                <a:ea typeface="Courier New"/>
                <a:cs typeface="Courier New"/>
                <a:sym typeface="Courier New"/>
              </a:rPr>
              <a:t>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Lato"/>
              <a:ea typeface="Lato"/>
              <a:cs typeface="Lato"/>
              <a:sym typeface="Lato"/>
            </a:endParaRPr>
          </a:p>
        </p:txBody>
      </p:sp>
      <p:cxnSp>
        <p:nvCxnSpPr>
          <p:cNvPr id="215" name="Google Shape;215;p24"/>
          <p:cNvCxnSpPr/>
          <p:nvPr/>
        </p:nvCxnSpPr>
        <p:spPr>
          <a:xfrm>
            <a:off x="5057900" y="249075"/>
            <a:ext cx="0" cy="25521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4"/>
          <p:cNvCxnSpPr/>
          <p:nvPr/>
        </p:nvCxnSpPr>
        <p:spPr>
          <a:xfrm flipH="1" rot="10800000">
            <a:off x="5104600" y="2824600"/>
            <a:ext cx="3509400" cy="1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Solving Sudoku seemed to be a really intuitive problem that could be solved within the bounds of our course and even extended further by integrating this within an app or applying Computer Vision and Machine Learning to get the the input of the Sudoku matrix.</a:t>
            </a:r>
            <a:endParaRPr/>
          </a:p>
          <a:p>
            <a:pPr indent="0" lvl="0" marL="0" rtl="0" algn="l">
              <a:spcBef>
                <a:spcPts val="1200"/>
              </a:spcBef>
              <a:spcAft>
                <a:spcPts val="1200"/>
              </a:spcAft>
              <a:buNone/>
            </a:pPr>
            <a:r>
              <a:rPr lang="en"/>
              <a:t>The concepts taught in our course by professors Partha Pratim Chakraborty  and Palash Dey were very versatile and explained with a practical approach that enabled us to apply them to real life problems with ease.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Formal Problem Definition</a:t>
            </a:r>
            <a:endParaRPr/>
          </a:p>
        </p:txBody>
      </p:sp>
      <p:sp>
        <p:nvSpPr>
          <p:cNvPr id="147" name="Google Shape;147;p15"/>
          <p:cNvSpPr txBox="1"/>
          <p:nvPr>
            <p:ph idx="1" type="body"/>
          </p:nvPr>
        </p:nvSpPr>
        <p:spPr>
          <a:xfrm>
            <a:off x="1297500" y="13779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Definition: </a:t>
            </a:r>
            <a:r>
              <a:rPr lang="en"/>
              <a:t>Given a partially filled 9×9 2D array ‘grid[9][9]’, the goal is to assign digits (from 1 to 9) to the empty cells so that every row, column, and subgrid of size 3×3 contains exactly one instance of the digits from 1 to 9. </a:t>
            </a:r>
            <a:endParaRPr/>
          </a:p>
          <a:p>
            <a:pPr indent="0" lvl="0" marL="0" rtl="0" algn="l">
              <a:spcBef>
                <a:spcPts val="1200"/>
              </a:spcBef>
              <a:spcAft>
                <a:spcPts val="0"/>
              </a:spcAft>
              <a:buNone/>
            </a:pPr>
            <a:r>
              <a:rPr b="1" lang="en"/>
              <a:t>Input: </a:t>
            </a:r>
            <a:r>
              <a:rPr lang="en"/>
              <a:t>In a text file, the user is required to enter </a:t>
            </a:r>
            <a:endParaRPr/>
          </a:p>
          <a:p>
            <a:pPr indent="0" lvl="0" marL="0" rtl="0" algn="l">
              <a:spcBef>
                <a:spcPts val="0"/>
              </a:spcBef>
              <a:spcAft>
                <a:spcPts val="0"/>
              </a:spcAft>
              <a:buNone/>
            </a:pPr>
            <a:r>
              <a:rPr lang="en"/>
              <a:t>a 9x9 Sudoku matrix with blank spaces represented</a:t>
            </a:r>
            <a:endParaRPr/>
          </a:p>
          <a:p>
            <a:pPr indent="0" lvl="0" marL="0" rtl="0" algn="l">
              <a:spcBef>
                <a:spcPts val="0"/>
              </a:spcBef>
              <a:spcAft>
                <a:spcPts val="0"/>
              </a:spcAft>
              <a:buNone/>
            </a:pPr>
            <a:r>
              <a:rPr lang="en"/>
              <a:t> by a Zero(0).</a:t>
            </a:r>
            <a:endParaRPr/>
          </a:p>
          <a:p>
            <a:pPr indent="0" lvl="0" marL="0" rtl="0" algn="l">
              <a:spcBef>
                <a:spcPts val="0"/>
              </a:spcBef>
              <a:spcAft>
                <a:spcPts val="1200"/>
              </a:spcAft>
              <a:buNone/>
            </a:pPr>
            <a:r>
              <a:rPr lang="en"/>
              <a:t>Eg: </a:t>
            </a:r>
            <a:endParaRPr/>
          </a:p>
        </p:txBody>
      </p:sp>
      <p:pic>
        <p:nvPicPr>
          <p:cNvPr id="148" name="Google Shape;148;p15"/>
          <p:cNvPicPr preferRelativeResize="0"/>
          <p:nvPr/>
        </p:nvPicPr>
        <p:blipFill>
          <a:blip r:embed="rId3">
            <a:alphaModFix/>
          </a:blip>
          <a:stretch>
            <a:fillRect/>
          </a:stretch>
        </p:blipFill>
        <p:spPr>
          <a:xfrm>
            <a:off x="5524775" y="2007600"/>
            <a:ext cx="2843675" cy="279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Formal Problem Definition</a:t>
            </a:r>
            <a:endParaRPr/>
          </a:p>
        </p:txBody>
      </p:sp>
      <p:sp>
        <p:nvSpPr>
          <p:cNvPr id="154" name="Google Shape;154;p16"/>
          <p:cNvSpPr txBox="1"/>
          <p:nvPr>
            <p:ph idx="1" type="body"/>
          </p:nvPr>
        </p:nvSpPr>
        <p:spPr>
          <a:xfrm>
            <a:off x="1297500" y="1377900"/>
            <a:ext cx="3970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Out</a:t>
            </a:r>
            <a:r>
              <a:rPr b="1" lang="en"/>
              <a:t>put: </a:t>
            </a:r>
            <a:r>
              <a:rPr lang="en"/>
              <a:t>The output is a 9x9 Sudoku matrix with all values filled with numbers from 1-9, hereby exhibiting a solved Sudoku problem. </a:t>
            </a:r>
            <a:endParaRPr/>
          </a:p>
        </p:txBody>
      </p:sp>
      <p:pic>
        <p:nvPicPr>
          <p:cNvPr id="155" name="Google Shape;155;p16"/>
          <p:cNvPicPr preferRelativeResize="0"/>
          <p:nvPr/>
        </p:nvPicPr>
        <p:blipFill>
          <a:blip r:embed="rId3">
            <a:alphaModFix/>
          </a:blip>
          <a:stretch>
            <a:fillRect/>
          </a:stretch>
        </p:blipFill>
        <p:spPr>
          <a:xfrm>
            <a:off x="5363375" y="1050475"/>
            <a:ext cx="3071175" cy="3797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Pseudocode of the algorithm</a:t>
            </a:r>
            <a:endParaRPr/>
          </a:p>
        </p:txBody>
      </p:sp>
      <p:sp>
        <p:nvSpPr>
          <p:cNvPr id="161" name="Google Shape;161;p17"/>
          <p:cNvSpPr txBox="1"/>
          <p:nvPr>
            <p:ph idx="1" type="body"/>
          </p:nvPr>
        </p:nvSpPr>
        <p:spPr>
          <a:xfrm>
            <a:off x="1235250" y="941550"/>
            <a:ext cx="3274500" cy="3801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00">
                <a:solidFill>
                  <a:srgbClr val="9CDCFE"/>
                </a:solidFill>
                <a:latin typeface="Courier New"/>
                <a:ea typeface="Courier New"/>
                <a:cs typeface="Courier New"/>
                <a:sym typeface="Courier New"/>
              </a:rPr>
              <a:t>findc</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 &lt;= c &lt;= </a:t>
            </a:r>
            <a:r>
              <a:rPr lang="en" sz="900">
                <a:solidFill>
                  <a:srgbClr val="B5CEA8"/>
                </a:solidFill>
                <a:latin typeface="Courier New"/>
                <a:ea typeface="Courier New"/>
                <a:cs typeface="Courier New"/>
                <a:sym typeface="Courier New"/>
              </a:rPr>
              <a:t>2</a:t>
            </a: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D4D4D4"/>
                </a:solidFill>
                <a:latin typeface="Courier New"/>
                <a:ea typeface="Courier New"/>
                <a:cs typeface="Courier New"/>
                <a:sym typeface="Courier New"/>
              </a:rPr>
              <a:t> </a:t>
            </a:r>
            <a:r>
              <a:rPr lang="en" sz="900">
                <a:solidFill>
                  <a:srgbClr val="B5CEA8"/>
                </a:solidFill>
                <a:latin typeface="Courier New"/>
                <a:ea typeface="Courier New"/>
                <a:cs typeface="Courier New"/>
                <a:sym typeface="Courier New"/>
              </a:rPr>
              <a:t>1</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a:t>
            </a:r>
            <a:r>
              <a:rPr lang="en" sz="900">
                <a:solidFill>
                  <a:srgbClr val="B5CEA8"/>
                </a:solidFill>
                <a:latin typeface="Courier New"/>
                <a:ea typeface="Courier New"/>
                <a:cs typeface="Courier New"/>
                <a:sym typeface="Courier New"/>
              </a:rPr>
              <a:t>3</a:t>
            </a:r>
            <a:r>
              <a:rPr lang="en" sz="900">
                <a:solidFill>
                  <a:srgbClr val="D4D4D4"/>
                </a:solidFill>
                <a:latin typeface="Courier New"/>
                <a:ea typeface="Courier New"/>
                <a:cs typeface="Courier New"/>
                <a:sym typeface="Courier New"/>
              </a:rPr>
              <a:t> &lt;= c &lt;= </a:t>
            </a:r>
            <a:r>
              <a:rPr lang="en" sz="900">
                <a:solidFill>
                  <a:srgbClr val="B5CEA8"/>
                </a:solidFill>
                <a:latin typeface="Courier New"/>
                <a:ea typeface="Courier New"/>
                <a:cs typeface="Courier New"/>
                <a:sym typeface="Courier New"/>
              </a:rPr>
              <a:t>5</a:t>
            </a: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D4D4D4"/>
                </a:solidFill>
                <a:latin typeface="Courier New"/>
                <a:ea typeface="Courier New"/>
                <a:cs typeface="Courier New"/>
                <a:sym typeface="Courier New"/>
              </a:rPr>
              <a:t> </a:t>
            </a:r>
            <a:r>
              <a:rPr lang="en" sz="900">
                <a:solidFill>
                  <a:srgbClr val="B5CEA8"/>
                </a:solidFill>
                <a:latin typeface="Courier New"/>
                <a:ea typeface="Courier New"/>
                <a:cs typeface="Courier New"/>
                <a:sym typeface="Courier New"/>
              </a:rPr>
              <a:t>2</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a:t>
            </a:r>
            <a:r>
              <a:rPr lang="en" sz="900">
                <a:solidFill>
                  <a:srgbClr val="B5CEA8"/>
                </a:solidFill>
                <a:latin typeface="Courier New"/>
                <a:ea typeface="Courier New"/>
                <a:cs typeface="Courier New"/>
                <a:sym typeface="Courier New"/>
              </a:rPr>
              <a:t>6</a:t>
            </a:r>
            <a:r>
              <a:rPr lang="en" sz="900">
                <a:solidFill>
                  <a:srgbClr val="D4D4D4"/>
                </a:solidFill>
                <a:latin typeface="Courier New"/>
                <a:ea typeface="Courier New"/>
                <a:cs typeface="Courier New"/>
                <a:sym typeface="Courier New"/>
              </a:rPr>
              <a:t> &lt;= c &lt;= </a:t>
            </a:r>
            <a:r>
              <a:rPr lang="en" sz="900">
                <a:solidFill>
                  <a:srgbClr val="B5CEA8"/>
                </a:solidFill>
                <a:latin typeface="Courier New"/>
                <a:ea typeface="Courier New"/>
                <a:cs typeface="Courier New"/>
                <a:sym typeface="Courier New"/>
              </a:rPr>
              <a:t>8</a:t>
            </a: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D4D4D4"/>
                </a:solidFill>
                <a:latin typeface="Courier New"/>
                <a:ea typeface="Courier New"/>
                <a:cs typeface="Courier New"/>
                <a:sym typeface="Courier New"/>
              </a:rPr>
              <a:t> </a:t>
            </a:r>
            <a:r>
              <a:rPr lang="en" sz="900">
                <a:solidFill>
                  <a:srgbClr val="B5CEA8"/>
                </a:solidFill>
                <a:latin typeface="Courier New"/>
                <a:ea typeface="Courier New"/>
                <a:cs typeface="Courier New"/>
                <a:sym typeface="Courier New"/>
              </a:rPr>
              <a:t>2</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isValid{</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for</a:t>
            </a:r>
            <a:r>
              <a:rPr lang="en" sz="900">
                <a:solidFill>
                  <a:srgbClr val="D4D4D4"/>
                </a:solidFill>
                <a:latin typeface="Courier New"/>
                <a:ea typeface="Courier New"/>
                <a:cs typeface="Courier New"/>
                <a:sym typeface="Courier New"/>
              </a:rPr>
              <a:t> each element in row:</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(ith element = number){</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D4D4D4"/>
                </a:solidFill>
                <a:latin typeface="Courier New"/>
                <a:ea typeface="Courier New"/>
                <a:cs typeface="Courier New"/>
                <a:sym typeface="Courier New"/>
              </a:rPr>
              <a:t>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for</a:t>
            </a:r>
            <a:r>
              <a:rPr lang="en" sz="900">
                <a:solidFill>
                  <a:srgbClr val="D4D4D4"/>
                </a:solidFill>
                <a:latin typeface="Courier New"/>
                <a:ea typeface="Courier New"/>
                <a:cs typeface="Courier New"/>
                <a:sym typeface="Courier New"/>
              </a:rPr>
              <a:t> each element in row:</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(ith element = number){</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D4D4D4"/>
                </a:solidFill>
                <a:latin typeface="Courier New"/>
                <a:ea typeface="Courier New"/>
                <a:cs typeface="Courier New"/>
                <a:sym typeface="Courier New"/>
              </a:rPr>
              <a:t>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for</a:t>
            </a:r>
            <a:r>
              <a:rPr lang="en" sz="900">
                <a:solidFill>
                  <a:srgbClr val="D4D4D4"/>
                </a:solidFill>
                <a:latin typeface="Courier New"/>
                <a:ea typeface="Courier New"/>
                <a:cs typeface="Courier New"/>
                <a:sym typeface="Courier New"/>
              </a:rPr>
              <a:t> each element in block:</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(ith element = number){</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D4D4D4"/>
                </a:solidFill>
                <a:latin typeface="Courier New"/>
                <a:ea typeface="Courier New"/>
                <a:cs typeface="Courier New"/>
                <a:sym typeface="Courier New"/>
              </a:rPr>
              <a:t>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D4D4D4"/>
                </a:solidFill>
                <a:latin typeface="Courier New"/>
                <a:ea typeface="Courier New"/>
                <a:cs typeface="Courier New"/>
                <a:sym typeface="Courier New"/>
              </a:rPr>
              <a:t> </a:t>
            </a:r>
            <a:r>
              <a:rPr lang="en" sz="900">
                <a:solidFill>
                  <a:srgbClr val="B5CEA8"/>
                </a:solidFill>
                <a:latin typeface="Courier New"/>
                <a:ea typeface="Courier New"/>
                <a:cs typeface="Courier New"/>
                <a:sym typeface="Courier New"/>
              </a:rPr>
              <a:t>1</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spcBef>
                <a:spcPts val="0"/>
              </a:spcBef>
              <a:spcAft>
                <a:spcPts val="1200"/>
              </a:spcAft>
              <a:buNone/>
            </a:pPr>
            <a:r>
              <a:t/>
            </a:r>
            <a:endParaRPr sz="900"/>
          </a:p>
        </p:txBody>
      </p:sp>
      <p:sp>
        <p:nvSpPr>
          <p:cNvPr id="162" name="Google Shape;162;p17"/>
          <p:cNvSpPr txBox="1"/>
          <p:nvPr/>
        </p:nvSpPr>
        <p:spPr>
          <a:xfrm>
            <a:off x="3789525" y="941550"/>
            <a:ext cx="3112500" cy="3707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whenDone{</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for</a:t>
            </a:r>
            <a:r>
              <a:rPr lang="en" sz="900">
                <a:solidFill>
                  <a:srgbClr val="D4D4D4"/>
                </a:solidFill>
                <a:latin typeface="Courier New"/>
                <a:ea typeface="Courier New"/>
                <a:cs typeface="Courier New"/>
                <a:sym typeface="Courier New"/>
              </a:rPr>
              <a:t> each row in matrix</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(rowSum != </a:t>
            </a:r>
            <a:r>
              <a:rPr lang="en" sz="900">
                <a:solidFill>
                  <a:srgbClr val="B5CEA8"/>
                </a:solidFill>
                <a:latin typeface="Courier New"/>
                <a:ea typeface="Courier New"/>
                <a:cs typeface="Courier New"/>
                <a:sym typeface="Courier New"/>
              </a:rPr>
              <a:t>55</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printGrid</a:t>
            </a:r>
            <a:r>
              <a:rPr lang="en" sz="900">
                <a:solidFill>
                  <a:srgbClr val="D4D4D4"/>
                </a:solidFill>
                <a:latin typeface="Courier New"/>
                <a:ea typeface="Courier New"/>
                <a:cs typeface="Courier New"/>
                <a:sym typeface="Courier New"/>
              </a:rPr>
              <a:t>(grid);</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solve{</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for</a:t>
            </a:r>
            <a:r>
              <a:rPr lang="en" sz="900">
                <a:solidFill>
                  <a:srgbClr val="D4D4D4"/>
                </a:solidFill>
                <a:latin typeface="Courier New"/>
                <a:ea typeface="Courier New"/>
                <a:cs typeface="Courier New"/>
                <a:sym typeface="Courier New"/>
              </a:rPr>
              <a:t> each element in grid</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 (element =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for</a:t>
            </a:r>
            <a:r>
              <a:rPr lang="en" sz="900">
                <a:solidFill>
                  <a:srgbClr val="D4D4D4"/>
                </a:solidFill>
                <a:latin typeface="Courier New"/>
                <a:ea typeface="Courier New"/>
                <a:cs typeface="Courier New"/>
                <a:sym typeface="Courier New"/>
              </a:rPr>
              <a:t> each i in </a:t>
            </a:r>
            <a:r>
              <a:rPr lang="en" sz="900">
                <a:solidFill>
                  <a:srgbClr val="B5CEA8"/>
                </a:solidFill>
                <a:latin typeface="Courier New"/>
                <a:ea typeface="Courier New"/>
                <a:cs typeface="Courier New"/>
                <a:sym typeface="Courier New"/>
              </a:rPr>
              <a:t>1</a:t>
            </a:r>
            <a:r>
              <a:rPr lang="en" sz="900">
                <a:solidFill>
                  <a:srgbClr val="D4D4D4"/>
                </a:solidFill>
                <a:latin typeface="Courier New"/>
                <a:ea typeface="Courier New"/>
                <a:cs typeface="Courier New"/>
                <a:sym typeface="Courier New"/>
              </a:rPr>
              <a:t> to </a:t>
            </a:r>
            <a:r>
              <a:rPr lang="en" sz="900">
                <a:solidFill>
                  <a:srgbClr val="B5CEA8"/>
                </a:solidFill>
                <a:latin typeface="Courier New"/>
                <a:ea typeface="Courier New"/>
                <a:cs typeface="Courier New"/>
                <a:sym typeface="Courier New"/>
              </a:rPr>
              <a:t>9</a:t>
            </a:r>
            <a:endParaRPr sz="900">
              <a:solidFill>
                <a:srgbClr val="B5CEA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isValid</a:t>
            </a:r>
            <a:r>
              <a:rPr lang="en" sz="900">
                <a:solidFill>
                  <a:srgbClr val="D4D4D4"/>
                </a:solidFill>
                <a:latin typeface="Courier New"/>
                <a:ea typeface="Courier New"/>
                <a:cs typeface="Courier New"/>
                <a:sym typeface="Courier New"/>
              </a:rPr>
              <a:t>(grid,i,x,y)){</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element</a:t>
            </a:r>
            <a:r>
              <a:rPr lang="en" sz="900">
                <a:solidFill>
                  <a:srgbClr val="D4D4D4"/>
                </a:solidFill>
                <a:latin typeface="Courier New"/>
                <a:ea typeface="Courier New"/>
                <a:cs typeface="Courier New"/>
                <a:sym typeface="Courier New"/>
              </a:rPr>
              <a:t> = i;</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whenDone</a:t>
            </a:r>
            <a:r>
              <a:rPr lang="en" sz="900">
                <a:solidFill>
                  <a:srgbClr val="D4D4D4"/>
                </a:solidFill>
                <a:latin typeface="Courier New"/>
                <a:ea typeface="Courier New"/>
                <a:cs typeface="Courier New"/>
                <a:sym typeface="Courier New"/>
              </a:rPr>
              <a:t>(grid);</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solve</a:t>
            </a:r>
            <a:r>
              <a:rPr lang="en" sz="900">
                <a:solidFill>
                  <a:srgbClr val="D4D4D4"/>
                </a:solidFill>
                <a:latin typeface="Courier New"/>
                <a:ea typeface="Courier New"/>
                <a:cs typeface="Courier New"/>
                <a:sym typeface="Courier New"/>
              </a:rPr>
              <a:t>(arr);</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element</a:t>
            </a:r>
            <a:r>
              <a:rPr lang="en" sz="900">
                <a:solidFill>
                  <a:srgbClr val="D4D4D4"/>
                </a:solidFill>
                <a:latin typeface="Courier New"/>
                <a:ea typeface="Courier New"/>
                <a:cs typeface="Courier New"/>
                <a:sym typeface="Courier New"/>
              </a:rPr>
              <a:t> =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900">
              <a:latin typeface="Lato"/>
              <a:ea typeface="Lato"/>
              <a:cs typeface="Lato"/>
              <a:sym typeface="Lato"/>
            </a:endParaRPr>
          </a:p>
        </p:txBody>
      </p:sp>
      <p:sp>
        <p:nvSpPr>
          <p:cNvPr id="163" name="Google Shape;163;p17"/>
          <p:cNvSpPr txBox="1"/>
          <p:nvPr/>
        </p:nvSpPr>
        <p:spPr>
          <a:xfrm>
            <a:off x="6302925" y="941550"/>
            <a:ext cx="2661300" cy="257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(i = </a:t>
            </a:r>
            <a:r>
              <a:rPr lang="en" sz="900">
                <a:solidFill>
                  <a:srgbClr val="B5CEA8"/>
                </a:solidFill>
                <a:latin typeface="Courier New"/>
                <a:ea typeface="Courier New"/>
                <a:cs typeface="Courier New"/>
                <a:sym typeface="Courier New"/>
              </a:rPr>
              <a:t>9</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grid</a:t>
            </a:r>
            <a:r>
              <a:rPr lang="en" sz="900">
                <a:solidFill>
                  <a:srgbClr val="D4D4D4"/>
                </a:solidFill>
                <a:latin typeface="Courier New"/>
                <a:ea typeface="Courier New"/>
                <a:cs typeface="Courier New"/>
                <a:sym typeface="Courier New"/>
              </a:rPr>
              <a:t>[i][j] =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 (no element is valid){</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grid</a:t>
            </a:r>
            <a:r>
              <a:rPr lang="en" sz="900">
                <a:solidFill>
                  <a:srgbClr val="D4D4D4"/>
                </a:solidFill>
                <a:latin typeface="Courier New"/>
                <a:ea typeface="Courier New"/>
                <a:cs typeface="Courier New"/>
                <a:sym typeface="Courier New"/>
              </a:rPr>
              <a:t>[i][j] =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return</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printGrid</a:t>
            </a:r>
            <a:r>
              <a:rPr lang="en" sz="900">
                <a:solidFill>
                  <a:srgbClr val="D4D4D4"/>
                </a:solidFill>
                <a:latin typeface="Courier New"/>
                <a:ea typeface="Courier New"/>
                <a:cs typeface="Courier New"/>
                <a:sym typeface="Courier New"/>
              </a:rPr>
              <a:t>(grid);</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exit</a:t>
            </a:r>
            <a:r>
              <a:rPr lang="en" sz="900">
                <a:solidFill>
                  <a:srgbClr val="D4D4D4"/>
                </a:solidFill>
                <a:latin typeface="Courier New"/>
                <a:ea typeface="Courier New"/>
                <a:cs typeface="Courier New"/>
                <a:sym typeface="Courier New"/>
              </a:rPr>
              <a:t>(</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latin typeface="Lato"/>
              <a:ea typeface="Lato"/>
              <a:cs typeface="Lato"/>
              <a:sym typeface="Lato"/>
            </a:endParaRPr>
          </a:p>
        </p:txBody>
      </p:sp>
      <p:cxnSp>
        <p:nvCxnSpPr>
          <p:cNvPr id="164" name="Google Shape;164;p17"/>
          <p:cNvCxnSpPr/>
          <p:nvPr/>
        </p:nvCxnSpPr>
        <p:spPr>
          <a:xfrm>
            <a:off x="3703950" y="1034925"/>
            <a:ext cx="15600" cy="37428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17"/>
          <p:cNvCxnSpPr/>
          <p:nvPr/>
        </p:nvCxnSpPr>
        <p:spPr>
          <a:xfrm>
            <a:off x="6486450" y="1034925"/>
            <a:ext cx="15600" cy="3742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Algorithm</a:t>
            </a:r>
            <a:endParaRPr/>
          </a:p>
          <a:p>
            <a:pPr indent="0" lvl="0" marL="0" rtl="0" algn="l">
              <a:spcBef>
                <a:spcPts val="0"/>
              </a:spcBef>
              <a:spcAft>
                <a:spcPts val="0"/>
              </a:spcAft>
              <a:buNone/>
            </a:pPr>
            <a:r>
              <a:rPr b="1" lang="en"/>
              <a:t>Backtracking</a:t>
            </a:r>
            <a:endParaRPr b="1"/>
          </a:p>
        </p:txBody>
      </p:sp>
      <p:sp>
        <p:nvSpPr>
          <p:cNvPr id="171" name="Google Shape;171;p18"/>
          <p:cNvSpPr txBox="1"/>
          <p:nvPr>
            <p:ph idx="1" type="body"/>
          </p:nvPr>
        </p:nvSpPr>
        <p:spPr>
          <a:xfrm>
            <a:off x="1297500" y="3034750"/>
            <a:ext cx="7038900" cy="180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Backtrack in layman’s terms refers to the retracing of steps. </a:t>
            </a:r>
            <a:endParaRPr/>
          </a:p>
          <a:p>
            <a:pPr indent="0" lvl="0" marL="0" rtl="0" algn="l">
              <a:spcBef>
                <a:spcPts val="1200"/>
              </a:spcBef>
              <a:spcAft>
                <a:spcPts val="0"/>
              </a:spcAft>
              <a:buNone/>
            </a:pPr>
            <a:r>
              <a:rPr lang="en"/>
              <a:t>In the world of computer science, b</a:t>
            </a:r>
            <a:r>
              <a:rPr lang="en"/>
              <a:t>acktracking is an algorithmic paradigm aimed at improving the time complexity of the exhaustive search technique if possible. Backtracking does not generate all possible solutions first and checks later. It tries to generate a solution and as soon as even one constraint fails, the solution is rejected and the next solution is tried.</a:t>
            </a:r>
            <a:endParaRPr/>
          </a:p>
          <a:p>
            <a:pPr indent="0" lvl="0" marL="0" rtl="0" algn="l">
              <a:spcBef>
                <a:spcPts val="1200"/>
              </a:spcBef>
              <a:spcAft>
                <a:spcPts val="1200"/>
              </a:spcAft>
              <a:buNone/>
            </a:pPr>
            <a:r>
              <a:rPr lang="en"/>
              <a:t>A backtracking algorithm tries to construct a solution incrementally, one small piece at a time. It's a systematic way of trying out different sequences of decisions until we find one that works.</a:t>
            </a:r>
            <a:endParaRPr/>
          </a:p>
        </p:txBody>
      </p:sp>
      <p:pic>
        <p:nvPicPr>
          <p:cNvPr id="172" name="Google Shape;172;p18"/>
          <p:cNvPicPr preferRelativeResize="0"/>
          <p:nvPr/>
        </p:nvPicPr>
        <p:blipFill>
          <a:blip r:embed="rId3">
            <a:alphaModFix/>
          </a:blip>
          <a:stretch>
            <a:fillRect/>
          </a:stretch>
        </p:blipFill>
        <p:spPr>
          <a:xfrm>
            <a:off x="1297500" y="1268350"/>
            <a:ext cx="4600801" cy="171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Algorithm</a:t>
            </a:r>
            <a:endParaRPr/>
          </a:p>
          <a:p>
            <a:pPr indent="0" lvl="0" marL="0" rtl="0" algn="l">
              <a:spcBef>
                <a:spcPts val="0"/>
              </a:spcBef>
              <a:spcAft>
                <a:spcPts val="0"/>
              </a:spcAft>
              <a:buNone/>
            </a:pPr>
            <a:r>
              <a:rPr b="1" lang="en"/>
              <a:t>Backtracking</a:t>
            </a:r>
            <a:endParaRPr b="1"/>
          </a:p>
          <a:p>
            <a:pPr indent="0" lvl="0" marL="0" rtl="0" algn="l">
              <a:spcBef>
                <a:spcPts val="0"/>
              </a:spcBef>
              <a:spcAft>
                <a:spcPts val="0"/>
              </a:spcAft>
              <a:buNone/>
            </a:pPr>
            <a:r>
              <a:t/>
            </a:r>
            <a:endParaRPr/>
          </a:p>
        </p:txBody>
      </p:sp>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How do we normally solve this problem?</a:t>
            </a:r>
            <a:endParaRPr sz="1400"/>
          </a:p>
          <a:p>
            <a:pPr indent="-317500" lvl="0" marL="457200" rtl="0" algn="l">
              <a:spcBef>
                <a:spcPts val="1200"/>
              </a:spcBef>
              <a:spcAft>
                <a:spcPts val="0"/>
              </a:spcAft>
              <a:buSzPts val="1400"/>
              <a:buAutoNum type="arabicPeriod"/>
            </a:pPr>
            <a:r>
              <a:rPr lang="en" sz="1400"/>
              <a:t>We select one way and try to move forward towards the destination.</a:t>
            </a:r>
            <a:endParaRPr sz="1400"/>
          </a:p>
          <a:p>
            <a:pPr indent="-317500" lvl="0" marL="457200" rtl="0" algn="l">
              <a:spcBef>
                <a:spcPts val="0"/>
              </a:spcBef>
              <a:spcAft>
                <a:spcPts val="0"/>
              </a:spcAft>
              <a:buSzPts val="1400"/>
              <a:buAutoNum type="arabicPeriod"/>
            </a:pPr>
            <a:r>
              <a:rPr lang="en" sz="1400"/>
              <a:t>What if we reach a point where we can’t move towards the destination?</a:t>
            </a:r>
            <a:endParaRPr sz="1400"/>
          </a:p>
          <a:p>
            <a:pPr indent="-317500" lvl="0" marL="457200" rtl="0" algn="l">
              <a:spcBef>
                <a:spcPts val="0"/>
              </a:spcBef>
              <a:spcAft>
                <a:spcPts val="0"/>
              </a:spcAft>
              <a:buSzPts val="1400"/>
              <a:buAutoNum type="arabicPeriod"/>
            </a:pPr>
            <a:r>
              <a:rPr lang="en" sz="1400"/>
              <a:t>We backtrack on our path and try to explore other paths.</a:t>
            </a:r>
            <a:endParaRPr sz="1400"/>
          </a:p>
          <a:p>
            <a:pPr indent="0" lvl="0" marL="0" rtl="0" algn="l">
              <a:spcBef>
                <a:spcPts val="1200"/>
              </a:spcBef>
              <a:spcAft>
                <a:spcPts val="0"/>
              </a:spcAft>
              <a:buNone/>
            </a:pPr>
            <a:r>
              <a:rPr lang="en" sz="1400"/>
              <a:t>This is the main idea of Backtracking!</a:t>
            </a:r>
            <a:endParaRPr sz="1400"/>
          </a:p>
          <a:p>
            <a:pPr indent="0" lvl="0" marL="0" rtl="0" algn="l">
              <a:spcBef>
                <a:spcPts val="1200"/>
              </a:spcBef>
              <a:spcAft>
                <a:spcPts val="1200"/>
              </a:spcAft>
              <a:buNone/>
            </a:pPr>
            <a:r>
              <a:t/>
            </a:r>
            <a:endParaRPr sz="1400"/>
          </a:p>
        </p:txBody>
      </p:sp>
      <p:pic>
        <p:nvPicPr>
          <p:cNvPr id="179" name="Google Shape;179;p19"/>
          <p:cNvPicPr preferRelativeResize="0"/>
          <p:nvPr/>
        </p:nvPicPr>
        <p:blipFill>
          <a:blip r:embed="rId3">
            <a:alphaModFix/>
          </a:blip>
          <a:stretch>
            <a:fillRect/>
          </a:stretch>
        </p:blipFill>
        <p:spPr>
          <a:xfrm>
            <a:off x="4412050" y="2779700"/>
            <a:ext cx="3486100" cy="217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4326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Algorithm</a:t>
            </a:r>
            <a:endParaRPr/>
          </a:p>
          <a:p>
            <a:pPr indent="0" lvl="0" marL="0" rtl="0" algn="l">
              <a:spcBef>
                <a:spcPts val="0"/>
              </a:spcBef>
              <a:spcAft>
                <a:spcPts val="0"/>
              </a:spcAft>
              <a:buNone/>
            </a:pPr>
            <a:r>
              <a:t/>
            </a:r>
            <a:endParaRPr/>
          </a:p>
        </p:txBody>
      </p:sp>
      <p:sp>
        <p:nvSpPr>
          <p:cNvPr id="185" name="Google Shape;185;p20"/>
          <p:cNvSpPr txBox="1"/>
          <p:nvPr>
            <p:ph idx="1" type="body"/>
          </p:nvPr>
        </p:nvSpPr>
        <p:spPr>
          <a:xfrm>
            <a:off x="1297500" y="1077325"/>
            <a:ext cx="4084500" cy="38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Like all different Backtracking problem statements, Sudokus are often solved using one by one assignment of numbers to empty cells. Before assignment variety, check whether or not it's safe to assign, make certain constant variety isn't present within the current row, current column and current 3X3 subgrid. After checking for safety, assign the quantity and then recursively check whether or not this assignment results in an answer. If the assignment doesn’t lead to an answer, then attempt succeeding </a:t>
            </a:r>
            <a:r>
              <a:rPr lang="en" sz="1400"/>
              <a:t>number</a:t>
            </a:r>
            <a:r>
              <a:rPr lang="en" sz="1400"/>
              <a:t> for the present empty cell. And if none of the numeric values (1 to 9) results in an answer, the algorithm returns false and print  no resolution exists.</a:t>
            </a:r>
            <a:endParaRPr sz="1400"/>
          </a:p>
        </p:txBody>
      </p:sp>
      <p:pic>
        <p:nvPicPr>
          <p:cNvPr id="186" name="Google Shape;186;p20"/>
          <p:cNvPicPr preferRelativeResize="0"/>
          <p:nvPr/>
        </p:nvPicPr>
        <p:blipFill rotWithShape="1">
          <a:blip r:embed="rId3">
            <a:alphaModFix/>
          </a:blip>
          <a:srcRect b="0" l="0" r="0" t="30478"/>
          <a:stretch/>
        </p:blipFill>
        <p:spPr>
          <a:xfrm>
            <a:off x="5446250" y="1726625"/>
            <a:ext cx="3515101" cy="2408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Algorithm</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 Complexity Analysis:  </a:t>
            </a:r>
            <a:endParaRPr b="1" sz="1400"/>
          </a:p>
          <a:p>
            <a:pPr indent="-311150" lvl="0" marL="457200" rtl="0" algn="l">
              <a:spcBef>
                <a:spcPts val="1200"/>
              </a:spcBef>
              <a:spcAft>
                <a:spcPts val="0"/>
              </a:spcAft>
              <a:buSzPts val="1300"/>
              <a:buChar char="●"/>
            </a:pPr>
            <a:r>
              <a:rPr b="1" lang="en"/>
              <a:t>Time complexity: </a:t>
            </a:r>
            <a:r>
              <a:rPr lang="en"/>
              <a:t>O(9^(n*n)). </a:t>
            </a:r>
            <a:endParaRPr/>
          </a:p>
          <a:p>
            <a:pPr indent="0" lvl="0" marL="457200" rtl="0" algn="l">
              <a:spcBef>
                <a:spcPts val="0"/>
              </a:spcBef>
              <a:spcAft>
                <a:spcPts val="0"/>
              </a:spcAft>
              <a:buNone/>
            </a:pPr>
            <a:r>
              <a:rPr lang="en"/>
              <a:t>For every unassigned index there are 9 possible options so the time complexity is O(9^(n*n)).</a:t>
            </a:r>
            <a:endParaRPr b="1"/>
          </a:p>
          <a:p>
            <a:pPr indent="-311150" lvl="0" marL="457200" rtl="0" algn="l">
              <a:spcBef>
                <a:spcPts val="0"/>
              </a:spcBef>
              <a:spcAft>
                <a:spcPts val="0"/>
              </a:spcAft>
              <a:buSzPts val="1300"/>
              <a:buChar char="●"/>
            </a:pPr>
            <a:r>
              <a:rPr b="1" lang="en"/>
              <a:t>Space Complexity:</a:t>
            </a:r>
            <a:r>
              <a:rPr lang="en"/>
              <a:t> O(n*n). </a:t>
            </a:r>
            <a:endParaRPr/>
          </a:p>
          <a:p>
            <a:pPr indent="0" lvl="0" marL="457200" rtl="0" algn="l">
              <a:spcBef>
                <a:spcPts val="0"/>
              </a:spcBef>
              <a:spcAft>
                <a:spcPts val="0"/>
              </a:spcAft>
              <a:buNone/>
            </a:pPr>
            <a:r>
              <a:rPr lang="en"/>
              <a:t>To store the output array a matrix is needed.</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