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85728A-83A9-4AC6-AB14-553E01FD2A90}">
  <a:tblStyle styleId="{5A85728A-83A9-4AC6-AB14-553E01FD2A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verage-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776665e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776665e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figure on the left was before we hypertuned the Logistic Regression, it shows that our data was underfitting. </a:t>
            </a:r>
            <a:r>
              <a:rPr lang="en"/>
              <a:t>Afterwards</a:t>
            </a:r>
            <a:r>
              <a:rPr lang="en"/>
              <a:t> we used GridSearchCV and Kfold </a:t>
            </a:r>
            <a:r>
              <a:rPr lang="en"/>
              <a:t>cross</a:t>
            </a:r>
            <a:r>
              <a:rPr lang="en"/>
              <a:t> validation to find the optimal parameters for the </a:t>
            </a:r>
            <a:r>
              <a:rPr lang="en"/>
              <a:t>Logistic</a:t>
            </a:r>
            <a:r>
              <a:rPr lang="en"/>
              <a:t> Regression.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e776665e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e776665e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e3f38dc5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e3f38dc5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e3f38dc56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e3f38dc56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e776665e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e776665e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Weissbock study (on more </a:t>
            </a:r>
            <a:r>
              <a:rPr lang="en"/>
              <a:t>abstract, “experimental” measurements)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These included Fenwick Close % (a statistic of possession which adds up the total shots, missed shots, and goals for and against); PDO, a statistic of luck; and 5-on-5 Goals For and Against ratio. These statistics are not as readily available and there is no historic record of them. It is only possible to find their current values on websites such as www.behindthenet.ca. Daily work was required to make sure they were collected properly, otherwise the work required to recover their values would be enormous.”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Other limitations</a:t>
            </a:r>
            <a:endParaRPr/>
          </a:p>
          <a:p>
            <a:pPr indent="-317500" lvl="1" marL="914400" rtl="0" algn="l">
              <a:spcBef>
                <a:spcPts val="0"/>
              </a:spcBef>
              <a:spcAft>
                <a:spcPts val="0"/>
              </a:spcAft>
              <a:buSzPts val="1400"/>
              <a:buChar char="-"/>
            </a:pPr>
            <a:r>
              <a:rPr lang="en"/>
              <a:t>Injuries of major players</a:t>
            </a:r>
            <a:endParaRPr/>
          </a:p>
          <a:p>
            <a:pPr indent="-317500" lvl="1" marL="914400" rtl="0" algn="l">
              <a:spcBef>
                <a:spcPts val="0"/>
              </a:spcBef>
              <a:spcAft>
                <a:spcPts val="0"/>
              </a:spcAft>
              <a:buSzPts val="1400"/>
              <a:buChar char="-"/>
            </a:pPr>
            <a:r>
              <a:rPr lang="en"/>
              <a:t>Fatigue of players from travel (something Tommy brought up in the proposal)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e3f38dc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e3f38dc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 Weissbock:</a:t>
            </a:r>
            <a:endParaRPr/>
          </a:p>
          <a:p>
            <a:pPr indent="-298450" lvl="0" marL="457200" rtl="0" algn="l">
              <a:lnSpc>
                <a:spcPct val="115000"/>
              </a:lnSpc>
              <a:spcBef>
                <a:spcPts val="0"/>
              </a:spcBef>
              <a:spcAft>
                <a:spcPts val="0"/>
              </a:spcAft>
              <a:buClr>
                <a:srgbClr val="000000"/>
              </a:buClr>
              <a:buSzPts val="1100"/>
              <a:buFont typeface="Average"/>
              <a:buChar char="●"/>
            </a:pPr>
            <a:r>
              <a:rPr lang="en">
                <a:latin typeface="Average"/>
                <a:ea typeface="Average"/>
                <a:cs typeface="Average"/>
                <a:sym typeface="Average"/>
              </a:rPr>
              <a:t>Used simple metrics such as Goal Differential, and Shot/ Save %</a:t>
            </a:r>
            <a:endParaRPr>
              <a:latin typeface="Average"/>
              <a:ea typeface="Average"/>
              <a:cs typeface="Average"/>
              <a:sym typeface="Average"/>
            </a:endParaRPr>
          </a:p>
          <a:p>
            <a:pPr indent="-298450" lvl="0" marL="457200" rtl="0" algn="l">
              <a:lnSpc>
                <a:spcPct val="115000"/>
              </a:lnSpc>
              <a:spcBef>
                <a:spcPts val="0"/>
              </a:spcBef>
              <a:spcAft>
                <a:spcPts val="0"/>
              </a:spcAft>
              <a:buClr>
                <a:srgbClr val="000000"/>
              </a:buClr>
              <a:buSzPts val="1100"/>
              <a:buFont typeface="Average"/>
              <a:buChar char="●"/>
            </a:pPr>
            <a:r>
              <a:rPr lang="en">
                <a:latin typeface="Average"/>
                <a:ea typeface="Average"/>
                <a:cs typeface="Average"/>
                <a:sym typeface="Average"/>
              </a:rPr>
              <a:t>Also used more sophisticated stats like Fenwick Close % (puck possession), and PDO (luck)</a:t>
            </a:r>
            <a:endParaRPr>
              <a:latin typeface="Average"/>
              <a:ea typeface="Average"/>
              <a:cs typeface="Average"/>
              <a:sym typeface="Average"/>
            </a:endParaRPr>
          </a:p>
          <a:p>
            <a:pPr indent="0" lvl="0" marL="0" rtl="0" algn="l">
              <a:lnSpc>
                <a:spcPct val="115000"/>
              </a:lnSpc>
              <a:spcBef>
                <a:spcPts val="1600"/>
              </a:spcBef>
              <a:spcAft>
                <a:spcPts val="0"/>
              </a:spcAft>
              <a:buNone/>
            </a:pPr>
            <a:r>
              <a:rPr lang="en">
                <a:latin typeface="Average"/>
                <a:ea typeface="Average"/>
                <a:cs typeface="Average"/>
                <a:sym typeface="Average"/>
              </a:rPr>
              <a:t>S. Bouzianis</a:t>
            </a:r>
            <a:endParaRPr>
              <a:latin typeface="Average"/>
              <a:ea typeface="Average"/>
              <a:cs typeface="Average"/>
              <a:sym typeface="Average"/>
            </a:endParaRPr>
          </a:p>
          <a:p>
            <a:pPr indent="-298450" lvl="0" marL="457200" rtl="0" algn="l">
              <a:lnSpc>
                <a:spcPct val="115000"/>
              </a:lnSpc>
              <a:spcBef>
                <a:spcPts val="1600"/>
              </a:spcBef>
              <a:spcAft>
                <a:spcPts val="0"/>
              </a:spcAft>
              <a:buClr>
                <a:srgbClr val="000000"/>
              </a:buClr>
              <a:buSzPts val="1100"/>
              <a:buFont typeface="Average"/>
              <a:buChar char="●"/>
            </a:pPr>
            <a:r>
              <a:rPr lang="en">
                <a:latin typeface="Average"/>
                <a:ea typeface="Average"/>
                <a:cs typeface="Average"/>
                <a:sym typeface="Average"/>
              </a:rPr>
              <a:t>Used similar metrics to the NHL study such as Points For and Points Against</a:t>
            </a:r>
            <a:endParaRPr>
              <a:latin typeface="Average"/>
              <a:ea typeface="Average"/>
              <a:cs typeface="Average"/>
              <a:sym typeface="Average"/>
            </a:endParaRPr>
          </a:p>
          <a:p>
            <a:pPr indent="-298450" lvl="0" marL="457200" rtl="0" algn="l">
              <a:lnSpc>
                <a:spcPct val="115000"/>
              </a:lnSpc>
              <a:spcBef>
                <a:spcPts val="0"/>
              </a:spcBef>
              <a:spcAft>
                <a:spcPts val="0"/>
              </a:spcAft>
              <a:buClr>
                <a:srgbClr val="000000"/>
              </a:buClr>
              <a:buSzPts val="1100"/>
              <a:buFont typeface="Average"/>
              <a:buChar char="●"/>
            </a:pPr>
            <a:r>
              <a:rPr lang="en">
                <a:latin typeface="Average"/>
                <a:ea typeface="Average"/>
                <a:cs typeface="Average"/>
                <a:sym typeface="Average"/>
              </a:rPr>
              <a:t>However, also used metric idiosyncratic to football such as Rushing Yards and Passing Yards</a:t>
            </a:r>
            <a:endParaRPr>
              <a:latin typeface="Average"/>
              <a:ea typeface="Average"/>
              <a:cs typeface="Average"/>
              <a:sym typeface="Averag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e3f38dc5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e3f38dc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e6b0f7a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e6b0f7a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350">
                <a:solidFill>
                  <a:srgbClr val="333333"/>
                </a:solidFill>
                <a:highlight>
                  <a:srgbClr val="F5F6F7"/>
                </a:highlight>
                <a:latin typeface="Georgia"/>
                <a:ea typeface="Georgia"/>
                <a:cs typeface="Georgia"/>
                <a:sym typeface="Georgia"/>
              </a:rPr>
              <a:t>The higher the AUC, the better the performance of the model at distinguishing between the positive and negative classes.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e3f38dc56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e3f38dc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Anar, Jodhan, Bryce, Noah, Tommy, Evan</a:t>
            </a:r>
            <a:endParaRPr/>
          </a:p>
        </p:txBody>
      </p:sp>
      <p:sp>
        <p:nvSpPr>
          <p:cNvPr id="60" name="Google Shape;60;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Predicting NHL Outcomes via ML</a:t>
            </a:r>
            <a:endParaRPr sz="4000"/>
          </a:p>
          <a:p>
            <a:pPr indent="0" lvl="0" marL="0" rtl="0" algn="ctr">
              <a:spcBef>
                <a:spcPts val="0"/>
              </a:spcBef>
              <a:spcAft>
                <a:spcPts val="0"/>
              </a:spcAft>
              <a:buNone/>
            </a:pPr>
            <a:r>
              <a:rPr lang="en" sz="3300"/>
              <a:t>Neural Networks </a:t>
            </a:r>
            <a:r>
              <a:rPr lang="en" sz="3300"/>
              <a:t>vs </a:t>
            </a:r>
            <a:r>
              <a:rPr lang="en" sz="3300"/>
              <a:t>Logistic Regression</a:t>
            </a:r>
            <a:endParaRPr sz="33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9" name="Shape 139"/>
        <p:cNvGrpSpPr/>
        <p:nvPr/>
      </p:nvGrpSpPr>
      <p:grpSpPr>
        <a:xfrm>
          <a:off x="0" y="0"/>
          <a:ext cx="0" cy="0"/>
          <a:chOff x="0" y="0"/>
          <a:chExt cx="0" cy="0"/>
        </a:xfrm>
      </p:grpSpPr>
      <p:sp>
        <p:nvSpPr>
          <p:cNvPr id="140" name="Google Shape;140;p22"/>
          <p:cNvSpPr txBox="1"/>
          <p:nvPr>
            <p:ph idx="1" type="body"/>
          </p:nvPr>
        </p:nvSpPr>
        <p:spPr>
          <a:xfrm>
            <a:off x="988963" y="3820975"/>
            <a:ext cx="2798100" cy="12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rPr>
              <a:t>Before Hyperparameter Tuning:</a:t>
            </a:r>
            <a:endParaRPr b="1" sz="1200">
              <a:solidFill>
                <a:srgbClr val="666666"/>
              </a:solidFill>
            </a:endParaRPr>
          </a:p>
          <a:p>
            <a:pPr indent="0" lvl="0" marL="0" rtl="0" algn="l">
              <a:spcBef>
                <a:spcPts val="1600"/>
              </a:spcBef>
              <a:spcAft>
                <a:spcPts val="0"/>
              </a:spcAft>
              <a:buNone/>
            </a:pPr>
            <a:r>
              <a:rPr lang="en" sz="1200">
                <a:solidFill>
                  <a:srgbClr val="666666"/>
                </a:solidFill>
              </a:rPr>
              <a:t>Train Accuracy: 0.6239168110918544</a:t>
            </a:r>
            <a:endParaRPr sz="1200">
              <a:solidFill>
                <a:srgbClr val="666666"/>
              </a:solidFill>
            </a:endParaRPr>
          </a:p>
          <a:p>
            <a:pPr indent="0" lvl="0" marL="0" rtl="0" algn="l">
              <a:spcBef>
                <a:spcPts val="1600"/>
              </a:spcBef>
              <a:spcAft>
                <a:spcPts val="1600"/>
              </a:spcAft>
              <a:buNone/>
            </a:pPr>
            <a:r>
              <a:rPr lang="en" sz="1200">
                <a:solidFill>
                  <a:srgbClr val="666666"/>
                </a:solidFill>
              </a:rPr>
              <a:t>Test Accuracy: 0.628175519630485</a:t>
            </a:r>
            <a:endParaRPr sz="1200"/>
          </a:p>
        </p:txBody>
      </p:sp>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Logistic Regression Learning Curves</a:t>
            </a:r>
            <a:endParaRPr>
              <a:solidFill>
                <a:schemeClr val="lt1"/>
              </a:solidFill>
            </a:endParaRPr>
          </a:p>
        </p:txBody>
      </p:sp>
      <p:pic>
        <p:nvPicPr>
          <p:cNvPr id="142" name="Google Shape;142;p22"/>
          <p:cNvPicPr preferRelativeResize="0"/>
          <p:nvPr/>
        </p:nvPicPr>
        <p:blipFill>
          <a:blip r:embed="rId3">
            <a:alphaModFix/>
          </a:blip>
          <a:stretch>
            <a:fillRect/>
          </a:stretch>
        </p:blipFill>
        <p:spPr>
          <a:xfrm>
            <a:off x="4696500" y="1071300"/>
            <a:ext cx="4000500" cy="2705100"/>
          </a:xfrm>
          <a:prstGeom prst="rect">
            <a:avLst/>
          </a:prstGeom>
          <a:noFill/>
          <a:ln>
            <a:noFill/>
          </a:ln>
        </p:spPr>
      </p:pic>
      <p:pic>
        <p:nvPicPr>
          <p:cNvPr id="143" name="Google Shape;143;p22"/>
          <p:cNvPicPr preferRelativeResize="0"/>
          <p:nvPr/>
        </p:nvPicPr>
        <p:blipFill>
          <a:blip r:embed="rId4">
            <a:alphaModFix/>
          </a:blip>
          <a:stretch>
            <a:fillRect/>
          </a:stretch>
        </p:blipFill>
        <p:spPr>
          <a:xfrm>
            <a:off x="421100" y="1066800"/>
            <a:ext cx="3933825" cy="2705100"/>
          </a:xfrm>
          <a:prstGeom prst="rect">
            <a:avLst/>
          </a:prstGeom>
          <a:noFill/>
          <a:ln>
            <a:noFill/>
          </a:ln>
        </p:spPr>
      </p:pic>
      <p:sp>
        <p:nvSpPr>
          <p:cNvPr id="144" name="Google Shape;144;p22"/>
          <p:cNvSpPr txBox="1"/>
          <p:nvPr>
            <p:ph idx="2" type="body"/>
          </p:nvPr>
        </p:nvSpPr>
        <p:spPr>
          <a:xfrm>
            <a:off x="5385450" y="3846475"/>
            <a:ext cx="2622600" cy="11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rPr>
              <a:t>After Hyperparameter </a:t>
            </a:r>
            <a:r>
              <a:rPr b="1" lang="en" sz="1200">
                <a:solidFill>
                  <a:srgbClr val="666666"/>
                </a:solidFill>
              </a:rPr>
              <a:t>Tuning:</a:t>
            </a:r>
            <a:endParaRPr b="1" sz="1200">
              <a:solidFill>
                <a:srgbClr val="666666"/>
              </a:solidFill>
            </a:endParaRPr>
          </a:p>
          <a:p>
            <a:pPr indent="0" lvl="0" marL="0" rtl="0" algn="l">
              <a:spcBef>
                <a:spcPts val="1600"/>
              </a:spcBef>
              <a:spcAft>
                <a:spcPts val="0"/>
              </a:spcAft>
              <a:buNone/>
            </a:pPr>
            <a:r>
              <a:rPr lang="en" sz="1200">
                <a:solidFill>
                  <a:srgbClr val="666666"/>
                </a:solidFill>
              </a:rPr>
              <a:t>Train Accuracy: 0.634315424610052 </a:t>
            </a:r>
            <a:endParaRPr sz="1200">
              <a:solidFill>
                <a:srgbClr val="666666"/>
              </a:solidFill>
            </a:endParaRPr>
          </a:p>
          <a:p>
            <a:pPr indent="0" lvl="0" marL="0" rtl="0" algn="l">
              <a:spcBef>
                <a:spcPts val="1600"/>
              </a:spcBef>
              <a:spcAft>
                <a:spcPts val="1600"/>
              </a:spcAft>
              <a:buNone/>
            </a:pPr>
            <a:r>
              <a:rPr lang="en" sz="1200">
                <a:solidFill>
                  <a:srgbClr val="666666"/>
                </a:solidFill>
              </a:rPr>
              <a:t>Test Accuracy: 0.6327944572748267</a:t>
            </a:r>
            <a:endParaRPr sz="12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ROC Curves</a:t>
            </a:r>
            <a:endParaRPr>
              <a:solidFill>
                <a:schemeClr val="lt1"/>
              </a:solidFill>
            </a:endParaRPr>
          </a:p>
        </p:txBody>
      </p:sp>
      <p:pic>
        <p:nvPicPr>
          <p:cNvPr id="150" name="Google Shape;150;p23"/>
          <p:cNvPicPr preferRelativeResize="0"/>
          <p:nvPr/>
        </p:nvPicPr>
        <p:blipFill>
          <a:blip r:embed="rId3">
            <a:alphaModFix/>
          </a:blip>
          <a:stretch>
            <a:fillRect/>
          </a:stretch>
        </p:blipFill>
        <p:spPr>
          <a:xfrm>
            <a:off x="193500" y="1465275"/>
            <a:ext cx="4247525" cy="2530825"/>
          </a:xfrm>
          <a:prstGeom prst="rect">
            <a:avLst/>
          </a:prstGeom>
          <a:noFill/>
          <a:ln>
            <a:noFill/>
          </a:ln>
        </p:spPr>
      </p:pic>
      <p:pic>
        <p:nvPicPr>
          <p:cNvPr id="151" name="Google Shape;151;p23"/>
          <p:cNvPicPr preferRelativeResize="0"/>
          <p:nvPr/>
        </p:nvPicPr>
        <p:blipFill>
          <a:blip r:embed="rId4">
            <a:alphaModFix/>
          </a:blip>
          <a:stretch>
            <a:fillRect/>
          </a:stretch>
        </p:blipFill>
        <p:spPr>
          <a:xfrm>
            <a:off x="4665725" y="1465275"/>
            <a:ext cx="4218674" cy="253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 Validation and Hyperparameter Tuning</a:t>
            </a:r>
            <a:endParaRPr/>
          </a:p>
        </p:txBody>
      </p:sp>
      <p:sp>
        <p:nvSpPr>
          <p:cNvPr id="157" name="Google Shape;157;p24"/>
          <p:cNvSpPr txBox="1"/>
          <p:nvPr>
            <p:ph idx="1" type="body"/>
          </p:nvPr>
        </p:nvSpPr>
        <p:spPr>
          <a:xfrm>
            <a:off x="311700" y="1152475"/>
            <a:ext cx="8356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would have nested for-loops to go through the variety of the parameters.</a:t>
            </a:r>
            <a:endParaRPr/>
          </a:p>
          <a:p>
            <a:pPr indent="-317500" lvl="0" marL="457200" rtl="0" algn="l">
              <a:spcBef>
                <a:spcPts val="0"/>
              </a:spcBef>
              <a:spcAft>
                <a:spcPts val="0"/>
              </a:spcAft>
              <a:buSzPts val="1400"/>
              <a:buChar char="●"/>
            </a:pPr>
            <a:r>
              <a:rPr lang="en"/>
              <a:t>For each set of params we used K-fold cross validation.</a:t>
            </a:r>
            <a:endParaRPr/>
          </a:p>
          <a:p>
            <a:pPr indent="-317500" lvl="0" marL="457200" rtl="0" algn="l">
              <a:spcBef>
                <a:spcPts val="0"/>
              </a:spcBef>
              <a:spcAft>
                <a:spcPts val="0"/>
              </a:spcAft>
              <a:buSzPts val="1400"/>
              <a:buChar char="●"/>
            </a:pPr>
            <a:r>
              <a:rPr lang="en"/>
              <a:t>We set K=5 to get a recommended 80/20 split for train/validation sets.</a:t>
            </a:r>
            <a:endParaRPr/>
          </a:p>
          <a:p>
            <a:pPr indent="-317500" lvl="0" marL="457200" rtl="0" algn="l">
              <a:spcBef>
                <a:spcPts val="0"/>
              </a:spcBef>
              <a:spcAft>
                <a:spcPts val="0"/>
              </a:spcAft>
              <a:buSzPts val="1400"/>
              <a:buChar char="●"/>
            </a:pPr>
            <a:r>
              <a:rPr lang="en"/>
              <a:t>Then we will test our parameters on the 5 folds below ad and calculate the average accuracy.</a:t>
            </a:r>
            <a:endParaRPr/>
          </a:p>
          <a:p>
            <a:pPr indent="-317500" lvl="0" marL="457200" rtl="0" algn="l">
              <a:spcBef>
                <a:spcPts val="0"/>
              </a:spcBef>
              <a:spcAft>
                <a:spcPts val="0"/>
              </a:spcAft>
              <a:buSzPts val="1400"/>
              <a:buChar char="●"/>
            </a:pPr>
            <a:r>
              <a:rPr lang="en"/>
              <a:t>After iterating through the </a:t>
            </a:r>
            <a:r>
              <a:rPr lang="en"/>
              <a:t>multitude</a:t>
            </a:r>
            <a:r>
              <a:rPr lang="en"/>
              <a:t> of parameters, the best ones were selected.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58" name="Google Shape;158;p24"/>
          <p:cNvGraphicFramePr/>
          <p:nvPr/>
        </p:nvGraphicFramePr>
        <p:xfrm>
          <a:off x="753900" y="3304700"/>
          <a:ext cx="3000000" cy="3000000"/>
        </p:xfrm>
        <a:graphic>
          <a:graphicData uri="http://schemas.openxmlformats.org/drawingml/2006/table">
            <a:tbl>
              <a:tblPr>
                <a:noFill/>
                <a:tableStyleId>{5A85728A-83A9-4AC6-AB14-553E01FD2A90}</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a:t>Train</a:t>
                      </a:r>
                      <a:endParaRPr/>
                    </a:p>
                  </a:txBody>
                  <a:tcPr marT="91425" marB="91425" marR="91425" marL="91425">
                    <a:solidFill>
                      <a:srgbClr val="3C78D8"/>
                    </a:solidFill>
                  </a:tcPr>
                </a:tc>
                <a:tc>
                  <a:txBody>
                    <a:bodyPr/>
                    <a:lstStyle/>
                    <a:p>
                      <a:pPr indent="0" lvl="0" marL="0" rtl="0" algn="ctr">
                        <a:spcBef>
                          <a:spcPts val="0"/>
                        </a:spcBef>
                        <a:spcAft>
                          <a:spcPts val="0"/>
                        </a:spcAft>
                        <a:buNone/>
                      </a:pPr>
                      <a:r>
                        <a:rPr lang="en"/>
                        <a:t>Train</a:t>
                      </a:r>
                      <a:endParaRPr/>
                    </a:p>
                  </a:txBody>
                  <a:tcPr marT="91425" marB="91425" marR="91425" marL="91425">
                    <a:solidFill>
                      <a:srgbClr val="3C78D8"/>
                    </a:solidFill>
                  </a:tcPr>
                </a:tc>
                <a:tc>
                  <a:txBody>
                    <a:bodyPr/>
                    <a:lstStyle/>
                    <a:p>
                      <a:pPr indent="0" lvl="0" marL="0" rtl="0" algn="ctr">
                        <a:spcBef>
                          <a:spcPts val="0"/>
                        </a:spcBef>
                        <a:spcAft>
                          <a:spcPts val="0"/>
                        </a:spcAft>
                        <a:buNone/>
                      </a:pPr>
                      <a:r>
                        <a:rPr lang="en"/>
                        <a:t>Validation</a:t>
                      </a:r>
                      <a:endParaRPr/>
                    </a:p>
                  </a:txBody>
                  <a:tcPr marT="91425" marB="91425" marR="91425" marL="91425">
                    <a:solidFill>
                      <a:srgbClr val="6AA84F"/>
                    </a:solidFill>
                  </a:tcPr>
                </a:tc>
                <a:tc>
                  <a:txBody>
                    <a:bodyPr/>
                    <a:lstStyle/>
                    <a:p>
                      <a:pPr indent="0" lvl="0" marL="0" rtl="0" algn="ctr">
                        <a:spcBef>
                          <a:spcPts val="0"/>
                        </a:spcBef>
                        <a:spcAft>
                          <a:spcPts val="0"/>
                        </a:spcAft>
                        <a:buNone/>
                      </a:pPr>
                      <a:r>
                        <a:rPr lang="en"/>
                        <a:t>Train</a:t>
                      </a:r>
                      <a:endParaRPr/>
                    </a:p>
                  </a:txBody>
                  <a:tcPr marT="91425" marB="91425" marR="91425" marL="91425">
                    <a:solidFill>
                      <a:srgbClr val="3C78D8"/>
                    </a:solidFill>
                  </a:tcPr>
                </a:tc>
                <a:tc>
                  <a:txBody>
                    <a:bodyPr/>
                    <a:lstStyle/>
                    <a:p>
                      <a:pPr indent="0" lvl="0" marL="0" rtl="0" algn="ctr">
                        <a:spcBef>
                          <a:spcPts val="0"/>
                        </a:spcBef>
                        <a:spcAft>
                          <a:spcPts val="0"/>
                        </a:spcAft>
                        <a:buNone/>
                      </a:pPr>
                      <a:r>
                        <a:rPr lang="en"/>
                        <a:t>Train</a:t>
                      </a:r>
                      <a:endParaRPr/>
                    </a:p>
                  </a:txBody>
                  <a:tcPr marT="91425" marB="91425" marR="91425" marL="91425">
                    <a:solidFill>
                      <a:srgbClr val="3C78D8"/>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Vs Logistic Regression </a:t>
            </a:r>
            <a:endParaRPr/>
          </a:p>
        </p:txBody>
      </p:sp>
      <p:sp>
        <p:nvSpPr>
          <p:cNvPr id="164" name="Google Shape;164;p25"/>
          <p:cNvSpPr txBox="1"/>
          <p:nvPr>
            <p:ph idx="4294967295" type="body"/>
          </p:nvPr>
        </p:nvSpPr>
        <p:spPr>
          <a:xfrm>
            <a:off x="271825"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0" lvl="0" marL="0" rtl="0" algn="l">
              <a:spcBef>
                <a:spcPts val="1600"/>
              </a:spcBef>
              <a:spcAft>
                <a:spcPts val="1600"/>
              </a:spcAft>
              <a:buNone/>
            </a:pPr>
            <a:r>
              <a:rPr lang="en" sz="1600"/>
              <a:t>After tuning hyperparameters for both methods, we </a:t>
            </a:r>
            <a:r>
              <a:rPr lang="en" sz="1600"/>
              <a:t>concluded</a:t>
            </a:r>
            <a:r>
              <a:rPr lang="en" sz="1600"/>
              <a:t> that </a:t>
            </a:r>
            <a:r>
              <a:rPr lang="en" sz="1600"/>
              <a:t>Logistic Regression had a slight edge for both training and testing accuracy</a:t>
            </a:r>
            <a:endParaRPr sz="1600"/>
          </a:p>
        </p:txBody>
      </p:sp>
      <p:sp>
        <p:nvSpPr>
          <p:cNvPr id="165" name="Google Shape;165;p25"/>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66" name="Google Shape;166;p25"/>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67" name="Google Shape;167;p25"/>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168" name="Google Shape;168;p25" title="Points scored"/>
          <p:cNvPicPr preferRelativeResize="0"/>
          <p:nvPr/>
        </p:nvPicPr>
        <p:blipFill>
          <a:blip r:embed="rId3">
            <a:alphaModFix/>
          </a:blip>
          <a:stretch>
            <a:fillRect/>
          </a:stretch>
        </p:blipFill>
        <p:spPr>
          <a:xfrm>
            <a:off x="4342775" y="1152475"/>
            <a:ext cx="4326576" cy="2675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74" name="Google Shape;17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With 63.3% test accuracy, Logistic Regression had the most successful results. It is 13.3% above the expected guessing likelihood, which makes it very statistically significant. Neural Network got 61.2% on test accuracy.</a:t>
            </a:r>
            <a:endParaRPr sz="1600"/>
          </a:p>
          <a:p>
            <a:pPr indent="0" lvl="0" marL="0" rtl="0" algn="l">
              <a:spcBef>
                <a:spcPts val="1600"/>
              </a:spcBef>
              <a:spcAft>
                <a:spcPts val="0"/>
              </a:spcAft>
              <a:buNone/>
            </a:pPr>
            <a:r>
              <a:rPr lang="en" sz="1600"/>
              <a:t>Utilizing a binomial cumulative distribution, we are 99.2% confident of at least breaking even when betting on every game a team plays through a season with our logistic regression algorithm.</a:t>
            </a:r>
            <a:endParaRPr sz="1600"/>
          </a:p>
          <a:p>
            <a:pPr indent="0" lvl="0" marL="0" rtl="0" algn="l">
              <a:spcBef>
                <a:spcPts val="1600"/>
              </a:spcBef>
              <a:spcAft>
                <a:spcPts val="0"/>
              </a:spcAft>
              <a:buNone/>
            </a:pPr>
            <a:r>
              <a:rPr lang="en" sz="1600"/>
              <a:t>Below are three example predictions that the system made.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5" name="Google Shape;175;p26"/>
          <p:cNvPicPr preferRelativeResize="0"/>
          <p:nvPr/>
        </p:nvPicPr>
        <p:blipFill rotWithShape="1">
          <a:blip r:embed="rId3">
            <a:alphaModFix/>
          </a:blip>
          <a:srcRect b="3609" l="0" r="0" t="3609"/>
          <a:stretch/>
        </p:blipFill>
        <p:spPr>
          <a:xfrm>
            <a:off x="406926" y="3455350"/>
            <a:ext cx="7852974" cy="139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i="1" lang="en"/>
              <a:t>Data size limitations</a:t>
            </a:r>
            <a:r>
              <a:rPr b="1" lang="en"/>
              <a:t>.</a:t>
            </a:r>
            <a:r>
              <a:rPr lang="en"/>
              <a:t> We only trained the data on one </a:t>
            </a:r>
            <a:r>
              <a:rPr lang="en"/>
              <a:t>season. Thus, we cannot be entirely confident our 63.3% accuracy result would hold through other seasons.</a:t>
            </a:r>
            <a:endParaRPr/>
          </a:p>
          <a:p>
            <a:pPr indent="-342900" lvl="0" marL="457200" rtl="0" algn="l">
              <a:spcBef>
                <a:spcPts val="1000"/>
              </a:spcBef>
              <a:spcAft>
                <a:spcPts val="0"/>
              </a:spcAft>
              <a:buSzPts val="1800"/>
              <a:buFont typeface="Arial"/>
              <a:buAutoNum type="arabicPeriod"/>
            </a:pPr>
            <a:r>
              <a:rPr b="1" i="1" lang="en"/>
              <a:t>Uncontrollable variables. </a:t>
            </a:r>
            <a:r>
              <a:rPr lang="en"/>
              <a:t>Example: A strong player getting injured is not reflected in the data. </a:t>
            </a:r>
            <a:endParaRPr/>
          </a:p>
          <a:p>
            <a:pPr indent="-342900" lvl="0" marL="457200" rtl="0" algn="l">
              <a:spcBef>
                <a:spcPts val="1000"/>
              </a:spcBef>
              <a:spcAft>
                <a:spcPts val="0"/>
              </a:spcAft>
              <a:buSzPts val="1800"/>
              <a:buAutoNum type="arabicPeriod"/>
            </a:pPr>
            <a:r>
              <a:rPr b="1" i="1" lang="en"/>
              <a:t>Unreliability of initial training data</a:t>
            </a:r>
            <a:r>
              <a:rPr lang="en"/>
              <a:t>. Initially the training is done based on small data samples which can lead to inaccuracies in early stages of learning. The weight of the first game has equivalent weight to the last game, despite these drawbacks.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2" type="body"/>
          </p:nvPr>
        </p:nvSpPr>
        <p:spPr>
          <a:xfrm>
            <a:off x="4666800" y="451875"/>
            <a:ext cx="4477200" cy="26886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b="1" lang="en" sz="1600"/>
              <a:t>Goal:</a:t>
            </a:r>
            <a:r>
              <a:rPr lang="en" sz="1600"/>
              <a:t> predict outcomes of NHL games using prior/current statistics of the two opposing teams.</a:t>
            </a:r>
            <a:endParaRPr sz="1600"/>
          </a:p>
          <a:p>
            <a:pPr indent="-330200" lvl="0" marL="457200" rtl="0" algn="l">
              <a:spcBef>
                <a:spcPts val="0"/>
              </a:spcBef>
              <a:spcAft>
                <a:spcPts val="0"/>
              </a:spcAft>
              <a:buSzPts val="1600"/>
              <a:buChar char="●"/>
            </a:pPr>
            <a:r>
              <a:rPr b="1" lang="en" sz="1600"/>
              <a:t>Purpose:</a:t>
            </a:r>
            <a:r>
              <a:rPr lang="en" sz="1600"/>
              <a:t> assist gambling industry</a:t>
            </a:r>
            <a:endParaRPr sz="1600"/>
          </a:p>
          <a:p>
            <a:pPr indent="-330200" lvl="0" marL="457200" rtl="0" algn="l">
              <a:spcBef>
                <a:spcPts val="0"/>
              </a:spcBef>
              <a:spcAft>
                <a:spcPts val="0"/>
              </a:spcAft>
              <a:buSzPts val="1600"/>
              <a:buChar char="●"/>
            </a:pPr>
            <a:r>
              <a:rPr b="1" lang="en" sz="1600"/>
              <a:t>Threshold</a:t>
            </a:r>
            <a:r>
              <a:rPr lang="en" sz="1600"/>
              <a:t>: </a:t>
            </a:r>
            <a:r>
              <a:rPr lang="en" sz="1600"/>
              <a:t>For results to be considered statistically significant, average result success needs to perform better than chance (50%)</a:t>
            </a:r>
            <a:endParaRPr sz="1600"/>
          </a:p>
        </p:txBody>
      </p:sp>
      <p:sp>
        <p:nvSpPr>
          <p:cNvPr id="66" name="Google Shape;66;p1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Description</a:t>
            </a:r>
            <a:endParaRPr/>
          </a:p>
        </p:txBody>
      </p:sp>
      <p:pic>
        <p:nvPicPr>
          <p:cNvPr id="67" name="Google Shape;67;p14"/>
          <p:cNvPicPr preferRelativeResize="0"/>
          <p:nvPr/>
        </p:nvPicPr>
        <p:blipFill>
          <a:blip r:embed="rId3">
            <a:alphaModFix/>
          </a:blip>
          <a:stretch>
            <a:fillRect/>
          </a:stretch>
        </p:blipFill>
        <p:spPr>
          <a:xfrm>
            <a:off x="6170626" y="3004131"/>
            <a:ext cx="1469550" cy="1685101"/>
          </a:xfrm>
          <a:prstGeom prst="rect">
            <a:avLst/>
          </a:prstGeom>
          <a:noFill/>
          <a:ln>
            <a:noFill/>
          </a:ln>
          <a:effectLst>
            <a:outerShdw blurRad="57150" rotWithShape="0" algn="bl" dir="5400000" dist="19050">
              <a:srgbClr val="000000">
                <a:alpha val="50000"/>
              </a:srgbClr>
            </a:outerShdw>
          </a:effectLst>
        </p:spPr>
      </p:pic>
      <p:sp>
        <p:nvSpPr>
          <p:cNvPr id="68" name="Google Shape;68;p14"/>
          <p:cNvSpPr/>
          <p:nvPr/>
        </p:nvSpPr>
        <p:spPr>
          <a:xfrm>
            <a:off x="4927775" y="4184625"/>
            <a:ext cx="910500" cy="504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4810125" y="148950"/>
            <a:ext cx="4086900" cy="46023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Average"/>
              <a:ea typeface="Average"/>
              <a:cs typeface="Average"/>
              <a:sym typeface="Average"/>
            </a:endParaRPr>
          </a:p>
          <a:p>
            <a:pPr indent="0" lvl="0" marL="0" rtl="0" algn="ctr">
              <a:spcBef>
                <a:spcPts val="0"/>
              </a:spcBef>
              <a:spcAft>
                <a:spcPts val="0"/>
              </a:spcAft>
              <a:buNone/>
            </a:pPr>
            <a:r>
              <a:rPr lang="en" sz="3500">
                <a:solidFill>
                  <a:srgbClr val="FFFFFF"/>
                </a:solidFill>
                <a:latin typeface="Oswald"/>
                <a:ea typeface="Oswald"/>
                <a:cs typeface="Oswald"/>
                <a:sym typeface="Oswald"/>
              </a:rPr>
              <a:t>Neural Network</a:t>
            </a:r>
            <a:endParaRPr sz="3500">
              <a:solidFill>
                <a:srgbClr val="FFFFFF"/>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317500" lvl="0" marL="457200" rtl="0" algn="l">
              <a:spcBef>
                <a:spcPts val="0"/>
              </a:spcBef>
              <a:spcAft>
                <a:spcPts val="0"/>
              </a:spcAft>
              <a:buClr>
                <a:srgbClr val="FFFFFF"/>
              </a:buClr>
              <a:buSzPts val="1400"/>
              <a:buFont typeface="Average"/>
              <a:buChar char="●"/>
            </a:pPr>
            <a:r>
              <a:rPr lang="en">
                <a:solidFill>
                  <a:srgbClr val="FFFFFF"/>
                </a:solidFill>
                <a:latin typeface="Average"/>
                <a:ea typeface="Average"/>
                <a:cs typeface="Average"/>
                <a:sym typeface="Average"/>
              </a:rPr>
              <a:t>In our observed studies, Neural Networks were the best-performing method of classification for both solo and team sports</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317500" lvl="0" marL="457200" rtl="0" algn="l">
              <a:spcBef>
                <a:spcPts val="0"/>
              </a:spcBef>
              <a:spcAft>
                <a:spcPts val="0"/>
              </a:spcAft>
              <a:buClr>
                <a:srgbClr val="FFFFFF"/>
              </a:buClr>
              <a:buSzPts val="1400"/>
              <a:buFont typeface="Average"/>
              <a:buChar char="●"/>
            </a:pPr>
            <a:r>
              <a:rPr lang="en">
                <a:solidFill>
                  <a:srgbClr val="FFFFFF"/>
                </a:solidFill>
                <a:latin typeface="Average"/>
                <a:ea typeface="Average"/>
                <a:cs typeface="Average"/>
                <a:sym typeface="Average"/>
              </a:rPr>
              <a:t>General purpose method that is also very complex in nature</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74" name="Google Shape;74;p15"/>
          <p:cNvPicPr preferRelativeResize="0"/>
          <p:nvPr/>
        </p:nvPicPr>
        <p:blipFill>
          <a:blip r:embed="rId3">
            <a:alphaModFix/>
          </a:blip>
          <a:stretch>
            <a:fillRect/>
          </a:stretch>
        </p:blipFill>
        <p:spPr>
          <a:xfrm>
            <a:off x="5790413" y="1076638"/>
            <a:ext cx="2126330" cy="1337075"/>
          </a:xfrm>
          <a:prstGeom prst="rect">
            <a:avLst/>
          </a:prstGeom>
          <a:noFill/>
          <a:ln>
            <a:noFill/>
          </a:ln>
          <a:effectLst>
            <a:outerShdw blurRad="71438" rotWithShape="0" algn="bl" dir="3600000" dist="95250">
              <a:srgbClr val="000000">
                <a:alpha val="50000"/>
              </a:srgbClr>
            </a:outerShdw>
          </a:effectLst>
        </p:spPr>
      </p:pic>
      <p:pic>
        <p:nvPicPr>
          <p:cNvPr id="75" name="Google Shape;75;p15"/>
          <p:cNvPicPr preferRelativeResize="0"/>
          <p:nvPr/>
        </p:nvPicPr>
        <p:blipFill>
          <a:blip r:embed="rId4">
            <a:alphaModFix/>
          </a:blip>
          <a:stretch>
            <a:fillRect/>
          </a:stretch>
        </p:blipFill>
        <p:spPr>
          <a:xfrm>
            <a:off x="1543559" y="1076650"/>
            <a:ext cx="2126325" cy="1275790"/>
          </a:xfrm>
          <a:prstGeom prst="rect">
            <a:avLst/>
          </a:prstGeom>
          <a:noFill/>
          <a:ln>
            <a:noFill/>
          </a:ln>
        </p:spPr>
      </p:pic>
      <p:sp>
        <p:nvSpPr>
          <p:cNvPr id="76" name="Google Shape;76;p15"/>
          <p:cNvSpPr txBox="1"/>
          <p:nvPr>
            <p:ph type="title"/>
          </p:nvPr>
        </p:nvSpPr>
        <p:spPr>
          <a:xfrm>
            <a:off x="4810125" y="126600"/>
            <a:ext cx="4129500" cy="4624500"/>
          </a:xfrm>
          <a:prstGeom prst="rect">
            <a:avLst/>
          </a:prstGeom>
          <a:solidFill>
            <a:srgbClr val="FFF2CC"/>
          </a:solidFill>
        </p:spPr>
        <p:txBody>
          <a:bodyPr anchorCtr="0" anchor="ctr" bIns="91425" lIns="91425" spcFirstLastPara="1" rIns="91425" wrap="square" tIns="91425">
            <a:noAutofit/>
          </a:bodyPr>
          <a:lstStyle/>
          <a:p>
            <a:pPr indent="0" lvl="0" marL="0" rtl="0" algn="ctr">
              <a:lnSpc>
                <a:spcPct val="100000"/>
              </a:lnSpc>
              <a:spcBef>
                <a:spcPts val="1500"/>
              </a:spcBef>
              <a:spcAft>
                <a:spcPts val="0"/>
              </a:spcAft>
              <a:buNone/>
            </a:pPr>
            <a:r>
              <a:rPr lang="en" sz="3500"/>
              <a:t>Logistic Regression</a:t>
            </a:r>
            <a:endParaRPr sz="3500"/>
          </a:p>
          <a:p>
            <a:pPr indent="0" lvl="0" marL="0" rtl="0" algn="l">
              <a:spcBef>
                <a:spcPts val="0"/>
              </a:spcBef>
              <a:spcAft>
                <a:spcPts val="0"/>
              </a:spcAft>
              <a:buNone/>
            </a:pPr>
            <a:r>
              <a:t/>
            </a:r>
            <a:endParaRPr sz="4900"/>
          </a:p>
          <a:p>
            <a:pPr indent="0" lvl="0" marL="0" rtl="0" algn="l">
              <a:spcBef>
                <a:spcPts val="0"/>
              </a:spcBef>
              <a:spcAft>
                <a:spcPts val="0"/>
              </a:spcAft>
              <a:buNone/>
            </a:pPr>
            <a:r>
              <a:t/>
            </a:r>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317500" lvl="0" marL="457200" rtl="0" algn="l">
              <a:spcBef>
                <a:spcPts val="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Not used in the studies we looked at for NHL, only NFL study</a:t>
            </a:r>
            <a:endParaRPr sz="1400">
              <a:solidFill>
                <a:srgbClr val="000000"/>
              </a:solidFill>
              <a:latin typeface="Average"/>
              <a:ea typeface="Average"/>
              <a:cs typeface="Average"/>
              <a:sym typeface="Average"/>
            </a:endParaRPr>
          </a:p>
          <a:p>
            <a:pPr indent="0" lvl="0" marL="457200" rtl="0" algn="l">
              <a:spcBef>
                <a:spcPts val="0"/>
              </a:spcBef>
              <a:spcAft>
                <a:spcPts val="0"/>
              </a:spcAft>
              <a:buNone/>
            </a:pPr>
            <a:r>
              <a:t/>
            </a:r>
            <a:endParaRPr sz="1400">
              <a:solidFill>
                <a:srgbClr val="000000"/>
              </a:solidFill>
              <a:latin typeface="Average"/>
              <a:ea typeface="Average"/>
              <a:cs typeface="Average"/>
              <a:sym typeface="Average"/>
            </a:endParaRPr>
          </a:p>
          <a:p>
            <a:pPr indent="-317500" lvl="0" marL="457200" rtl="0" algn="l">
              <a:spcBef>
                <a:spcPts val="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Much simpler than a multilayer neural network and performs well when data is linearly separable.</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a:p>
        </p:txBody>
      </p:sp>
      <p:pic>
        <p:nvPicPr>
          <p:cNvPr id="77" name="Google Shape;77;p15"/>
          <p:cNvPicPr preferRelativeResize="0"/>
          <p:nvPr/>
        </p:nvPicPr>
        <p:blipFill>
          <a:blip r:embed="rId4">
            <a:alphaModFix/>
          </a:blip>
          <a:stretch>
            <a:fillRect/>
          </a:stretch>
        </p:blipFill>
        <p:spPr>
          <a:xfrm>
            <a:off x="5515236" y="1076650"/>
            <a:ext cx="2676675" cy="1606025"/>
          </a:xfrm>
          <a:prstGeom prst="rect">
            <a:avLst/>
          </a:prstGeom>
          <a:noFill/>
          <a:ln>
            <a:noFill/>
          </a:ln>
        </p:spPr>
      </p:pic>
      <p:sp>
        <p:nvSpPr>
          <p:cNvPr id="78" name="Google Shape;78;p15"/>
          <p:cNvSpPr txBox="1"/>
          <p:nvPr/>
        </p:nvSpPr>
        <p:spPr>
          <a:xfrm>
            <a:off x="532775" y="126600"/>
            <a:ext cx="4117500" cy="4602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Average"/>
              <a:ea typeface="Average"/>
              <a:cs typeface="Average"/>
              <a:sym typeface="Average"/>
            </a:endParaRPr>
          </a:p>
          <a:p>
            <a:pPr indent="0" lvl="0" marL="0" rtl="0" algn="ctr">
              <a:spcBef>
                <a:spcPts val="0"/>
              </a:spcBef>
              <a:spcAft>
                <a:spcPts val="0"/>
              </a:spcAft>
              <a:buNone/>
            </a:pPr>
            <a:r>
              <a:rPr lang="en" sz="3500">
                <a:solidFill>
                  <a:srgbClr val="FFFFFF"/>
                </a:solidFill>
                <a:latin typeface="Oswald"/>
                <a:ea typeface="Oswald"/>
                <a:cs typeface="Oswald"/>
                <a:sym typeface="Oswald"/>
              </a:rPr>
              <a:t>Neural Network</a:t>
            </a:r>
            <a:endParaRPr sz="3500">
              <a:solidFill>
                <a:srgbClr val="FFFFFF"/>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317500" lvl="0" marL="457200" rtl="0" algn="l">
              <a:spcBef>
                <a:spcPts val="0"/>
              </a:spcBef>
              <a:spcAft>
                <a:spcPts val="0"/>
              </a:spcAft>
              <a:buClr>
                <a:srgbClr val="FFFFFF"/>
              </a:buClr>
              <a:buSzPts val="1400"/>
              <a:buFont typeface="Average"/>
              <a:buChar char="●"/>
            </a:pPr>
            <a:r>
              <a:rPr lang="en">
                <a:solidFill>
                  <a:srgbClr val="FFFFFF"/>
                </a:solidFill>
                <a:latin typeface="Average"/>
                <a:ea typeface="Average"/>
                <a:cs typeface="Average"/>
                <a:sym typeface="Average"/>
              </a:rPr>
              <a:t>In our observed studies, Neural Networks were the best-performing method of classification for both solo and team sports</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317500" lvl="0" marL="457200" rtl="0" algn="l">
              <a:spcBef>
                <a:spcPts val="0"/>
              </a:spcBef>
              <a:spcAft>
                <a:spcPts val="0"/>
              </a:spcAft>
              <a:buClr>
                <a:srgbClr val="FFFFFF"/>
              </a:buClr>
              <a:buSzPts val="1400"/>
              <a:buFont typeface="Average"/>
              <a:buChar char="●"/>
            </a:pPr>
            <a:r>
              <a:rPr lang="en">
                <a:solidFill>
                  <a:srgbClr val="FFFFFF"/>
                </a:solidFill>
                <a:latin typeface="Average"/>
                <a:ea typeface="Average"/>
                <a:cs typeface="Average"/>
                <a:sym typeface="Average"/>
              </a:rPr>
              <a:t>General purpose method that is also very complex in nature</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79" name="Google Shape;79;p15"/>
          <p:cNvPicPr preferRelativeResize="0"/>
          <p:nvPr/>
        </p:nvPicPr>
        <p:blipFill>
          <a:blip r:embed="rId3">
            <a:alphaModFix/>
          </a:blip>
          <a:stretch>
            <a:fillRect/>
          </a:stretch>
        </p:blipFill>
        <p:spPr>
          <a:xfrm>
            <a:off x="1543550" y="1098988"/>
            <a:ext cx="2126330" cy="1337075"/>
          </a:xfrm>
          <a:prstGeom prst="rect">
            <a:avLst/>
          </a:prstGeom>
          <a:noFill/>
          <a:ln>
            <a:noFill/>
          </a:ln>
          <a:effectLst>
            <a:outerShdw blurRad="71438" rotWithShape="0" algn="bl" dir="3600000" dist="952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Studies</a:t>
            </a:r>
            <a:endParaRPr/>
          </a:p>
        </p:txBody>
      </p:sp>
      <p:sp>
        <p:nvSpPr>
          <p:cNvPr id="85" name="Google Shape;85;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J. Weissbock (n.d.)</a:t>
            </a:r>
            <a:endParaRPr b="1" sz="2100">
              <a:solidFill>
                <a:schemeClr val="dk1"/>
              </a:solidFill>
            </a:endParaRPr>
          </a:p>
          <a:p>
            <a:pPr indent="0" lvl="0" marL="0" rtl="0" algn="l">
              <a:spcBef>
                <a:spcPts val="1600"/>
              </a:spcBef>
              <a:spcAft>
                <a:spcPts val="0"/>
              </a:spcAft>
              <a:buNone/>
            </a:pPr>
            <a:r>
              <a:rPr lang="en" sz="1300"/>
              <a:t>“Use of Performance Metrics to Forecast 		Success in the National Hockey League”</a:t>
            </a:r>
            <a:endParaRPr sz="1300"/>
          </a:p>
          <a:p>
            <a:pPr indent="0" lvl="0" marL="0" rtl="0" algn="l">
              <a:spcBef>
                <a:spcPts val="1600"/>
              </a:spcBef>
              <a:spcAft>
                <a:spcPts val="0"/>
              </a:spcAft>
              <a:buNone/>
            </a:pPr>
            <a:r>
              <a:rPr b="1" lang="en" sz="1600"/>
              <a:t>Abstract</a:t>
            </a:r>
            <a:r>
              <a:rPr b="1" lang="en" sz="1600"/>
              <a:t>:</a:t>
            </a:r>
            <a:endParaRPr sz="1100"/>
          </a:p>
          <a:p>
            <a:pPr indent="-304800" lvl="0" marL="457200" rtl="0" algn="l">
              <a:spcBef>
                <a:spcPts val="0"/>
              </a:spcBef>
              <a:spcAft>
                <a:spcPts val="0"/>
              </a:spcAft>
              <a:buSzPts val="1200"/>
              <a:buChar char="●"/>
            </a:pPr>
            <a:r>
              <a:rPr lang="en" sz="1200"/>
              <a:t>Concluded that between Neural Networks and Support Vector machines, </a:t>
            </a:r>
            <a:r>
              <a:rPr b="1" i="1" lang="en" sz="1200"/>
              <a:t>Neural Networks were most accurate at 59.38%</a:t>
            </a:r>
            <a:endParaRPr b="1" i="1" sz="1200"/>
          </a:p>
          <a:p>
            <a:pPr indent="-304800" lvl="0" marL="457200" rtl="0" algn="l">
              <a:spcBef>
                <a:spcPts val="0"/>
              </a:spcBef>
              <a:spcAft>
                <a:spcPts val="0"/>
              </a:spcAft>
              <a:buSzPts val="1200"/>
              <a:buChar char="●"/>
            </a:pPr>
            <a:r>
              <a:rPr lang="en" sz="1200"/>
              <a:t>However, logistic regression was never explored in this study and the data used was a </a:t>
            </a:r>
            <a:r>
              <a:rPr b="1" lang="en" sz="1200"/>
              <a:t>smaller sample than what we used</a:t>
            </a:r>
            <a:endParaRPr b="1" sz="1200"/>
          </a:p>
        </p:txBody>
      </p:sp>
      <p:sp>
        <p:nvSpPr>
          <p:cNvPr id="86" name="Google Shape;86;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 Bouzianis (2019)</a:t>
            </a:r>
            <a:endParaRPr b="1" sz="2100">
              <a:solidFill>
                <a:schemeClr val="dk1"/>
              </a:solidFill>
            </a:endParaRPr>
          </a:p>
          <a:p>
            <a:pPr indent="0" lvl="0" marL="0" rtl="0" algn="l">
              <a:spcBef>
                <a:spcPts val="1600"/>
              </a:spcBef>
              <a:spcAft>
                <a:spcPts val="0"/>
              </a:spcAft>
              <a:buNone/>
            </a:pPr>
            <a:r>
              <a:rPr lang="en" sz="1300"/>
              <a:t>“Predicting the Outcome of NFL 			Games Using Logistic Regression”</a:t>
            </a:r>
            <a:endParaRPr sz="1300"/>
          </a:p>
          <a:p>
            <a:pPr indent="0" lvl="0" marL="0" rtl="0" algn="l">
              <a:spcBef>
                <a:spcPts val="1600"/>
              </a:spcBef>
              <a:spcAft>
                <a:spcPts val="0"/>
              </a:spcAft>
              <a:buNone/>
            </a:pPr>
            <a:r>
              <a:rPr b="1" lang="en" sz="1600"/>
              <a:t>Abstract:</a:t>
            </a:r>
            <a:endParaRPr sz="1100"/>
          </a:p>
          <a:p>
            <a:pPr indent="-304800" lvl="0" marL="457200" rtl="0" algn="l">
              <a:spcBef>
                <a:spcPts val="0"/>
              </a:spcBef>
              <a:spcAft>
                <a:spcPts val="0"/>
              </a:spcAft>
              <a:buSzPts val="1200"/>
              <a:buChar char="●"/>
            </a:pPr>
            <a:r>
              <a:rPr lang="en" sz="1200"/>
              <a:t>Found </a:t>
            </a:r>
            <a:r>
              <a:rPr b="1" i="1" lang="en" sz="1200"/>
              <a:t>Logistic Regression to be up to 70% accurate</a:t>
            </a:r>
            <a:r>
              <a:rPr i="1" lang="en" sz="1200"/>
              <a:t> </a:t>
            </a:r>
            <a:r>
              <a:rPr lang="en" sz="1200"/>
              <a:t>at predicting the outcomes of games</a:t>
            </a:r>
            <a:endParaRPr sz="1200"/>
          </a:p>
          <a:p>
            <a:pPr indent="-304800" lvl="0" marL="457200" rtl="0" algn="l">
              <a:spcBef>
                <a:spcPts val="0"/>
              </a:spcBef>
              <a:spcAft>
                <a:spcPts val="0"/>
              </a:spcAft>
              <a:buSzPts val="1200"/>
              <a:buChar char="●"/>
            </a:pPr>
            <a:r>
              <a:rPr lang="en" sz="1200"/>
              <a:t>While Log-Reg seems more promising than Neural Networks based solely on this study, </a:t>
            </a:r>
            <a:r>
              <a:rPr b="1" i="1" lang="en" sz="1200"/>
              <a:t>football has more measurable events than hockey</a:t>
            </a:r>
            <a:r>
              <a:rPr lang="en" sz="1200"/>
              <a:t> and is thus more likely to be predicted accurately</a:t>
            </a:r>
            <a:endParaRPr sz="1200"/>
          </a:p>
        </p:txBody>
      </p:sp>
      <p:pic>
        <p:nvPicPr>
          <p:cNvPr id="87" name="Google Shape;87;p16"/>
          <p:cNvPicPr preferRelativeResize="0"/>
          <p:nvPr/>
        </p:nvPicPr>
        <p:blipFill>
          <a:blip r:embed="rId3">
            <a:alphaModFix/>
          </a:blip>
          <a:stretch>
            <a:fillRect/>
          </a:stretch>
        </p:blipFill>
        <p:spPr>
          <a:xfrm>
            <a:off x="0" y="4142797"/>
            <a:ext cx="2344624" cy="100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and Usage</a:t>
            </a:r>
            <a:endParaRPr/>
          </a:p>
        </p:txBody>
      </p:sp>
      <p:grpSp>
        <p:nvGrpSpPr>
          <p:cNvPr id="93" name="Google Shape;93;p17"/>
          <p:cNvGrpSpPr/>
          <p:nvPr/>
        </p:nvGrpSpPr>
        <p:grpSpPr>
          <a:xfrm>
            <a:off x="431925" y="1304875"/>
            <a:ext cx="2628925" cy="3416400"/>
            <a:chOff x="431925" y="1304875"/>
            <a:chExt cx="2628925" cy="3416400"/>
          </a:xfrm>
        </p:grpSpPr>
        <p:sp>
          <p:nvSpPr>
            <p:cNvPr id="94" name="Google Shape;94;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Step</a:t>
            </a:r>
            <a:r>
              <a:rPr lang="en">
                <a:solidFill>
                  <a:schemeClr val="lt1"/>
                </a:solidFill>
              </a:rPr>
              <a:t> 1</a:t>
            </a:r>
            <a:endParaRPr>
              <a:solidFill>
                <a:schemeClr val="lt1"/>
              </a:solidFill>
            </a:endParaRPr>
          </a:p>
        </p:txBody>
      </p:sp>
      <p:sp>
        <p:nvSpPr>
          <p:cNvPr id="97" name="Google Shape;97;p17"/>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Seasonal game logs for each team were collected from a third-party statistics website (quanthockey.com) as Excel sheets. Statistics included date, location, outcome, goals, shots, faceoffs and saves.</a:t>
            </a:r>
            <a:endParaRPr sz="1600"/>
          </a:p>
        </p:txBody>
      </p:sp>
      <p:grpSp>
        <p:nvGrpSpPr>
          <p:cNvPr id="98" name="Google Shape;98;p17"/>
          <p:cNvGrpSpPr/>
          <p:nvPr/>
        </p:nvGrpSpPr>
        <p:grpSpPr>
          <a:xfrm>
            <a:off x="3320450" y="1304875"/>
            <a:ext cx="2632500" cy="3416400"/>
            <a:chOff x="3320450" y="1304875"/>
            <a:chExt cx="2632500" cy="3416400"/>
          </a:xfrm>
        </p:grpSpPr>
        <p:sp>
          <p:nvSpPr>
            <p:cNvPr id="99" name="Google Shape;99;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Step</a:t>
            </a:r>
            <a:r>
              <a:rPr lang="en">
                <a:solidFill>
                  <a:schemeClr val="lt1"/>
                </a:solidFill>
              </a:rPr>
              <a:t> 2</a:t>
            </a:r>
            <a:endParaRPr>
              <a:solidFill>
                <a:schemeClr val="lt1"/>
              </a:solidFill>
            </a:endParaRPr>
          </a:p>
        </p:txBody>
      </p:sp>
      <p:sp>
        <p:nvSpPr>
          <p:cNvPr id="102" name="Google Shape;102;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built a parser to process each game from each team and collect a team’s statistics up until a given point in the season. This allowed us to look any team’s performance at any point throughout the year.</a:t>
            </a:r>
            <a:endParaRPr sz="1600"/>
          </a:p>
        </p:txBody>
      </p:sp>
      <p:grpSp>
        <p:nvGrpSpPr>
          <p:cNvPr id="103" name="Google Shape;103;p17"/>
          <p:cNvGrpSpPr/>
          <p:nvPr/>
        </p:nvGrpSpPr>
        <p:grpSpPr>
          <a:xfrm>
            <a:off x="6212550" y="1304875"/>
            <a:ext cx="2632500" cy="3416400"/>
            <a:chOff x="6212550" y="1304875"/>
            <a:chExt cx="2632500" cy="3416400"/>
          </a:xfrm>
        </p:grpSpPr>
        <p:sp>
          <p:nvSpPr>
            <p:cNvPr id="104" name="Google Shape;104;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Step </a:t>
            </a:r>
            <a:r>
              <a:rPr lang="en">
                <a:solidFill>
                  <a:schemeClr val="lt1"/>
                </a:solidFill>
              </a:rPr>
              <a:t>3</a:t>
            </a:r>
            <a:endParaRPr>
              <a:solidFill>
                <a:schemeClr val="lt1"/>
              </a:solidFill>
            </a:endParaRPr>
          </a:p>
        </p:txBody>
      </p:sp>
      <p:sp>
        <p:nvSpPr>
          <p:cNvPr id="107" name="Google Shape;107;p1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Individual game statistics and outcomes were all appended to a pandas dataframe to be used as input data for our classification methods.</a:t>
            </a:r>
            <a:endParaRPr sz="1600"/>
          </a:p>
        </p:txBody>
      </p:sp>
      <p:pic>
        <p:nvPicPr>
          <p:cNvPr id="108" name="Google Shape;108;p17"/>
          <p:cNvPicPr preferRelativeResize="0"/>
          <p:nvPr/>
        </p:nvPicPr>
        <p:blipFill>
          <a:blip r:embed="rId3">
            <a:alphaModFix/>
          </a:blip>
          <a:stretch>
            <a:fillRect/>
          </a:stretch>
        </p:blipFill>
        <p:spPr>
          <a:xfrm>
            <a:off x="4341300" y="500675"/>
            <a:ext cx="461400" cy="46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2" name="Shape 112"/>
        <p:cNvGrpSpPr/>
        <p:nvPr/>
      </p:nvGrpSpPr>
      <p:grpSpPr>
        <a:xfrm>
          <a:off x="0" y="0"/>
          <a:ext cx="0" cy="0"/>
          <a:chOff x="0" y="0"/>
          <a:chExt cx="0" cy="0"/>
        </a:xfrm>
      </p:grpSpPr>
      <p:sp>
        <p:nvSpPr>
          <p:cNvPr id="113" name="Google Shape;113;p1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Neural Networks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7" name="Shape 117"/>
        <p:cNvGrpSpPr/>
        <p:nvPr/>
      </p:nvGrpSpPr>
      <p:grpSpPr>
        <a:xfrm>
          <a:off x="0" y="0"/>
          <a:ext cx="0" cy="0"/>
          <a:chOff x="0" y="0"/>
          <a:chExt cx="0" cy="0"/>
        </a:xfrm>
      </p:grpSpPr>
      <p:sp>
        <p:nvSpPr>
          <p:cNvPr id="118" name="Google Shape;118;p19"/>
          <p:cNvSpPr txBox="1"/>
          <p:nvPr/>
        </p:nvSpPr>
        <p:spPr>
          <a:xfrm>
            <a:off x="423325" y="967625"/>
            <a:ext cx="84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19" name="Google Shape;119;p19"/>
          <p:cNvPicPr preferRelativeResize="0"/>
          <p:nvPr/>
        </p:nvPicPr>
        <p:blipFill>
          <a:blip r:embed="rId3">
            <a:alphaModFix/>
          </a:blip>
          <a:stretch>
            <a:fillRect/>
          </a:stretch>
        </p:blipFill>
        <p:spPr>
          <a:xfrm>
            <a:off x="4709100" y="1106987"/>
            <a:ext cx="3933825" cy="2705100"/>
          </a:xfrm>
          <a:prstGeom prst="rect">
            <a:avLst/>
          </a:prstGeom>
          <a:noFill/>
          <a:ln>
            <a:noFill/>
          </a:ln>
        </p:spPr>
      </p:pic>
      <p:pic>
        <p:nvPicPr>
          <p:cNvPr id="120" name="Google Shape;120;p19"/>
          <p:cNvPicPr preferRelativeResize="0"/>
          <p:nvPr/>
        </p:nvPicPr>
        <p:blipFill>
          <a:blip r:embed="rId4">
            <a:alphaModFix/>
          </a:blip>
          <a:stretch>
            <a:fillRect/>
          </a:stretch>
        </p:blipFill>
        <p:spPr>
          <a:xfrm>
            <a:off x="311700" y="1082062"/>
            <a:ext cx="3933825" cy="2705100"/>
          </a:xfrm>
          <a:prstGeom prst="rect">
            <a:avLst/>
          </a:prstGeom>
          <a:noFill/>
          <a:ln>
            <a:noFill/>
          </a:ln>
        </p:spPr>
      </p:pic>
      <p:sp>
        <p:nvSpPr>
          <p:cNvPr id="121" name="Google Shape;121;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Training</a:t>
            </a:r>
            <a:endParaRPr/>
          </a:p>
        </p:txBody>
      </p:sp>
      <p:sp>
        <p:nvSpPr>
          <p:cNvPr id="122" name="Google Shape;122;p19"/>
          <p:cNvSpPr txBox="1"/>
          <p:nvPr/>
        </p:nvSpPr>
        <p:spPr>
          <a:xfrm>
            <a:off x="717652" y="3787150"/>
            <a:ext cx="330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Average"/>
                <a:ea typeface="Average"/>
                <a:cs typeface="Average"/>
                <a:sym typeface="Average"/>
              </a:rPr>
              <a:t>Before Hypertuning</a:t>
            </a:r>
            <a:endParaRPr b="1">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Train </a:t>
            </a:r>
            <a:r>
              <a:rPr lang="en">
                <a:solidFill>
                  <a:srgbClr val="FFFFFF"/>
                </a:solidFill>
                <a:latin typeface="Average"/>
                <a:ea typeface="Average"/>
                <a:cs typeface="Average"/>
                <a:sym typeface="Average"/>
              </a:rPr>
              <a:t>Accuracy</a:t>
            </a:r>
            <a:r>
              <a:rPr lang="en">
                <a:solidFill>
                  <a:srgbClr val="FFFFFF"/>
                </a:solidFill>
                <a:latin typeface="Average"/>
                <a:ea typeface="Average"/>
                <a:cs typeface="Average"/>
                <a:sym typeface="Average"/>
              </a:rPr>
              <a:t>: 0.659734257654535</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Test </a:t>
            </a:r>
            <a:r>
              <a:rPr lang="en">
                <a:solidFill>
                  <a:srgbClr val="FFFFFF"/>
                </a:solidFill>
                <a:latin typeface="Average"/>
                <a:ea typeface="Average"/>
                <a:cs typeface="Average"/>
                <a:sym typeface="Average"/>
              </a:rPr>
              <a:t>Accuracy</a:t>
            </a:r>
            <a:r>
              <a:rPr lang="en">
                <a:solidFill>
                  <a:srgbClr val="FFFFFF"/>
                </a:solidFill>
                <a:latin typeface="Average"/>
                <a:ea typeface="Average"/>
                <a:cs typeface="Average"/>
                <a:sym typeface="Average"/>
              </a:rPr>
              <a:t>: 0.605080831408776</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p:txBody>
      </p:sp>
      <p:sp>
        <p:nvSpPr>
          <p:cNvPr id="123" name="Google Shape;123;p19"/>
          <p:cNvSpPr txBox="1"/>
          <p:nvPr/>
        </p:nvSpPr>
        <p:spPr>
          <a:xfrm>
            <a:off x="5298400" y="3787150"/>
            <a:ext cx="30000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After</a:t>
            </a:r>
            <a:r>
              <a:rPr b="1" lang="en">
                <a:solidFill>
                  <a:schemeClr val="dk1"/>
                </a:solidFill>
                <a:latin typeface="Average"/>
                <a:ea typeface="Average"/>
                <a:cs typeface="Average"/>
                <a:sym typeface="Average"/>
              </a:rPr>
              <a:t> Hypertuning</a:t>
            </a:r>
            <a:endParaRPr b="1">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Train Accuracy:  0.6320046216060081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Test Accuracy:  0.6235565819861432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163575" y="1498576"/>
            <a:ext cx="4247525" cy="2480523"/>
          </a:xfrm>
          <a:prstGeom prst="rect">
            <a:avLst/>
          </a:prstGeom>
          <a:noFill/>
          <a:ln>
            <a:noFill/>
          </a:ln>
        </p:spPr>
      </p:pic>
      <p:pic>
        <p:nvPicPr>
          <p:cNvPr id="129" name="Google Shape;129;p20"/>
          <p:cNvPicPr preferRelativeResize="0"/>
          <p:nvPr/>
        </p:nvPicPr>
        <p:blipFill>
          <a:blip r:embed="rId4">
            <a:alphaModFix/>
          </a:blip>
          <a:stretch>
            <a:fillRect/>
          </a:stretch>
        </p:blipFill>
        <p:spPr>
          <a:xfrm>
            <a:off x="4572000" y="1498575"/>
            <a:ext cx="4247525" cy="2480525"/>
          </a:xfrm>
          <a:prstGeom prst="rect">
            <a:avLst/>
          </a:prstGeom>
          <a:noFill/>
          <a:ln>
            <a:noFill/>
          </a:ln>
        </p:spPr>
      </p:pic>
      <p:sp>
        <p:nvSpPr>
          <p:cNvPr id="130" name="Google Shape;130;p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Training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4" name="Shape 134"/>
        <p:cNvGrpSpPr/>
        <p:nvPr/>
      </p:nvGrpSpPr>
      <p:grpSpPr>
        <a:xfrm>
          <a:off x="0" y="0"/>
          <a:ext cx="0" cy="0"/>
          <a:chOff x="0" y="0"/>
          <a:chExt cx="0" cy="0"/>
        </a:xfrm>
      </p:grpSpPr>
      <p:sp>
        <p:nvSpPr>
          <p:cNvPr id="135" name="Google Shape;135;p2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a:t>
            </a:r>
            <a:r>
              <a:rPr lang="en">
                <a:solidFill>
                  <a:schemeClr val="lt1"/>
                </a:solidFill>
              </a:rPr>
              <a:t>ogistic Regression</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