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4" r:id="rId5"/>
    <p:sldId id="285" r:id="rId6"/>
    <p:sldId id="294" r:id="rId7"/>
    <p:sldId id="295" r:id="rId8"/>
    <p:sldId id="286" r:id="rId9"/>
    <p:sldId id="288" r:id="rId10"/>
    <p:sldId id="290" r:id="rId11"/>
    <p:sldId id="296" r:id="rId12"/>
    <p:sldId id="289" r:id="rId13"/>
    <p:sldId id="291" r:id="rId14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66">
          <p15:clr>
            <a:srgbClr val="A4A3A4"/>
          </p15:clr>
        </p15:guide>
        <p15:guide id="2" pos="1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3F"/>
    <a:srgbClr val="9FCF67"/>
    <a:srgbClr val="FFD204"/>
    <a:srgbClr val="009DDC"/>
    <a:srgbClr val="70D0F6"/>
    <a:srgbClr val="C3ACD3"/>
    <a:srgbClr val="FCB033"/>
    <a:srgbClr val="F0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86271" autoAdjust="0"/>
  </p:normalViewPr>
  <p:slideViewPr>
    <p:cSldViewPr snapToGrid="0">
      <p:cViewPr varScale="1">
        <p:scale>
          <a:sx n="54" d="100"/>
          <a:sy n="54" d="100"/>
        </p:scale>
        <p:origin x="1328" y="76"/>
      </p:cViewPr>
      <p:guideLst>
        <p:guide orient="horz" pos="566"/>
        <p:guide pos="1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593850-1F1E-7BF0-B0E2-758059524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4AB7-6E88-A1B7-40B9-A09EFD437C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99CEA0A-60C9-4B6F-B398-20AD84FA8DB7}" type="datetimeFigureOut">
              <a:rPr lang="en-CA"/>
              <a:pPr>
                <a:defRPr/>
              </a:pPr>
              <a:t>2023-06-08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C1D453F-18DB-612F-3D41-B32148FADD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D69105-C899-1413-3AE7-311A80968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16D5E-A83C-D97B-ED83-41D46956D4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D18CC-E6A3-9A13-02F1-4F58057FD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2542B5-6F87-4A7B-A32F-2AA90D792C13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542B5-6F87-4A7B-A32F-2AA90D792C13}" type="slidenum">
              <a:rPr lang="en-CA" altLang="en-US" smtClean="0"/>
              <a:pPr/>
              <a:t>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3785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GBC PPT Main">
            <a:extLst>
              <a:ext uri="{FF2B5EF4-FFF2-40B4-BE49-F238E27FC236}">
                <a16:creationId xmlns:a16="http://schemas.microsoft.com/office/drawing/2014/main" id="{88835F98-847F-F040-5D70-3069A835F2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55800" y="517525"/>
            <a:ext cx="7188200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altLang="en-US" noProof="0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08238"/>
            <a:ext cx="7467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400" b="1"/>
            </a:lvl1pPr>
          </a:lstStyle>
          <a:p>
            <a:pPr lvl="0"/>
            <a:r>
              <a:rPr lang="en-CA" altLang="en-US" noProof="0"/>
              <a:t>Place Header Here</a:t>
            </a:r>
            <a:br>
              <a:rPr lang="en-CA" altLang="en-US" noProof="0"/>
            </a:br>
            <a:r>
              <a:rPr lang="en-CA" altLang="en-US" noProof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7647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8788" y="381000"/>
            <a:ext cx="2116137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99188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5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81000"/>
            <a:ext cx="6994525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18904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1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21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3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59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9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70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Template Slide with white slide Background. The template slide has a top section as a horizontal bar with blue background. The top section contains the George Brown College logo (top left). The footer is separated from the white background with a blue line.">
            <a:extLst>
              <a:ext uri="{FF2B5EF4-FFF2-40B4-BE49-F238E27FC236}">
                <a16:creationId xmlns:a16="http://schemas.microsoft.com/office/drawing/2014/main" id="{9C632BBF-303F-946D-1198-8696403B6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56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70810032-B722-239B-1F28-DC33F8CE3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930400" y="381000"/>
            <a:ext cx="699452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B56757C-B8DE-D66E-07BD-27FB29501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Font typeface="Wingdings" panose="05000000000000000000" pitchFamily="2" charset="2"/>
        <a:buChar char="§"/>
        <a:defRPr sz="28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–"/>
        <a:defRPr sz="24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5000"/>
        </a:spcBef>
        <a:spcAft>
          <a:spcPct val="25000"/>
        </a:spcAft>
        <a:buClr>
          <a:srgbClr val="005AA6"/>
        </a:buClr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#/media/File:Activation_rectified_linear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ogistic_function#/media/File:Logistic-curve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deeplearning/ug/detect-vanishing-gradients-in-deep-neural-network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Activation_function#/media/File:Activation_prelu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ytorch.org/docs/stable/generated/torch.nn.ELU.html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tensorflow.org/api_docs/python/tf/keras/activations/el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pytorch.org/docs/stable/generated/torch.nn.SELU.html" TargetMode="External"/><Relationship Id="rId4" Type="http://schemas.openxmlformats.org/officeDocument/2006/relationships/hyperlink" Target="https://www.tensorflow.org/api_docs/python/tf/keras/activations/selu" TargetMode="External"/><Relationship Id="rId9" Type="http://schemas.openxmlformats.org/officeDocument/2006/relationships/hyperlink" Target="https://upload.wikimedia.org/wikipedia/commons/thumb/b/bc/Activation_elu.svg/1920px-Activation_elu.svg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generated/torch.nn.functional.gelu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ctivation_function#/media/File:Activation_gelu.png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tensorflow.org/api_docs/python/tf/keras/activations/gel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mulative_distribution_function#/media/File:Normal_Distribution_CDF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ormal_distribution#/media/File:Normal_Distribution_PDF.svg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Cumulative_distribution_func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BAC5-2EE2-0469-A597-3649F4639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315646"/>
            <a:ext cx="7188200" cy="431800"/>
          </a:xfrm>
        </p:spPr>
        <p:txBody>
          <a:bodyPr/>
          <a:lstStyle/>
          <a:p>
            <a:r>
              <a:rPr lang="en-CA" altLang="en-US" sz="3600" dirty="0"/>
              <a:t>AASD4011: </a:t>
            </a:r>
            <a:r>
              <a:rPr lang="en-US" altLang="en-US" sz="3600" dirty="0"/>
              <a:t>Mathematical Concepts for Deep Learning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5E462-B616-0320-C95C-6F31C35F0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Training and Hyperparameters Tuning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E9090-56C7-9897-3120-4E692BCB29A2}"/>
              </a:ext>
            </a:extLst>
          </p:cNvPr>
          <p:cNvSpPr txBox="1"/>
          <p:nvPr/>
        </p:nvSpPr>
        <p:spPr>
          <a:xfrm>
            <a:off x="2393576" y="4851699"/>
            <a:ext cx="43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Based on </a:t>
            </a:r>
            <a:r>
              <a:rPr lang="en-CA" dirty="0" err="1"/>
              <a:t>Geron</a:t>
            </a:r>
            <a:r>
              <a:rPr lang="en-CA" dirty="0"/>
              <a:t> Chapter 11</a:t>
            </a:r>
          </a:p>
        </p:txBody>
      </p:sp>
    </p:spTree>
    <p:extLst>
      <p:ext uri="{BB962C8B-B14F-4D97-AF65-F5344CB8AC3E}">
        <p14:creationId xmlns:p14="http://schemas.microsoft.com/office/powerpoint/2010/main" val="326837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98121"/>
            <a:ext cx="6994525" cy="633413"/>
          </a:xfrm>
        </p:spPr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DAC2-1D83-11AE-3B22-CFBAEBC769EE}"/>
              </a:ext>
            </a:extLst>
          </p:cNvPr>
          <p:cNvSpPr txBox="1"/>
          <p:nvPr/>
        </p:nvSpPr>
        <p:spPr>
          <a:xfrm>
            <a:off x="204395" y="3825468"/>
            <a:ext cx="8720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Fan_in</a:t>
            </a:r>
            <a:r>
              <a:rPr lang="en-US" dirty="0"/>
              <a:t> – the number of inputs to the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Fan_out</a:t>
            </a:r>
            <a:r>
              <a:rPr lang="en-US" dirty="0"/>
              <a:t> – the number of outputs of the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Fan_avg</a:t>
            </a:r>
            <a:r>
              <a:rPr lang="en-US" dirty="0"/>
              <a:t> = (</a:t>
            </a:r>
            <a:r>
              <a:rPr lang="en-US" dirty="0" err="1"/>
              <a:t>Fan_in</a:t>
            </a:r>
            <a:r>
              <a:rPr lang="en-US" dirty="0"/>
              <a:t> + </a:t>
            </a:r>
            <a:r>
              <a:rPr lang="en-US" dirty="0" err="1"/>
              <a:t>Fan_out</a:t>
            </a:r>
            <a:r>
              <a:rPr lang="en-US" dirty="0"/>
              <a:t>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</a:t>
            </a:r>
            <a:r>
              <a:rPr lang="en-US" dirty="0" err="1"/>
              <a:t>Keras</a:t>
            </a:r>
            <a:r>
              <a:rPr lang="en-US" dirty="0"/>
              <a:t> uses </a:t>
            </a:r>
            <a:r>
              <a:rPr lang="en-US" dirty="0" err="1"/>
              <a:t>Glorot</a:t>
            </a:r>
            <a:r>
              <a:rPr lang="en-US" dirty="0"/>
              <a:t> (Xavier) initialization with a uniform distribution.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BDAD7-0BBF-D278-6C6E-F4087008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38" y="6028754"/>
            <a:ext cx="8727924" cy="339773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56F3DD1-3E1A-16D8-B874-9E2195D4C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03099"/>
              </p:ext>
            </p:extLst>
          </p:nvPr>
        </p:nvGraphicFramePr>
        <p:xfrm>
          <a:off x="296883" y="1397000"/>
          <a:ext cx="849085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2320546053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4057858974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04241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Variance of Normal </a:t>
                      </a:r>
                      <a:r>
                        <a:rPr lang="en-CA" dirty="0" err="1"/>
                        <a:t>Dist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44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Glorot</a:t>
                      </a:r>
                      <a:r>
                        <a:rPr lang="en-CA" dirty="0"/>
                        <a:t> (Xavier)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Passthrough, tanh, sigmoid, </a:t>
                      </a:r>
                      <a:r>
                        <a:rPr lang="en-CA" dirty="0" err="1"/>
                        <a:t>softmax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</a:t>
                      </a:r>
                      <a:r>
                        <a:rPr lang="en-CA" dirty="0" err="1"/>
                        <a:t>fan_avg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1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ReLU</a:t>
                      </a:r>
                      <a:r>
                        <a:rPr lang="en-CA" dirty="0"/>
                        <a:t>, Leaky RELU, ELU, 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2/</a:t>
                      </a:r>
                      <a:r>
                        <a:rPr lang="en-CA" dirty="0" err="1"/>
                        <a:t>fan_avg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96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Lecun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</a:t>
                      </a:r>
                      <a:r>
                        <a:rPr lang="en-CA" dirty="0" err="1"/>
                        <a:t>fan_in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9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5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98121"/>
            <a:ext cx="7498080" cy="633413"/>
          </a:xfrm>
        </p:spPr>
        <p:txBody>
          <a:bodyPr/>
          <a:lstStyle/>
          <a:p>
            <a:r>
              <a:rPr lang="en-US" sz="3200" dirty="0"/>
              <a:t>The Vanishing and Exploding Gradient and Activation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90EDB-E309-ED0B-54C5-A28980DC8D29}"/>
              </a:ext>
            </a:extLst>
          </p:cNvPr>
          <p:cNvSpPr txBox="1"/>
          <p:nvPr/>
        </p:nvSpPr>
        <p:spPr>
          <a:xfrm>
            <a:off x="1341354" y="1650081"/>
            <a:ext cx="22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Sigmoid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3D61C-24EA-4F74-86E9-CECEFAB3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04" y="2392120"/>
            <a:ext cx="4135140" cy="207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4DBDD-BC78-8DB4-399F-979307A71AEB}"/>
              </a:ext>
            </a:extLst>
          </p:cNvPr>
          <p:cNvSpPr txBox="1"/>
          <p:nvPr/>
        </p:nvSpPr>
        <p:spPr>
          <a:xfrm>
            <a:off x="6077629" y="1650081"/>
            <a:ext cx="22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ReLU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C2D00-EA24-E686-75E8-AAEBB241A87E}"/>
              </a:ext>
            </a:extLst>
          </p:cNvPr>
          <p:cNvSpPr txBox="1"/>
          <p:nvPr/>
        </p:nvSpPr>
        <p:spPr>
          <a:xfrm>
            <a:off x="5581403" y="6436426"/>
            <a:ext cx="21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Wikipedia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5F073-89FF-A090-8A70-33DF7FC3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65" y="2392120"/>
            <a:ext cx="3320437" cy="2211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F4667-A47A-5003-6CC3-DC3F5E1BCE97}"/>
              </a:ext>
            </a:extLst>
          </p:cNvPr>
          <p:cNvSpPr txBox="1"/>
          <p:nvPr/>
        </p:nvSpPr>
        <p:spPr>
          <a:xfrm>
            <a:off x="1224695" y="5207919"/>
            <a:ext cx="669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Compare the gradient of the two activation functions. </a:t>
            </a:r>
          </a:p>
          <a:p>
            <a:pPr algn="ctr"/>
            <a:r>
              <a:rPr lang="en-CA" dirty="0"/>
              <a:t>What is it for large values of input z (positive and negative)?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E4E5C-4DA7-2D05-E169-F0EEBACFCF8C}"/>
              </a:ext>
            </a:extLst>
          </p:cNvPr>
          <p:cNvSpPr txBox="1"/>
          <p:nvPr/>
        </p:nvSpPr>
        <p:spPr>
          <a:xfrm>
            <a:off x="1045029" y="655517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5"/>
              </a:rPr>
              <a:t>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00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C384-1D8F-A786-9DC3-AB15800E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804" y="0"/>
            <a:ext cx="7001122" cy="1014413"/>
          </a:xfrm>
        </p:spPr>
        <p:txBody>
          <a:bodyPr/>
          <a:lstStyle/>
          <a:p>
            <a:r>
              <a:rPr lang="en-CA" dirty="0"/>
              <a:t>The Gradient of a Sigmoid vs. a </a:t>
            </a:r>
            <a:r>
              <a:rPr lang="en-CA" dirty="0" err="1"/>
              <a:t>ReLU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8F1F8-5EAE-BA54-5405-6AC6E8E1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2091671"/>
            <a:ext cx="4138797" cy="3200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12FBC-BA49-3B48-20B9-F3F8AEBC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029135"/>
            <a:ext cx="4286992" cy="32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1C8B-8027-E523-B85B-EF663AB8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9DFB-4EEA-C385-2402-81311134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037"/>
            <a:ext cx="8229600" cy="1589789"/>
          </a:xfrm>
        </p:spPr>
        <p:txBody>
          <a:bodyPr/>
          <a:lstStyle/>
          <a:p>
            <a:r>
              <a:rPr lang="en-CA" dirty="0"/>
              <a:t>In NN, The Impact of a vanishing gradient of a single activation function such as a sigmoid is compounded:</a:t>
            </a:r>
            <a:endParaRPr lang="en-CA" dirty="0">
              <a:hlinkClick r:id="rId2"/>
            </a:endParaRPr>
          </a:p>
          <a:p>
            <a:pPr lvl="1"/>
            <a:r>
              <a:rPr lang="en-CA" dirty="0">
                <a:hlinkClick r:id="rId2"/>
              </a:rPr>
              <a:t>https://www.mathworks.com/help/deeplearning/ug/detect-vanishing-gradients-in-deep-neural-networks.html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4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98121"/>
            <a:ext cx="6994525" cy="633413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DAF2D-43F4-F3F2-F475-DF1D1C875639}"/>
              </a:ext>
            </a:extLst>
          </p:cNvPr>
          <p:cNvSpPr txBox="1"/>
          <p:nvPr/>
        </p:nvSpPr>
        <p:spPr>
          <a:xfrm>
            <a:off x="2264064" y="1656269"/>
            <a:ext cx="461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ReLU</a:t>
            </a:r>
            <a:endParaRPr lang="en-CA" dirty="0"/>
          </a:p>
          <a:p>
            <a:pPr algn="ctr"/>
            <a:r>
              <a:rPr lang="en-CA" dirty="0"/>
              <a:t>Rectified Linear Unit and Leaky </a:t>
            </a:r>
            <a:r>
              <a:rPr lang="en-CA" dirty="0" err="1"/>
              <a:t>ReLU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D0EC6-864E-C2FC-3B33-35436224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8" y="5529633"/>
            <a:ext cx="8813901" cy="795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DFE7F-6194-8BF8-3A9F-9325B783F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70" y="2540732"/>
            <a:ext cx="4212283" cy="210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4CE56-7B05-032C-2B84-23FCCFB63CFF}"/>
              </a:ext>
            </a:extLst>
          </p:cNvPr>
          <p:cNvSpPr txBox="1"/>
          <p:nvPr/>
        </p:nvSpPr>
        <p:spPr>
          <a:xfrm>
            <a:off x="5735782" y="6507678"/>
            <a:ext cx="23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Wikipedia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CF4ED-4205-6567-DC21-9AB54ABF1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91" y="2576266"/>
            <a:ext cx="4135140" cy="20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98121"/>
            <a:ext cx="6994525" cy="633413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90EDB-E309-ED0B-54C5-A28980DC8D29}"/>
              </a:ext>
            </a:extLst>
          </p:cNvPr>
          <p:cNvSpPr txBox="1"/>
          <p:nvPr/>
        </p:nvSpPr>
        <p:spPr>
          <a:xfrm>
            <a:off x="1436913" y="1045284"/>
            <a:ext cx="687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Exponential Linear Unit (ELU; </a:t>
            </a:r>
            <a:r>
              <a:rPr lang="en-CA" dirty="0">
                <a:hlinkClick r:id="rId2"/>
              </a:rPr>
              <a:t>Tensorflow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PyTorch</a:t>
            </a:r>
            <a:r>
              <a:rPr lang="en-CA" dirty="0"/>
              <a:t>)</a:t>
            </a:r>
          </a:p>
          <a:p>
            <a:pPr algn="ctr"/>
            <a:r>
              <a:rPr lang="en-US" dirty="0"/>
              <a:t> Scaled Exponential Linear Unit (SELU; </a:t>
            </a:r>
            <a:r>
              <a:rPr lang="en-US" dirty="0">
                <a:hlinkClick r:id="rId4"/>
              </a:rPr>
              <a:t>Tensorflow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PyTorch</a:t>
            </a:r>
            <a:r>
              <a:rPr lang="en-US" dirty="0"/>
              <a:t>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4780-3EE6-8240-E24C-37F0D55157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74"/>
          <a:stretch/>
        </p:blipFill>
        <p:spPr>
          <a:xfrm>
            <a:off x="2335173" y="1725921"/>
            <a:ext cx="4743176" cy="1082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E2754-643A-ADEB-FF17-36A6EBE9B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794" y="5947995"/>
            <a:ext cx="6747934" cy="469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956993-8835-C86F-4234-A5456A1860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3459" y="2985684"/>
            <a:ext cx="5267996" cy="2653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621B5-6C55-1EF7-D46B-4E2AC70F1A1B}"/>
              </a:ext>
            </a:extLst>
          </p:cNvPr>
          <p:cNvSpPr txBox="1"/>
          <p:nvPr/>
        </p:nvSpPr>
        <p:spPr>
          <a:xfrm>
            <a:off x="7362701" y="6543304"/>
            <a:ext cx="15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9"/>
              </a:rPr>
              <a:t>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5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98121"/>
            <a:ext cx="6994525" cy="633413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F1C4B-8663-B40D-A9C9-1382D1591511}"/>
              </a:ext>
            </a:extLst>
          </p:cNvPr>
          <p:cNvSpPr txBox="1"/>
          <p:nvPr/>
        </p:nvSpPr>
        <p:spPr>
          <a:xfrm>
            <a:off x="495241" y="5557260"/>
            <a:ext cx="8444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In practice, it often outperforms every other activation function discussed so far. However, it is a bit more computationally intensive, and the performance boost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it provides is not always sufficient to justify the extra cost (</a:t>
            </a:r>
            <a:r>
              <a:rPr lang="en-US" sz="1800" b="0" i="0" u="none" strike="noStrike" baseline="0" dirty="0" err="1">
                <a:latin typeface="MinionPro-Regular"/>
              </a:rPr>
              <a:t>Geron</a:t>
            </a:r>
            <a:r>
              <a:rPr lang="en-US" sz="1800" b="0" i="0" u="none" strike="noStrike" baseline="0" dirty="0">
                <a:latin typeface="MinionPro-Regular"/>
              </a:rPr>
              <a:t>, p.365)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D4F11-1BEF-FA19-6FE2-63A377DCC280}"/>
              </a:ext>
            </a:extLst>
          </p:cNvPr>
          <p:cNvSpPr txBox="1"/>
          <p:nvPr/>
        </p:nvSpPr>
        <p:spPr>
          <a:xfrm>
            <a:off x="269331" y="4611751"/>
            <a:ext cx="8670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Φ is the standard Gaussian cumulative distribution function (CDF): Φ(z) corresponds to the probability that a value sampled randomly from a normal distribution of mean 0 and variance 1 is lower than z.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B8C16-7543-36B5-28CC-F9649E3B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1" y="1752257"/>
            <a:ext cx="2228256" cy="6334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B479E0-F439-B83A-D0E1-099F9F47445B}"/>
              </a:ext>
            </a:extLst>
          </p:cNvPr>
          <p:cNvSpPr txBox="1"/>
          <p:nvPr/>
        </p:nvSpPr>
        <p:spPr>
          <a:xfrm>
            <a:off x="160774" y="2713055"/>
            <a:ext cx="249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PyTorch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147E5-2EB1-4C84-431C-11008410CA0A}"/>
              </a:ext>
            </a:extLst>
          </p:cNvPr>
          <p:cNvSpPr txBox="1"/>
          <p:nvPr/>
        </p:nvSpPr>
        <p:spPr>
          <a:xfrm>
            <a:off x="160774" y="2352311"/>
            <a:ext cx="17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Tensorflow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9668-9DA8-2629-196B-AF0ABA970FB7}"/>
              </a:ext>
            </a:extLst>
          </p:cNvPr>
          <p:cNvSpPr txBox="1"/>
          <p:nvPr/>
        </p:nvSpPr>
        <p:spPr>
          <a:xfrm>
            <a:off x="3331143" y="1107229"/>
            <a:ext cx="458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Gaussian Error Linear Unit (GELU)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33D2B-2603-8FF4-5CB4-386A80F36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780" y="1676463"/>
            <a:ext cx="4239585" cy="2811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9FD43-377D-2EA9-3809-16C7DE4EB85E}"/>
              </a:ext>
            </a:extLst>
          </p:cNvPr>
          <p:cNvSpPr txBox="1"/>
          <p:nvPr/>
        </p:nvSpPr>
        <p:spPr>
          <a:xfrm>
            <a:off x="7337365" y="6480590"/>
            <a:ext cx="1806635" cy="3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6"/>
              </a:rPr>
              <a:t>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5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D096-3F39-66DF-A7C0-C956C5A5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7FCB8-0764-931F-3177-2E9F81A0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40" y="1887172"/>
            <a:ext cx="4424701" cy="2812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0ED7-5930-A0AB-26DA-111C4B41F406}"/>
              </a:ext>
            </a:extLst>
          </p:cNvPr>
          <p:cNvSpPr txBox="1"/>
          <p:nvPr/>
        </p:nvSpPr>
        <p:spPr>
          <a:xfrm>
            <a:off x="5830784" y="5094514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Wikipedia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55A34-413A-70A3-CE9F-F44A11BFEBEA}"/>
              </a:ext>
            </a:extLst>
          </p:cNvPr>
          <p:cNvSpPr txBox="1"/>
          <p:nvPr/>
        </p:nvSpPr>
        <p:spPr>
          <a:xfrm>
            <a:off x="0" y="5797420"/>
            <a:ext cx="835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https://en.wikipedia.org/wiki/Normal_distribution</a:t>
            </a:r>
          </a:p>
          <a:p>
            <a:r>
              <a:rPr lang="en-CA" dirty="0">
                <a:hlinkClick r:id="rId4"/>
              </a:rPr>
              <a:t>https://en.wikipedia.org/wiki/Cumulative_distribution_function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691233-0839-A5A6-38B5-3B7E6D553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09" y="1846708"/>
            <a:ext cx="4466891" cy="2852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E0553-7F7A-A37C-37AC-EFC03F9FF761}"/>
              </a:ext>
            </a:extLst>
          </p:cNvPr>
          <p:cNvSpPr txBox="1"/>
          <p:nvPr/>
        </p:nvSpPr>
        <p:spPr>
          <a:xfrm>
            <a:off x="855023" y="5058889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6"/>
              </a:rPr>
              <a:t>Wikipedia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683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41F7341-C50E-16DB-BCEA-1A67F8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98121"/>
            <a:ext cx="6994525" cy="633413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DAC2-1D83-11AE-3B22-CFBAEBC769EE}"/>
              </a:ext>
            </a:extLst>
          </p:cNvPr>
          <p:cNvSpPr txBox="1"/>
          <p:nvPr/>
        </p:nvSpPr>
        <p:spPr>
          <a:xfrm>
            <a:off x="1602889" y="2970024"/>
            <a:ext cx="6293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ReLU</a:t>
            </a:r>
            <a:r>
              <a:rPr lang="en-CA" dirty="0"/>
              <a:t> is a good default for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GELU is a better default for more complex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low runtime latency, consider a leaky </a:t>
            </a:r>
            <a:r>
              <a:rPr lang="en-US" dirty="0" err="1"/>
              <a:t>ReLU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4296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541F4A2AEEDF4DB6E6832E6C073FD1" ma:contentTypeVersion="3" ma:contentTypeDescription="Create a new document." ma:contentTypeScope="" ma:versionID="9268e19a6822d965796d8c78b08efc5b">
  <xsd:schema xmlns:xsd="http://www.w3.org/2001/XMLSchema" xmlns:xs="http://www.w3.org/2001/XMLSchema" xmlns:p="http://schemas.microsoft.com/office/2006/metadata/properties" xmlns:ns3="471877f5-a38f-4ad0-af4a-779fecd0f16c" targetNamespace="http://schemas.microsoft.com/office/2006/metadata/properties" ma:root="true" ma:fieldsID="08036cfecaa53e246936d3f437a2668d" ns3:_="">
    <xsd:import namespace="471877f5-a38f-4ad0-af4a-779fecd0f1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877f5-a38f-4ad0-af4a-779fecd0f1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F5010D-67ED-4E7A-92E5-FDEEDBF2D958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471877f5-a38f-4ad0-af4a-779fecd0f16c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DB262D7-BC98-446E-850D-39CA981A6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1877f5-a38f-4ad0-af4a-779fecd0f1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688B30-5CC8-4688-BCB6-CFDD9F94C7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386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MinionPro-Regular</vt:lpstr>
      <vt:lpstr>Wingdings</vt:lpstr>
      <vt:lpstr>Default Design</vt:lpstr>
      <vt:lpstr>AASD4011: Mathematical Concepts for Deep Learning</vt:lpstr>
      <vt:lpstr>The Vanishing and Exploding Gradient and Activation Functions</vt:lpstr>
      <vt:lpstr>The Gradient of a Sigmoid vs. a ReLU</vt:lpstr>
      <vt:lpstr>PowerPoint Presentation</vt:lpstr>
      <vt:lpstr>Activation Functions</vt:lpstr>
      <vt:lpstr>Activation Functions</vt:lpstr>
      <vt:lpstr>Activation Functions</vt:lpstr>
      <vt:lpstr>PowerPoint Presentation</vt:lpstr>
      <vt:lpstr>Activation Functions</vt:lpstr>
      <vt:lpstr>Initialization</vt:lpstr>
    </vt:vector>
  </TitlesOfParts>
  <Company>STSMEDIA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subject>Slide Template</dc:subject>
  <dc:creator>George Brown College</dc:creator>
  <cp:keywords>George Brown College; Slides Template; Master Layout</cp:keywords>
  <cp:lastModifiedBy>Ran Feldesh</cp:lastModifiedBy>
  <cp:revision>37</cp:revision>
  <dcterms:created xsi:type="dcterms:W3CDTF">2008-02-14T00:02:49Z</dcterms:created>
  <dcterms:modified xsi:type="dcterms:W3CDTF">2023-06-08T19:26:20Z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0x01010092541F4A2AEEDF4DB6E6832E6C073FD1</vt:lpwstr>
  </property>
</Properties>
</file>