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66">
          <p15:clr>
            <a:srgbClr val="A4A3A4"/>
          </p15:clr>
        </p15:guide>
        <p15:guide id="2" pos="1292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0ADTdCxpmv8c6YX4dc2fnlt5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6" orient="horz"/>
        <p:guide pos="12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BC PPT Main"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/>
          <p:nvPr>
            <p:ph type="ctrTitle"/>
          </p:nvPr>
        </p:nvSpPr>
        <p:spPr>
          <a:xfrm>
            <a:off x="1955800" y="517525"/>
            <a:ext cx="7188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838200" y="2408238"/>
            <a:ext cx="746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100"/>
              </a:spcBef>
              <a:spcAft>
                <a:spcPts val="0"/>
              </a:spcAft>
              <a:buSzPts val="4400"/>
              <a:buFont typeface="Noto Sans Symbols"/>
              <a:buNone/>
              <a:defRPr b="1" sz="4400"/>
            </a:lvl1pPr>
            <a:lvl2pPr lvl="1" algn="l"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450"/>
              </a:spcBef>
              <a:spcAft>
                <a:spcPts val="45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 rot="5400000">
            <a:off x="4994275" y="2195513"/>
            <a:ext cx="5745163" cy="211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 rot="5400000">
            <a:off x="684213" y="153987"/>
            <a:ext cx="5745163" cy="619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/>
          <p:nvPr>
            <p:ph idx="2" type="dgm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rgbClr val="005AA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5AA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5AA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35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40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50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5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225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5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5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225"/>
              </a:spcAft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Slide with white slide Background. The template slide has a top section as a horizontal bar with blue background. The top section contains the George Brown College logo (top left). The footer is separated from the white background with a blue line."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5AA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5AA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5AA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005AA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reddit.com/r/datase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openml.org/search?type=data&amp;sort=runs&amp;status=active" TargetMode="External"/><Relationship Id="rId9" Type="http://schemas.openxmlformats.org/officeDocument/2006/relationships/hyperlink" Target="https://en.wikipedia.org/wiki/List_of_datasets_for_machine-learning_research" TargetMode="External"/><Relationship Id="rId5" Type="http://schemas.openxmlformats.org/officeDocument/2006/relationships/hyperlink" Target="https://paperswithcode.com/datasets?mod=texts&amp;page=1" TargetMode="External"/><Relationship Id="rId6" Type="http://schemas.openxmlformats.org/officeDocument/2006/relationships/hyperlink" Target="https://archive.ics.uci.edu/ml/index.php" TargetMode="External"/><Relationship Id="rId7" Type="http://schemas.openxmlformats.org/officeDocument/2006/relationships/hyperlink" Target="https://registry.opendata.aws/" TargetMode="External"/><Relationship Id="rId8" Type="http://schemas.openxmlformats.org/officeDocument/2006/relationships/hyperlink" Target="https://www.tensorflow.org/datasets/catalog/overview#all_data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955800" y="363150"/>
            <a:ext cx="7188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/>
              <a:t>AASD4011: Adv. Mathematical Concepts for Deep Learning</a:t>
            </a:r>
            <a:endParaRPr sz="2800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838200" y="2408238"/>
            <a:ext cx="746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CA" sz="3200"/>
              <a:t>Project Ideation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Ideation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/>
              <a:t>The Three Keys to Success: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Choose a topic and questions that are interesting </a:t>
            </a:r>
            <a:r>
              <a:rPr i="1" lang="en-CA"/>
              <a:t>to you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Explain it well: your motivation, your reasoning along the way, and your conclusions. Use graphs were appropriate. 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Have some technical depth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1930400" y="190084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Grading Rubric </a:t>
            </a:r>
            <a:br>
              <a:rPr lang="en-CA"/>
            </a:br>
            <a:r>
              <a:rPr lang="en-CA"/>
              <a:t>From the Course Policy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 sz="1800" u="none" strike="noStrike">
                <a:latin typeface="Arial"/>
                <a:ea typeface="Arial"/>
                <a:cs typeface="Arial"/>
                <a:sym typeface="Arial"/>
              </a:rPr>
              <a:t>Reasonable and interesting choice of problem: 3 points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 sz="1800" u="none" strike="noStrike">
                <a:latin typeface="Arial"/>
                <a:ea typeface="Arial"/>
                <a:cs typeface="Arial"/>
                <a:sym typeface="Arial"/>
              </a:rPr>
              <a:t>Clear problem statement: 2 points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 sz="1800" u="none" strike="noStrike">
                <a:latin typeface="Arial"/>
                <a:ea typeface="Arial"/>
                <a:cs typeface="Arial"/>
                <a:sym typeface="Arial"/>
              </a:rPr>
              <a:t>Technical depth of the code: 15 points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CA" sz="1800" u="none" strike="noStrike">
                <a:latin typeface="Arial"/>
                <a:ea typeface="Arial"/>
                <a:cs typeface="Arial"/>
                <a:sym typeface="Arial"/>
              </a:rPr>
              <a:t>Clarity and depth of exposition (including proposal, graphs and statements): 10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1930400" y="270471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Academic Integrity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It is OK to use code or explanation texts found online. However, if you do so, you must indicate next to </a:t>
            </a:r>
            <a:r>
              <a:rPr i="1" lang="en-CA"/>
              <a:t>each section</a:t>
            </a:r>
            <a:r>
              <a:rPr lang="en-CA"/>
              <a:t> its source, with a link to it.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Your grade is based on </a:t>
            </a:r>
            <a:r>
              <a:rPr i="1" lang="en-CA"/>
              <a:t>the additions</a:t>
            </a:r>
            <a:r>
              <a:rPr lang="en-CA"/>
              <a:t> you provide to that code or explanation. Not on that referenced code itself. 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Using references is a good idea, as long as you indicate it with a link, and mark it in your notebook. It can make your own work better.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Ideas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-1" y="1166018"/>
            <a:ext cx="89249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Explore hyperparameter tuning (activation functions, optimizers) – and compare the results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Download a model (or two) from HuggingFace, and fine-tune them to a new problem set (might require a GPS)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Use an RNN/LSTM/GRU to generate text, using various hyper-parameters (we will demo this on class 6 and 7)</a:t>
            </a:r>
            <a:endParaRPr/>
          </a:p>
          <a:p>
            <a:pPr indent="-342900" lvl="0" marL="342900" rtl="0" algn="l">
              <a:spcBef>
                <a:spcPts val="1400"/>
              </a:spcBef>
              <a:spcAft>
                <a:spcPts val="0"/>
              </a:spcAft>
              <a:buSzPts val="2800"/>
              <a:buChar char="▪"/>
            </a:pPr>
            <a:r>
              <a:rPr lang="en-CA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Popular open data repositories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Kaggle.com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OpenML.org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PapersWithCode.com 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 Irvine Machine Learning Repository</a:t>
            </a:r>
            <a:r>
              <a:rPr b="0" i="0" lang="en-CA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(not recent)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Amazon’s AWS datasets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datasets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Wikipedia’s list of machine learning datasets</a:t>
            </a:r>
            <a:r>
              <a:rPr b="0" i="0" lang="en-CA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0" i="0" lang="en-CA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datasets subreddit</a:t>
            </a:r>
            <a:endParaRPr b="0"/>
          </a:p>
        </p:txBody>
      </p:sp>
      <p:sp>
        <p:nvSpPr>
          <p:cNvPr id="90" name="Google Shape;90;p6"/>
          <p:cNvSpPr txBox="1"/>
          <p:nvPr/>
        </p:nvSpPr>
        <p:spPr>
          <a:xfrm>
            <a:off x="150726" y="5934670"/>
            <a:ext cx="45820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Geron chapter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2008-02-14T00:02:49Z</dcterms:created>
  <dc:creator>George Brown College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0x01010092541F4A2AEEDF4DB6E6832E6C073FD1</vt:lpwstr>
  </property>
</Properties>
</file>