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مستطيل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مستطيل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شكل بيضاوي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مستطيل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مستطيل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مستطيل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مستطيل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شكل بيضاوي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مستطيل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مستطيل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3" name="مستطيل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مستطيل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شكل بيضاوي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شكل بيضاوي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عنصر نائب للمحتوى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محتوى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مستطيل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مستطيل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مستطيل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مستطيل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عنصر نائب للمحتوى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6" name="عنصر نائب للمحتوى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5" name="شكل بيضاوي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شكل بيضاوي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عنوان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مستطيل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مستطيل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مستطيل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مستطيل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مستطيل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مستطيل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عنصر نائب للمحتوى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0" name="شكل بيضاوي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شكل بيضاوي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مستطيل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رابط مستقيم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مستطيل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مستطيل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مستطيل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شكل بيضاوي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22" name="مستطيل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مستطيل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مستطيل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مستطيل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مستطيل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مستطيل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ECB3DBD-ED2E-43DC-B91D-0B1C0FB02A4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شكل بيضاوي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067B91-9E8C-41AA-BF3F-C9A549128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Ali alfares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09-10-2020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Predicting Severity of Car Accidents</a:t>
            </a:r>
            <a:endParaRPr lang="en-US" sz="36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Berlin Sans FB" pitchFamily="34" charset="0"/>
              </a:rPr>
              <a:t>Introduction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971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are traffic collisions?</a:t>
            </a:r>
          </a:p>
          <a:p>
            <a:r>
              <a:rPr lang="en-US" dirty="0" smtClean="0"/>
              <a:t>What is the problem studied in this report?</a:t>
            </a:r>
          </a:p>
          <a:p>
            <a:r>
              <a:rPr lang="en-US" dirty="0" smtClean="0"/>
              <a:t>What is </a:t>
            </a:r>
            <a:r>
              <a:rPr lang="en-US" dirty="0" smtClean="0"/>
              <a:t>SEVERITY_CODE?</a:t>
            </a:r>
          </a:p>
          <a:p>
            <a:r>
              <a:rPr lang="en-US" dirty="0" smtClean="0"/>
              <a:t>Who </a:t>
            </a:r>
            <a:r>
              <a:rPr lang="en-US" dirty="0" smtClean="0"/>
              <a:t>would be interested in a solution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could be potential projects based on this solution?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228600" y="32766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000" dirty="0" smtClean="0">
                <a:latin typeface="Calibri" pitchFamily="34" charset="0"/>
              </a:rPr>
              <a:t>Traffic collisions or car accidents </a:t>
            </a:r>
            <a:r>
              <a:rPr lang="en-US" sz="2000" dirty="0" smtClean="0">
                <a:latin typeface="Calibri" pitchFamily="34" charset="0"/>
              </a:rPr>
              <a:t>occur when </a:t>
            </a:r>
            <a:r>
              <a:rPr lang="en-US" sz="2000" dirty="0" smtClean="0">
                <a:latin typeface="Calibri" pitchFamily="34" charset="0"/>
              </a:rPr>
              <a:t>a vehicle collides with other objects. Globally  traffic collisions kill more than 1 million people annually and injure between 20-50 </a:t>
            </a:r>
            <a:r>
              <a:rPr lang="en-US" sz="2000" dirty="0" smtClean="0">
                <a:latin typeface="Calibri" pitchFamily="34" charset="0"/>
              </a:rPr>
              <a:t>million. </a:t>
            </a:r>
            <a:r>
              <a:rPr lang="en-US" sz="2000" dirty="0" smtClean="0">
                <a:latin typeface="Calibri" pitchFamily="34" charset="0"/>
              </a:rPr>
              <a:t>"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SEVERITY_CODE" </a:t>
            </a:r>
            <a:r>
              <a:rPr lang="en-US" sz="2000" dirty="0" smtClean="0">
                <a:latin typeface="Calibri" pitchFamily="34" charset="0"/>
              </a:rPr>
              <a:t>is usually </a:t>
            </a:r>
            <a:r>
              <a:rPr lang="en-US" dirty="0" smtClean="0">
                <a:latin typeface="Calibri" pitchFamily="34" charset="0"/>
              </a:rPr>
              <a:t>used</a:t>
            </a:r>
            <a:r>
              <a:rPr lang="en-US" sz="2000" dirty="0" smtClean="0">
                <a:latin typeface="Calibri" pitchFamily="34" charset="0"/>
              </a:rPr>
              <a:t> to categorize the rank-wise priority at high crash locations, it goes up with more injuries and/or </a:t>
            </a:r>
            <a:r>
              <a:rPr lang="en-US" sz="2000" dirty="0" smtClean="0">
                <a:latin typeface="Calibri" pitchFamily="34" charset="0"/>
              </a:rPr>
              <a:t>fatalities. It's </a:t>
            </a:r>
            <a:r>
              <a:rPr lang="en-US" sz="2000" dirty="0" smtClean="0">
                <a:latin typeface="Calibri" pitchFamily="34" charset="0"/>
              </a:rPr>
              <a:t>a best interest of governments, technology corporations and car </a:t>
            </a:r>
            <a:r>
              <a:rPr lang="en-US" sz="2000" dirty="0" smtClean="0">
                <a:latin typeface="Calibri" pitchFamily="34" charset="0"/>
              </a:rPr>
              <a:t>manufacturers to be able to predict the severity of accidents. Potential </a:t>
            </a:r>
            <a:r>
              <a:rPr lang="en-US" sz="2000" dirty="0" smtClean="0">
                <a:latin typeface="Calibri" pitchFamily="34" charset="0"/>
              </a:rPr>
              <a:t>projects such </a:t>
            </a:r>
            <a:r>
              <a:rPr lang="en-US" sz="2000" dirty="0" smtClean="0">
                <a:latin typeface="Calibri" pitchFamily="34" charset="0"/>
              </a:rPr>
              <a:t>as A </a:t>
            </a:r>
            <a:r>
              <a:rPr lang="en-US" sz="2000" dirty="0" smtClean="0">
                <a:latin typeface="Calibri" pitchFamily="34" charset="0"/>
              </a:rPr>
              <a:t>system that can assist drivers to take certain paths towards destination in order to reduce chances of </a:t>
            </a:r>
            <a:r>
              <a:rPr lang="en-US" sz="2000" dirty="0" smtClean="0">
                <a:latin typeface="Calibri" pitchFamily="34" charset="0"/>
              </a:rPr>
              <a:t>accidents.</a:t>
            </a:r>
            <a:endParaRPr lang="en-US" sz="2000" dirty="0" smtClean="0">
              <a:latin typeface="Calibri" pitchFamily="34" charset="0"/>
            </a:endParaRPr>
          </a:p>
          <a:p>
            <a:pPr algn="justLow"/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Berlin Sans FB" pitchFamily="34" charset="0"/>
              </a:rPr>
              <a:t>Data Acquisition &amp; Cleaning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/>
              <a:t>Seattle state SPD &amp; </a:t>
            </a:r>
            <a:r>
              <a:rPr lang="en-US" dirty="0" smtClean="0"/>
              <a:t>SDOT</a:t>
            </a:r>
          </a:p>
          <a:p>
            <a:r>
              <a:rPr lang="en-US" dirty="0" smtClean="0"/>
              <a:t>Cleaning :</a:t>
            </a:r>
            <a:endParaRPr lang="en-US" dirty="0"/>
          </a:p>
        </p:txBody>
      </p:sp>
      <p:pic>
        <p:nvPicPr>
          <p:cNvPr id="4" name="صورة 3" descr="downloa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67000"/>
            <a:ext cx="7746090" cy="2577548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228600" y="54102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Group [focused]: (Physical) When </a:t>
            </a:r>
            <a:r>
              <a:rPr lang="en-US" dirty="0" smtClean="0"/>
              <a:t>“inattention” &amp; “Drugs &amp; alcohol” value is </a:t>
            </a:r>
            <a:r>
              <a:rPr lang="en-US" dirty="0" smtClean="0"/>
              <a:t>No</a:t>
            </a:r>
          </a:p>
          <a:p>
            <a:pPr algn="justLow"/>
            <a:r>
              <a:rPr lang="en-US" dirty="0" smtClean="0"/>
              <a:t>Group [not focused</a:t>
            </a:r>
            <a:r>
              <a:rPr lang="en-US" dirty="0" smtClean="0"/>
              <a:t>]: (Physical) </a:t>
            </a:r>
            <a:r>
              <a:rPr lang="en-US" dirty="0" smtClean="0"/>
              <a:t>When </a:t>
            </a:r>
            <a:r>
              <a:rPr lang="en-US" dirty="0" smtClean="0"/>
              <a:t>“inattention” &amp; “Drugs &amp; alcohol” value is </a:t>
            </a:r>
            <a:r>
              <a:rPr lang="en-US" dirty="0" smtClean="0"/>
              <a:t>yes</a:t>
            </a:r>
            <a:endParaRPr lang="en-US" dirty="0" smtClean="0"/>
          </a:p>
          <a:p>
            <a:pPr algn="justLow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  <a:latin typeface="Berlin Sans FB" pitchFamily="34" charset="0"/>
              </a:rPr>
              <a:t>Classification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Classification models:</a:t>
            </a:r>
            <a:br>
              <a:rPr lang="en-US" dirty="0" smtClean="0"/>
            </a:br>
            <a:r>
              <a:rPr lang="en-US" dirty="0" smtClean="0"/>
              <a:t>K-Nearest </a:t>
            </a:r>
            <a:r>
              <a:rPr lang="en-US" dirty="0" smtClean="0"/>
              <a:t>Neighbor</a:t>
            </a:r>
            <a:br>
              <a:rPr lang="en-US" dirty="0" smtClean="0"/>
            </a:br>
            <a:r>
              <a:rPr lang="en-US" dirty="0" smtClean="0"/>
              <a:t>Decision Tree</a:t>
            </a:r>
            <a:br>
              <a:rPr lang="en-US" dirty="0" smtClean="0"/>
            </a:br>
            <a:r>
              <a:rPr lang="en-US" dirty="0" smtClean="0"/>
              <a:t>Support </a:t>
            </a:r>
            <a:r>
              <a:rPr lang="en-US" dirty="0" smtClean="0"/>
              <a:t>Vector </a:t>
            </a:r>
            <a:r>
              <a:rPr lang="en-US" dirty="0" smtClean="0"/>
              <a:t>Machine</a:t>
            </a:r>
            <a:br>
              <a:rPr lang="en-US" dirty="0" smtClean="0"/>
            </a:br>
            <a:r>
              <a:rPr lang="en-US" dirty="0" smtClean="0"/>
              <a:t>Random </a:t>
            </a:r>
            <a:r>
              <a:rPr lang="en-US" dirty="0" smtClean="0"/>
              <a:t>Forest </a:t>
            </a:r>
            <a:r>
              <a:rPr lang="en-US" dirty="0" smtClean="0"/>
              <a:t>Classifier</a:t>
            </a:r>
            <a:br>
              <a:rPr lang="en-US" dirty="0" smtClean="0"/>
            </a:br>
            <a:r>
              <a:rPr lang="en-US" dirty="0" smtClean="0"/>
              <a:t>Logistic Regression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685800" y="4495800"/>
            <a:ext cx="2362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106726 </a:t>
            </a:r>
            <a:r>
              <a:rPr lang="en-US" dirty="0" smtClean="0"/>
              <a:t>train records</a:t>
            </a:r>
          </a:p>
          <a:p>
            <a:r>
              <a:rPr lang="en-US" dirty="0" smtClean="0"/>
              <a:t>26682 test records</a:t>
            </a:r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685800" y="5410200"/>
            <a:ext cx="7848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"SEVERITYCODE" </a:t>
            </a:r>
            <a:r>
              <a:rPr lang="en-US" dirty="0" smtClean="0"/>
              <a:t>severity </a:t>
            </a:r>
            <a:r>
              <a:rPr lang="en-US" dirty="0" smtClean="0"/>
              <a:t>of the collision: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 smtClean="0"/>
              <a:t>3—fatality • 2b—serious injury • 2—injury • 1—prop damage • 0—unknown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3352800" y="4495800"/>
            <a:ext cx="518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 categorical features with one-hot encoding = 23 binary features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  <a:latin typeface="Berlin Sans FB" pitchFamily="34" charset="0"/>
              </a:rPr>
              <a:t>Accuracy Metrics</a:t>
            </a:r>
            <a:endParaRPr lang="en-US" dirty="0"/>
          </a:p>
        </p:txBody>
      </p:sp>
      <p:pic>
        <p:nvPicPr>
          <p:cNvPr id="4" name="صورة 3" descr="Untitled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657009"/>
            <a:ext cx="5377484" cy="2600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مربع نص 4"/>
          <p:cNvSpPr txBox="1"/>
          <p:nvPr/>
        </p:nvSpPr>
        <p:spPr>
          <a:xfrm>
            <a:off x="304800" y="1600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</a:t>
            </a:r>
            <a:r>
              <a:rPr lang="en-US" dirty="0" smtClean="0"/>
              <a:t>models were very convergent with </a:t>
            </a:r>
            <a:r>
              <a:rPr lang="en-US" dirty="0" smtClean="0"/>
              <a:t>about 68.5</a:t>
            </a:r>
            <a:r>
              <a:rPr lang="en-US" dirty="0" smtClean="0"/>
              <a:t>% for Jaccard, 55.8% for F1-score.</a:t>
            </a:r>
            <a:endParaRPr lang="en-US" dirty="0"/>
          </a:p>
        </p:txBody>
      </p:sp>
      <p:sp>
        <p:nvSpPr>
          <p:cNvPr id="6" name="سهم إلى اليمين 5"/>
          <p:cNvSpPr/>
          <p:nvPr/>
        </p:nvSpPr>
        <p:spPr>
          <a:xfrm>
            <a:off x="304800" y="4648200"/>
            <a:ext cx="1676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ربع نص 6"/>
          <p:cNvSpPr txBox="1"/>
          <p:nvPr/>
        </p:nvSpPr>
        <p:spPr>
          <a:xfrm>
            <a:off x="228600" y="472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Classifier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  <a:latin typeface="Berlin Sans FB" pitchFamily="34" charset="0"/>
              </a:rPr>
              <a:t>Feature Importance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sz="1800" dirty="0" smtClean="0"/>
              <a:t>Since the method ("feature_importances_") is not included in "Logistic Regression" model , we have to </a:t>
            </a:r>
            <a:r>
              <a:rPr lang="en-US" sz="1800" dirty="0" smtClean="0"/>
              <a:t>use it with </a:t>
            </a:r>
            <a:r>
              <a:rPr lang="en-US" sz="1800" dirty="0" smtClean="0"/>
              <a:t>the next model which is "Decision Tree" to calculate importance of </a:t>
            </a:r>
            <a:r>
              <a:rPr lang="en-US" sz="1800" dirty="0" smtClean="0"/>
              <a:t>features and visualize it using Seaborn.</a:t>
            </a:r>
            <a:endParaRPr lang="en-US" sz="1800" dirty="0"/>
          </a:p>
        </p:txBody>
      </p:sp>
      <p:pic>
        <p:nvPicPr>
          <p:cNvPr id="4" name="صورة 3" descr="Untitled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743200"/>
            <a:ext cx="502920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مربع نص 4"/>
          <p:cNvSpPr txBox="1"/>
          <p:nvPr/>
        </p:nvSpPr>
        <p:spPr>
          <a:xfrm>
            <a:off x="5410200" y="2743200"/>
            <a:ext cx="3352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When </a:t>
            </a:r>
            <a:r>
              <a:rPr lang="en-US" dirty="0" smtClean="0"/>
              <a:t>drivers drive during daylight they tend to increase their velocity and that's as a result exactly why it's more severe to drive in daylight and to have an </a:t>
            </a:r>
            <a:r>
              <a:rPr lang="en-US" dirty="0" smtClean="0"/>
              <a:t>accident.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5410200" y="4648200"/>
            <a:ext cx="3352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As </a:t>
            </a:r>
            <a:r>
              <a:rPr lang="en-US" dirty="0" smtClean="0"/>
              <a:t>often as they are partly major causes of </a:t>
            </a:r>
            <a:r>
              <a:rPr lang="en-US" dirty="0" smtClean="0"/>
              <a:t>accidents, they </a:t>
            </a:r>
            <a:r>
              <a:rPr lang="en-US" dirty="0" smtClean="0"/>
              <a:t>may be considered to be causes of more severe </a:t>
            </a:r>
            <a:r>
              <a:rPr lang="en-US" dirty="0" smtClean="0"/>
              <a:t>accidents as well.</a:t>
            </a:r>
            <a:endParaRPr lang="en-US" dirty="0"/>
          </a:p>
        </p:txBody>
      </p:sp>
      <p:sp>
        <p:nvSpPr>
          <p:cNvPr id="7" name="سهم إلى اليمين 6"/>
          <p:cNvSpPr/>
          <p:nvPr/>
        </p:nvSpPr>
        <p:spPr>
          <a:xfrm flipH="1">
            <a:off x="4953000" y="29718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سهم إلى اليمين 7"/>
          <p:cNvSpPr/>
          <p:nvPr/>
        </p:nvSpPr>
        <p:spPr>
          <a:xfrm rot="1760963" flipH="1">
            <a:off x="2613291" y="4179252"/>
            <a:ext cx="2862318" cy="377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  <a:latin typeface="Berlin Sans FB" pitchFamily="34" charset="0"/>
              </a:rPr>
              <a:t>Human Behavior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9825" y="1676400"/>
            <a:ext cx="6784975" cy="31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مربع نص 4"/>
          <p:cNvSpPr txBox="1"/>
          <p:nvPr/>
        </p:nvSpPr>
        <p:spPr>
          <a:xfrm>
            <a:off x="381000" y="4876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 smtClean="0"/>
              <a:t>we can see that the top 2 values of each feature is about 2-3 % different in frequency percentage overall between groups. By that we can conclude that being attentive or not is not correlated to specific physical circumstances. Thus it doesn't play a major role regarding severity of accidents.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  <a:latin typeface="Berlin Sans FB" pitchFamily="34" charset="0"/>
              </a:rPr>
              <a:t>Recommended New Data Features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Passenger </a:t>
            </a:r>
            <a:r>
              <a:rPr lang="en-US" dirty="0" smtClean="0"/>
              <a:t>count of vehicle(s) involved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i="1" dirty="0" smtClean="0"/>
              <a:t>(</a:t>
            </a:r>
            <a:r>
              <a:rPr lang="en-US" sz="1800" i="1" dirty="0" smtClean="0"/>
              <a:t>the more.. higher the risk</a:t>
            </a:r>
            <a:r>
              <a:rPr lang="en-US" sz="1800" i="1" dirty="0" smtClean="0"/>
              <a:t>)</a:t>
            </a:r>
            <a:endParaRPr lang="en-US" i="1" dirty="0" smtClean="0"/>
          </a:p>
          <a:p>
            <a:r>
              <a:rPr lang="en-US" dirty="0" smtClean="0"/>
              <a:t>Location </a:t>
            </a:r>
            <a:r>
              <a:rPr lang="en-US" dirty="0" smtClean="0"/>
              <a:t>of </a:t>
            </a:r>
            <a:r>
              <a:rPr lang="en-US" dirty="0" smtClean="0"/>
              <a:t>vehicle</a:t>
            </a:r>
            <a:br>
              <a:rPr lang="en-US" dirty="0" smtClean="0"/>
            </a:br>
            <a:r>
              <a:rPr lang="en-US" sz="1800" i="1" dirty="0" smtClean="0"/>
              <a:t>(the </a:t>
            </a:r>
            <a:r>
              <a:rPr lang="en-US" sz="1800" i="1" dirty="0" smtClean="0"/>
              <a:t>more frequent a location in logs appears.. higher the risk</a:t>
            </a:r>
            <a:r>
              <a:rPr lang="en-US" sz="1800" i="1" dirty="0" smtClean="0"/>
              <a:t>)</a:t>
            </a:r>
            <a:endParaRPr lang="en-US" i="1" dirty="0" smtClean="0"/>
          </a:p>
          <a:p>
            <a:r>
              <a:rPr lang="en-US" dirty="0" smtClean="0"/>
              <a:t>Location </a:t>
            </a:r>
            <a:r>
              <a:rPr lang="en-US" dirty="0" smtClean="0"/>
              <a:t>of vehicle regarding </a:t>
            </a:r>
            <a:r>
              <a:rPr lang="en-US" dirty="0" smtClean="0"/>
              <a:t>street </a:t>
            </a:r>
            <a:r>
              <a:rPr lang="en-US" dirty="0" smtClean="0"/>
              <a:t>with high traffic at the same time of driving.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of </a:t>
            </a:r>
            <a:r>
              <a:rPr lang="en-US" dirty="0" smtClean="0"/>
              <a:t>transportation</a:t>
            </a:r>
            <a:br>
              <a:rPr lang="en-US" dirty="0" smtClean="0"/>
            </a:br>
            <a:r>
              <a:rPr lang="en-US" sz="1800" i="1" dirty="0" smtClean="0"/>
              <a:t>(higher </a:t>
            </a:r>
            <a:r>
              <a:rPr lang="en-US" sz="1800" i="1" dirty="0" smtClean="0"/>
              <a:t>code with bigger vehicles</a:t>
            </a:r>
            <a:r>
              <a:rPr lang="en-US" sz="1800" i="1" dirty="0" smtClean="0"/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  <a:latin typeface="Berlin Sans FB" pitchFamily="34" charset="0"/>
              </a:rPr>
              <a:t>Conclusion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best classifier was "Logistic Regression" which had 68.6% Jaccard accuracy </a:t>
            </a:r>
            <a:r>
              <a:rPr lang="en-US" dirty="0" smtClean="0"/>
              <a:t>metric.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was trained and tested on 133408 records. We found that "Daylight" is a very important feature regarding severity of accidents because of drivers' tendency to increase velocity in </a:t>
            </a:r>
            <a:r>
              <a:rPr lang="en-US" dirty="0" smtClean="0"/>
              <a:t>daylight.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recommended working harder on designing better data features which would help provide better accuracy in order </a:t>
            </a:r>
            <a:r>
              <a:rPr lang="en-US" dirty="0" smtClean="0"/>
              <a:t>to use it for </a:t>
            </a:r>
            <a:r>
              <a:rPr lang="en-US" dirty="0" smtClean="0"/>
              <a:t>model implementation in future </a:t>
            </a:r>
            <a:r>
              <a:rPr lang="en-US" dirty="0" smtClean="0"/>
              <a:t>projects.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دني">
  <a:themeElements>
    <a:clrScheme name="مدني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مدني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دني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</TotalTime>
  <Words>493</Words>
  <Application>Microsoft Office PowerPoint</Application>
  <PresentationFormat>عرض على الشاشة (3:4)‏</PresentationFormat>
  <Paragraphs>39</Paragraphs>
  <Slides>9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مدني</vt:lpstr>
      <vt:lpstr>Predicting Severity of Car Accidents</vt:lpstr>
      <vt:lpstr>Introduction</vt:lpstr>
      <vt:lpstr>Data Acquisition &amp; Cleaning</vt:lpstr>
      <vt:lpstr>Classification</vt:lpstr>
      <vt:lpstr>Accuracy Metrics</vt:lpstr>
      <vt:lpstr>Feature Importance</vt:lpstr>
      <vt:lpstr>Human Behavior </vt:lpstr>
      <vt:lpstr>Recommended New Data Features</vt:lpstr>
      <vt:lpstr>Conclusion</vt:lpstr>
    </vt:vector>
  </TitlesOfParts>
  <Company>MOHAMMAD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Car Accidents</dc:title>
  <dc:creator>Ali Fares</dc:creator>
  <cp:lastModifiedBy>Ali Fares</cp:lastModifiedBy>
  <cp:revision>22</cp:revision>
  <dcterms:created xsi:type="dcterms:W3CDTF">2020-10-09T03:33:15Z</dcterms:created>
  <dcterms:modified xsi:type="dcterms:W3CDTF">2020-10-09T11:59:29Z</dcterms:modified>
</cp:coreProperties>
</file>