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3D137-E1C9-428F-8DDF-E0722225428E}">
  <a:tblStyle styleId="{26F3D137-E1C9-428F-8DDF-E072222542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520453e9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8520453e9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520453e9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520453e9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520453e93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520453e93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520453e93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520453e9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520453e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520453e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520453e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520453e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Reiteramos que el desarrollo de esta aplicación busca generar una herramienta de apoyo a los dueños en sus tareas de cuidado, sin desincentivar el cumplimiento de las normas legales (registro social, implantación del microchip,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Este proyecto utilizará la información recopilada con el consentimiento de sus usuarios para generar Insights que traerán beneficios tanto para el dueño, como para todos los interesados en el cuidado de las mascotas, apoyando la toma de decisiones.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
                <a:solidFill>
                  <a:schemeClr val="dk1"/>
                </a:solidFill>
              </a:rPr>
              <a:t>El proyecto aborda una problemática real: la tenencia responsable de mascotas.</a:t>
            </a:r>
            <a:br>
              <a:rPr lang="e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Genera valor tanto para </a:t>
            </a:r>
            <a:r>
              <a:rPr b="1" lang="es">
                <a:solidFill>
                  <a:schemeClr val="dk1"/>
                </a:solidFill>
              </a:rPr>
              <a:t>dueños individuales</a:t>
            </a:r>
            <a:r>
              <a:rPr lang="es">
                <a:solidFill>
                  <a:schemeClr val="dk1"/>
                </a:solidFill>
              </a:rPr>
              <a:t> como para </a:t>
            </a:r>
            <a:r>
              <a:rPr b="1" lang="es">
                <a:solidFill>
                  <a:schemeClr val="dk1"/>
                </a:solidFill>
              </a:rPr>
              <a:t>instituciones externas</a:t>
            </a:r>
            <a:r>
              <a:rPr lang="es">
                <a:solidFill>
                  <a:schemeClr val="dk1"/>
                </a:solidFill>
              </a:rPr>
              <a:t> mediante análisis de datos.</a:t>
            </a:r>
            <a:br>
              <a:rPr lang="e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Refuerza competencias en </a:t>
            </a:r>
            <a:r>
              <a:rPr b="1" lang="es">
                <a:solidFill>
                  <a:schemeClr val="dk1"/>
                </a:solidFill>
              </a:rPr>
              <a:t>análisis de datos, gestión de proyectos y ciberseguridad aplicada</a:t>
            </a:r>
            <a:r>
              <a:rPr lang="es">
                <a:solidFill>
                  <a:schemeClr val="dk1"/>
                </a:solidFill>
              </a:rPr>
              <a:t>.</a:t>
            </a:r>
            <a:br>
              <a:rPr lang="es">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Nos permitió trabajar en equipo, compatibilizando con la práctica profesional, aplicando una metodología híbrida que refleja las exigencias del mundo laboral actual.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53925d1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53925d1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8520453e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520453e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8520453e9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8520453e9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8520453e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520453e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8520453e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8520453e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853925d1c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853925d1c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8520453e93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520453e93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8520453e9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8520453e9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6000">
                <a:latin typeface="Consolas"/>
                <a:ea typeface="Consolas"/>
                <a:cs typeface="Consolas"/>
                <a:sym typeface="Consolas"/>
              </a:rPr>
              <a:t>PetCare</a:t>
            </a:r>
            <a:endParaRPr sz="6000">
              <a:latin typeface="Consolas"/>
              <a:ea typeface="Consolas"/>
              <a:cs typeface="Consolas"/>
              <a:sym typeface="Consolas"/>
            </a:endParaRPr>
          </a:p>
          <a:p>
            <a:pPr indent="0" lvl="0" marL="0" rtl="0" algn="ctr">
              <a:lnSpc>
                <a:spcPct val="115000"/>
              </a:lnSpc>
              <a:spcBef>
                <a:spcPts val="0"/>
              </a:spcBef>
              <a:spcAft>
                <a:spcPts val="0"/>
              </a:spcAft>
              <a:buClr>
                <a:schemeClr val="dk1"/>
              </a:buClr>
              <a:buSzPts val="1100"/>
              <a:buFont typeface="Arial"/>
              <a:buNone/>
            </a:pPr>
            <a:r>
              <a:rPr lang="es" sz="1800">
                <a:latin typeface="Consolas"/>
                <a:ea typeface="Consolas"/>
                <a:cs typeface="Consolas"/>
                <a:sym typeface="Consolas"/>
              </a:rPr>
              <a:t>Automatización del control llevado sobre la vida de las mascotas</a:t>
            </a:r>
            <a:endParaRPr sz="1800">
              <a:latin typeface="Consolas"/>
              <a:ea typeface="Consolas"/>
              <a:cs typeface="Consolas"/>
              <a:sym typeface="Consolas"/>
            </a:endParaRPr>
          </a:p>
        </p:txBody>
      </p:sp>
      <p:sp>
        <p:nvSpPr>
          <p:cNvPr id="55" name="Google Shape;55;p13"/>
          <p:cNvSpPr txBox="1"/>
          <p:nvPr>
            <p:ph idx="1" type="subTitle"/>
          </p:nvPr>
        </p:nvSpPr>
        <p:spPr>
          <a:xfrm>
            <a:off x="311700" y="335750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sz="5015">
                <a:latin typeface="Consolas"/>
                <a:ea typeface="Consolas"/>
                <a:cs typeface="Consolas"/>
                <a:sym typeface="Consolas"/>
              </a:rPr>
              <a:t>Integrantes: </a:t>
            </a:r>
            <a:r>
              <a:rPr lang="es" sz="5015">
                <a:latin typeface="Consolas"/>
                <a:ea typeface="Consolas"/>
                <a:cs typeface="Consolas"/>
                <a:sym typeface="Consolas"/>
              </a:rPr>
              <a:t>Alessandra Arriagada</a:t>
            </a:r>
            <a:r>
              <a:rPr lang="es" sz="5015">
                <a:latin typeface="Consolas"/>
                <a:ea typeface="Consolas"/>
                <a:cs typeface="Consolas"/>
                <a:sym typeface="Consolas"/>
              </a:rPr>
              <a:t>, Cristobal Mendez, Christopher Pineda</a:t>
            </a:r>
            <a:endParaRPr sz="5015">
              <a:latin typeface="Consolas"/>
              <a:ea typeface="Consolas"/>
              <a:cs typeface="Consolas"/>
              <a:sym typeface="Consolas"/>
            </a:endParaRPr>
          </a:p>
          <a:p>
            <a:pPr indent="0" lvl="0" marL="0" rtl="0" algn="ctr">
              <a:spcBef>
                <a:spcPts val="0"/>
              </a:spcBef>
              <a:spcAft>
                <a:spcPts val="0"/>
              </a:spcAft>
              <a:buNone/>
            </a:pPr>
            <a:r>
              <a:rPr lang="es" sz="5015">
                <a:latin typeface="Consolas"/>
                <a:ea typeface="Consolas"/>
                <a:cs typeface="Consolas"/>
                <a:sym typeface="Consolas"/>
              </a:rPr>
              <a:t>Profesores: Juan Pablo, Jazna Meza</a:t>
            </a:r>
            <a:endParaRPr sz="5015">
              <a:latin typeface="Consolas"/>
              <a:ea typeface="Consolas"/>
              <a:cs typeface="Consolas"/>
              <a:sym typeface="Consolas"/>
            </a:endParaRPr>
          </a:p>
          <a:p>
            <a:pPr indent="0" lvl="0" marL="0" rtl="0" algn="ctr">
              <a:spcBef>
                <a:spcPts val="0"/>
              </a:spcBef>
              <a:spcAft>
                <a:spcPts val="0"/>
              </a:spcAft>
              <a:buNone/>
            </a:pPr>
            <a:r>
              <a:rPr lang="es" sz="5015">
                <a:latin typeface="Consolas"/>
                <a:ea typeface="Consolas"/>
                <a:cs typeface="Consolas"/>
                <a:sym typeface="Consolas"/>
              </a:rPr>
              <a:t>Sección: 001D</a:t>
            </a:r>
            <a:endParaRPr sz="5015">
              <a:latin typeface="Consolas"/>
              <a:ea typeface="Consolas"/>
              <a:cs typeface="Consolas"/>
              <a:sym typeface="Consolas"/>
            </a:endParaRPr>
          </a:p>
          <a:p>
            <a:pPr indent="0" lvl="0" marL="0" rtl="0" algn="ctr">
              <a:spcBef>
                <a:spcPts val="0"/>
              </a:spcBef>
              <a:spcAft>
                <a:spcPts val="0"/>
              </a:spcAft>
              <a:buNone/>
            </a:pPr>
            <a:br>
              <a:rPr lang="e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Backend</a:t>
            </a:r>
            <a:endParaRPr>
              <a:latin typeface="Consolas"/>
              <a:ea typeface="Consolas"/>
              <a:cs typeface="Consolas"/>
              <a:sym typeface="Consolas"/>
            </a:endParaRPr>
          </a:p>
        </p:txBody>
      </p:sp>
      <p:graphicFrame>
        <p:nvGraphicFramePr>
          <p:cNvPr id="113" name="Google Shape;113;p22"/>
          <p:cNvGraphicFramePr/>
          <p:nvPr/>
        </p:nvGraphicFramePr>
        <p:xfrm>
          <a:off x="952500" y="1619250"/>
          <a:ext cx="3000000" cy="3000000"/>
        </p:xfrm>
        <a:graphic>
          <a:graphicData uri="http://schemas.openxmlformats.org/drawingml/2006/table">
            <a:tbl>
              <a:tblPr>
                <a:noFill/>
                <a:tableStyleId>{26F3D137-E1C9-428F-8DDF-E0722225428E}</a:tableStyleId>
              </a:tblPr>
              <a:tblGrid>
                <a:gridCol w="3619500"/>
                <a:gridCol w="3619500"/>
              </a:tblGrid>
              <a:tr h="381000">
                <a:tc>
                  <a:txBody>
                    <a:bodyPr/>
                    <a:lstStyle/>
                    <a:p>
                      <a:pPr indent="0" lvl="0" marL="0" rtl="0" algn="l">
                        <a:spcBef>
                          <a:spcPts val="0"/>
                        </a:spcBef>
                        <a:spcAft>
                          <a:spcPts val="0"/>
                        </a:spcAft>
                        <a:buNone/>
                      </a:pPr>
                      <a:r>
                        <a:rPr b="1" lang="es">
                          <a:latin typeface="Calibri"/>
                          <a:ea typeface="Calibri"/>
                          <a:cs typeface="Calibri"/>
                          <a:sym typeface="Calibri"/>
                        </a:rPr>
                        <a:t>Tecnología</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s">
                          <a:latin typeface="Calibri"/>
                          <a:ea typeface="Calibri"/>
                          <a:cs typeface="Calibri"/>
                          <a:sym typeface="Calibri"/>
                        </a:rPr>
                        <a:t>Descripción</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Firebase</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Base de datos NoSQL en tiempo real, para almacenar perfiles de usuarios, mascotas, rutinas, alertas y documentos.</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Firebase Storage</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almacenamiento de archivos,  fotografías y documentos PDF.</a:t>
                      </a:r>
                      <a:endParaRPr>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Firebase Functions</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lógica de backend personalizada, incluyendo cálculos de métricas, generación de códigos QR y reportes complejos.</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Autenticación y seguridad</a:t>
            </a:r>
            <a:endParaRPr>
              <a:latin typeface="Consolas"/>
              <a:ea typeface="Consolas"/>
              <a:cs typeface="Consolas"/>
              <a:sym typeface="Consolas"/>
            </a:endParaRPr>
          </a:p>
        </p:txBody>
      </p:sp>
      <p:graphicFrame>
        <p:nvGraphicFramePr>
          <p:cNvPr id="119" name="Google Shape;119;p23"/>
          <p:cNvGraphicFramePr/>
          <p:nvPr/>
        </p:nvGraphicFramePr>
        <p:xfrm>
          <a:off x="952500" y="1619250"/>
          <a:ext cx="3000000" cy="3000000"/>
        </p:xfrm>
        <a:graphic>
          <a:graphicData uri="http://schemas.openxmlformats.org/drawingml/2006/table">
            <a:tbl>
              <a:tblPr>
                <a:noFill/>
                <a:tableStyleId>{26F3D137-E1C9-428F-8DDF-E0722225428E}</a:tableStyleId>
              </a:tblPr>
              <a:tblGrid>
                <a:gridCol w="3619500"/>
                <a:gridCol w="3619500"/>
              </a:tblGrid>
              <a:tr h="381000">
                <a:tc>
                  <a:txBody>
                    <a:bodyPr/>
                    <a:lstStyle/>
                    <a:p>
                      <a:pPr indent="0" lvl="0" marL="0" rtl="0" algn="l">
                        <a:spcBef>
                          <a:spcPts val="0"/>
                        </a:spcBef>
                        <a:spcAft>
                          <a:spcPts val="0"/>
                        </a:spcAft>
                        <a:buNone/>
                      </a:pPr>
                      <a:r>
                        <a:rPr b="1" lang="es">
                          <a:latin typeface="Calibri"/>
                          <a:ea typeface="Calibri"/>
                          <a:cs typeface="Calibri"/>
                          <a:sym typeface="Calibri"/>
                        </a:rPr>
                        <a:t>Tecnología</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s">
                          <a:latin typeface="Calibri"/>
                          <a:ea typeface="Calibri"/>
                          <a:cs typeface="Calibri"/>
                          <a:sym typeface="Calibri"/>
                        </a:rPr>
                        <a:t>Descripción</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Firebase Authentication</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registro y login de usuarios con correo electrónico, OAuth 2.0 (Google, Facebook) y recuperación de contraseña.</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HTTPS / TLS</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cifrado de datos en tránsito.</a:t>
                      </a:r>
                      <a:endParaRPr>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s">
                          <a:solidFill>
                            <a:schemeClr val="dk1"/>
                          </a:solidFill>
                          <a:latin typeface="Calibri"/>
                          <a:ea typeface="Calibri"/>
                          <a:cs typeface="Calibri"/>
                          <a:sym typeface="Calibri"/>
                        </a:rPr>
                        <a:t>Reglas de seguridad de Firebase</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proteger el acceso a datos y archivos según el usuario.</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N</a:t>
            </a:r>
            <a:r>
              <a:rPr lang="es">
                <a:latin typeface="Consolas"/>
                <a:ea typeface="Consolas"/>
                <a:cs typeface="Consolas"/>
                <a:sym typeface="Consolas"/>
              </a:rPr>
              <a:t>otificaciones y alertas</a:t>
            </a:r>
            <a:endParaRPr>
              <a:latin typeface="Consolas"/>
              <a:ea typeface="Consolas"/>
              <a:cs typeface="Consolas"/>
              <a:sym typeface="Consolas"/>
            </a:endParaRPr>
          </a:p>
        </p:txBody>
      </p:sp>
      <p:graphicFrame>
        <p:nvGraphicFramePr>
          <p:cNvPr id="125" name="Google Shape;125;p24"/>
          <p:cNvGraphicFramePr/>
          <p:nvPr/>
        </p:nvGraphicFramePr>
        <p:xfrm>
          <a:off x="952500" y="1619250"/>
          <a:ext cx="3000000" cy="3000000"/>
        </p:xfrm>
        <a:graphic>
          <a:graphicData uri="http://schemas.openxmlformats.org/drawingml/2006/table">
            <a:tbl>
              <a:tblPr>
                <a:noFill/>
                <a:tableStyleId>{26F3D137-E1C9-428F-8DDF-E0722225428E}</a:tableStyleId>
              </a:tblPr>
              <a:tblGrid>
                <a:gridCol w="3619500"/>
                <a:gridCol w="3619500"/>
              </a:tblGrid>
              <a:tr h="381000">
                <a:tc>
                  <a:txBody>
                    <a:bodyPr/>
                    <a:lstStyle/>
                    <a:p>
                      <a:pPr indent="0" lvl="0" marL="0" rtl="0" algn="l">
                        <a:spcBef>
                          <a:spcPts val="0"/>
                        </a:spcBef>
                        <a:spcAft>
                          <a:spcPts val="0"/>
                        </a:spcAft>
                        <a:buNone/>
                      </a:pPr>
                      <a:r>
                        <a:rPr lang="es">
                          <a:latin typeface="Calibri"/>
                          <a:ea typeface="Calibri"/>
                          <a:cs typeface="Calibri"/>
                          <a:sym typeface="Calibri"/>
                        </a:rPr>
                        <a:t>Tecnología</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s">
                          <a:latin typeface="Calibri"/>
                          <a:ea typeface="Calibri"/>
                          <a:cs typeface="Calibri"/>
                          <a:sym typeface="Calibri"/>
                        </a:rPr>
                        <a:t>Descripción</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Firebase Cloud Messaging (FCM)</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enviar alertas sobre alimentación, paseos, vacunas, administración de medicamentos o citas veterinarias.</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HTTPS / TLS</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Para cifrado de datos en tránsito.</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Control de versiones y despliegue</a:t>
            </a:r>
            <a:endParaRPr>
              <a:latin typeface="Consolas"/>
              <a:ea typeface="Consolas"/>
              <a:cs typeface="Consolas"/>
              <a:sym typeface="Consolas"/>
            </a:endParaRPr>
          </a:p>
        </p:txBody>
      </p:sp>
      <p:graphicFrame>
        <p:nvGraphicFramePr>
          <p:cNvPr id="131" name="Google Shape;131;p25"/>
          <p:cNvGraphicFramePr/>
          <p:nvPr/>
        </p:nvGraphicFramePr>
        <p:xfrm>
          <a:off x="952500" y="1619250"/>
          <a:ext cx="3000000" cy="3000000"/>
        </p:xfrm>
        <a:graphic>
          <a:graphicData uri="http://schemas.openxmlformats.org/drawingml/2006/table">
            <a:tbl>
              <a:tblPr>
                <a:noFill/>
                <a:tableStyleId>{26F3D137-E1C9-428F-8DDF-E0722225428E}</a:tableStyleId>
              </a:tblPr>
              <a:tblGrid>
                <a:gridCol w="3619500"/>
                <a:gridCol w="3619500"/>
              </a:tblGrid>
              <a:tr h="381000">
                <a:tc>
                  <a:txBody>
                    <a:bodyPr/>
                    <a:lstStyle/>
                    <a:p>
                      <a:pPr indent="0" lvl="0" marL="0" rtl="0" algn="l">
                        <a:spcBef>
                          <a:spcPts val="0"/>
                        </a:spcBef>
                        <a:spcAft>
                          <a:spcPts val="0"/>
                        </a:spcAft>
                        <a:buNone/>
                      </a:pPr>
                      <a:r>
                        <a:rPr b="1" lang="es">
                          <a:latin typeface="Calibri"/>
                          <a:ea typeface="Calibri"/>
                          <a:cs typeface="Calibri"/>
                          <a:sym typeface="Calibri"/>
                        </a:rPr>
                        <a:t>Tecnología</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s">
                          <a:latin typeface="Calibri"/>
                          <a:ea typeface="Calibri"/>
                          <a:cs typeface="Calibri"/>
                          <a:sym typeface="Calibri"/>
                        </a:rPr>
                        <a:t>Descripción</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Git y GitHub</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Control de versiones y colaboración en el desarrollo.</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Vercel</a:t>
                      </a:r>
                      <a:endParaRPr>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Despliegue de la aplicación web responsiva en la nube.</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Cronograma</a:t>
            </a:r>
            <a:endParaRPr>
              <a:latin typeface="Consolas"/>
              <a:ea typeface="Consolas"/>
              <a:cs typeface="Consolas"/>
              <a:sym typeface="Consolas"/>
            </a:endParaRPr>
          </a:p>
        </p:txBody>
      </p:sp>
      <p:pic>
        <p:nvPicPr>
          <p:cNvPr id="137" name="Google Shape;137;p26" title="Screenshot_2.png"/>
          <p:cNvPicPr preferRelativeResize="0"/>
          <p:nvPr/>
        </p:nvPicPr>
        <p:blipFill>
          <a:blip r:embed="rId3">
            <a:alphaModFix/>
          </a:blip>
          <a:stretch>
            <a:fillRect/>
          </a:stretch>
        </p:blipFill>
        <p:spPr>
          <a:xfrm>
            <a:off x="283275" y="1283650"/>
            <a:ext cx="8577449" cy="287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Comentario final</a:t>
            </a:r>
            <a:endParaRPr>
              <a:latin typeface="Consolas"/>
              <a:ea typeface="Consolas"/>
              <a:cs typeface="Consolas"/>
              <a:sym typeface="Consolas"/>
            </a:endParaRPr>
          </a:p>
        </p:txBody>
      </p:sp>
      <p:pic>
        <p:nvPicPr>
          <p:cNvPr id="143" name="Google Shape;143;p27"/>
          <p:cNvPicPr preferRelativeResize="0"/>
          <p:nvPr/>
        </p:nvPicPr>
        <p:blipFill>
          <a:blip r:embed="rId3">
            <a:alphaModFix/>
          </a:blip>
          <a:stretch>
            <a:fillRect/>
          </a:stretch>
        </p:blipFill>
        <p:spPr>
          <a:xfrm>
            <a:off x="2175625" y="1407725"/>
            <a:ext cx="4792733" cy="3547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latin typeface="Consolas"/>
                <a:ea typeface="Consolas"/>
                <a:cs typeface="Consolas"/>
                <a:sym typeface="Consolas"/>
              </a:rPr>
              <a:t>Descripción del proyecto</a:t>
            </a:r>
            <a:endParaRPr>
              <a:latin typeface="Consolas"/>
              <a:ea typeface="Consolas"/>
              <a:cs typeface="Consolas"/>
              <a:sym typeface="Consolas"/>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Problemática</a:t>
            </a:r>
            <a:endParaRPr sz="1800">
              <a:latin typeface="Consolas"/>
              <a:ea typeface="Consolas"/>
              <a:cs typeface="Consolas"/>
              <a:sym typeface="Consolas"/>
            </a:endParaRPr>
          </a:p>
          <a:p>
            <a:pPr indent="0" lvl="0" marL="0" rtl="0" algn="just">
              <a:lnSpc>
                <a:spcPct val="107916"/>
              </a:lnSpc>
              <a:spcBef>
                <a:spcPts val="1200"/>
              </a:spcBef>
              <a:spcAft>
                <a:spcPts val="800"/>
              </a:spcAft>
              <a:buClr>
                <a:schemeClr val="dk1"/>
              </a:buClr>
              <a:buSzPts val="1100"/>
              <a:buFont typeface="Arial"/>
              <a:buNone/>
            </a:pPr>
            <a:r>
              <a:rPr lang="es">
                <a:solidFill>
                  <a:schemeClr val="dk1"/>
                </a:solidFill>
                <a:latin typeface="Calibri"/>
                <a:ea typeface="Calibri"/>
                <a:cs typeface="Calibri"/>
                <a:sym typeface="Calibri"/>
              </a:rPr>
              <a:t>Actualmente, muchos dueños de mascotas enfrentan dificultades para organizar y dar seguimiento a las obligaciones relacionadas con el cuidado de sus animales, como la administración de vacunas, medicamentos, rutinas de alimentación y paseo. Esta falta de control genera olvidos, descuidos y poca trazabilidad, lo que impacta negativamente en la salud y bienestar de las mascotas, y a la vez puede convertirse en un problema para la salud pública y la gestión municipal en el marco de la Ley de Tenencia Responsable.</a:t>
            </a:r>
            <a:endParaRPr sz="1600"/>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Consolas"/>
                <a:ea typeface="Consolas"/>
                <a:cs typeface="Consolas"/>
                <a:sym typeface="Consolas"/>
              </a:rPr>
              <a:t>Propuesta de solución</a:t>
            </a:r>
            <a:endParaRPr sz="1800">
              <a:latin typeface="Consolas"/>
              <a:ea typeface="Consolas"/>
              <a:cs typeface="Consolas"/>
              <a:sym typeface="Consolas"/>
            </a:endParaRPr>
          </a:p>
          <a:p>
            <a:pPr indent="0" lvl="0" marL="0" rtl="0" algn="just">
              <a:lnSpc>
                <a:spcPct val="107916"/>
              </a:lnSpc>
              <a:spcBef>
                <a:spcPts val="1200"/>
              </a:spcBef>
              <a:spcAft>
                <a:spcPts val="800"/>
              </a:spcAft>
              <a:buNone/>
            </a:pPr>
            <a:r>
              <a:rPr lang="es">
                <a:solidFill>
                  <a:srgbClr val="000000"/>
                </a:solidFill>
                <a:latin typeface="Calibri"/>
                <a:ea typeface="Calibri"/>
                <a:cs typeface="Calibri"/>
                <a:sym typeface="Calibri"/>
              </a:rPr>
              <a:t>Una aplicación web que permita a los usuarios gestionar y monitorear el cumplimiento de las obligaciones asociadas a la tenencia responsable de sus mascotas.</a:t>
            </a:r>
            <a:endParaRPr sz="2000"/>
          </a:p>
        </p:txBody>
      </p:sp>
      <p:pic>
        <p:nvPicPr>
          <p:cNvPr id="63" name="Google Shape;63;p14"/>
          <p:cNvPicPr preferRelativeResize="0"/>
          <p:nvPr/>
        </p:nvPicPr>
        <p:blipFill>
          <a:blip r:embed="rId3">
            <a:alphaModFix/>
          </a:blip>
          <a:stretch>
            <a:fillRect/>
          </a:stretch>
        </p:blipFill>
        <p:spPr>
          <a:xfrm>
            <a:off x="4233725" y="2947350"/>
            <a:ext cx="4910275" cy="2196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Objetivos del proyecto</a:t>
            </a:r>
            <a:endParaRPr>
              <a:latin typeface="Consolas"/>
              <a:ea typeface="Consolas"/>
              <a:cs typeface="Consolas"/>
              <a:sym typeface="Consolas"/>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onsolas"/>
                <a:ea typeface="Consolas"/>
                <a:cs typeface="Consolas"/>
                <a:sym typeface="Consolas"/>
              </a:rPr>
              <a:t>General</a:t>
            </a:r>
            <a:endParaRPr>
              <a:latin typeface="Consolas"/>
              <a:ea typeface="Consolas"/>
              <a:cs typeface="Consolas"/>
              <a:sym typeface="Consolas"/>
            </a:endParaRPr>
          </a:p>
          <a:p>
            <a:pPr indent="0" lvl="0" marL="0" rtl="0" algn="just">
              <a:spcBef>
                <a:spcPts val="1200"/>
              </a:spcBef>
              <a:spcAft>
                <a:spcPts val="0"/>
              </a:spcAft>
              <a:buNone/>
            </a:pPr>
            <a:r>
              <a:rPr lang="es" sz="1600">
                <a:solidFill>
                  <a:schemeClr val="dk1"/>
                </a:solidFill>
                <a:latin typeface="Calibri"/>
                <a:ea typeface="Calibri"/>
                <a:cs typeface="Calibri"/>
                <a:sym typeface="Calibri"/>
              </a:rPr>
              <a:t>Desarrollar una aplicación web que permita a los usuarios gestionar y monitorear el cumplimiento de las obligaciones asociadas a la tenencia responsable de sus mascotas en un período de 2 meses y 2 semanas.</a:t>
            </a:r>
            <a:endParaRPr sz="1600">
              <a:solidFill>
                <a:schemeClr val="dk1"/>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5878275" y="2518500"/>
            <a:ext cx="2625000" cy="26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Objetivos Específicos</a:t>
            </a:r>
            <a:endParaRPr>
              <a:latin typeface="Consolas"/>
              <a:ea typeface="Consolas"/>
              <a:cs typeface="Consolas"/>
              <a:sym typeface="Consolas"/>
            </a:endParaRPr>
          </a:p>
        </p:txBody>
      </p:sp>
      <p:sp>
        <p:nvSpPr>
          <p:cNvPr id="76" name="Google Shape;76;p16"/>
          <p:cNvSpPr txBox="1"/>
          <p:nvPr>
            <p:ph idx="1" type="body"/>
          </p:nvPr>
        </p:nvSpPr>
        <p:spPr>
          <a:xfrm>
            <a:off x="25200" y="1017725"/>
            <a:ext cx="9093600" cy="3816300"/>
          </a:xfrm>
          <a:prstGeom prst="rect">
            <a:avLst/>
          </a:prstGeom>
        </p:spPr>
        <p:txBody>
          <a:bodyPr anchorCtr="0" anchor="t" bIns="91425" lIns="91425" spcFirstLastPara="1" rIns="91425" wrap="square" tIns="91425">
            <a:noAutofit/>
          </a:bodyPr>
          <a:lstStyle/>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Implementar un sistema de registro y gestión integral de información personal, clínica y de hábitos de mascotas, alcanzando al menos un 90% de registros completos por usuario en un plazo de 3 meses desde la adopción de la plataforma.</a:t>
            </a:r>
            <a:endParaRPr sz="1127">
              <a:solidFill>
                <a:schemeClr val="dk1"/>
              </a:solidFill>
              <a:latin typeface="Calibri"/>
              <a:ea typeface="Calibri"/>
              <a:cs typeface="Calibri"/>
              <a:sym typeface="Calibri"/>
            </a:endParaRPr>
          </a:p>
          <a:p>
            <a:pPr indent="0" lvl="0" marL="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Desarrollar y activar rutinas con alertas inteligentes (alimentación, paseos, vacunas, medicación), logrando que el 80% de los usuarios activos programen y cumplan rutinas en un periodo de 6 meses.</a:t>
            </a:r>
            <a:endParaRPr sz="1127">
              <a:solidFill>
                <a:schemeClr val="dk1"/>
              </a:solidFill>
              <a:latin typeface="Calibri"/>
              <a:ea typeface="Calibri"/>
              <a:cs typeface="Calibri"/>
              <a:sym typeface="Calibri"/>
            </a:endParaRPr>
          </a:p>
          <a:p>
            <a:pPr indent="0" lvl="0" marL="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Centralizar documentos clínicos y legales en un único repositorio digital, garantizando que al menos el 70% de los usuarios suba y consulte certificados médicos o legales en la aplicación en los primeros 6 meses de uso.</a:t>
            </a:r>
            <a:endParaRPr sz="1127">
              <a:solidFill>
                <a:schemeClr val="dk1"/>
              </a:solidFill>
              <a:latin typeface="Calibri"/>
              <a:ea typeface="Calibri"/>
              <a:cs typeface="Calibri"/>
              <a:sym typeface="Calibri"/>
            </a:endParaRPr>
          </a:p>
          <a:p>
            <a:pPr indent="0" lvl="0" marL="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Ofrecer indicadores, métricas y reportes de bienestar (peso, actividad, gastos, cumplimiento de rutinas), asegurando que el 75% de los usuarios consulte al menos un reporte mensual, con generación automática de resúmenes personalizados cada 30 días.</a:t>
            </a:r>
            <a:endParaRPr sz="1127">
              <a:solidFill>
                <a:schemeClr val="dk1"/>
              </a:solidFill>
              <a:latin typeface="Calibri"/>
              <a:ea typeface="Calibri"/>
              <a:cs typeface="Calibri"/>
              <a:sym typeface="Calibri"/>
            </a:endParaRPr>
          </a:p>
          <a:p>
            <a:pPr indent="0" lvl="0" marL="45720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Apoyar la planificación financiera del cuidado de mascotas, mediante reportes de gasto y proyecciones, logrando que al menos el 60% de los usuarios use la función de comparativas de gasto trimestrales durante el primer año.</a:t>
            </a:r>
            <a:endParaRPr sz="1127">
              <a:solidFill>
                <a:schemeClr val="dk1"/>
              </a:solidFill>
              <a:latin typeface="Calibri"/>
              <a:ea typeface="Calibri"/>
              <a:cs typeface="Calibri"/>
              <a:sym typeface="Calibri"/>
            </a:endParaRPr>
          </a:p>
          <a:p>
            <a:pPr indent="0" lvl="0" marL="45720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Generar análisis poblacionales anonimizados que permitan a municipios, ONGs y clínicas veterinarias identificar tendencias (vacunación, esterilización, adopciones, nutrición, actividad física), alcanzando al menos 4 reportes consolidados anuales, con cobertura mínima de 3 comunas o regiones.</a:t>
            </a:r>
            <a:endParaRPr sz="1127">
              <a:solidFill>
                <a:schemeClr val="dk1"/>
              </a:solidFill>
              <a:latin typeface="Calibri"/>
              <a:ea typeface="Calibri"/>
              <a:cs typeface="Calibri"/>
              <a:sym typeface="Calibri"/>
            </a:endParaRPr>
          </a:p>
          <a:p>
            <a:pPr indent="0" lvl="0" marL="457200" rtl="0" algn="just">
              <a:lnSpc>
                <a:spcPct val="105000"/>
              </a:lnSpc>
              <a:spcBef>
                <a:spcPts val="0"/>
              </a:spcBef>
              <a:spcAft>
                <a:spcPts val="0"/>
              </a:spcAft>
              <a:buClr>
                <a:schemeClr val="dk1"/>
              </a:buClr>
              <a:buSzPts val="852"/>
              <a:buFont typeface="Arial"/>
              <a:buNone/>
            </a:pPr>
            <a:r>
              <a:t/>
            </a:r>
            <a:endParaRPr sz="1127">
              <a:solidFill>
                <a:schemeClr val="dk1"/>
              </a:solidFill>
              <a:latin typeface="Calibri"/>
              <a:ea typeface="Calibri"/>
              <a:cs typeface="Calibri"/>
              <a:sym typeface="Calibri"/>
            </a:endParaRPr>
          </a:p>
          <a:p>
            <a:pPr indent="-300193" lvl="0" marL="457200" rtl="0" algn="just">
              <a:lnSpc>
                <a:spcPct val="105000"/>
              </a:lnSpc>
              <a:spcBef>
                <a:spcPts val="0"/>
              </a:spcBef>
              <a:spcAft>
                <a:spcPts val="0"/>
              </a:spcAft>
              <a:buClr>
                <a:schemeClr val="dk1"/>
              </a:buClr>
              <a:buSzPts val="1127"/>
              <a:buFont typeface="Calibri"/>
              <a:buAutoNum type="arabicPeriod"/>
            </a:pPr>
            <a:r>
              <a:rPr lang="es" sz="1127">
                <a:solidFill>
                  <a:schemeClr val="dk1"/>
                </a:solidFill>
                <a:latin typeface="Calibri"/>
                <a:ea typeface="Calibri"/>
                <a:cs typeface="Calibri"/>
                <a:sym typeface="Calibri"/>
              </a:rPr>
              <a:t>Incorporar inteligencia de negocios en el análisis del ecosistema de mascotas, habilitando cruces de datos y logrando entregar al menos 3 tipos de informes segmentados a actores externos (municipios, ONGs, aseguradoras o comercios) dentro de los primeros 12 meses de operación.</a:t>
            </a:r>
            <a:endParaRPr i="1" sz="1049">
              <a:solidFill>
                <a:srgbClr val="548DD4"/>
              </a:solidFill>
              <a:latin typeface="Calibri"/>
              <a:ea typeface="Calibri"/>
              <a:cs typeface="Calibri"/>
              <a:sym typeface="Calibri"/>
            </a:endParaRPr>
          </a:p>
          <a:p>
            <a:pPr indent="0" lvl="0" marL="0" rtl="0" algn="l">
              <a:lnSpc>
                <a:spcPct val="105000"/>
              </a:lnSpc>
              <a:spcBef>
                <a:spcPts val="0"/>
              </a:spcBef>
              <a:spcAft>
                <a:spcPts val="1200"/>
              </a:spcAft>
              <a:buSzPts val="852"/>
              <a:buNone/>
            </a:pPr>
            <a:r>
              <a:t/>
            </a:r>
            <a:endParaRPr sz="13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Alcance</a:t>
            </a:r>
            <a:endParaRPr>
              <a:latin typeface="Consolas"/>
              <a:ea typeface="Consolas"/>
              <a:cs typeface="Consolas"/>
              <a:sym typeface="Consolas"/>
            </a:endParaRPr>
          </a:p>
        </p:txBody>
      </p:sp>
      <p:sp>
        <p:nvSpPr>
          <p:cNvPr id="82" name="Google Shape;82;p17"/>
          <p:cNvSpPr txBox="1"/>
          <p:nvPr>
            <p:ph idx="1" type="body"/>
          </p:nvPr>
        </p:nvSpPr>
        <p:spPr>
          <a:xfrm>
            <a:off x="311700" y="1152475"/>
            <a:ext cx="8520600" cy="38730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38596"/>
              <a:buFont typeface="Arial"/>
              <a:buNone/>
            </a:pPr>
            <a:r>
              <a:rPr lang="es" sz="2850">
                <a:latin typeface="Consolas"/>
                <a:ea typeface="Consolas"/>
                <a:cs typeface="Consolas"/>
                <a:sym typeface="Consolas"/>
              </a:rPr>
              <a:t>Alcances:</a:t>
            </a:r>
            <a:endParaRPr sz="2850"/>
          </a:p>
          <a:p>
            <a:pPr indent="-307578" lvl="0" marL="457200" rtl="0" algn="l">
              <a:spcBef>
                <a:spcPts val="120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Gestión de usuarios y mascotas.</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Rutinas y alertas automatizadas.</a:t>
            </a:r>
            <a:br>
              <a:rPr lang="es" sz="1990">
                <a:solidFill>
                  <a:schemeClr val="dk1"/>
                </a:solidFill>
                <a:latin typeface="Calibri"/>
                <a:ea typeface="Calibri"/>
                <a:cs typeface="Calibri"/>
                <a:sym typeface="Calibri"/>
              </a:rPr>
            </a:br>
            <a:r>
              <a:rPr lang="es" sz="1990">
                <a:solidFill>
                  <a:schemeClr val="dk1"/>
                </a:solidFill>
                <a:latin typeface="Calibri"/>
                <a:ea typeface="Calibri"/>
                <a:cs typeface="Calibri"/>
                <a:sym typeface="Calibri"/>
              </a:rPr>
              <a:t>Bitácora clínica y documentos.</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Módulo de gastos y métricas.</a:t>
            </a:r>
            <a:endParaRPr sz="1990">
              <a:solidFill>
                <a:schemeClr val="dk1"/>
              </a:solidFill>
              <a:latin typeface="Calibri"/>
              <a:ea typeface="Calibri"/>
              <a:cs typeface="Calibri"/>
              <a:sym typeface="Calibri"/>
            </a:endParaRPr>
          </a:p>
          <a:p>
            <a:pPr indent="-313928" lvl="0" marL="457200" rtl="0" algn="l">
              <a:spcBef>
                <a:spcPts val="0"/>
              </a:spcBef>
              <a:spcAft>
                <a:spcPts val="0"/>
              </a:spcAft>
              <a:buClr>
                <a:schemeClr val="dk1"/>
              </a:buClr>
              <a:buSzPct val="108040"/>
              <a:buChar char="●"/>
            </a:pPr>
            <a:r>
              <a:rPr lang="es" sz="1990">
                <a:solidFill>
                  <a:schemeClr val="dk1"/>
                </a:solidFill>
                <a:latin typeface="Calibri"/>
                <a:ea typeface="Calibri"/>
                <a:cs typeface="Calibri"/>
                <a:sym typeface="Calibri"/>
              </a:rPr>
              <a:t>Módulo de análisis.</a:t>
            </a:r>
            <a:br>
              <a:rPr lang="es" sz="2150">
                <a:solidFill>
                  <a:schemeClr val="dk1"/>
                </a:solidFill>
              </a:rPr>
            </a:br>
            <a:endParaRPr sz="2150">
              <a:solidFill>
                <a:schemeClr val="dk1"/>
              </a:solidFill>
            </a:endParaRPr>
          </a:p>
          <a:p>
            <a:pPr indent="0" lvl="0" marL="0" rtl="0" algn="l">
              <a:spcBef>
                <a:spcPts val="1200"/>
              </a:spcBef>
              <a:spcAft>
                <a:spcPts val="0"/>
              </a:spcAft>
              <a:buClr>
                <a:schemeClr val="dk1"/>
              </a:buClr>
              <a:buSzPct val="38596"/>
              <a:buFont typeface="Arial"/>
              <a:buNone/>
            </a:pPr>
            <a:r>
              <a:rPr lang="es" sz="2850">
                <a:latin typeface="Consolas"/>
                <a:ea typeface="Consolas"/>
                <a:cs typeface="Consolas"/>
                <a:sym typeface="Consolas"/>
              </a:rPr>
              <a:t>Limitaciones:</a:t>
            </a:r>
            <a:br>
              <a:rPr b="1" lang="es" sz="2150">
                <a:solidFill>
                  <a:schemeClr val="dk1"/>
                </a:solidFill>
              </a:rPr>
            </a:br>
            <a:endParaRPr b="1" sz="2150">
              <a:solidFill>
                <a:schemeClr val="dk1"/>
              </a:solidFill>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Funciones de diagnóstico, recomendaciones médicas o cualquier decisión que deba ser realizada por un veterinario.</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Integración con dispositivos inteligentes (collares GPS, comederos </a:t>
            </a:r>
            <a:r>
              <a:rPr lang="es" sz="1990">
                <a:solidFill>
                  <a:schemeClr val="dk1"/>
                </a:solidFill>
                <a:latin typeface="Calibri"/>
                <a:ea typeface="Calibri"/>
                <a:cs typeface="Calibri"/>
                <a:sym typeface="Calibri"/>
              </a:rPr>
              <a:t>automaticos</a:t>
            </a:r>
            <a:r>
              <a:rPr lang="es" sz="1990">
                <a:solidFill>
                  <a:schemeClr val="dk1"/>
                </a:solidFill>
                <a:latin typeface="Calibri"/>
                <a:ea typeface="Calibri"/>
                <a:cs typeface="Calibri"/>
                <a:sym typeface="Calibri"/>
              </a:rPr>
              <a:t>, etc.).</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Procesamiento avanzado con inteligencia artificial.</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Desarrollo de una aplicación móvil nativa.</a:t>
            </a:r>
            <a:endParaRPr sz="1990">
              <a:solidFill>
                <a:schemeClr val="dk1"/>
              </a:solidFill>
              <a:latin typeface="Calibri"/>
              <a:ea typeface="Calibri"/>
              <a:cs typeface="Calibri"/>
              <a:sym typeface="Calibri"/>
            </a:endParaRPr>
          </a:p>
          <a:p>
            <a:pPr indent="-307578" lvl="0" marL="457200" rtl="0" algn="l">
              <a:spcBef>
                <a:spcPts val="0"/>
              </a:spcBef>
              <a:spcAft>
                <a:spcPts val="0"/>
              </a:spcAft>
              <a:buClr>
                <a:schemeClr val="dk1"/>
              </a:buClr>
              <a:buSzPct val="100000"/>
              <a:buFont typeface="Calibri"/>
              <a:buChar char="●"/>
            </a:pPr>
            <a:r>
              <a:rPr lang="es" sz="1990">
                <a:solidFill>
                  <a:schemeClr val="dk1"/>
                </a:solidFill>
                <a:latin typeface="Calibri"/>
                <a:ea typeface="Calibri"/>
                <a:cs typeface="Calibri"/>
                <a:sym typeface="Calibri"/>
              </a:rPr>
              <a:t>Gestión financiera avanzada (pagos electrónicos, integración con bancos o pasarelas de pago).</a:t>
            </a:r>
            <a:endParaRPr sz="199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5289394" y="445025"/>
            <a:ext cx="3338575" cy="2440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Metodología</a:t>
            </a:r>
            <a:endParaRPr>
              <a:latin typeface="Consolas"/>
              <a:ea typeface="Consolas"/>
              <a:cs typeface="Consolas"/>
              <a:sym typeface="Consolas"/>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800"/>
              </a:spcAft>
              <a:buClr>
                <a:schemeClr val="dk1"/>
              </a:buClr>
              <a:buSzPts val="1100"/>
              <a:buFont typeface="Arial"/>
              <a:buNone/>
            </a:pPr>
            <a:r>
              <a:rPr lang="es" sz="1600">
                <a:solidFill>
                  <a:schemeClr val="dk1"/>
                </a:solidFill>
                <a:latin typeface="Calibri"/>
                <a:ea typeface="Calibri"/>
                <a:cs typeface="Calibri"/>
                <a:sym typeface="Calibri"/>
              </a:rPr>
              <a:t>Para el desarrollo de este proyecto se ha decidido utilizar una metodología híbrida, que combina elementos del enfoque tradicional en cascada y de la metodología ágil de Scrum.</a:t>
            </a:r>
            <a:endParaRPr sz="2400">
              <a:latin typeface="Calibri"/>
              <a:ea typeface="Calibri"/>
              <a:cs typeface="Calibri"/>
              <a:sym typeface="Calibri"/>
            </a:endParaRPr>
          </a:p>
        </p:txBody>
      </p:sp>
      <p:pic>
        <p:nvPicPr>
          <p:cNvPr id="90" name="Google Shape;90;p18"/>
          <p:cNvPicPr preferRelativeResize="0"/>
          <p:nvPr/>
        </p:nvPicPr>
        <p:blipFill>
          <a:blip r:embed="rId3">
            <a:alphaModFix/>
          </a:blip>
          <a:stretch>
            <a:fillRect/>
          </a:stretch>
        </p:blipFill>
        <p:spPr>
          <a:xfrm>
            <a:off x="2424652" y="1955750"/>
            <a:ext cx="4082924" cy="292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6000">
                <a:latin typeface="Consolas"/>
                <a:ea typeface="Consolas"/>
                <a:cs typeface="Consolas"/>
                <a:sym typeface="Consolas"/>
              </a:rPr>
              <a:t>Tecnologías</a:t>
            </a:r>
            <a:endParaRPr sz="60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Gestión del proyecto</a:t>
            </a:r>
            <a:endParaRPr>
              <a:latin typeface="Consolas"/>
              <a:ea typeface="Consolas"/>
              <a:cs typeface="Consolas"/>
              <a:sym typeface="Consolas"/>
            </a:endParaRPr>
          </a:p>
        </p:txBody>
      </p:sp>
      <p:graphicFrame>
        <p:nvGraphicFramePr>
          <p:cNvPr id="101" name="Google Shape;101;p20"/>
          <p:cNvGraphicFramePr/>
          <p:nvPr/>
        </p:nvGraphicFramePr>
        <p:xfrm>
          <a:off x="952500" y="1645650"/>
          <a:ext cx="3000000" cy="3000000"/>
        </p:xfrm>
        <a:graphic>
          <a:graphicData uri="http://schemas.openxmlformats.org/drawingml/2006/table">
            <a:tbl>
              <a:tblPr>
                <a:noFill/>
                <a:tableStyleId>{26F3D137-E1C9-428F-8DDF-E0722225428E}</a:tableStyleId>
              </a:tblPr>
              <a:tblGrid>
                <a:gridCol w="3619500"/>
                <a:gridCol w="3619500"/>
              </a:tblGrid>
              <a:tr h="485900">
                <a:tc>
                  <a:txBody>
                    <a:bodyPr/>
                    <a:lstStyle/>
                    <a:p>
                      <a:pPr indent="0" lvl="0" marL="0" rtl="0" algn="l">
                        <a:spcBef>
                          <a:spcPts val="0"/>
                        </a:spcBef>
                        <a:spcAft>
                          <a:spcPts val="0"/>
                        </a:spcAft>
                        <a:buNone/>
                      </a:pPr>
                      <a:r>
                        <a:rPr b="1" lang="es">
                          <a:latin typeface="Calibri"/>
                          <a:ea typeface="Calibri"/>
                          <a:cs typeface="Calibri"/>
                          <a:sym typeface="Calibri"/>
                        </a:rPr>
                        <a:t>Tecnología</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s">
                          <a:latin typeface="Calibri"/>
                          <a:ea typeface="Calibri"/>
                          <a:cs typeface="Calibri"/>
                          <a:sym typeface="Calibri"/>
                        </a:rPr>
                        <a:t>Descripción</a:t>
                      </a:r>
                      <a:endParaRPr b="1">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9DAF8"/>
                    </a:solidFill>
                  </a:tcPr>
                </a:tc>
              </a:tr>
              <a:tr h="747550">
                <a:tc>
                  <a:txBody>
                    <a:bodyPr/>
                    <a:lstStyle/>
                    <a:p>
                      <a:pPr indent="0" lvl="0" marL="0" rtl="0" algn="l">
                        <a:spcBef>
                          <a:spcPts val="0"/>
                        </a:spcBef>
                        <a:spcAft>
                          <a:spcPts val="0"/>
                        </a:spcAft>
                        <a:buNone/>
                      </a:pPr>
                      <a:r>
                        <a:rPr lang="es">
                          <a:latin typeface="Calibri"/>
                          <a:ea typeface="Calibri"/>
                          <a:cs typeface="Calibri"/>
                          <a:sym typeface="Calibri"/>
                        </a:rPr>
                        <a:t>Jira</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Gestión de actividades y seguimiento del cumplimiento.</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5900">
                <a:tc>
                  <a:txBody>
                    <a:bodyPr/>
                    <a:lstStyle/>
                    <a:p>
                      <a:pPr indent="0" lvl="0" marL="0" rtl="0" algn="l">
                        <a:spcBef>
                          <a:spcPts val="0"/>
                        </a:spcBef>
                        <a:spcAft>
                          <a:spcPts val="0"/>
                        </a:spcAft>
                        <a:buNone/>
                      </a:pPr>
                      <a:r>
                        <a:rPr lang="es">
                          <a:latin typeface="Calibri"/>
                          <a:ea typeface="Calibri"/>
                          <a:cs typeface="Calibri"/>
                          <a:sym typeface="Calibri"/>
                        </a:rPr>
                        <a:t>Onedrive y Google Drive</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latin typeface="Calibri"/>
                          <a:ea typeface="Calibri"/>
                          <a:cs typeface="Calibri"/>
                          <a:sym typeface="Calibri"/>
                        </a:rPr>
                        <a:t>Redacción</a:t>
                      </a:r>
                      <a:r>
                        <a:rPr lang="es">
                          <a:latin typeface="Calibri"/>
                          <a:ea typeface="Calibri"/>
                          <a:cs typeface="Calibri"/>
                          <a:sym typeface="Calibri"/>
                        </a:rPr>
                        <a:t> y almacenamiento de documentación y evidencias.</a:t>
                      </a:r>
                      <a:endParaRPr>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7550">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Git y GitHub</a:t>
                      </a:r>
                      <a:endParaRPr>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latin typeface="Calibri"/>
                          <a:ea typeface="Calibri"/>
                          <a:cs typeface="Calibri"/>
                          <a:sym typeface="Calibri"/>
                        </a:rPr>
                        <a:t>Control de versiones y colaboración en el desarrollo.</a:t>
                      </a:r>
                      <a:endParaRPr>
                        <a:solidFill>
                          <a:schemeClr val="dk1"/>
                        </a:solidFill>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latin typeface="Consolas"/>
                <a:ea typeface="Consolas"/>
                <a:cs typeface="Consolas"/>
                <a:sym typeface="Consolas"/>
              </a:rPr>
              <a:t>Frontend</a:t>
            </a:r>
            <a:endParaRPr>
              <a:latin typeface="Consolas"/>
              <a:ea typeface="Consolas"/>
              <a:cs typeface="Consolas"/>
              <a:sym typeface="Consolas"/>
            </a:endParaRPr>
          </a:p>
        </p:txBody>
      </p:sp>
      <p:graphicFrame>
        <p:nvGraphicFramePr>
          <p:cNvPr id="107" name="Google Shape;107;p21"/>
          <p:cNvGraphicFramePr/>
          <p:nvPr/>
        </p:nvGraphicFramePr>
        <p:xfrm>
          <a:off x="952500" y="1009650"/>
          <a:ext cx="3000000" cy="3000000"/>
        </p:xfrm>
        <a:graphic>
          <a:graphicData uri="http://schemas.openxmlformats.org/drawingml/2006/table">
            <a:tbl>
              <a:tblPr>
                <a:noFill/>
                <a:tableStyleId>{26F3D137-E1C9-428F-8DDF-E0722225428E}</a:tableStyleId>
              </a:tblPr>
              <a:tblGrid>
                <a:gridCol w="3577475"/>
                <a:gridCol w="3577475"/>
              </a:tblGrid>
              <a:tr h="381000">
                <a:tc>
                  <a:txBody>
                    <a:bodyPr/>
                    <a:lstStyle/>
                    <a:p>
                      <a:pPr indent="0" lvl="0" marL="0" rtl="0" algn="l">
                        <a:spcBef>
                          <a:spcPts val="0"/>
                        </a:spcBef>
                        <a:spcAft>
                          <a:spcPts val="0"/>
                        </a:spcAft>
                        <a:buNone/>
                      </a:pPr>
                      <a:r>
                        <a:rPr b="1" lang="es" sz="1200">
                          <a:latin typeface="Calibri"/>
                          <a:ea typeface="Calibri"/>
                          <a:cs typeface="Calibri"/>
                          <a:sym typeface="Calibri"/>
                        </a:rPr>
                        <a:t>Tecnología</a:t>
                      </a:r>
                      <a:endParaRPr b="1" sz="1200">
                        <a:latin typeface="Calibri"/>
                        <a:ea typeface="Calibri"/>
                        <a:cs typeface="Calibri"/>
                        <a:sym typeface="Calibri"/>
                      </a:endParaRPr>
                    </a:p>
                  </a:txBody>
                  <a:tcPr marT="91425" marB="91425" marR="91425" marL="91425">
                    <a:solidFill>
                      <a:srgbClr val="C9DAF8"/>
                    </a:solidFill>
                  </a:tcPr>
                </a:tc>
                <a:tc>
                  <a:txBody>
                    <a:bodyPr/>
                    <a:lstStyle/>
                    <a:p>
                      <a:pPr indent="0" lvl="0" marL="0" rtl="0" algn="l">
                        <a:spcBef>
                          <a:spcPts val="0"/>
                        </a:spcBef>
                        <a:spcAft>
                          <a:spcPts val="0"/>
                        </a:spcAft>
                        <a:buNone/>
                      </a:pPr>
                      <a:r>
                        <a:rPr b="1" lang="es" sz="1200">
                          <a:latin typeface="Calibri"/>
                          <a:ea typeface="Calibri"/>
                          <a:cs typeface="Calibri"/>
                          <a:sym typeface="Calibri"/>
                        </a:rPr>
                        <a:t>Descripción</a:t>
                      </a:r>
                      <a:endParaRPr b="1" sz="1200">
                        <a:latin typeface="Calibri"/>
                        <a:ea typeface="Calibri"/>
                        <a:cs typeface="Calibri"/>
                        <a:sym typeface="Calibri"/>
                      </a:endParaRPr>
                    </a:p>
                  </a:txBody>
                  <a:tcPr marT="91425" marB="91425" marR="91425" marL="91425">
                    <a:solidFill>
                      <a:srgbClr val="C9DAF8"/>
                    </a:solidFill>
                  </a:tcPr>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React.js</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Framework principal para construir la interfaz de usuario modular y dinámica.</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React Router</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gestión de rutas y navegación en la aplicación.</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Recharts</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visualización de métricas, gráficos de gasto y cumplimiento de rutinas.</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jsPDF</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la generación de reportes en PDF directamente desde la interfaz.</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Tailwind CSS</a:t>
                      </a:r>
                      <a:endParaRPr sz="12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los estilos.</a:t>
                      </a:r>
                      <a:endParaRPr sz="12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QR Code Generator</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generar códigos QR vCard con datos de dueño y mascota.</a:t>
                      </a:r>
                      <a:endParaRPr sz="1200">
                        <a:solidFill>
                          <a:schemeClr val="dk1"/>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Day.js</a:t>
                      </a:r>
                      <a:endParaRPr sz="1200">
                        <a:solidFill>
                          <a:schemeClr val="dk1"/>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Para gestión y cálculo de fechas (alertas, periodos de vacunación o estro).</a:t>
                      </a:r>
                      <a:endParaRPr sz="1200">
                        <a:solidFill>
                          <a:schemeClr val="dk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