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56" r:id="rId3"/>
    <p:sldId id="257" r:id="rId4"/>
    <p:sldId id="258" r:id="rId5"/>
    <p:sldId id="271" r:id="rId6"/>
    <p:sldId id="295" r:id="rId7"/>
    <p:sldId id="296" r:id="rId8"/>
    <p:sldId id="310" r:id="rId9"/>
    <p:sldId id="311" r:id="rId10"/>
    <p:sldId id="312" r:id="rId11"/>
    <p:sldId id="323" r:id="rId12"/>
    <p:sldId id="313" r:id="rId13"/>
    <p:sldId id="314" r:id="rId14"/>
    <p:sldId id="279" r:id="rId15"/>
    <p:sldId id="320" r:id="rId16"/>
    <p:sldId id="283" r:id="rId17"/>
    <p:sldId id="315" r:id="rId18"/>
    <p:sldId id="321" r:id="rId19"/>
    <p:sldId id="316" r:id="rId20"/>
    <p:sldId id="322" r:id="rId21"/>
    <p:sldId id="317" r:id="rId22"/>
    <p:sldId id="319" r:id="rId23"/>
    <p:sldId id="259" r:id="rId24"/>
    <p:sldId id="261" r:id="rId25"/>
    <p:sldId id="280" r:id="rId26"/>
    <p:sldId id="262" r:id="rId27"/>
    <p:sldId id="266" r:id="rId28"/>
    <p:sldId id="281" r:id="rId29"/>
    <p:sldId id="282" r:id="rId30"/>
    <p:sldId id="284" r:id="rId31"/>
    <p:sldId id="318" r:id="rId32"/>
    <p:sldId id="267" r:id="rId33"/>
    <p:sldId id="270" r:id="rId34"/>
    <p:sldId id="285" r:id="rId3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atin typeface="Droid Sans Fallback" panose="020B0502000000000001" charset="-122"/>
                <a:ea typeface="Droid Sans Fallback" panose="020B0502000000000001" charset="-122"/>
              </a:defRPr>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atin typeface="Droid Sans Fallback" panose="020B0502000000000001" charset="-122"/>
                <a:ea typeface="Droid Sans Fallback" panose="020B0502000000000001" charset="-122"/>
              </a:defRPr>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atin typeface="Droid Sans Fallback" panose="020B0502000000000001" charset="-122"/>
                <a:ea typeface="Droid Sans Fallback" panose="020B0502000000000001" charset="-122"/>
              </a:defRPr>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atin typeface="Droid Sans Fallback" panose="020B0502000000000001" charset="-122"/>
                <a:ea typeface="Droid Sans Fallback" panose="020B0502000000000001" charset="-122"/>
              </a:defRPr>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Droid Sans Fallback" panose="020B0502000000000001" charset="-122"/>
        <a:ea typeface="Droid Sans Fallback" panose="020B0502000000000001" charset="-122"/>
        <a:cs typeface="+mn-cs"/>
      </a:defRPr>
    </a:lvl1pPr>
    <a:lvl2pPr marL="457200" algn="l" defTabSz="914400" rtl="0" eaLnBrk="1" latinLnBrk="0" hangingPunct="1">
      <a:defRPr sz="1200" kern="1200">
        <a:solidFill>
          <a:schemeClr val="tx1"/>
        </a:solidFill>
        <a:latin typeface="Droid Sans Fallback" panose="020B0502000000000001" charset="-122"/>
        <a:ea typeface="Droid Sans Fallback" panose="020B0502000000000001" charset="-122"/>
        <a:cs typeface="+mn-cs"/>
      </a:defRPr>
    </a:lvl2pPr>
    <a:lvl3pPr marL="914400" algn="l" defTabSz="914400" rtl="0" eaLnBrk="1" latinLnBrk="0" hangingPunct="1">
      <a:defRPr sz="1200" kern="1200">
        <a:solidFill>
          <a:schemeClr val="tx1"/>
        </a:solidFill>
        <a:latin typeface="Droid Sans Fallback" panose="020B0502000000000001" charset="-122"/>
        <a:ea typeface="Droid Sans Fallback" panose="020B0502000000000001" charset="-122"/>
        <a:cs typeface="+mn-cs"/>
      </a:defRPr>
    </a:lvl3pPr>
    <a:lvl4pPr marL="1371600" algn="l" defTabSz="914400" rtl="0" eaLnBrk="1" latinLnBrk="0" hangingPunct="1">
      <a:defRPr sz="1200" kern="1200">
        <a:solidFill>
          <a:schemeClr val="tx1"/>
        </a:solidFill>
        <a:latin typeface="Droid Sans Fallback" panose="020B0502000000000001" charset="-122"/>
        <a:ea typeface="Droid Sans Fallback" panose="020B0502000000000001" charset="-122"/>
        <a:cs typeface="+mn-cs"/>
      </a:defRPr>
    </a:lvl4pPr>
    <a:lvl5pPr marL="1828800" algn="l" defTabSz="914400" rtl="0" eaLnBrk="1" latinLnBrk="0" hangingPunct="1">
      <a:defRPr sz="1200" kern="1200">
        <a:solidFill>
          <a:schemeClr val="tx1"/>
        </a:solidFill>
        <a:latin typeface="Droid Sans Fallback" panose="020B0502000000000001" charset="-122"/>
        <a:ea typeface="Droid Sans Fallback" panose="020B0502000000000001"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760FBDFE-C587-4B4C-A407-44438C67B59E}" type="datetimeFigureOut">
              <a:rPr lang="zh-CN" altLang="en-US" smtClean="0"/>
            </a:fld>
            <a:endParaRPr lang="zh-CN" alt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sz="2000">
                <a:latin typeface="Times New Roman" panose="02020603050405020304" charset="0"/>
                <a:cs typeface="Times New Roman" panose="02020603050405020304" charset="0"/>
              </a:rPr>
              <a:t>Requirements Analysis: Multimedia Data and Databases</a:t>
            </a:r>
            <a:br>
              <a:rPr lang="en-US" sz="2000">
                <a:latin typeface="Times New Roman" panose="02020603050405020304" charset="0"/>
                <a:cs typeface="Times New Roman" panose="02020603050405020304" charset="0"/>
              </a:rPr>
            </a:br>
            <a:endParaRPr lang="en-US" sz="200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p>
            <a:r>
              <a:rPr lang="x-none" altLang="en-US">
                <a:latin typeface="Times New Roman" panose="02020603050405020304" charset="0"/>
                <a:cs typeface="Times New Roman" panose="02020603050405020304" charset="0"/>
              </a:rPr>
              <a:t>By</a:t>
            </a:r>
            <a:endParaRPr lang="x-none" altLang="en-US">
              <a:latin typeface="Times New Roman" panose="02020603050405020304" charset="0"/>
              <a:cs typeface="Times New Roman" panose="02020603050405020304" charset="0"/>
            </a:endParaRPr>
          </a:p>
          <a:p>
            <a:r>
              <a:rPr lang="x-none" altLang="en-US">
                <a:latin typeface="Times New Roman" panose="02020603050405020304" charset="0"/>
                <a:cs typeface="Times New Roman" panose="02020603050405020304" charset="0"/>
              </a:rPr>
              <a:t> Fiberesima Alalibo R.</a:t>
            </a:r>
            <a:endParaRPr lang="x-none" altLang="en-US">
              <a:latin typeface="Times New Roman" panose="02020603050405020304" charset="0"/>
              <a:cs typeface="Times New Roman" panose="02020603050405020304" charset="0"/>
            </a:endParaRPr>
          </a:p>
          <a:p>
            <a:r>
              <a:rPr lang="x-none" altLang="en-US">
                <a:latin typeface="Times New Roman" panose="02020603050405020304" charset="0"/>
                <a:cs typeface="Times New Roman" panose="02020603050405020304" charset="0"/>
              </a:rPr>
              <a:t>Class ID: 002</a:t>
            </a:r>
            <a:endParaRPr lang="x-none" altLang="en-US">
              <a:latin typeface="Times New Roman" panose="02020603050405020304" charset="0"/>
              <a:cs typeface="Times New Roman" panose="02020603050405020304" charset="0"/>
            </a:endParaRPr>
          </a:p>
          <a:p>
            <a:r>
              <a:rPr lang="x-none" altLang="en-US">
                <a:latin typeface="Times New Roman" panose="02020603050405020304" charset="0"/>
                <a:cs typeface="Times New Roman" panose="02020603050405020304" charset="0"/>
              </a:rPr>
              <a:t>Supervisor: Professor Asagba</a:t>
            </a:r>
            <a:endParaRPr lang="x-none" altLang="en-US">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7473"/>
            <a:ext cx="10972800" cy="1143000"/>
          </a:xfrm>
        </p:spPr>
        <p:txBody>
          <a:bodyPr/>
          <a:p>
            <a:r>
              <a:rPr lang="x-none" altLang="en-US">
                <a:latin typeface="Times New Roman" panose="02020603050405020304" charset="0"/>
                <a:cs typeface="Times New Roman" panose="02020603050405020304" charset="0"/>
              </a:rPr>
              <a:t>Background to the study</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056005"/>
            <a:ext cx="10972800" cy="5582285"/>
          </a:xfrm>
        </p:spPr>
        <p:txBody>
          <a:bodyPr/>
          <a:p>
            <a:r>
              <a:rPr lang="x-none" altLang="en-US" sz="2400">
                <a:latin typeface="Times New Roman" panose="02020603050405020304" charset="0"/>
                <a:cs typeface="Times New Roman" panose="02020603050405020304" charset="0"/>
                <a:sym typeface="+mn-ea"/>
              </a:rPr>
              <a:t>Handwritten data. Handwritten input can be used to identify a handwritten data item or command stored in the database. Here again, similarity testing is required.</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sym typeface="+mn-ea"/>
              </a:rPr>
              <a:t>The notion of similarity is often subjective and user specific. However, similarity testing is often more successful than speech or handwriting recognition, because the input can be compared to data already in the system and, thus, the set of choices available to the system is limited.</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sym typeface="+mn-ea"/>
              </a:rPr>
              <a:t>Several algorithms exist for finding the best matches to a given input by similarity testing. Some systems, including a dial-by-name, voice-activated telephone system have been deployed commercially.</a:t>
            </a:r>
            <a:endParaRPr lang="x-none" alt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7473"/>
            <a:ext cx="10972800" cy="1143000"/>
          </a:xfrm>
        </p:spPr>
        <p:txBody>
          <a:bodyPr/>
          <a:p>
            <a:r>
              <a:rPr lang="x-none" altLang="en-US">
                <a:latin typeface="Times New Roman" panose="02020603050405020304" charset="0"/>
                <a:cs typeface="Times New Roman" panose="02020603050405020304" charset="0"/>
              </a:rPr>
              <a:t>Background to the study</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056005"/>
            <a:ext cx="10972800" cy="5582285"/>
          </a:xfrm>
        </p:spPr>
        <p:txBody>
          <a:bodyPr/>
          <a:p>
            <a:r>
              <a:rPr lang="x-none" altLang="en-US" sz="2400">
                <a:latin typeface="Times New Roman" panose="02020603050405020304" charset="0"/>
                <a:cs typeface="Times New Roman" panose="02020603050405020304" charset="0"/>
                <a:sym typeface="+mn-ea"/>
              </a:rPr>
              <a:t>Multimedia systems have a variety of information sources – including text, voice, image, audio, animation, and video – which are delivered synchronously or asynchronously through multiple devices. </a:t>
            </a:r>
            <a:endParaRPr lang="x-none" altLang="en-US" sz="2400">
              <a:latin typeface="Times New Roman" panose="02020603050405020304" charset="0"/>
              <a:cs typeface="Times New Roman" panose="02020603050405020304" charset="0"/>
              <a:sym typeface="+mn-ea"/>
            </a:endParaRPr>
          </a:p>
          <a:p>
            <a:r>
              <a:rPr lang="x-none" altLang="en-US" sz="2400">
                <a:latin typeface="Times New Roman" panose="02020603050405020304" charset="0"/>
                <a:cs typeface="Times New Roman" panose="02020603050405020304" charset="0"/>
                <a:sym typeface="+mn-ea"/>
              </a:rPr>
              <a:t>The important characteristic of such a system is that all of the different media are brought together into one single unit, all controlled by a computer. </a:t>
            </a:r>
            <a:endParaRPr lang="x-none" altLang="en-US" sz="2400">
              <a:latin typeface="Times New Roman" panose="02020603050405020304" charset="0"/>
              <a:cs typeface="Times New Roman" panose="02020603050405020304" charset="0"/>
              <a:sym typeface="+mn-ea"/>
            </a:endParaRPr>
          </a:p>
          <a:p>
            <a:r>
              <a:rPr lang="x-none" altLang="en-US" sz="2400">
                <a:latin typeface="Times New Roman" panose="02020603050405020304" charset="0"/>
                <a:cs typeface="Times New Roman" panose="02020603050405020304" charset="0"/>
                <a:sym typeface="+mn-ea"/>
              </a:rPr>
              <a:t>Normally, multimedia systems require the management and delivery of extremely large bodies of data at very high rates and may require the delivery with real-time constraints. </a:t>
            </a:r>
            <a:endParaRPr lang="x-none" altLang="en-US" sz="2400">
              <a:latin typeface="Times New Roman" panose="02020603050405020304" charset="0"/>
              <a:cs typeface="Times New Roman" panose="02020603050405020304" charset="0"/>
              <a:sym typeface="+mn-ea"/>
            </a:endParaRPr>
          </a:p>
          <a:p>
            <a:r>
              <a:rPr lang="x-none" altLang="en-US" sz="2400">
                <a:latin typeface="Times New Roman" panose="02020603050405020304" charset="0"/>
                <a:cs typeface="Times New Roman" panose="02020603050405020304" charset="0"/>
                <a:sym typeface="+mn-ea"/>
              </a:rPr>
              <a:t>The major challenge for every multimedia system is how to synchronize the various data types from distributed data sources for multimedia presentations.</a:t>
            </a:r>
            <a:endParaRPr lang="x-none" altLang="en-US" sz="2400">
              <a:latin typeface="Times New Roman" panose="02020603050405020304" charset="0"/>
              <a:cs typeface="Times New Roman" panose="020206030504050203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7473"/>
            <a:ext cx="10972800" cy="1143000"/>
          </a:xfrm>
        </p:spPr>
        <p:txBody>
          <a:bodyPr/>
          <a:p>
            <a:r>
              <a:rPr lang="x-none" altLang="en-US">
                <a:latin typeface="Times New Roman" panose="02020603050405020304" charset="0"/>
                <a:cs typeface="Times New Roman" panose="02020603050405020304" charset="0"/>
              </a:rPr>
              <a:t>Background to the study</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056005"/>
            <a:ext cx="10972800" cy="5582285"/>
          </a:xfrm>
        </p:spPr>
        <p:txBody>
          <a:bodyPr/>
          <a:p>
            <a:r>
              <a:rPr lang="x-none" altLang="en-US" sz="2000">
                <a:latin typeface="Times New Roman" panose="02020603050405020304" charset="0"/>
                <a:cs typeface="Times New Roman" panose="02020603050405020304" charset="0"/>
                <a:sym typeface="+mn-ea"/>
              </a:rPr>
              <a:t> The purpose of the design and development of a multimedia database management system (MDBMS) is to efficiently organize, store, manage, and retrieve multimedia information from the underlying multimedia databases.</a:t>
            </a:r>
            <a:endParaRPr lang="x-none" altLang="en-US" sz="2000">
              <a:latin typeface="Times New Roman" panose="02020603050405020304" charset="0"/>
              <a:cs typeface="Times New Roman" panose="02020603050405020304" charset="0"/>
              <a:sym typeface="+mn-ea"/>
            </a:endParaRPr>
          </a:p>
          <a:p>
            <a:r>
              <a:rPr lang="x-none" altLang="en-US" sz="2000">
                <a:latin typeface="Times New Roman" panose="02020603050405020304" charset="0"/>
                <a:cs typeface="Times New Roman" panose="02020603050405020304" charset="0"/>
                <a:sym typeface="+mn-ea"/>
              </a:rPr>
              <a:t>Although some relational DBMSs have started the support for the access to multimedia objects in the forms of pointers to binary large objects (BLOBs), they are incapable of interactively accessing various portions of objects since a BLOB is treated as a single entity in its entirety.</a:t>
            </a:r>
            <a:endParaRPr lang="x-none" altLang="en-US" sz="2000">
              <a:latin typeface="Times New Roman" panose="02020603050405020304" charset="0"/>
              <a:cs typeface="Times New Roman" panose="02020603050405020304" charset="0"/>
              <a:sym typeface="+mn-ea"/>
            </a:endParaRPr>
          </a:p>
          <a:p>
            <a:r>
              <a:rPr lang="x-none" altLang="en-US" sz="2000">
                <a:latin typeface="Times New Roman" panose="02020603050405020304" charset="0"/>
                <a:cs typeface="Times New Roman" panose="02020603050405020304" charset="0"/>
                <a:sym typeface="+mn-ea"/>
              </a:rPr>
              <a:t>The object-oriented data models have been proposed as a data model that provides a system with better facilities for managing the multimedia data. In object-oriented database systems, object-oriented data models offer a number of powerful features such as inheritance, information hiding, polymorphism, and type/class mechanism, and may include image data.</a:t>
            </a:r>
            <a:endParaRPr lang="x-none" altLang="en-US" sz="2000">
              <a:latin typeface="Times New Roman" panose="02020603050405020304" charset="0"/>
              <a:cs typeface="Times New Roman" panose="02020603050405020304" charset="0"/>
              <a:sym typeface="+mn-ea"/>
            </a:endParaRPr>
          </a:p>
          <a:p>
            <a:r>
              <a:rPr lang="x-none" altLang="en-US" sz="2000">
                <a:latin typeface="Times New Roman" panose="02020603050405020304" charset="0"/>
                <a:cs typeface="Times New Roman" panose="02020603050405020304" charset="0"/>
                <a:sym typeface="+mn-ea"/>
              </a:rPr>
              <a:t>The object-orientation encapsulates data with a set of operations that are applicable to the data so that there is no need to worry about the heterogeneity of operations caused by different types of data for the purpose of manipulating data</a:t>
            </a:r>
            <a:endParaRPr lang="x-none" altLang="en-US" sz="2000">
              <a:latin typeface="Times New Roman" panose="02020603050405020304" charset="0"/>
              <a:cs typeface="Times New Roman" panose="02020603050405020304" charset="0"/>
              <a:sym typeface="+mn-ea"/>
            </a:endParaRPr>
          </a:p>
          <a:p>
            <a:r>
              <a:rPr lang="x-none" altLang="en-US" sz="2000">
                <a:latin typeface="Times New Roman" panose="02020603050405020304" charset="0"/>
                <a:cs typeface="Times New Roman" panose="02020603050405020304" charset="0"/>
                <a:sym typeface="+mn-ea"/>
              </a:rPr>
              <a:t>If a DBMS still is not designed to support multimedia information. Therefore, multimedia extension is needed to handle the mismatch between multimedia data and the conventional object-oriented database management systems. </a:t>
            </a:r>
            <a:endParaRPr lang="x-none" altLang="en-US" sz="2000">
              <a:latin typeface="Times New Roman" panose="02020603050405020304" charset="0"/>
              <a:cs typeface="Times New Roman" panose="0202060305040502030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8263"/>
            <a:ext cx="10972800" cy="1143000"/>
          </a:xfrm>
        </p:spPr>
        <p:txBody>
          <a:bodyPr/>
          <a:p>
            <a:r>
              <a:rPr lang="x-none" altLang="en-US">
                <a:latin typeface="Times New Roman" panose="02020603050405020304" charset="0"/>
                <a:cs typeface="Times New Roman" panose="02020603050405020304" charset="0"/>
              </a:rPr>
              <a:t>Review of related work</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075055"/>
            <a:ext cx="10972800" cy="5644515"/>
          </a:xfrm>
        </p:spPr>
        <p:txBody>
          <a:bodyPr/>
          <a:p>
            <a:r>
              <a:rPr lang="x-none" altLang="en-US" sz="2400">
                <a:latin typeface="Times New Roman" panose="02020603050405020304" charset="0"/>
                <a:cs typeface="Times New Roman" panose="02020603050405020304" charset="0"/>
              </a:rPr>
              <a:t>Various architectures are being examined to design and develop a multimedia database management system (MM-DBMS). These architectures fall under different categories, and various types of architectures.</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One architecture type involves integrating multimedia data with the database system. There are two approaches. In the loose coupling approach, the multimedia data is managed by the file system, while the database system manages the metadata. In the tight coupling approach, the multimedia data is managed by the database system. </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Another type of architecture is schema architecture. Here, the three-schema and n-tier architectures apply for a multimedia database system.</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 A fourth type of architecture is functional architecture, which describes the functions of a multimedia database system. </a:t>
            </a:r>
            <a:endParaRPr lang="x-none" altLang="en-US" sz="2400">
              <a:latin typeface="Times New Roman" panose="02020603050405020304" charset="0"/>
              <a:cs typeface="Times New Roman" panose="02020603050405020304" charset="0"/>
            </a:endParaRPr>
          </a:p>
          <a:p>
            <a:endParaRPr lang="x-none" altLang="en-US" sz="24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8263"/>
            <a:ext cx="10972800" cy="1143000"/>
          </a:xfrm>
        </p:spPr>
        <p:txBody>
          <a:bodyPr/>
          <a:p>
            <a:r>
              <a:rPr lang="x-none" altLang="en-US">
                <a:latin typeface="Times New Roman" panose="02020603050405020304" charset="0"/>
                <a:cs typeface="Times New Roman" panose="02020603050405020304" charset="0"/>
              </a:rPr>
              <a:t>Review of related work</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075055"/>
            <a:ext cx="10972800" cy="5644515"/>
          </a:xfrm>
        </p:spPr>
        <p:txBody>
          <a:bodyPr/>
          <a:p>
            <a:r>
              <a:rPr lang="x-none" altLang="en-US" sz="2400">
                <a:latin typeface="Times New Roman" panose="02020603050405020304" charset="0"/>
                <a:cs typeface="Times New Roman" panose="02020603050405020304" charset="0"/>
                <a:sym typeface="+mn-ea"/>
              </a:rPr>
              <a:t>A fifth type of architecture is whether a multimedia database system extends a traditional database system. This is what we call a system architecture. </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sym typeface="+mn-ea"/>
              </a:rPr>
              <a:t>A sixth type of architecture is a distributed architecture, where a multimedia database is distributed. Finally, multimedia databases may be heterogeneous in nature and need to be integrated. The architecture for integrating heterogeneous databases is known as interoperable architecture. </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sym typeface="+mn-ea"/>
              </a:rPr>
              <a:t>In representing multimedia data, several features have to be supported. First of all, there has to be some way to capture the complex data types and all the relationships between the data. Various temporal constructs such as play-before, play-after, and play-together must be captured. </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sym typeface="+mn-ea"/>
              </a:rPr>
              <a:t>An appropriate data model is critical for representing a multimedia database. Relational, object-oriented, and object-relational data models have been examined to represent multimedia data.</a:t>
            </a:r>
            <a:endParaRPr lang="x-none" altLang="en-US" sz="24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9853"/>
            <a:ext cx="10972800" cy="1143000"/>
          </a:xfrm>
        </p:spPr>
        <p:txBody>
          <a:bodyPr/>
          <a:p>
            <a:r>
              <a:rPr lang="x-none" altLang="en-US">
                <a:latin typeface="Times New Roman" panose="02020603050405020304" charset="0"/>
                <a:cs typeface="Times New Roman" panose="02020603050405020304" charset="0"/>
              </a:rPr>
              <a:t>Review of related work</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85800" y="1056005"/>
            <a:ext cx="10972800" cy="5570855"/>
          </a:xfrm>
        </p:spPr>
        <p:txBody>
          <a:bodyPr/>
          <a:p>
            <a:r>
              <a:rPr lang="x-none" altLang="en-US" sz="2200">
                <a:latin typeface="Times New Roman" panose="02020603050405020304" charset="0"/>
                <a:cs typeface="Times New Roman" panose="02020603050405020304" charset="0"/>
              </a:rPr>
              <a:t>Various data models are being examined to design and develop MM-DBMSs, including relational, object, object-relational, and other semantic models. </a:t>
            </a:r>
            <a:endParaRPr lang="x-none" altLang="en-US" sz="2200">
              <a:latin typeface="Times New Roman" panose="02020603050405020304" charset="0"/>
              <a:cs typeface="Times New Roman" panose="02020603050405020304" charset="0"/>
            </a:endParaRPr>
          </a:p>
          <a:p>
            <a:r>
              <a:rPr lang="x-none" altLang="en-US" sz="2200">
                <a:latin typeface="Times New Roman" panose="02020603050405020304" charset="0"/>
                <a:cs typeface="Times New Roman" panose="02020603050405020304" charset="0"/>
              </a:rPr>
              <a:t>Relational models capture the relationships between multimedia objects, while object models capture the complex data structures. </a:t>
            </a:r>
            <a:endParaRPr lang="x-none" altLang="en-US" sz="2200">
              <a:latin typeface="Times New Roman" panose="02020603050405020304" charset="0"/>
              <a:cs typeface="Times New Roman" panose="02020603050405020304" charset="0"/>
            </a:endParaRPr>
          </a:p>
          <a:p>
            <a:r>
              <a:rPr lang="x-none" altLang="en-US" sz="2200">
                <a:latin typeface="Times New Roman" panose="02020603050405020304" charset="0"/>
                <a:cs typeface="Times New Roman" panose="02020603050405020304" charset="0"/>
              </a:rPr>
              <a:t>Object-relational models can capture both relationships and complex data structures. </a:t>
            </a:r>
            <a:endParaRPr lang="x-none" altLang="en-US" sz="2200">
              <a:latin typeface="Times New Roman" panose="02020603050405020304" charset="0"/>
              <a:cs typeface="Times New Roman" panose="02020603050405020304" charset="0"/>
            </a:endParaRPr>
          </a:p>
          <a:p>
            <a:r>
              <a:rPr lang="x-none" altLang="en-US" sz="2200">
                <a:latin typeface="Times New Roman" panose="02020603050405020304" charset="0"/>
                <a:cs typeface="Times New Roman" panose="02020603050405020304" charset="0"/>
              </a:rPr>
              <a:t>Semantic models and hypersemantic models can capture the rules that are enforced between the different media types; for example, “object A and object B have to play together.”</a:t>
            </a:r>
            <a:endParaRPr lang="x-none" altLang="en-US" sz="2200">
              <a:latin typeface="Times New Roman" panose="02020603050405020304" charset="0"/>
              <a:cs typeface="Times New Roman" panose="02020603050405020304" charset="0"/>
            </a:endParaRPr>
          </a:p>
          <a:p>
            <a:r>
              <a:rPr lang="x-none" altLang="en-US" sz="2200">
                <a:latin typeface="Times New Roman" panose="02020603050405020304" charset="0"/>
                <a:cs typeface="Times New Roman" panose="02020603050405020304" charset="0"/>
              </a:rPr>
              <a:t>In the early to mid-1990s, there was much debate as to which models would be appropriate for multimedia databases. The competing models were object and relational models. </a:t>
            </a:r>
            <a:endParaRPr lang="x-none" altLang="en-US" sz="2200">
              <a:latin typeface="Times New Roman" panose="02020603050405020304" charset="0"/>
              <a:cs typeface="Times New Roman" panose="02020603050405020304" charset="0"/>
            </a:endParaRPr>
          </a:p>
          <a:p>
            <a:r>
              <a:rPr lang="x-none" altLang="en-US" sz="2200">
                <a:latin typeface="Times New Roman" panose="02020603050405020304" charset="0"/>
                <a:cs typeface="Times New Roman" panose="02020603050405020304" charset="0"/>
              </a:rPr>
              <a:t>After much discussion, experts now feel that one needs both objects as well as relationships to capture the complex data types and the relationships between them.</a:t>
            </a:r>
            <a:endParaRPr lang="x-none" altLang="en-US" sz="2200">
              <a:latin typeface="Times New Roman" panose="02020603050405020304" charset="0"/>
              <a:cs typeface="Times New Roman" panose="02020603050405020304" charset="0"/>
            </a:endParaRPr>
          </a:p>
          <a:p>
            <a:r>
              <a:rPr lang="x-none" altLang="en-US" sz="2200">
                <a:latin typeface="Times New Roman" panose="02020603050405020304" charset="0"/>
                <a:cs typeface="Times New Roman" panose="02020603050405020304" charset="0"/>
              </a:rPr>
              <a:t> In addition, rule-based models are useful to specify the timing constraints between objects. Therefore, a combination of objects, relations, and rules is needed. We illustrates the various data models for multimedia databases.</a:t>
            </a:r>
            <a:endParaRPr lang="x-none" altLang="en-US" sz="2200">
              <a:latin typeface="Times New Roman" panose="02020603050405020304" charset="0"/>
              <a:cs typeface="Times New Roman" panose="02020603050405020304" charset="0"/>
            </a:endParaRPr>
          </a:p>
          <a:p>
            <a:endParaRPr lang="x-none" altLang="en-US" sz="22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44463"/>
            <a:ext cx="10972800" cy="1143000"/>
          </a:xfrm>
        </p:spPr>
        <p:txBody>
          <a:bodyPr/>
          <a:p>
            <a:r>
              <a:rPr lang="x-none" altLang="en-US">
                <a:latin typeface="Times New Roman" panose="02020603050405020304" charset="0"/>
                <a:cs typeface="Times New Roman" panose="02020603050405020304" charset="0"/>
              </a:rPr>
              <a:t>Review of related work</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65860"/>
            <a:ext cx="10972800" cy="4525963"/>
          </a:xfrm>
        </p:spPr>
        <p:txBody>
          <a:bodyPr/>
          <a:p>
            <a:r>
              <a:rPr lang="x-none" altLang="en-US" sz="2400">
                <a:latin typeface="Times New Roman" panose="02020603050405020304" charset="0"/>
                <a:cs typeface="Times New Roman" panose="02020603050405020304" charset="0"/>
              </a:rPr>
              <a:t>Metadata means many things to many people. Metadata started with a simple definition, i.e., data dictionary or schema. Initially, three-schema architecture was proposed for centralized databases. Then, for distributed databases, the schema architecture was extended to five layers or an n-tier. Additional considerations arose for heterogeneous and federated databases such as export schemas. Then came the Internet and the Web, and metadata included information about usage patterns, policies, and procedures as well as administration information</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Metadata could also be characterized by whether it depends on the context or not. For example, in the case of text metadata, content-dependent metadata may include information that depends on the content, e.g., the keywords in the story are vehicle, employee, and license. Content-independent metadata may include information such as, “a man has parents and children.” </a:t>
            </a:r>
            <a:endParaRPr lang="x-none" altLang="en-US" sz="2400">
              <a:latin typeface="Times New Roman" panose="02020603050405020304" charset="0"/>
              <a:cs typeface="Times New Roman" panose="02020603050405020304" charset="0"/>
            </a:endParaRPr>
          </a:p>
          <a:p>
            <a:endParaRPr lang="x-none" altLang="en-US" sz="24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44463"/>
            <a:ext cx="10972800" cy="1143000"/>
          </a:xfrm>
        </p:spPr>
        <p:txBody>
          <a:bodyPr/>
          <a:p>
            <a:r>
              <a:rPr lang="x-none" altLang="en-US">
                <a:latin typeface="Times New Roman" panose="02020603050405020304" charset="0"/>
                <a:cs typeface="Times New Roman" panose="02020603050405020304" charset="0"/>
              </a:rPr>
              <a:t>Review of related work</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65860"/>
            <a:ext cx="10972800" cy="4525963"/>
          </a:xfrm>
        </p:spPr>
        <p:txBody>
          <a:bodyPr/>
          <a:p>
            <a:r>
              <a:rPr lang="x-none" altLang="en-US" sz="2400">
                <a:latin typeface="Times New Roman" panose="02020603050405020304" charset="0"/>
                <a:cs typeface="Times New Roman" panose="02020603050405020304" charset="0"/>
                <a:sym typeface="+mn-ea"/>
              </a:rPr>
              <a:t>Metadata for images may include text data describing the images, or the metadata may be stored in relational databases describing various properties of the images.</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sym typeface="+mn-ea"/>
              </a:rPr>
              <a:t>Audio metadata may not only be text but may also include audio clips. For example, one can use samples of speech from various people and then use voice recognition techniques to determine who is speaking</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sym typeface="+mn-ea"/>
              </a:rPr>
              <a:t>Video metadata may not just be text but can be images as well as video frames. For example, one can extract images from the video clips and store them as part of the metadata and later use this for video retrieval. An example would be, “find the portion of the video where A is shaking hands with B.” The metadata may have images of A and B. Parts of the video can also be used as the metadata.</a:t>
            </a:r>
            <a:endParaRPr lang="x-none" altLang="en-US" sz="24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2543"/>
            <a:ext cx="10972800" cy="1143000"/>
          </a:xfrm>
        </p:spPr>
        <p:txBody>
          <a:bodyPr/>
          <a:p>
            <a:r>
              <a:rPr lang="x-none" altLang="en-US">
                <a:latin typeface="Times New Roman" panose="02020603050405020304" charset="0"/>
                <a:cs typeface="Times New Roman" panose="02020603050405020304" charset="0"/>
              </a:rPr>
              <a:t>Review of related work</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937260"/>
            <a:ext cx="10972800" cy="5690235"/>
          </a:xfrm>
        </p:spPr>
        <p:txBody>
          <a:bodyPr/>
          <a:p>
            <a:r>
              <a:rPr lang="x-none" altLang="en-US" sz="2400">
                <a:latin typeface="Times New Roman" panose="02020603050405020304" charset="0"/>
                <a:cs typeface="Times New Roman" panose="02020603050405020304" charset="0"/>
              </a:rPr>
              <a:t>For multimedia data, in addition, there may be complex metadata, and therefore query, update, and indexing strategies may be more complex.</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An MMDBMS must support the basic DBMS functions. These include data representation, data manipulation (which includes query processing, editing, browsing, filtering, transaction management, and update processing), metadata management, storage management, and maintaining security and integrity. </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All of the database functions for an MM-DBMS are more complex because the data may either be structured or unstructured for multimedia databases. Furthermore, handling various data types such as audio and video is quite complex. In addition to these basic DBMS functions, an MM-DBMS must also support real-time processing to synchronize multimedia data types such as audio and video.</a:t>
            </a:r>
            <a:endParaRPr lang="x-none" altLang="en-US" sz="2400">
              <a:latin typeface="Times New Roman" panose="02020603050405020304" charset="0"/>
              <a:cs typeface="Times New Roman" panose="02020603050405020304" charset="0"/>
            </a:endParaRPr>
          </a:p>
          <a:p>
            <a:endParaRPr lang="x-none" altLang="en-US" sz="24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2543"/>
            <a:ext cx="10972800" cy="1143000"/>
          </a:xfrm>
        </p:spPr>
        <p:txBody>
          <a:bodyPr/>
          <a:p>
            <a:r>
              <a:rPr lang="x-none" altLang="en-US">
                <a:latin typeface="Times New Roman" panose="02020603050405020304" charset="0"/>
                <a:cs typeface="Times New Roman" panose="02020603050405020304" charset="0"/>
              </a:rPr>
              <a:t>Review of related work</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937260"/>
            <a:ext cx="10972800" cy="5690235"/>
          </a:xfrm>
        </p:spPr>
        <p:txBody>
          <a:bodyPr/>
          <a:p>
            <a:r>
              <a:rPr lang="x-none" altLang="en-US" sz="2400">
                <a:latin typeface="Times New Roman" panose="02020603050405020304" charset="0"/>
                <a:cs typeface="Times New Roman" panose="02020603050405020304" charset="0"/>
                <a:sym typeface="+mn-ea"/>
              </a:rPr>
              <a:t>Quality of service is an important aspect for an MM-DBMS. For example, in certain cases, high quality resolution for images may not always be necessary. Special user interfaces and multi-modal interfaces are also needed to support different media. </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sym typeface="+mn-ea"/>
              </a:rPr>
              <a:t>Query language works as follows for multimedia database systems. The user poses the query in a language that is appropriate for an MM-DBMS. The user interface manager performs various functions and then gives the query to the query processor. The assembled responses are then presented to the user. Since multimedia data is complex, one needs interfaces for the different media types.</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sym typeface="+mn-ea"/>
              </a:rPr>
              <a:t>For example, the interface for text may be quite different than the interface for video. Nevertheless, a common language to express queries is highly desirable.</a:t>
            </a:r>
            <a:endParaRPr lang="x-none" alt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Times New Roman" panose="02020603050405020304" charset="0"/>
                <a:cs typeface="Times New Roman" panose="02020603050405020304" charset="0"/>
              </a:rPr>
              <a:t>Abstract</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x-none" altLang="en-US" sz="2400">
                <a:latin typeface="Times New Roman" panose="02020603050405020304" charset="0"/>
                <a:cs typeface="Times New Roman" panose="02020603050405020304" charset="0"/>
              </a:rPr>
              <a:t>Multimedia databases exist in the spheres of e-commerce, news, television programs, conversation, social media, and the amount of information on this topic can only increase. This report is an attempt to manage the developments, discern between important and non-important information, and increase knowledge about this subject, making it helpful not only in our business lives, but also in our personal lives, personal investments and other activities.</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We discuss various multimedia database management technologies, which include architectures, data modeling, query processing, metadata management, storage management, and data distribution. Essentially, examining the functions of database systems and discussing the impact of managing multimedia data. Recent progress in multimedia database systems management, and associated commercial database system products are also discussed.</a:t>
            </a:r>
            <a:endParaRPr lang="x-none" altLang="en-US" sz="24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9853"/>
            <a:ext cx="10972800" cy="1143000"/>
          </a:xfrm>
        </p:spPr>
        <p:txBody>
          <a:bodyPr/>
          <a:p>
            <a:r>
              <a:rPr lang="x-none" altLang="en-US">
                <a:latin typeface="Times New Roman" panose="02020603050405020304" charset="0"/>
                <a:cs typeface="Times New Roman" panose="02020603050405020304" charset="0"/>
              </a:rPr>
              <a:t>Review of related work</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001395"/>
            <a:ext cx="10972800" cy="4525963"/>
          </a:xfrm>
        </p:spPr>
        <p:txBody>
          <a:bodyPr/>
          <a:p>
            <a:r>
              <a:rPr lang="x-none" altLang="en-US" sz="2400">
                <a:latin typeface="Times New Roman" panose="02020603050405020304" charset="0"/>
                <a:cs typeface="Times New Roman" panose="02020603050405020304" charset="0"/>
              </a:rPr>
              <a:t>While a user interacts with the multimedia system through queries, it is critical that the queries are processed efficiently. That is, efficient storage management techniques for retrieving data are needed so that users can get their responses in a timely manner.</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For example, a video clip may consume gigabytes of data. Standard techniques for relational database management are not sufficient for multimedia databases. One needs special techniques for the efficient access of multimedia data.</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Closely related to storage management are access methods and indexing. That is, the data may have to be indexed for efficient access. Furthermore, special methods are needed to access data. While access methods and indexing have been studied extensively, they are still not ready for application to multimedia databases.</a:t>
            </a:r>
            <a:endParaRPr lang="x-none" altLang="en-US" sz="2400">
              <a:latin typeface="Times New Roman" panose="02020603050405020304" charset="0"/>
              <a:cs typeface="Times New Roman" panose="02020603050405020304" charset="0"/>
            </a:endParaRPr>
          </a:p>
          <a:p>
            <a:endParaRPr lang="x-none" altLang="en-US" sz="240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9853"/>
            <a:ext cx="10972800" cy="1143000"/>
          </a:xfrm>
        </p:spPr>
        <p:txBody>
          <a:bodyPr/>
          <a:p>
            <a:r>
              <a:rPr lang="x-none" altLang="en-US">
                <a:latin typeface="Times New Roman" panose="02020603050405020304" charset="0"/>
                <a:cs typeface="Times New Roman" panose="02020603050405020304" charset="0"/>
              </a:rPr>
              <a:t>Review of related work</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001395"/>
            <a:ext cx="10972800" cy="4525963"/>
          </a:xfrm>
        </p:spPr>
        <p:txBody>
          <a:bodyPr/>
          <a:p>
            <a:r>
              <a:rPr lang="x-none" altLang="en-US" sz="2400">
                <a:latin typeface="Times New Roman" panose="02020603050405020304" charset="0"/>
                <a:cs typeface="Times New Roman" panose="02020603050405020304" charset="0"/>
                <a:sym typeface="+mn-ea"/>
              </a:rPr>
              <a:t>The storage manager is responsible for accessing the database. To improve the efficiency of query and update algorithms, appropriate access methods and index strategies have to be enforced. That is, in generating strategies for executing query and update requests, the access methods and index strategies that are used need to be taken into consideration. The access methods used to access the database depend on the indexing methods. Therefore, creating and maintaining appropriate index files is a major issue in database management systems. By using an appropriate indexing mechanism, the query processing algorithms may not have to search the entire database. Instead, the data to be retrieved could be accessed directly. Consequently, the retrieval algorithms are more efficient.</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sym typeface="+mn-ea"/>
              </a:rPr>
              <a:t>The major issues in storage management for multimedia databases include developing special index methods and access strategies for multimedia data types.</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sym typeface="+mn-ea"/>
              </a:rPr>
              <a:t>Content-based data access is important for many multimedia applications.</a:t>
            </a:r>
            <a:endParaRPr lang="x-none" altLang="en-US" sz="2400">
              <a:latin typeface="Times New Roman" panose="02020603050405020304" charset="0"/>
              <a:cs typeface="Times New Roman" panose="02020603050405020304" charset="0"/>
            </a:endParaRPr>
          </a:p>
          <a:p>
            <a:endParaRPr lang="x-none" alt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Times New Roman" panose="02020603050405020304" charset="0"/>
                <a:cs typeface="Times New Roman" panose="02020603050405020304" charset="0"/>
              </a:rPr>
              <a:t>Statement of the problem</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x-none" altLang="en-US" sz="2800">
                <a:latin typeface="Times New Roman" panose="02020603050405020304" charset="0"/>
                <a:cs typeface="Times New Roman" panose="02020603050405020304" charset="0"/>
              </a:rPr>
              <a:t>The research into the possibility of making specialosed search engines for information retrieval from the web</a:t>
            </a:r>
            <a:endParaRPr lang="x-none" altLang="en-US" sz="2800">
              <a:latin typeface="Times New Roman" panose="02020603050405020304" charset="0"/>
              <a:cs typeface="Times New Roman" panose="02020603050405020304" charset="0"/>
            </a:endParaRPr>
          </a:p>
          <a:p>
            <a:r>
              <a:rPr lang="x-none" altLang="en-US" sz="2800">
                <a:latin typeface="Times New Roman" panose="02020603050405020304" charset="0"/>
                <a:cs typeface="Times New Roman" panose="02020603050405020304" charset="0"/>
              </a:rPr>
              <a:t>The choice of database architecture in creating efficient web databases capable of traditional as well as modern data storage capability</a:t>
            </a:r>
            <a:endParaRPr lang="x-none" altLang="en-US" sz="2800">
              <a:latin typeface="Times New Roman" panose="02020603050405020304" charset="0"/>
              <a:cs typeface="Times New Roman" panose="02020603050405020304" charset="0"/>
            </a:endParaRPr>
          </a:p>
          <a:p>
            <a:r>
              <a:rPr lang="x-none" altLang="en-US" sz="2800">
                <a:latin typeface="Times New Roman" panose="02020603050405020304" charset="0"/>
                <a:cs typeface="Times New Roman" panose="02020603050405020304" charset="0"/>
              </a:rPr>
              <a:t>The speed and simplicity of interfacing with web databases using existing interfaces, such as query languages, or an existing programming language</a:t>
            </a:r>
            <a:endParaRPr lang="x-none" altLang="en-US" sz="2800">
              <a:latin typeface="Times New Roman" panose="02020603050405020304" charset="0"/>
              <a:cs typeface="Times New Roman" panose="02020603050405020304" charset="0"/>
            </a:endParaRPr>
          </a:p>
          <a:p>
            <a:r>
              <a:rPr lang="x-none" altLang="en-US" sz="2800">
                <a:latin typeface="Times New Roman" panose="02020603050405020304" charset="0"/>
                <a:cs typeface="Times New Roman" panose="02020603050405020304" charset="0"/>
              </a:rPr>
              <a:t>The choice of database architecture for storage of search engine information retrieval results with respect to speed, portability, minimal transformation and ability to support piping to other sytems</a:t>
            </a:r>
            <a:endParaRPr lang="x-none" altLang="en-US" sz="28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Times New Roman" panose="02020603050405020304" charset="0"/>
                <a:cs typeface="Times New Roman" panose="02020603050405020304" charset="0"/>
              </a:rPr>
              <a:t>Aim and objectives</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800">
                <a:latin typeface="Times New Roman" panose="02020603050405020304" charset="0"/>
                <a:cs typeface="Times New Roman" panose="02020603050405020304" charset="0"/>
              </a:rPr>
              <a:t>The aim is the study of the theoretical background of multimedia databases. To that effect the objectives of the present study include:</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Acquaintance of readers with requirements engineering, multimedia data and databases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Suggest different ways for accessing information effectively and efficiently through multimedia databases.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Times New Roman" panose="02020603050405020304" charset="0"/>
                <a:cs typeface="Times New Roman" panose="02020603050405020304" charset="0"/>
              </a:rPr>
              <a:t>Scope of the work</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800">
                <a:latin typeface="Times New Roman" panose="02020603050405020304" charset="0"/>
                <a:cs typeface="Times New Roman" panose="02020603050405020304" charset="0"/>
              </a:rPr>
              <a:t>The scope of the present study is to investigate the theoretical foundations of multimedia databases. The study is restricted to relevant literature on the aforementioned topics, with respects to the features of requirements analyses of multimedia databases, their advantages and disadvantages.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Times New Roman" panose="02020603050405020304" charset="0"/>
                <a:cs typeface="Times New Roman" panose="02020603050405020304" charset="0"/>
              </a:rPr>
              <a:t>Research methodology</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The present study was carried out to know the theory and practice regarding the use of multimedia databases. The method of Literature Review (LR) is used as a tool to construct a base of further research questions in multimedia databases which are formulated from the identification of factors revealed via analysis of the literature in the aforementioned topics</a:t>
            </a:r>
            <a:endParaRPr lang="en-US">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Times New Roman" panose="02020603050405020304" charset="0"/>
                <a:cs typeface="Times New Roman" panose="02020603050405020304" charset="0"/>
              </a:rPr>
              <a:t>Discussion</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The various types of architectures for multimedia database systems include loose/tight integration architecture, schema architecture, system architecture, functional architecture, distributed architecture, interoperability architecture, and hypermedia architecture. These architectures for database systems have an impact on multimedia data management on these architectures. I also examined various aspects including architectures for integrated heterogeneous databases, architectures based on object request brokers, client-server-based architectures, three-tier architectures, and component-based architectures.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Times New Roman" panose="02020603050405020304" charset="0"/>
                <a:cs typeface="Times New Roman" panose="02020603050405020304" charset="0"/>
              </a:rPr>
              <a:t>Discussion</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I believe that component-based architectures will gain popularity as more and more applications deal with complex data such as voice, text, video, and images. There is no ideal architecture for a multimedia database system. The architecture selected will depend on the user needs and the application in question. Therefore, before building a multimedia database system, it is important for one to carry out an architecture study and select the most appropriate architecture.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Data and information modeling for multimedia databases and applications is also critical.</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Times New Roman" panose="02020603050405020304" charset="0"/>
                <a:cs typeface="Times New Roman" panose="02020603050405020304" charset="0"/>
              </a:rPr>
              <a:t>Discussion</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An overview of data models include object-oriented data models, object-relational data models, and hypersemantic data models. Information modeling.</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is also critical as good data model is critical for multimedia applications. The data model should not only capture the complex data types but also the temporal relationships between the data objects.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Metadata plays a key role in multimedia databases. Metadata may include information about a multimedia database, including text, image, audio, and video data. This information could be of the form, “Frames 2000 to 3000 contain information about the professor’s speech.” The data here is the president’s speech. Metadata may also contain annotations for text, images, audio, and video.</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Times New Roman" panose="02020603050405020304" charset="0"/>
                <a:cs typeface="Times New Roman" panose="02020603050405020304" charset="0"/>
              </a:rPr>
              <a:t>Discussion</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Metadata exists for text, images, audio, and video. Both content-dependent as well as content-independent metadata exist. We also discussed annotations for multimedia data, and how to extract metadata from the data for text, video, audio, and images.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Five disparate topics pertaining to metadata exist. One dealt with metadata for combinations of data types, the second with ontologies, the third with annotations, the fourth with pedigree, and the fifth with XML for multimedia data. As mentioned earlier, XML is an increasingly important development for specifying multimedia documents. Also discussed are issues regarding metadata management, specifically, issues on querying the metadata, carrying out transactions on metadata, and distributing the metadata. Often, for multimedia databases, the metadata can be quite large, therefore, efficient techniques are needed for managing the metadata.</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005" y="13018"/>
            <a:ext cx="10972800" cy="1143000"/>
          </a:xfrm>
        </p:spPr>
        <p:txBody>
          <a:bodyPr/>
          <a:p>
            <a:r>
              <a:rPr lang="x-none" altLang="en-US">
                <a:latin typeface="Times New Roman" panose="02020603050405020304" charset="0"/>
                <a:cs typeface="Times New Roman" panose="02020603050405020304" charset="0"/>
              </a:rPr>
              <a:t>Background to the study</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979170"/>
            <a:ext cx="10972800" cy="5374640"/>
          </a:xfrm>
        </p:spPr>
        <p:txBody>
          <a:bodyPr/>
          <a:p>
            <a:r>
              <a:rPr lang="x-none" altLang="en-US" sz="2000">
                <a:latin typeface="Times New Roman" panose="02020603050405020304" charset="0"/>
                <a:cs typeface="Times New Roman" panose="02020603050405020304" charset="0"/>
                <a:sym typeface="+mn-ea"/>
              </a:rPr>
              <a:t>Multimedia databases are a very popular topic of research. Their use in multimedia, geographical information systems, and digital libraries demand special requirements with respect to their database schema and instances (Ramakrishnan &amp; Gehrke, 2000) </a:t>
            </a:r>
            <a:endParaRPr lang="x-none" altLang="en-US" sz="2000">
              <a:latin typeface="Times New Roman" panose="02020603050405020304" charset="0"/>
              <a:cs typeface="Times New Roman" panose="02020603050405020304" charset="0"/>
              <a:sym typeface="+mn-ea"/>
            </a:endParaRPr>
          </a:p>
          <a:p>
            <a:r>
              <a:rPr lang="x-none" altLang="en-US" sz="2000">
                <a:latin typeface="Times New Roman" panose="02020603050405020304" charset="0"/>
                <a:cs typeface="Times New Roman" panose="02020603050405020304" charset="0"/>
                <a:sym typeface="+mn-ea"/>
              </a:rPr>
              <a:t>Dr Edgar F. Codd proposed 12 rules for a relational DBMS, which form a yardstick against which the “real” relational DBMS products can be identified.</a:t>
            </a:r>
            <a:endParaRPr lang="x-none" altLang="en-US" sz="2000">
              <a:latin typeface="Times New Roman" panose="02020603050405020304" charset="0"/>
              <a:cs typeface="Times New Roman" panose="02020603050405020304" charset="0"/>
              <a:sym typeface="+mn-ea"/>
            </a:endParaRPr>
          </a:p>
          <a:p>
            <a:r>
              <a:rPr lang="x-none" altLang="en-US" sz="2000">
                <a:latin typeface="Times New Roman" panose="02020603050405020304" charset="0"/>
                <a:cs typeface="Times New Roman" panose="02020603050405020304" charset="0"/>
                <a:sym typeface="+mn-ea"/>
              </a:rPr>
              <a:t>He did this after his extensive research on the Relational Model of database systems, and the rules can be applied on any database system that manages stored data using only its relational capabilities, that is rows and columns.</a:t>
            </a:r>
            <a:endParaRPr lang="x-none" altLang="en-US" sz="2000">
              <a:latin typeface="Times New Roman" panose="02020603050405020304" charset="0"/>
              <a:cs typeface="Times New Roman" panose="02020603050405020304" charset="0"/>
              <a:sym typeface="+mn-ea"/>
            </a:endParaRPr>
          </a:p>
          <a:p>
            <a:r>
              <a:rPr lang="x-none" altLang="en-US" sz="2000">
                <a:latin typeface="Times New Roman" panose="02020603050405020304" charset="0"/>
                <a:cs typeface="Times New Roman" panose="02020603050405020304" charset="0"/>
                <a:sym typeface="+mn-ea"/>
              </a:rPr>
              <a:t>The CAP theorem is based on research conducted based on the postulation of Brewer which led to a hypothesis on the possibility of designing distributed web services, with three properties commonly desired, namely consistency, availability, and partition tolerance. It was noted that an impossible dilemma existed in the effort to achieve all three. </a:t>
            </a:r>
            <a:endParaRPr lang="x-none" altLang="en-US" sz="2000">
              <a:latin typeface="Times New Roman" panose="02020603050405020304" charset="0"/>
              <a:cs typeface="Times New Roman" panose="02020603050405020304" charset="0"/>
              <a:sym typeface="+mn-ea"/>
            </a:endParaRPr>
          </a:p>
          <a:p>
            <a:r>
              <a:rPr lang="x-none" altLang="en-US" sz="2000">
                <a:latin typeface="Times New Roman" panose="02020603050405020304" charset="0"/>
                <a:cs typeface="Times New Roman" panose="02020603050405020304" charset="0"/>
                <a:sym typeface="+mn-ea"/>
              </a:rPr>
              <a:t>The rapid increase in the volume and type of data generated, manipulated, analyzed, and archived by modern systems, and varied sources, including sensors, Global Positioning Systems (GPS), automated trackers and monitoring systems, generate a lot of data. These larger volumes of data sets often consist of multimedia, are generally classified as big data, and impose new challenges and opportunities based on their use in data storage, analysis, and archival.</a:t>
            </a:r>
            <a:endParaRPr lang="x-none" altLang="en-US" sz="2000">
              <a:latin typeface="Times New Roman" panose="02020603050405020304" charset="0"/>
              <a:cs typeface="Times New Roman" panose="02020603050405020304"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Times New Roman" panose="02020603050405020304" charset="0"/>
                <a:cs typeface="Times New Roman" panose="02020603050405020304" charset="0"/>
              </a:rPr>
              <a:t>Discussion</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x-none" altLang="en-US" sz="2800">
                <a:latin typeface="Times New Roman" panose="02020603050405020304" charset="0"/>
                <a:cs typeface="Times New Roman" panose="02020603050405020304" charset="0"/>
                <a:sym typeface="+mn-ea"/>
              </a:rPr>
              <a:t>Finally</a:t>
            </a:r>
            <a:r>
              <a:rPr lang="en-US" sz="2800">
                <a:latin typeface="Times New Roman" panose="02020603050405020304" charset="0"/>
                <a:cs typeface="Times New Roman" panose="02020603050405020304" charset="0"/>
                <a:sym typeface="+mn-ea"/>
              </a:rPr>
              <a:t>, we discussed </a:t>
            </a:r>
            <a:r>
              <a:rPr lang="x-none" altLang="en-US" sz="2800">
                <a:latin typeface="Times New Roman" panose="02020603050405020304" charset="0"/>
                <a:cs typeface="Times New Roman" panose="02020603050405020304" charset="0"/>
                <a:sym typeface="+mn-ea"/>
              </a:rPr>
              <a:t>indexing and </a:t>
            </a:r>
            <a:r>
              <a:rPr lang="en-US" sz="2800">
                <a:latin typeface="Times New Roman" panose="02020603050405020304" charset="0"/>
                <a:cs typeface="Times New Roman" panose="02020603050405020304" charset="0"/>
                <a:sym typeface="+mn-ea"/>
              </a:rPr>
              <a:t>caching as well as synchronizing the output/display of multimedia data. We discussed storage strategies for multimedia data, i.e., single disk storage as well as multiple disk storage. </a:t>
            </a:r>
            <a:endParaRPr lang="en-US" sz="2800">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Times New Roman" panose="02020603050405020304" charset="0"/>
                <a:cs typeface="Times New Roman" panose="02020603050405020304" charset="0"/>
              </a:rPr>
              <a:t>Conclusion</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800">
                <a:latin typeface="Times New Roman" panose="02020603050405020304" charset="0"/>
                <a:cs typeface="Times New Roman" panose="02020603050405020304" charset="0"/>
              </a:rPr>
              <a:t>As mentioned earlier, a lot of work remains to be done for efficient query processing, and some key issues addressed. We began with a discussion of </a:t>
            </a:r>
            <a:r>
              <a:rPr lang="x-none" altLang="en-US" sz="2800">
                <a:latin typeface="Times New Roman" panose="02020603050405020304" charset="0"/>
                <a:cs typeface="Times New Roman" panose="02020603050405020304" charset="0"/>
              </a:rPr>
              <a:t>SOLID Requrements analysis and multimedia data investigation, then moved to databases in general and multimedia databases in particular, focusing on architecture, query management, indexing, and storage</a:t>
            </a:r>
            <a:r>
              <a:rPr lang="en-US" sz="2800">
                <a:latin typeface="Times New Roman" panose="02020603050405020304" charset="0"/>
                <a:cs typeface="Times New Roman" panose="02020603050405020304" charset="0"/>
              </a:rPr>
              <a:t> for multimedia databases.</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9853"/>
            <a:ext cx="10972800" cy="1143000"/>
          </a:xfrm>
        </p:spPr>
        <p:txBody>
          <a:bodyPr/>
          <a:p>
            <a:r>
              <a:rPr lang="x-none" altLang="en-US">
                <a:latin typeface="Times New Roman" panose="02020603050405020304" charset="0"/>
                <a:cs typeface="Times New Roman" panose="02020603050405020304" charset="0"/>
              </a:rPr>
              <a:t>References</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013460"/>
            <a:ext cx="10972800" cy="5647690"/>
          </a:xfrm>
        </p:spPr>
        <p:txBody>
          <a:bodyPr/>
          <a:p>
            <a:r>
              <a:rPr lang="en-US" sz="2000">
                <a:latin typeface="Times New Roman" panose="02020603050405020304" charset="0"/>
                <a:cs typeface="Times New Roman" panose="02020603050405020304" charset="0"/>
              </a:rPr>
              <a:t>Abate, A. F., Nappi, M., &amp; Sebillo, M. (2004). Proceedings of the workshop on mdic 2004 : multimedia databases and image communication : Salerno, Italy, 22 June, 2004. River Edge, Nj ; London: World Scientific.</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Agrawal, S., Chakrabarti, K., Chaudhuri, S., Ganti, V., Konig, A. C &amp; Xin, D. (2009). Exploiting web search engines to search structured databases. In Proceedings of the 18th international conference on World wide web (WWW ’09). Association for Computing Machinery, New York, NY, USA, 501–510. DOI:https://doi.org/10.1145/1526709.1526777</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Armstrong, W.W. (1974). Dependency Structures of Data Base Relationships. IFIP Congress.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Brian Berenbach, &amp; Al, E. (2009). Software &amp; systems requirements engineering : in practice. Editorial: New York: Mcgraw-Hill.</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Connoly, T., &amp; Begg, C. (2015). Database Systems: A Practical Approach to Design, Implementation, and Management, 6th ed., Boston MA.</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Gilbert, S &amp; Lynch, N. (2002). Brewer’s conjecture and the feasibility of consistent, available, partition-tolerant web services. SIGACT News 33, (2), pp. 51–59. DOI:https://doi.org/10.1145/564585.564601</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Gray, J. (1988). The transaction concept: virtues and limitations. Readings in database systems. Morgan Kaufmann Publishers Inc., San Francisco, CA, USA.</a:t>
            </a:r>
            <a:endParaRPr lang="en-US" sz="2000">
              <a:latin typeface="Times New Roman" panose="02020603050405020304" charset="0"/>
              <a:cs typeface="Times New Roman"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Times New Roman" panose="02020603050405020304" charset="0"/>
                <a:cs typeface="Times New Roman" panose="02020603050405020304" charset="0"/>
              </a:rPr>
              <a:t>References</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65860"/>
            <a:ext cx="10972800" cy="4525963"/>
          </a:xfrm>
        </p:spPr>
        <p:txBody>
          <a:bodyPr/>
          <a:p>
            <a:r>
              <a:rPr lang="en-US" sz="2400">
                <a:latin typeface="Times New Roman" panose="02020603050405020304" charset="0"/>
                <a:cs typeface="Times New Roman" panose="02020603050405020304" charset="0"/>
              </a:rPr>
              <a:t>Lethbridge, Timothy C., Robert Lagani. (2005). Object-Oriented Software Engineering Practical Software Development using UML and Java . NewYork: McGraw-Hill.</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Liaw, S., &amp; Huang, H.. (2006). Information retrieval from the World Wide Web: a user-focused approach based on individual experience with search engines. Computers in Human Behaviour, 22 (3),501-517.</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Oppel, A. (2010). Databases Demystified, 2nd ed. McGraw-Hill Professional, Boston, MA</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Ramakrishnan, R., &amp; Gehrke, J. (2000). Database Management Systems, 2nd ed. McGraw-Hill Higher Education, Boston, MA</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Ramakrishnan, R., &amp; Gehrke, J. (2002). Database Management Systems, 3rd ed. McGraw-Hill Higher Education, Boston, MA</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Resources for developers, by developers. (2020, May 20). Retrieved from https://developer.mozilla.org/en-US/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8423"/>
            <a:ext cx="10972800" cy="1143000"/>
          </a:xfrm>
        </p:spPr>
        <p:txBody>
          <a:bodyPr/>
          <a:p>
            <a:r>
              <a:rPr lang="x-none" altLang="en-US">
                <a:latin typeface="Times New Roman" panose="02020603050405020304" charset="0"/>
                <a:cs typeface="Times New Roman" panose="02020603050405020304" charset="0"/>
              </a:rPr>
              <a:t>Background to the study</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33400" y="925195"/>
            <a:ext cx="10972800" cy="5865495"/>
          </a:xfrm>
        </p:spPr>
        <p:txBody>
          <a:bodyPr/>
          <a:p>
            <a:r>
              <a:rPr lang="x-none" altLang="en-US" sz="2200">
                <a:latin typeface="Times New Roman" panose="02020603050405020304" charset="0"/>
                <a:cs typeface="Times New Roman" panose="02020603050405020304" charset="0"/>
              </a:rPr>
              <a:t>The need to understand the customer and the user by a practitioner of software engineering lays an emphasis on domain analysis, requirements gathering and requirements validation. </a:t>
            </a:r>
            <a:endParaRPr lang="x-none" altLang="en-US" sz="2200">
              <a:latin typeface="Times New Roman" panose="02020603050405020304" charset="0"/>
              <a:cs typeface="Times New Roman" panose="02020603050405020304" charset="0"/>
            </a:endParaRPr>
          </a:p>
          <a:p>
            <a:r>
              <a:rPr lang="x-none" altLang="en-US" sz="2200">
                <a:latin typeface="Times New Roman" panose="02020603050405020304" charset="0"/>
                <a:cs typeface="Times New Roman" panose="02020603050405020304" charset="0"/>
              </a:rPr>
              <a:t>Software engineering is based on the development on SOLID principles and reusable technology. </a:t>
            </a:r>
            <a:endParaRPr lang="x-none" altLang="en-US" sz="2200">
              <a:latin typeface="Times New Roman" panose="02020603050405020304" charset="0"/>
              <a:cs typeface="Times New Roman" panose="02020603050405020304" charset="0"/>
            </a:endParaRPr>
          </a:p>
          <a:p>
            <a:r>
              <a:rPr lang="x-none" altLang="en-US" sz="2200">
                <a:latin typeface="Times New Roman" panose="02020603050405020304" charset="0"/>
                <a:cs typeface="Times New Roman" panose="02020603050405020304" charset="0"/>
              </a:rPr>
              <a:t>SOLID encompasses the following features: </a:t>
            </a:r>
            <a:endParaRPr lang="x-none" altLang="en-US" sz="2200">
              <a:latin typeface="Times New Roman" panose="02020603050405020304" charset="0"/>
              <a:cs typeface="Times New Roman" panose="02020603050405020304" charset="0"/>
            </a:endParaRPr>
          </a:p>
          <a:p>
            <a:r>
              <a:rPr lang="x-none" altLang="en-US" sz="2200">
                <a:latin typeface="Times New Roman" panose="02020603050405020304" charset="0"/>
                <a:cs typeface="Times New Roman" panose="02020603050405020304" charset="0"/>
              </a:rPr>
              <a:t>Single-responsibility principle, whereby a class should only have a single responsibility, that is, only changes to one part of the software's specification should be able to affect the specification of the class.</a:t>
            </a:r>
            <a:endParaRPr lang="x-none" altLang="en-US" sz="2200">
              <a:latin typeface="Times New Roman" panose="02020603050405020304" charset="0"/>
              <a:cs typeface="Times New Roman" panose="02020603050405020304" charset="0"/>
            </a:endParaRPr>
          </a:p>
          <a:p>
            <a:r>
              <a:rPr lang="x-none" altLang="en-US" sz="2200">
                <a:latin typeface="Times New Roman" panose="02020603050405020304" charset="0"/>
                <a:cs typeface="Times New Roman" panose="02020603050405020304" charset="0"/>
              </a:rPr>
              <a:t>Open–closed principle whereby software entities should not be modified, but may be extended.</a:t>
            </a:r>
            <a:endParaRPr lang="x-none" altLang="en-US" sz="2200">
              <a:latin typeface="Times New Roman" panose="02020603050405020304" charset="0"/>
              <a:cs typeface="Times New Roman" panose="02020603050405020304" charset="0"/>
            </a:endParaRPr>
          </a:p>
          <a:p>
            <a:r>
              <a:rPr lang="x-none" altLang="en-US" sz="2200">
                <a:latin typeface="Times New Roman" panose="02020603050405020304" charset="0"/>
                <a:cs typeface="Times New Roman" panose="02020603050405020304" charset="0"/>
              </a:rPr>
              <a:t>Liskov substitution principle whereby objects can should be replaced with those of sub classes without affecting the correctness of that program.</a:t>
            </a:r>
            <a:endParaRPr lang="x-none" altLang="en-US" sz="2200">
              <a:latin typeface="Times New Roman" panose="02020603050405020304" charset="0"/>
              <a:cs typeface="Times New Roman" panose="02020603050405020304" charset="0"/>
            </a:endParaRPr>
          </a:p>
          <a:p>
            <a:r>
              <a:rPr lang="x-none" altLang="en-US" sz="2200">
                <a:latin typeface="Times New Roman" panose="02020603050405020304" charset="0"/>
                <a:cs typeface="Times New Roman" panose="02020603050405020304" charset="0"/>
              </a:rPr>
              <a:t>Interface segregation principle whereby specific interfaces are to be preferred to a single all-purpose interface.</a:t>
            </a:r>
            <a:endParaRPr lang="x-none" altLang="en-US" sz="22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Dependency inversion principle where abstractions are to be preferred over concretions</a:t>
            </a:r>
            <a:endParaRPr lang="x-none" alt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3813"/>
            <a:ext cx="10972800" cy="1143000"/>
          </a:xfrm>
        </p:spPr>
        <p:txBody>
          <a:bodyPr/>
          <a:p>
            <a:r>
              <a:rPr lang="x-none" altLang="en-US">
                <a:latin typeface="Times New Roman" panose="02020603050405020304" charset="0"/>
                <a:cs typeface="Times New Roman" panose="02020603050405020304" charset="0"/>
              </a:rPr>
              <a:t>Background to the study</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07390" y="989965"/>
            <a:ext cx="10972800" cy="5483860"/>
          </a:xfrm>
        </p:spPr>
        <p:txBody>
          <a:bodyPr/>
          <a:p>
            <a:r>
              <a:rPr lang="x-none" altLang="en-US" sz="2400">
                <a:latin typeface="Times New Roman" panose="02020603050405020304" charset="0"/>
                <a:cs typeface="Times New Roman" panose="02020603050405020304" charset="0"/>
              </a:rPr>
              <a:t>Requirements engineering also involves software design, quality assurance, and iterative changes especially with advanced features, and may inculcate test-first development, and effective use of templates for each document specification. Risk management is important in all software engineering activities. These include cost evaluation, and risk evaluation, avoidance of unnecessary or unworthy work, and the evolution of plans with more access to information. </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To this effect the following principles for gathering good requirements are important:</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The performance of domain analysis for effective communication and avoidance of misunderstanding.</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The focus on the scope being narrow enough through an understanding and focus on the customers’ real problem.</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Effective generalization as the system reflects the higher-level goals of the customers and users.</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Effective requirements gathering of the functional, quality, platform and process requirements.</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The use of techniques such as interviewing, brainstorming, use case analysis and prototyping for effective gathering.</a:t>
            </a:r>
            <a:endParaRPr lang="x-none" alt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7473"/>
            <a:ext cx="10972800" cy="1143000"/>
          </a:xfrm>
        </p:spPr>
        <p:txBody>
          <a:bodyPr/>
          <a:p>
            <a:r>
              <a:rPr lang="x-none" altLang="en-US">
                <a:latin typeface="Times New Roman" panose="02020603050405020304" charset="0"/>
                <a:cs typeface="Times New Roman" panose="02020603050405020304" charset="0"/>
              </a:rPr>
              <a:t>Background to the study</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056005"/>
            <a:ext cx="10972800" cy="4525963"/>
          </a:xfrm>
        </p:spPr>
        <p:txBody>
          <a:bodyPr/>
          <a:p>
            <a:r>
              <a:rPr lang="x-none" altLang="en-US" sz="2000">
                <a:latin typeface="Times New Roman" panose="02020603050405020304" charset="0"/>
                <a:cs typeface="Times New Roman" panose="02020603050405020304" charset="0"/>
              </a:rPr>
              <a:t>The resultant output of such a process is a document which:</a:t>
            </a:r>
            <a:endParaRPr lang="x-none" altLang="en-US" sz="2000">
              <a:latin typeface="Times New Roman" panose="02020603050405020304" charset="0"/>
              <a:cs typeface="Times New Roman" panose="02020603050405020304" charset="0"/>
            </a:endParaRPr>
          </a:p>
          <a:p>
            <a:r>
              <a:rPr lang="x-none" altLang="en-US" sz="2000">
                <a:latin typeface="Times New Roman" panose="02020603050405020304" charset="0"/>
                <a:cs typeface="Times New Roman" panose="02020603050405020304" charset="0"/>
              </a:rPr>
              <a:t>Ensures the anticipated benefit of each requirement outweighs its cost.</a:t>
            </a:r>
            <a:endParaRPr lang="x-none" altLang="en-US" sz="2000">
              <a:latin typeface="Times New Roman" panose="02020603050405020304" charset="0"/>
              <a:cs typeface="Times New Roman" panose="02020603050405020304" charset="0"/>
            </a:endParaRPr>
          </a:p>
          <a:p>
            <a:r>
              <a:rPr lang="x-none" altLang="en-US" sz="2000">
                <a:latin typeface="Times New Roman" panose="02020603050405020304" charset="0"/>
                <a:cs typeface="Times New Roman" panose="02020603050405020304" charset="0"/>
              </a:rPr>
              <a:t>Ensures the featured requirement contributes to the solution of the problem.</a:t>
            </a:r>
            <a:endParaRPr lang="x-none" altLang="en-US" sz="2000">
              <a:latin typeface="Times New Roman" panose="02020603050405020304" charset="0"/>
              <a:cs typeface="Times New Roman" panose="02020603050405020304" charset="0"/>
            </a:endParaRPr>
          </a:p>
          <a:p>
            <a:r>
              <a:rPr lang="x-none" altLang="en-US" sz="2000">
                <a:latin typeface="Times New Roman" panose="02020603050405020304" charset="0"/>
                <a:cs typeface="Times New Roman" panose="02020603050405020304" charset="0"/>
              </a:rPr>
              <a:t>Ensures the requirement clearly and consistently stated.</a:t>
            </a:r>
            <a:endParaRPr lang="x-none" altLang="en-US" sz="2000">
              <a:latin typeface="Times New Roman" panose="02020603050405020304" charset="0"/>
              <a:cs typeface="Times New Roman" panose="02020603050405020304" charset="0"/>
            </a:endParaRPr>
          </a:p>
          <a:p>
            <a:r>
              <a:rPr lang="x-none" altLang="en-US" sz="2000">
                <a:latin typeface="Times New Roman" panose="02020603050405020304" charset="0"/>
                <a:cs typeface="Times New Roman" panose="02020603050405020304" charset="0"/>
              </a:rPr>
              <a:t>Ensures the each requirement is unambiguous.</a:t>
            </a:r>
            <a:endParaRPr lang="x-none" altLang="en-US" sz="2000">
              <a:latin typeface="Times New Roman" panose="02020603050405020304" charset="0"/>
              <a:cs typeface="Times New Roman" panose="02020603050405020304" charset="0"/>
            </a:endParaRPr>
          </a:p>
          <a:p>
            <a:r>
              <a:rPr lang="x-none" altLang="en-US" sz="2000">
                <a:latin typeface="Times New Roman" panose="02020603050405020304" charset="0"/>
                <a:cs typeface="Times New Roman" panose="02020603050405020304" charset="0"/>
              </a:rPr>
              <a:t>Ensures the requirement is consistent with its complementary requirements.</a:t>
            </a:r>
            <a:endParaRPr lang="x-none" altLang="en-US" sz="2000">
              <a:latin typeface="Times New Roman" panose="02020603050405020304" charset="0"/>
              <a:cs typeface="Times New Roman" panose="02020603050405020304" charset="0"/>
            </a:endParaRPr>
          </a:p>
          <a:p>
            <a:r>
              <a:rPr lang="x-none" altLang="en-US" sz="2000">
                <a:latin typeface="Times New Roman" panose="02020603050405020304" charset="0"/>
                <a:cs typeface="Times New Roman" panose="02020603050405020304" charset="0"/>
              </a:rPr>
              <a:t>Ensures the requirement contributes to a system and has sufficient level of quality.</a:t>
            </a:r>
            <a:endParaRPr lang="x-none" altLang="en-US" sz="2000">
              <a:latin typeface="Times New Roman" panose="02020603050405020304" charset="0"/>
              <a:cs typeface="Times New Roman" panose="02020603050405020304" charset="0"/>
            </a:endParaRPr>
          </a:p>
          <a:p>
            <a:r>
              <a:rPr lang="x-none" altLang="en-US" sz="2000">
                <a:latin typeface="Times New Roman" panose="02020603050405020304" charset="0"/>
                <a:cs typeface="Times New Roman" panose="02020603050405020304" charset="0"/>
              </a:rPr>
              <a:t>Ensures the requirement is affordable in line with the resources available.</a:t>
            </a:r>
            <a:endParaRPr lang="x-none" altLang="en-US" sz="2000">
              <a:latin typeface="Times New Roman" panose="02020603050405020304" charset="0"/>
              <a:cs typeface="Times New Roman" panose="02020603050405020304" charset="0"/>
            </a:endParaRPr>
          </a:p>
          <a:p>
            <a:r>
              <a:rPr lang="x-none" altLang="en-US" sz="2000">
                <a:latin typeface="Times New Roman" panose="02020603050405020304" charset="0"/>
                <a:cs typeface="Times New Roman" panose="02020603050405020304" charset="0"/>
              </a:rPr>
              <a:t>Ensures the requirement is verifiable.</a:t>
            </a:r>
            <a:endParaRPr lang="x-none" altLang="en-US" sz="2000">
              <a:latin typeface="Times New Roman" panose="02020603050405020304" charset="0"/>
              <a:cs typeface="Times New Roman" panose="02020603050405020304" charset="0"/>
            </a:endParaRPr>
          </a:p>
          <a:p>
            <a:r>
              <a:rPr lang="x-none" altLang="en-US" sz="2000">
                <a:latin typeface="Times New Roman" panose="02020603050405020304" charset="0"/>
                <a:cs typeface="Times New Roman" panose="02020603050405020304" charset="0"/>
              </a:rPr>
              <a:t>Ensures the requirement is uniquely identifiable.</a:t>
            </a:r>
            <a:endParaRPr lang="x-none" altLang="en-US" sz="2000">
              <a:latin typeface="Times New Roman" panose="02020603050405020304" charset="0"/>
              <a:cs typeface="Times New Roman" panose="02020603050405020304" charset="0"/>
            </a:endParaRPr>
          </a:p>
          <a:p>
            <a:r>
              <a:rPr lang="x-none" altLang="en-US" sz="2000">
                <a:latin typeface="Times New Roman" panose="02020603050405020304" charset="0"/>
                <a:cs typeface="Times New Roman" panose="02020603050405020304" charset="0"/>
              </a:rPr>
              <a:t>Ensures the requirement does not represent too much of a constraint on the design of the system.</a:t>
            </a:r>
            <a:endParaRPr lang="x-none" altLang="en-US" sz="2000">
              <a:latin typeface="Times New Roman" panose="02020603050405020304" charset="0"/>
              <a:cs typeface="Times New Roman" panose="02020603050405020304" charset="0"/>
            </a:endParaRPr>
          </a:p>
          <a:p>
            <a:r>
              <a:rPr lang="x-none" altLang="en-US" sz="2000">
                <a:latin typeface="Times New Roman" panose="02020603050405020304" charset="0"/>
                <a:cs typeface="Times New Roman" panose="02020603050405020304" charset="0"/>
              </a:rPr>
              <a:t>Ensures the requirements document is sufficiently complete.</a:t>
            </a:r>
            <a:endParaRPr lang="x-none" altLang="en-US" sz="2000">
              <a:latin typeface="Times New Roman" panose="02020603050405020304" charset="0"/>
              <a:cs typeface="Times New Roman" panose="02020603050405020304" charset="0"/>
            </a:endParaRPr>
          </a:p>
          <a:p>
            <a:r>
              <a:rPr lang="x-none" altLang="en-US" sz="2000">
                <a:latin typeface="Times New Roman" panose="02020603050405020304" charset="0"/>
                <a:cs typeface="Times New Roman" panose="02020603050405020304" charset="0"/>
              </a:rPr>
              <a:t>Ensures the proper organization of the requirements document.</a:t>
            </a:r>
            <a:endParaRPr lang="x-none" altLang="en-US" sz="2000">
              <a:latin typeface="Times New Roman" panose="02020603050405020304" charset="0"/>
              <a:cs typeface="Times New Roman" panose="02020603050405020304" charset="0"/>
            </a:endParaRPr>
          </a:p>
          <a:p>
            <a:r>
              <a:rPr lang="x-none" altLang="en-US" sz="2000">
                <a:latin typeface="Times New Roman" panose="02020603050405020304" charset="0"/>
                <a:cs typeface="Times New Roman" panose="02020603050405020304" charset="0"/>
              </a:rPr>
              <a:t>Gives a clear rationale for requirements which need careful analysis or may prove to be controversial.</a:t>
            </a:r>
            <a:endParaRPr lang="x-none" altLang="en-US" sz="2000">
              <a:latin typeface="Times New Roman" panose="02020603050405020304" charset="0"/>
              <a:cs typeface="Times New Roman" panose="02020603050405020304" charset="0"/>
            </a:endParaRPr>
          </a:p>
          <a:p>
            <a:r>
              <a:rPr lang="x-none" altLang="en-US" sz="2000">
                <a:latin typeface="Times New Roman" panose="02020603050405020304" charset="0"/>
                <a:cs typeface="Times New Roman" panose="02020603050405020304" charset="0"/>
              </a:rPr>
              <a:t>Obtains an agreement from all stakeholders for the requirements document.</a:t>
            </a:r>
            <a:endParaRPr lang="x-none" alt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7473"/>
            <a:ext cx="10972800" cy="1143000"/>
          </a:xfrm>
        </p:spPr>
        <p:txBody>
          <a:bodyPr/>
          <a:p>
            <a:r>
              <a:rPr lang="x-none" altLang="en-US">
                <a:latin typeface="Times New Roman" panose="02020603050405020304" charset="0"/>
                <a:cs typeface="Times New Roman" panose="02020603050405020304" charset="0"/>
              </a:rPr>
              <a:t>Background to the study</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056005"/>
            <a:ext cx="10972800" cy="4525963"/>
          </a:xfrm>
        </p:spPr>
        <p:txBody>
          <a:bodyPr/>
          <a:p>
            <a:r>
              <a:rPr lang="x-none" altLang="en-US" sz="2200">
                <a:latin typeface="Times New Roman" panose="02020603050405020304" charset="0"/>
                <a:cs typeface="Times New Roman" panose="02020603050405020304" charset="0"/>
              </a:rPr>
              <a:t>The confusion about the meaning of data, information, and knowledge: how they differ, has resulted in enormous expenditure on technological  initiatives with a defect of an inability to deliver on the expenditure for an effective Return On Investment (ROI), with the organizational investment very often an infinitesimal fraction of the initial investment.</a:t>
            </a:r>
            <a:endParaRPr lang="x-none" altLang="en-US" sz="2200">
              <a:latin typeface="Times New Roman" panose="02020603050405020304" charset="0"/>
              <a:cs typeface="Times New Roman" panose="02020603050405020304" charset="0"/>
            </a:endParaRPr>
          </a:p>
          <a:p>
            <a:r>
              <a:rPr lang="x-none" altLang="en-US" sz="2200">
                <a:latin typeface="Times New Roman" panose="02020603050405020304" charset="0"/>
                <a:cs typeface="Times New Roman" panose="02020603050405020304" charset="0"/>
              </a:rPr>
              <a:t>Data can be described as symbols which have not yet been interpreted, information is the application of logic to data with meaning, and knowledge is what enables people assign meaning and thereby generate information. </a:t>
            </a:r>
            <a:endParaRPr lang="x-none" altLang="en-US" sz="2200">
              <a:latin typeface="Times New Roman" panose="02020603050405020304" charset="0"/>
              <a:cs typeface="Times New Roman" panose="02020603050405020304" charset="0"/>
            </a:endParaRPr>
          </a:p>
          <a:p>
            <a:r>
              <a:rPr lang="x-none" altLang="en-US" sz="2200">
                <a:latin typeface="Times New Roman" panose="02020603050405020304" charset="0"/>
                <a:cs typeface="Times New Roman" panose="02020603050405020304" charset="0"/>
              </a:rPr>
              <a:t>Because of the large number of bytes required to represent multimedia data, it is essential that multimedia data be stored and transmitted in compressed form. For image data, the most widely used format is JPEG, named after the standards body that created it, the Joint Picture Experts Group.</a:t>
            </a:r>
            <a:endParaRPr lang="x-none" altLang="en-US" sz="2200">
              <a:latin typeface="Times New Roman" panose="02020603050405020304" charset="0"/>
              <a:cs typeface="Times New Roman" panose="02020603050405020304" charset="0"/>
            </a:endParaRPr>
          </a:p>
          <a:p>
            <a:r>
              <a:rPr lang="x-none" altLang="en-US" sz="2200">
                <a:latin typeface="Times New Roman" panose="02020603050405020304" charset="0"/>
                <a:cs typeface="Times New Roman" panose="02020603050405020304" charset="0"/>
              </a:rPr>
              <a:t>The Moving Picture Experts Group has developed the MPEG series of standards for encoding video and audio data; these encodings exploit commonalities among a sequence of frames to achieve a greater degree of compression.</a:t>
            </a:r>
            <a:endParaRPr lang="x-none" altLang="en-US" sz="22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7473"/>
            <a:ext cx="10972800" cy="1143000"/>
          </a:xfrm>
        </p:spPr>
        <p:txBody>
          <a:bodyPr/>
          <a:p>
            <a:r>
              <a:rPr lang="x-none" altLang="en-US">
                <a:latin typeface="Times New Roman" panose="02020603050405020304" charset="0"/>
                <a:cs typeface="Times New Roman" panose="02020603050405020304" charset="0"/>
              </a:rPr>
              <a:t>Background to the study</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056005"/>
            <a:ext cx="10972800" cy="4525963"/>
          </a:xfrm>
        </p:spPr>
        <p:txBody>
          <a:bodyPr/>
          <a:p>
            <a:r>
              <a:rPr lang="x-none" altLang="en-US" sz="2400">
                <a:latin typeface="Times New Roman" panose="02020603050405020304" charset="0"/>
                <a:cs typeface="Times New Roman" panose="02020603050405020304" charset="0"/>
              </a:rPr>
              <a:t>Several vendors offer video-on-demand servers. Current systems are based on file systems, because existing database systems do not provide the real-time response that these applications need. The basic architecture of a video-on-demand system comprises:</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Video server: Multimedia data are stored on several disks (usually in a RAID configuration). Systems containing a large volume of data may use tertiary storage for less frequently accessed data.</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Terminals: People view multimedia data through various devices, collectively referred to as terminals. Examples are personal computers and televisions attached to a small, inexpensive computer called a set-top box.</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Network: Transmission of multimedia data from a server to multiple terminals requires a high-capacity network.</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rPr>
              <a:t>Video-on-demand service over cable networks is available in many places today, and has become ubiquitous, just as cable and broadcast television are now.</a:t>
            </a:r>
            <a:endParaRPr lang="x-none" altLang="en-US" sz="2400">
              <a:latin typeface="Times New Roman" panose="02020603050405020304" charset="0"/>
              <a:cs typeface="Times New Roman" panose="02020603050405020304" charset="0"/>
            </a:endParaRPr>
          </a:p>
          <a:p>
            <a:endParaRPr lang="x-none" alt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7473"/>
            <a:ext cx="10972800" cy="1143000"/>
          </a:xfrm>
        </p:spPr>
        <p:txBody>
          <a:bodyPr/>
          <a:p>
            <a:r>
              <a:rPr lang="x-none" altLang="en-US">
                <a:latin typeface="Times New Roman" panose="02020603050405020304" charset="0"/>
                <a:cs typeface="Times New Roman" panose="02020603050405020304" charset="0"/>
              </a:rPr>
              <a:t>Background to the study</a:t>
            </a:r>
            <a:endParaRPr lang="x-none"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056005"/>
            <a:ext cx="10972800" cy="5582285"/>
          </a:xfrm>
        </p:spPr>
        <p:txBody>
          <a:bodyPr/>
          <a:p>
            <a:r>
              <a:rPr lang="x-none" altLang="en-US" sz="2400" b="1">
                <a:latin typeface="Times New Roman" panose="02020603050405020304" charset="0"/>
                <a:cs typeface="Times New Roman" panose="02020603050405020304" charset="0"/>
                <a:sym typeface="+mn-ea"/>
              </a:rPr>
              <a:t>Similarity-Based Retrieval</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sym typeface="+mn-ea"/>
              </a:rPr>
              <a:t>In many multimedia applications, data are described only approximately in the database. </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sym typeface="+mn-ea"/>
              </a:rPr>
              <a:t>Pictorial data. Two pictures or images that are slightly different as represented in the database may be considered the same by a user. For instance, a database may store trademark designs. When a new trademark is to be registered, the system may need first to identify all similar trademarks that were registered previously.</a:t>
            </a:r>
            <a:endParaRPr lang="x-none" altLang="en-US" sz="2400">
              <a:latin typeface="Times New Roman" panose="02020603050405020304" charset="0"/>
              <a:cs typeface="Times New Roman" panose="02020603050405020304" charset="0"/>
            </a:endParaRPr>
          </a:p>
          <a:p>
            <a:r>
              <a:rPr lang="x-none" altLang="en-US" sz="2400">
                <a:latin typeface="Times New Roman" panose="02020603050405020304" charset="0"/>
                <a:cs typeface="Times New Roman" panose="02020603050405020304" charset="0"/>
                <a:sym typeface="+mn-ea"/>
              </a:rPr>
              <a:t>Audio data. Speech-based user interfaces are being developed that allow the user to give a command or identify a data item by speaking. The input from the user must then be tested for similarity to those commands or data items stored in the system.</a:t>
            </a:r>
            <a:endParaRPr lang="x-none" altLang="en-US" sz="2400">
              <a:latin typeface="Times New Roman" panose="02020603050405020304" charset="0"/>
              <a:cs typeface="Times New Roman" panose="02020603050405020304" charset="0"/>
            </a:endParaRPr>
          </a:p>
          <a:p>
            <a:endParaRPr lang="x-none" alt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26331</Words>
  <Application>WPS Presentation</Application>
  <PresentationFormat>宽屏</PresentationFormat>
  <Paragraphs>238</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SimSun</vt:lpstr>
      <vt:lpstr>Wingdings</vt:lpstr>
      <vt:lpstr>Droid Sans Fallback</vt:lpstr>
      <vt:lpstr>Times New Roman</vt:lpstr>
      <vt:lpstr>微软雅黑</vt:lpstr>
      <vt:lpstr>Arial Unicode MS</vt:lpstr>
      <vt:lpstr>SimSun</vt:lpstr>
      <vt:lpstr>MT Extra</vt:lpstr>
      <vt:lpstr>Abyssinica SIL</vt:lpstr>
      <vt:lpstr>1_Default Design</vt:lpstr>
      <vt:lpstr>Requirements Analysis: Multimedia Data and Databases </vt:lpstr>
      <vt:lpstr>Abstract</vt:lpstr>
      <vt:lpstr>Background to the study</vt:lpstr>
      <vt:lpstr>Background to the study</vt:lpstr>
      <vt:lpstr>Background to the study</vt:lpstr>
      <vt:lpstr>Background to the study</vt:lpstr>
      <vt:lpstr>Background to the study</vt:lpstr>
      <vt:lpstr>Background to the study</vt:lpstr>
      <vt:lpstr>Background to the study</vt:lpstr>
      <vt:lpstr>Background to the study</vt:lpstr>
      <vt:lpstr>Background to the study</vt:lpstr>
      <vt:lpstr>Background to the study</vt:lpstr>
      <vt:lpstr>Review of related work</vt:lpstr>
      <vt:lpstr>Review of related work</vt:lpstr>
      <vt:lpstr>Review of related work</vt:lpstr>
      <vt:lpstr>Review of related work</vt:lpstr>
      <vt:lpstr>Review of related work</vt:lpstr>
      <vt:lpstr>Review of related work</vt:lpstr>
      <vt:lpstr>Review of related work</vt:lpstr>
      <vt:lpstr>Review of related work</vt:lpstr>
      <vt:lpstr>Review of related work</vt:lpstr>
      <vt:lpstr>Statement of the problem</vt:lpstr>
      <vt:lpstr>Aim and objectives</vt:lpstr>
      <vt:lpstr>Scope of the work</vt:lpstr>
      <vt:lpstr>Research methodology</vt:lpstr>
      <vt:lpstr>Discussion</vt:lpstr>
      <vt:lpstr>Discussion</vt:lpstr>
      <vt:lpstr>Discussion</vt:lpstr>
      <vt:lpstr>Discussion</vt:lpstr>
      <vt:lpstr>Discussion</vt:lpstr>
      <vt:lpstr>Conclusion</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ralph</dc:creator>
  <cp:lastModifiedBy>ralph</cp:lastModifiedBy>
  <cp:revision>30</cp:revision>
  <dcterms:created xsi:type="dcterms:W3CDTF">2020-07-21T22:25:31Z</dcterms:created>
  <dcterms:modified xsi:type="dcterms:W3CDTF">2020-07-21T22:25:31Z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