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447" r:id="rId2"/>
    <p:sldId id="693" r:id="rId3"/>
    <p:sldId id="704" r:id="rId4"/>
    <p:sldId id="694" r:id="rId5"/>
    <p:sldId id="705" r:id="rId6"/>
    <p:sldId id="706" r:id="rId7"/>
    <p:sldId id="708" r:id="rId8"/>
    <p:sldId id="696" r:id="rId9"/>
    <p:sldId id="695" r:id="rId10"/>
    <p:sldId id="703" r:id="rId11"/>
    <p:sldId id="70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ah Gray"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03" autoAdjust="0"/>
    <p:restoredTop sz="94660"/>
  </p:normalViewPr>
  <p:slideViewPr>
    <p:cSldViewPr snapToGrid="0" snapToObjects="1">
      <p:cViewPr varScale="1">
        <p:scale>
          <a:sx n="106" d="100"/>
          <a:sy n="106" d="100"/>
        </p:scale>
        <p:origin x="1932" y="1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FEBE31-A72B-8D46-AA61-7F098D8CC40F}" type="datetimeFigureOut">
              <a:rPr lang="en-US" smtClean="0"/>
              <a:t>2/5/2019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AFDF9-0B3F-794A-A0AF-3F4E42A0D56C}" type="slidenum">
              <a:rPr lang="en-US" smtClean="0"/>
              <a:t>‹#›</a:t>
            </a:fld>
            <a:endParaRPr lang="en-US" dirty="0"/>
          </a:p>
        </p:txBody>
      </p:sp>
    </p:spTree>
    <p:extLst>
      <p:ext uri="{BB962C8B-B14F-4D97-AF65-F5344CB8AC3E}">
        <p14:creationId xmlns:p14="http://schemas.microsoft.com/office/powerpoint/2010/main" val="130196482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BD4864-9352-6542-B84C-F325767DCE91}" type="datetimeFigureOut">
              <a:rPr lang="en-US" smtClean="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994AD4-CBF7-0A4E-A9D3-7A3E1FB47ADD}" type="slidenum">
              <a:rPr lang="en-US" smtClean="0"/>
              <a:t>‹#›</a:t>
            </a:fld>
            <a:endParaRPr lang="en-US" dirty="0"/>
          </a:p>
        </p:txBody>
      </p:sp>
    </p:spTree>
    <p:extLst>
      <p:ext uri="{BB962C8B-B14F-4D97-AF65-F5344CB8AC3E}">
        <p14:creationId xmlns:p14="http://schemas.microsoft.com/office/powerpoint/2010/main" val="18037181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BD4864-9352-6542-B84C-F325767DCE91}" type="datetimeFigureOut">
              <a:rPr lang="en-US" smtClean="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994AD4-CBF7-0A4E-A9D3-7A3E1FB47ADD}" type="slidenum">
              <a:rPr lang="en-US" smtClean="0"/>
              <a:t>‹#›</a:t>
            </a:fld>
            <a:endParaRPr lang="en-US" dirty="0"/>
          </a:p>
        </p:txBody>
      </p:sp>
    </p:spTree>
    <p:extLst>
      <p:ext uri="{BB962C8B-B14F-4D97-AF65-F5344CB8AC3E}">
        <p14:creationId xmlns:p14="http://schemas.microsoft.com/office/powerpoint/2010/main" val="2199718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BD4864-9352-6542-B84C-F325767DCE91}" type="datetimeFigureOut">
              <a:rPr lang="en-US" smtClean="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994AD4-CBF7-0A4E-A9D3-7A3E1FB47ADD}" type="slidenum">
              <a:rPr lang="en-US" smtClean="0"/>
              <a:t>‹#›</a:t>
            </a:fld>
            <a:endParaRPr lang="en-US" dirty="0"/>
          </a:p>
        </p:txBody>
      </p:sp>
    </p:spTree>
    <p:extLst>
      <p:ext uri="{BB962C8B-B14F-4D97-AF65-F5344CB8AC3E}">
        <p14:creationId xmlns:p14="http://schemas.microsoft.com/office/powerpoint/2010/main" val="3591226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01712"/>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276350"/>
            <a:ext cx="8229600" cy="477789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8BD4864-9352-6542-B84C-F325767DCE91}" type="datetimeFigureOut">
              <a:rPr lang="en-US" smtClean="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994AD4-CBF7-0A4E-A9D3-7A3E1FB47ADD}" type="slidenum">
              <a:rPr lang="en-US" smtClean="0"/>
              <a:t>‹#›</a:t>
            </a:fld>
            <a:endParaRPr lang="en-US" dirty="0"/>
          </a:p>
        </p:txBody>
      </p:sp>
    </p:spTree>
    <p:extLst>
      <p:ext uri="{BB962C8B-B14F-4D97-AF65-F5344CB8AC3E}">
        <p14:creationId xmlns:p14="http://schemas.microsoft.com/office/powerpoint/2010/main" val="2485029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BD4864-9352-6542-B84C-F325767DCE91}" type="datetimeFigureOut">
              <a:rPr lang="en-US" smtClean="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994AD4-CBF7-0A4E-A9D3-7A3E1FB47ADD}" type="slidenum">
              <a:rPr lang="en-US" smtClean="0"/>
              <a:t>‹#›</a:t>
            </a:fld>
            <a:endParaRPr lang="en-US" dirty="0"/>
          </a:p>
        </p:txBody>
      </p:sp>
    </p:spTree>
    <p:extLst>
      <p:ext uri="{BB962C8B-B14F-4D97-AF65-F5344CB8AC3E}">
        <p14:creationId xmlns:p14="http://schemas.microsoft.com/office/powerpoint/2010/main" val="28089187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BD4864-9352-6542-B84C-F325767DCE91}" type="datetimeFigureOut">
              <a:rPr lang="en-US" smtClean="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994AD4-CBF7-0A4E-A9D3-7A3E1FB47ADD}" type="slidenum">
              <a:rPr lang="en-US" smtClean="0"/>
              <a:t>‹#›</a:t>
            </a:fld>
            <a:endParaRPr lang="en-US" dirty="0"/>
          </a:p>
        </p:txBody>
      </p:sp>
    </p:spTree>
    <p:extLst>
      <p:ext uri="{BB962C8B-B14F-4D97-AF65-F5344CB8AC3E}">
        <p14:creationId xmlns:p14="http://schemas.microsoft.com/office/powerpoint/2010/main" val="95022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BD4864-9352-6542-B84C-F325767DCE91}" type="datetimeFigureOut">
              <a:rPr lang="en-US" smtClean="0"/>
              <a:t>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994AD4-CBF7-0A4E-A9D3-7A3E1FB47ADD}" type="slidenum">
              <a:rPr lang="en-US" smtClean="0"/>
              <a:t>‹#›</a:t>
            </a:fld>
            <a:endParaRPr lang="en-US" dirty="0"/>
          </a:p>
        </p:txBody>
      </p:sp>
    </p:spTree>
    <p:extLst>
      <p:ext uri="{BB962C8B-B14F-4D97-AF65-F5344CB8AC3E}">
        <p14:creationId xmlns:p14="http://schemas.microsoft.com/office/powerpoint/2010/main" val="42141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BD4864-9352-6542-B84C-F325767DCE91}" type="datetimeFigureOut">
              <a:rPr lang="en-US" smtClean="0"/>
              <a:t>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994AD4-CBF7-0A4E-A9D3-7A3E1FB47ADD}" type="slidenum">
              <a:rPr lang="en-US" smtClean="0"/>
              <a:t>‹#›</a:t>
            </a:fld>
            <a:endParaRPr lang="en-US" dirty="0"/>
          </a:p>
        </p:txBody>
      </p:sp>
    </p:spTree>
    <p:extLst>
      <p:ext uri="{BB962C8B-B14F-4D97-AF65-F5344CB8AC3E}">
        <p14:creationId xmlns:p14="http://schemas.microsoft.com/office/powerpoint/2010/main" val="231327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BD4864-9352-6542-B84C-F325767DCE91}" type="datetimeFigureOut">
              <a:rPr lang="en-US" smtClean="0"/>
              <a:t>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994AD4-CBF7-0A4E-A9D3-7A3E1FB47ADD}" type="slidenum">
              <a:rPr lang="en-US" smtClean="0"/>
              <a:t>‹#›</a:t>
            </a:fld>
            <a:endParaRPr lang="en-US" dirty="0"/>
          </a:p>
        </p:txBody>
      </p:sp>
    </p:spTree>
    <p:extLst>
      <p:ext uri="{BB962C8B-B14F-4D97-AF65-F5344CB8AC3E}">
        <p14:creationId xmlns:p14="http://schemas.microsoft.com/office/powerpoint/2010/main" val="243737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BD4864-9352-6542-B84C-F325767DCE91}" type="datetimeFigureOut">
              <a:rPr lang="en-US" smtClean="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994AD4-CBF7-0A4E-A9D3-7A3E1FB47ADD}" type="slidenum">
              <a:rPr lang="en-US" smtClean="0"/>
              <a:t>‹#›</a:t>
            </a:fld>
            <a:endParaRPr lang="en-US" dirty="0"/>
          </a:p>
        </p:txBody>
      </p:sp>
    </p:spTree>
    <p:extLst>
      <p:ext uri="{BB962C8B-B14F-4D97-AF65-F5344CB8AC3E}">
        <p14:creationId xmlns:p14="http://schemas.microsoft.com/office/powerpoint/2010/main" val="1948965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BD4864-9352-6542-B84C-F325767DCE91}" type="datetimeFigureOut">
              <a:rPr lang="en-US" smtClean="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994AD4-CBF7-0A4E-A9D3-7A3E1FB47ADD}" type="slidenum">
              <a:rPr lang="en-US" smtClean="0"/>
              <a:t>‹#›</a:t>
            </a:fld>
            <a:endParaRPr lang="en-US" dirty="0"/>
          </a:p>
        </p:txBody>
      </p:sp>
    </p:spTree>
    <p:extLst>
      <p:ext uri="{BB962C8B-B14F-4D97-AF65-F5344CB8AC3E}">
        <p14:creationId xmlns:p14="http://schemas.microsoft.com/office/powerpoint/2010/main" val="3016469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emf"/><Relationship Id="rId2" Type="http://schemas.openxmlformats.org/officeDocument/2006/relationships/slideLayout" Target="../slideLayouts/slideLayout2.xml"/><Relationship Id="rId16"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45404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199" y="6304026"/>
            <a:ext cx="2758563" cy="417450"/>
          </a:xfrm>
          <a:prstGeom prst="rect">
            <a:avLst/>
          </a:prstGeom>
        </p:spPr>
        <p:txBody>
          <a:bodyPr vert="horz" lIns="91440" tIns="45720" rIns="91440" bIns="45720" rtlCol="0" anchor="ctr"/>
          <a:lstStyle>
            <a:lvl1pPr algn="l">
              <a:defRPr sz="1200">
                <a:solidFill>
                  <a:schemeClr val="tx1">
                    <a:tint val="75000"/>
                  </a:schemeClr>
                </a:solidFill>
              </a:defRPr>
            </a:lvl1pPr>
          </a:lstStyle>
          <a:p>
            <a:fld id="{28BD4864-9352-6542-B84C-F325767DCE91}" type="datetimeFigureOut">
              <a:rPr lang="en-US" smtClean="0"/>
              <a:t>2/5/2019</a:t>
            </a:fld>
            <a:endParaRPr lang="en-US" dirty="0"/>
          </a:p>
        </p:txBody>
      </p:sp>
      <p:sp>
        <p:nvSpPr>
          <p:cNvPr id="5" name="Footer Placeholder 4"/>
          <p:cNvSpPr>
            <a:spLocks noGrp="1"/>
          </p:cNvSpPr>
          <p:nvPr>
            <p:ph type="ftr" sz="quarter" idx="3"/>
          </p:nvPr>
        </p:nvSpPr>
        <p:spPr>
          <a:xfrm>
            <a:off x="3124200" y="6304026"/>
            <a:ext cx="3743764" cy="4174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199" y="6304026"/>
            <a:ext cx="2758563" cy="417450"/>
          </a:xfrm>
          <a:prstGeom prst="rect">
            <a:avLst/>
          </a:prstGeom>
        </p:spPr>
        <p:txBody>
          <a:bodyPr vert="horz" lIns="91440" tIns="45720" rIns="91440" bIns="45720" rtlCol="0" anchor="ctr"/>
          <a:lstStyle>
            <a:lvl1pPr algn="r">
              <a:defRPr sz="1200">
                <a:solidFill>
                  <a:schemeClr val="tx1">
                    <a:tint val="75000"/>
                  </a:schemeClr>
                </a:solidFill>
              </a:defRPr>
            </a:lvl1pPr>
          </a:lstStyle>
          <a:p>
            <a:fld id="{6D994AD4-CBF7-0A4E-A9D3-7A3E1FB47ADD}" type="slidenum">
              <a:rPr lang="en-US" smtClean="0"/>
              <a:t>‹#›</a:t>
            </a:fld>
            <a:endParaRPr lang="en-US" dirty="0"/>
          </a:p>
        </p:txBody>
      </p:sp>
      <p:pic>
        <p:nvPicPr>
          <p:cNvPr id="7" name="Picture 6" descr="PPT_BG_footer.jpg"/>
          <p:cNvPicPr>
            <a:picLocks noChangeAspect="1"/>
          </p:cNvPicPr>
          <p:nvPr userDrawn="1"/>
        </p:nvPicPr>
        <p:blipFill>
          <a:blip r:embed="rId13"/>
          <a:stretch>
            <a:fillRect/>
          </a:stretch>
        </p:blipFill>
        <p:spPr>
          <a:xfrm>
            <a:off x="0" y="6607600"/>
            <a:ext cx="9144001" cy="263525"/>
          </a:xfrm>
          <a:prstGeom prst="rect">
            <a:avLst/>
          </a:prstGeom>
        </p:spPr>
      </p:pic>
      <p:pic>
        <p:nvPicPr>
          <p:cNvPr id="9" name="Picture 8"/>
          <p:cNvPicPr>
            <a:picLocks noChangeAspect="1"/>
          </p:cNvPicPr>
          <p:nvPr userDrawn="1"/>
        </p:nvPicPr>
        <p:blipFill>
          <a:blip r:embed="rId14"/>
          <a:stretch>
            <a:fillRect/>
          </a:stretch>
        </p:blipFill>
        <p:spPr>
          <a:xfrm>
            <a:off x="3803153" y="6160610"/>
            <a:ext cx="1537694" cy="409520"/>
          </a:xfrm>
          <a:prstGeom prst="rect">
            <a:avLst/>
          </a:prstGeom>
        </p:spPr>
      </p:pic>
      <p:pic>
        <p:nvPicPr>
          <p:cNvPr id="10" name="Picture 9"/>
          <p:cNvPicPr>
            <a:picLocks noChangeAspect="1"/>
          </p:cNvPicPr>
          <p:nvPr userDrawn="1"/>
        </p:nvPicPr>
        <p:blipFill>
          <a:blip r:embed="rId15"/>
          <a:stretch>
            <a:fillRect/>
          </a:stretch>
        </p:blipFill>
        <p:spPr>
          <a:xfrm>
            <a:off x="1662892" y="6171734"/>
            <a:ext cx="1536524" cy="360925"/>
          </a:xfrm>
          <a:prstGeom prst="rect">
            <a:avLst/>
          </a:prstGeom>
        </p:spPr>
      </p:pic>
      <p:pic>
        <p:nvPicPr>
          <p:cNvPr id="11" name="Picture 10"/>
          <p:cNvPicPr>
            <a:picLocks noChangeAspect="1"/>
          </p:cNvPicPr>
          <p:nvPr userDrawn="1"/>
        </p:nvPicPr>
        <p:blipFill>
          <a:blip r:embed="rId16"/>
          <a:stretch>
            <a:fillRect/>
          </a:stretch>
        </p:blipFill>
        <p:spPr>
          <a:xfrm>
            <a:off x="6117026" y="6058128"/>
            <a:ext cx="602996" cy="529842"/>
          </a:xfrm>
          <a:prstGeom prst="rect">
            <a:avLst/>
          </a:prstGeom>
        </p:spPr>
      </p:pic>
      <p:pic>
        <p:nvPicPr>
          <p:cNvPr id="12" name="Picture 11"/>
          <p:cNvPicPr>
            <a:picLocks noChangeAspect="1"/>
          </p:cNvPicPr>
          <p:nvPr userDrawn="1"/>
        </p:nvPicPr>
        <p:blipFill>
          <a:blip r:embed="rId17"/>
          <a:stretch>
            <a:fillRect/>
          </a:stretch>
        </p:blipFill>
        <p:spPr>
          <a:xfrm>
            <a:off x="7287624" y="6181687"/>
            <a:ext cx="1361076" cy="341017"/>
          </a:xfrm>
          <a:prstGeom prst="rect">
            <a:avLst/>
          </a:prstGeom>
        </p:spPr>
      </p:pic>
      <p:pic>
        <p:nvPicPr>
          <p:cNvPr id="13" name="Picture 12"/>
          <p:cNvPicPr>
            <a:picLocks noChangeAspect="1"/>
          </p:cNvPicPr>
          <p:nvPr userDrawn="1"/>
        </p:nvPicPr>
        <p:blipFill rotWithShape="1">
          <a:blip r:embed="rId18" cstate="print">
            <a:extLst>
              <a:ext uri="{28A0092B-C50C-407E-A947-70E740481C1C}">
                <a14:useLocalDpi xmlns:a14="http://schemas.microsoft.com/office/drawing/2010/main" val="0"/>
              </a:ext>
            </a:extLst>
          </a:blip>
          <a:srcRect t="21199" b="28130"/>
          <a:stretch/>
        </p:blipFill>
        <p:spPr bwMode="auto">
          <a:xfrm>
            <a:off x="312735" y="6109473"/>
            <a:ext cx="1196915" cy="478413"/>
          </a:xfrm>
          <a:prstGeom prst="rect">
            <a:avLst/>
          </a:prstGeom>
          <a:noFill/>
          <a:ln>
            <a:noFill/>
          </a:ln>
        </p:spPr>
      </p:pic>
    </p:spTree>
    <p:extLst>
      <p:ext uri="{BB962C8B-B14F-4D97-AF65-F5344CB8AC3E}">
        <p14:creationId xmlns:p14="http://schemas.microsoft.com/office/powerpoint/2010/main" val="1367105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16168"/>
            <a:ext cx="7772400" cy="3048000"/>
          </a:xfrm>
        </p:spPr>
        <p:txBody>
          <a:bodyPr>
            <a:normAutofit/>
          </a:bodyPr>
          <a:lstStyle/>
          <a:p>
            <a:r>
              <a:rPr lang="en-US" dirty="0" smtClean="0"/>
              <a:t>Insert Title Here</a:t>
            </a:r>
            <a:br>
              <a:rPr lang="en-US" dirty="0" smtClean="0"/>
            </a:br>
            <a:r>
              <a:rPr lang="en-US" sz="3200" dirty="0" smtClean="0"/>
              <a:t>Team Members</a:t>
            </a:r>
            <a:endParaRPr lang="en-US" sz="3200" dirty="0"/>
          </a:p>
        </p:txBody>
      </p:sp>
      <p:sp>
        <p:nvSpPr>
          <p:cNvPr id="3" name="Subtitle 2"/>
          <p:cNvSpPr>
            <a:spLocks noGrp="1"/>
          </p:cNvSpPr>
          <p:nvPr>
            <p:ph type="subTitle" idx="1"/>
          </p:nvPr>
        </p:nvSpPr>
        <p:spPr>
          <a:xfrm>
            <a:off x="1371600" y="4705350"/>
            <a:ext cx="6400800" cy="914400"/>
          </a:xfrm>
        </p:spPr>
        <p:txBody>
          <a:bodyPr/>
          <a:lstStyle/>
          <a:p>
            <a:r>
              <a:rPr lang="en-US" dirty="0" smtClean="0"/>
              <a:t>Date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99" y="612906"/>
            <a:ext cx="7696201" cy="1988905"/>
          </a:xfrm>
          <a:prstGeom prst="rect">
            <a:avLst/>
          </a:prstGeom>
        </p:spPr>
      </p:pic>
      <p:sp>
        <p:nvSpPr>
          <p:cNvPr id="4" name="Rectangle 3"/>
          <p:cNvSpPr/>
          <p:nvPr/>
        </p:nvSpPr>
        <p:spPr>
          <a:xfrm>
            <a:off x="2285999" y="5707648"/>
            <a:ext cx="4572000" cy="338554"/>
          </a:xfrm>
          <a:prstGeom prst="rect">
            <a:avLst/>
          </a:prstGeom>
        </p:spPr>
        <p:txBody>
          <a:bodyPr>
            <a:spAutoFit/>
          </a:bodyPr>
          <a:lstStyle/>
          <a:p>
            <a:pPr algn="ctr">
              <a:tabLst>
                <a:tab pos="2971800" algn="ctr"/>
                <a:tab pos="5943600" algn="r"/>
              </a:tabLst>
            </a:pPr>
            <a:r>
              <a:rPr lang="en-US" sz="800" dirty="0">
                <a:latin typeface="Times New Roman" panose="02020603050405020304" pitchFamily="18" charset="0"/>
                <a:ea typeface="Calibri" panose="020F0502020204030204" pitchFamily="34" charset="0"/>
                <a:cs typeface="Times New Roman" panose="02020603050405020304" pitchFamily="18" charset="0"/>
              </a:rPr>
              <a:t>COPYRIGHT © CENTER FOR HEALTH SYSTEMS INNOVATION</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gn="ctr">
              <a:tabLst>
                <a:tab pos="2971800" algn="ctr"/>
                <a:tab pos="5943600" algn="r"/>
              </a:tabLst>
            </a:pPr>
            <a:r>
              <a:rPr lang="en-US" sz="800" dirty="0">
                <a:latin typeface="Times New Roman" panose="02020603050405020304" pitchFamily="18" charset="0"/>
                <a:ea typeface="Calibri" panose="020F0502020204030204" pitchFamily="34" charset="0"/>
                <a:cs typeface="Times New Roman" panose="02020603050405020304" pitchFamily="18" charset="0"/>
              </a:rPr>
              <a:t>ALL RIGHTS RESERVED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2989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Summarize the following:</a:t>
            </a:r>
          </a:p>
          <a:p>
            <a:pPr lvl="1"/>
            <a:r>
              <a:rPr lang="en-US" dirty="0" smtClean="0"/>
              <a:t>Problem statement</a:t>
            </a:r>
          </a:p>
          <a:p>
            <a:pPr lvl="1"/>
            <a:r>
              <a:rPr lang="en-US" dirty="0" smtClean="0"/>
              <a:t>Innovation</a:t>
            </a:r>
          </a:p>
          <a:p>
            <a:pPr lvl="1"/>
            <a:r>
              <a:rPr lang="en-US" dirty="0" smtClean="0"/>
              <a:t>User interaction with innovation</a:t>
            </a:r>
          </a:p>
          <a:p>
            <a:pPr lvl="1"/>
            <a:r>
              <a:rPr lang="en-US" dirty="0" smtClean="0"/>
              <a:t>Impact of the innovation</a:t>
            </a:r>
          </a:p>
          <a:p>
            <a:pPr lvl="1"/>
            <a:endParaRPr lang="en-US" dirty="0" smtClean="0"/>
          </a:p>
          <a:p>
            <a:r>
              <a:rPr lang="en-US" dirty="0" smtClean="0"/>
              <a:t>If there are any known limitations or further work that needs to be done, be sure to bring them up as well.  </a:t>
            </a:r>
            <a:endParaRPr lang="en-US" dirty="0"/>
          </a:p>
        </p:txBody>
      </p:sp>
    </p:spTree>
    <p:extLst>
      <p:ext uri="{BB962C8B-B14F-4D97-AF65-F5344CB8AC3E}">
        <p14:creationId xmlns:p14="http://schemas.microsoft.com/office/powerpoint/2010/main" val="3590916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(optional)</a:t>
            </a:r>
            <a:endParaRPr lang="en-US" dirty="0"/>
          </a:p>
        </p:txBody>
      </p:sp>
      <p:sp>
        <p:nvSpPr>
          <p:cNvPr id="3" name="Content Placeholder 2"/>
          <p:cNvSpPr>
            <a:spLocks noGrp="1"/>
          </p:cNvSpPr>
          <p:nvPr>
            <p:ph idx="1"/>
          </p:nvPr>
        </p:nvSpPr>
        <p:spPr/>
        <p:txBody>
          <a:bodyPr>
            <a:normAutofit lnSpcReduction="10000"/>
          </a:bodyPr>
          <a:lstStyle/>
          <a:p>
            <a:r>
              <a:rPr lang="en-US" dirty="0" smtClean="0"/>
              <a:t>Include additional information slides that you think may help the judging team gain a better understanding of your submission.  If you intend to include any supporting documents, be sure to reference those documents here.  </a:t>
            </a:r>
          </a:p>
          <a:p>
            <a:endParaRPr lang="en-US" dirty="0"/>
          </a:p>
          <a:p>
            <a:r>
              <a:rPr lang="en-US" dirty="0" smtClean="0"/>
              <a:t>You may use as many slides as needed for this section.  These slides will not be counted as part of your presentation, and will only be used as </a:t>
            </a:r>
            <a:r>
              <a:rPr lang="en-US" smtClean="0"/>
              <a:t>a reference.  </a:t>
            </a:r>
            <a:endParaRPr lang="en-US" dirty="0"/>
          </a:p>
        </p:txBody>
      </p:sp>
    </p:spTree>
    <p:extLst>
      <p:ext uri="{BB962C8B-B14F-4D97-AF65-F5344CB8AC3E}">
        <p14:creationId xmlns:p14="http://schemas.microsoft.com/office/powerpoint/2010/main" val="354019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This slide should provide a background context for the problem statement and innovation.  It should list currently known problems, as well as identify any limitations or issues with current processes and technologies.  The goal is to set the stage for why the innovation being proposed is needed.  </a:t>
            </a:r>
          </a:p>
          <a:p>
            <a:endParaRPr lang="en-US" dirty="0" smtClean="0"/>
          </a:p>
        </p:txBody>
      </p:sp>
    </p:spTree>
    <p:extLst>
      <p:ext uri="{BB962C8B-B14F-4D97-AF65-F5344CB8AC3E}">
        <p14:creationId xmlns:p14="http://schemas.microsoft.com/office/powerpoint/2010/main" val="2323654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Clearly state the specific problem that the innovation will attempt to solve.  Specify the areas of need and/or gaps that the innovation will be attempting to address.  </a:t>
            </a:r>
          </a:p>
        </p:txBody>
      </p:sp>
    </p:spTree>
    <p:extLst>
      <p:ext uri="{BB962C8B-B14F-4D97-AF65-F5344CB8AC3E}">
        <p14:creationId xmlns:p14="http://schemas.microsoft.com/office/powerpoint/2010/main" val="306927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This slide should provide an overview of the methodology that was used to analyze the data.  Be sure to identify any limitations or list any assumptions that are being made.  </a:t>
            </a:r>
          </a:p>
          <a:p>
            <a:endParaRPr lang="en-US" dirty="0" smtClean="0"/>
          </a:p>
          <a:p>
            <a:endParaRPr lang="en-US" dirty="0"/>
          </a:p>
        </p:txBody>
      </p:sp>
    </p:spTree>
    <p:extLst>
      <p:ext uri="{BB962C8B-B14F-4D97-AF65-F5344CB8AC3E}">
        <p14:creationId xmlns:p14="http://schemas.microsoft.com/office/powerpoint/2010/main" val="2608351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 from Data (1 – 2 slides)</a:t>
            </a:r>
            <a:endParaRPr lang="en-US" dirty="0"/>
          </a:p>
        </p:txBody>
      </p:sp>
      <p:sp>
        <p:nvSpPr>
          <p:cNvPr id="3" name="Content Placeholder 2"/>
          <p:cNvSpPr>
            <a:spLocks noGrp="1"/>
          </p:cNvSpPr>
          <p:nvPr>
            <p:ph idx="1"/>
          </p:nvPr>
        </p:nvSpPr>
        <p:spPr/>
        <p:txBody>
          <a:bodyPr/>
          <a:lstStyle/>
          <a:p>
            <a:r>
              <a:rPr lang="en-US" dirty="0" smtClean="0"/>
              <a:t>This slide should include relevant findings from data that were used to derive or support the innovation that will be proposed.  </a:t>
            </a:r>
            <a:endParaRPr lang="en-US" dirty="0"/>
          </a:p>
        </p:txBody>
      </p:sp>
    </p:spTree>
    <p:extLst>
      <p:ext uri="{BB962C8B-B14F-4D97-AF65-F5344CB8AC3E}">
        <p14:creationId xmlns:p14="http://schemas.microsoft.com/office/powerpoint/2010/main" val="330346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Innovation</a:t>
            </a:r>
            <a:endParaRPr lang="en-US" dirty="0"/>
          </a:p>
        </p:txBody>
      </p:sp>
      <p:sp>
        <p:nvSpPr>
          <p:cNvPr id="3" name="Content Placeholder 2"/>
          <p:cNvSpPr>
            <a:spLocks noGrp="1"/>
          </p:cNvSpPr>
          <p:nvPr>
            <p:ph idx="1"/>
          </p:nvPr>
        </p:nvSpPr>
        <p:spPr/>
        <p:txBody>
          <a:bodyPr/>
          <a:lstStyle/>
          <a:p>
            <a:r>
              <a:rPr lang="en-US" dirty="0" smtClean="0"/>
              <a:t>This slide should describe the innovation. Conceptual </a:t>
            </a:r>
            <a:r>
              <a:rPr lang="en-US" dirty="0"/>
              <a:t>sketches or a demo of the innovation may be provided here as well</a:t>
            </a:r>
            <a:r>
              <a:rPr lang="en-US" dirty="0" smtClean="0"/>
              <a:t>.  </a:t>
            </a:r>
          </a:p>
          <a:p>
            <a:endParaRPr lang="en-US" dirty="0"/>
          </a:p>
          <a:p>
            <a:r>
              <a:rPr lang="en-US" dirty="0" smtClean="0"/>
              <a:t>Be sure to show how either the data or the findings from the data (Slide 4) were used to derive the innovation.  </a:t>
            </a:r>
          </a:p>
          <a:p>
            <a:endParaRPr lang="en-US" dirty="0"/>
          </a:p>
          <a:p>
            <a:endParaRPr lang="en-US" dirty="0"/>
          </a:p>
        </p:txBody>
      </p:sp>
    </p:spTree>
    <p:extLst>
      <p:ext uri="{BB962C8B-B14F-4D97-AF65-F5344CB8AC3E}">
        <p14:creationId xmlns:p14="http://schemas.microsoft.com/office/powerpoint/2010/main" val="297975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This slide should describe how </a:t>
            </a:r>
            <a:r>
              <a:rPr lang="en-US" dirty="0"/>
              <a:t>the innovation </a:t>
            </a:r>
            <a:r>
              <a:rPr lang="en-US" dirty="0" smtClean="0"/>
              <a:t>presented on the previous slide would </a:t>
            </a:r>
            <a:r>
              <a:rPr lang="en-US" dirty="0"/>
              <a:t>be implemented</a:t>
            </a:r>
            <a:r>
              <a:rPr lang="en-US" dirty="0" smtClean="0"/>
              <a:t>.  How would it be packaged and presented?  </a:t>
            </a:r>
            <a:endParaRPr lang="en-US" dirty="0"/>
          </a:p>
        </p:txBody>
      </p:sp>
    </p:spTree>
    <p:extLst>
      <p:ext uri="{BB962C8B-B14F-4D97-AF65-F5344CB8AC3E}">
        <p14:creationId xmlns:p14="http://schemas.microsoft.com/office/powerpoint/2010/main" val="4031408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a:t>
            </a:r>
            <a:endParaRPr lang="en-US" dirty="0"/>
          </a:p>
        </p:txBody>
      </p:sp>
      <p:sp>
        <p:nvSpPr>
          <p:cNvPr id="3" name="Content Placeholder 2"/>
          <p:cNvSpPr>
            <a:spLocks noGrp="1"/>
          </p:cNvSpPr>
          <p:nvPr>
            <p:ph idx="1"/>
          </p:nvPr>
        </p:nvSpPr>
        <p:spPr/>
        <p:txBody>
          <a:bodyPr>
            <a:normAutofit/>
          </a:bodyPr>
          <a:lstStyle/>
          <a:p>
            <a:r>
              <a:rPr lang="en-US" dirty="0" smtClean="0"/>
              <a:t>This slide should focus on the target user.  In particular, be sure to address the following:  </a:t>
            </a:r>
          </a:p>
          <a:p>
            <a:pPr lvl="1"/>
            <a:r>
              <a:rPr lang="en-US" dirty="0" smtClean="0"/>
              <a:t>Who is the anticipated target user</a:t>
            </a:r>
          </a:p>
          <a:p>
            <a:pPr lvl="1"/>
            <a:r>
              <a:rPr lang="en-US" dirty="0" smtClean="0"/>
              <a:t>How the target user would ideally interact with the innovation</a:t>
            </a:r>
          </a:p>
          <a:p>
            <a:pPr lvl="1"/>
            <a:r>
              <a:rPr lang="en-US" dirty="0" smtClean="0"/>
              <a:t>What changes in behavior /outcomes /strategies /processes /etc. would the innovation elicit</a:t>
            </a:r>
          </a:p>
          <a:p>
            <a:pPr lvl="1"/>
            <a:r>
              <a:rPr lang="en-US" dirty="0" smtClean="0"/>
              <a:t>The strategy for disseminating the innovation to the target user</a:t>
            </a:r>
          </a:p>
          <a:p>
            <a:endParaRPr lang="en-US" dirty="0"/>
          </a:p>
        </p:txBody>
      </p:sp>
    </p:spTree>
    <p:extLst>
      <p:ext uri="{BB962C8B-B14F-4D97-AF65-F5344CB8AC3E}">
        <p14:creationId xmlns:p14="http://schemas.microsoft.com/office/powerpoint/2010/main" val="173045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a:t>
            </a:r>
            <a:endParaRPr lang="en-US" dirty="0"/>
          </a:p>
        </p:txBody>
      </p:sp>
      <p:sp>
        <p:nvSpPr>
          <p:cNvPr id="3" name="Content Placeholder 2"/>
          <p:cNvSpPr>
            <a:spLocks noGrp="1"/>
          </p:cNvSpPr>
          <p:nvPr>
            <p:ph idx="1"/>
          </p:nvPr>
        </p:nvSpPr>
        <p:spPr/>
        <p:txBody>
          <a:bodyPr/>
          <a:lstStyle/>
          <a:p>
            <a:r>
              <a:rPr lang="en-US" dirty="0" smtClean="0"/>
              <a:t>This slide should discuss the impact of the innovation.  Be sure to discuss how the innovation will solve the issue(s) raised on the Problem Statement slide.  </a:t>
            </a:r>
            <a:endParaRPr lang="en-US" dirty="0"/>
          </a:p>
        </p:txBody>
      </p:sp>
    </p:spTree>
    <p:extLst>
      <p:ext uri="{BB962C8B-B14F-4D97-AF65-F5344CB8AC3E}">
        <p14:creationId xmlns:p14="http://schemas.microsoft.com/office/powerpoint/2010/main" val="999151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10320</TotalTime>
  <Words>441</Words>
  <Application>Microsoft Office PowerPoint</Application>
  <PresentationFormat>On-screen Show (4:3)</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Insert Title Here Team Members</vt:lpstr>
      <vt:lpstr>Introduction</vt:lpstr>
      <vt:lpstr>Problem Statement</vt:lpstr>
      <vt:lpstr>Methodology</vt:lpstr>
      <vt:lpstr>Findings from Data (1 – 2 slides)</vt:lpstr>
      <vt:lpstr>Innovation</vt:lpstr>
      <vt:lpstr>Implementation</vt:lpstr>
      <vt:lpstr>User</vt:lpstr>
      <vt:lpstr>Impact</vt:lpstr>
      <vt:lpstr>Conclusion</vt:lpstr>
      <vt:lpstr>Appendix (optional)</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Gray</dc:creator>
  <cp:lastModifiedBy>Fong, Elvena K</cp:lastModifiedBy>
  <cp:revision>433</cp:revision>
  <cp:lastPrinted>2015-05-04T14:04:25Z</cp:lastPrinted>
  <dcterms:created xsi:type="dcterms:W3CDTF">2014-08-20T12:50:51Z</dcterms:created>
  <dcterms:modified xsi:type="dcterms:W3CDTF">2019-02-05T22:34:55Z</dcterms:modified>
</cp:coreProperties>
</file>