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0"/>
  </p:notesMasterIdLst>
  <p:handoutMasterIdLst>
    <p:handoutMasterId r:id="rId11"/>
  </p:handoutMasterIdLst>
  <p:sldIdLst>
    <p:sldId id="289" r:id="rId2"/>
    <p:sldId id="330" r:id="rId3"/>
    <p:sldId id="338" r:id="rId4"/>
    <p:sldId id="326" r:id="rId5"/>
    <p:sldId id="337" r:id="rId6"/>
    <p:sldId id="331" r:id="rId7"/>
    <p:sldId id="332" r:id="rId8"/>
    <p:sldId id="32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777777"/>
    <a:srgbClr val="C40022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73524" autoAdjust="0"/>
  </p:normalViewPr>
  <p:slideViewPr>
    <p:cSldViewPr snapToObjects="1">
      <p:cViewPr>
        <p:scale>
          <a:sx n="105" d="100"/>
          <a:sy n="105" d="100"/>
        </p:scale>
        <p:origin x="-9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D2783-6EBB-EB41-8112-D139C1F4FD7C}" type="datetimeFigureOut">
              <a:rPr lang="en-US" smtClean="0">
                <a:latin typeface="Helvetica"/>
              </a:rPr>
              <a:pPr/>
              <a:t>22/1/14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AE45E-BC9B-1D4E-B47E-4EA4354BD5B3}" type="slidenum">
              <a:rPr lang="en-US" smtClean="0">
                <a:latin typeface="Helvetica"/>
              </a:rPr>
              <a:pPr/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07276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DD75B2DC-CE83-9D4C-91B5-878A853A1E80}" type="datetimeFigureOut">
              <a:rPr lang="en-US" smtClean="0"/>
              <a:pPr/>
              <a:t>22/1/14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79605AF7-2181-5644-8D44-07249867CC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526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05AF7-2181-5644-8D44-07249867CC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3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05AF7-2181-5644-8D44-07249867CC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3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let me s</a:t>
            </a:r>
            <a:r>
              <a:rPr lang="en-US" dirty="0" smtClean="0"/>
              <a:t>tart off by telling you what we DON’T want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don’t want application developers feeling like this</a:t>
            </a:r>
          </a:p>
          <a:p>
            <a:r>
              <a:rPr lang="en-US" baseline="0" dirty="0" smtClean="0"/>
              <a:t>See, he’s just staring at a Windows login screen, he doesn’t know what to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05AF7-2181-5644-8D44-07249867CC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5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“stable” and “latest” packages</a:t>
            </a:r>
          </a:p>
          <a:p>
            <a:r>
              <a:rPr lang="en-US" dirty="0" smtClean="0"/>
              <a:t>	daily / “</a:t>
            </a:r>
            <a:r>
              <a:rPr lang="en-US" dirty="0" err="1" smtClean="0"/>
              <a:t>mergely</a:t>
            </a:r>
            <a:r>
              <a:rPr lang="en-US" dirty="0" smtClean="0"/>
              <a:t>” builds +</a:t>
            </a:r>
            <a:r>
              <a:rPr lang="en-US" baseline="0" dirty="0" smtClean="0"/>
              <a:t> frequent stable builds</a:t>
            </a:r>
            <a:endParaRPr lang="en-US" dirty="0" smtClean="0"/>
          </a:p>
          <a:p>
            <a:r>
              <a:rPr lang="en-US" dirty="0" smtClean="0"/>
              <a:t>deb and rpm</a:t>
            </a:r>
          </a:p>
          <a:p>
            <a:r>
              <a:rPr lang="en-US" dirty="0" smtClean="0"/>
              <a:t>	For</a:t>
            </a:r>
            <a:r>
              <a:rPr lang="en-US" baseline="0" dirty="0" smtClean="0"/>
              <a:t> now, since this caters to two common </a:t>
            </a:r>
            <a:r>
              <a:rPr lang="en-US" baseline="0" dirty="0" err="1" smtClean="0"/>
              <a:t>distros</a:t>
            </a:r>
            <a:endParaRPr lang="en-US" baseline="0" dirty="0" smtClean="0"/>
          </a:p>
          <a:p>
            <a:r>
              <a:rPr lang="en-US" baseline="0" dirty="0" smtClean="0"/>
              <a:t>	Add more </a:t>
            </a:r>
            <a:r>
              <a:rPr lang="en-US" baseline="0" dirty="0" err="1" smtClean="0"/>
              <a:t>distros</a:t>
            </a:r>
            <a:r>
              <a:rPr lang="en-US" baseline="0" dirty="0" smtClean="0"/>
              <a:t> as needed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Which leads to…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openSUSE</a:t>
            </a:r>
            <a:r>
              <a:rPr lang="en-US" dirty="0" smtClean="0"/>
              <a:t> Build Service</a:t>
            </a:r>
          </a:p>
          <a:p>
            <a:r>
              <a:rPr lang="en-US" dirty="0" smtClean="0"/>
              <a:t>	To make it easy to produce packages for multiple</a:t>
            </a:r>
            <a:r>
              <a:rPr lang="en-US" baseline="0" dirty="0" smtClean="0"/>
              <a:t> </a:t>
            </a:r>
            <a:r>
              <a:rPr lang="en-US" dirty="0" err="1" smtClean="0"/>
              <a:t>distros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Release notes</a:t>
            </a:r>
          </a:p>
          <a:p>
            <a:r>
              <a:rPr lang="en-US" dirty="0" smtClean="0"/>
              <a:t>	What’s new?</a:t>
            </a:r>
          </a:p>
          <a:p>
            <a:r>
              <a:rPr lang="en-US" dirty="0" smtClean="0"/>
              <a:t>	Bugs fixed?</a:t>
            </a:r>
          </a:p>
          <a:p>
            <a:r>
              <a:rPr lang="en-US" dirty="0" smtClean="0"/>
              <a:t>Quality &amp; stability</a:t>
            </a:r>
          </a:p>
          <a:p>
            <a:r>
              <a:rPr lang="en-US" dirty="0" smtClean="0"/>
              <a:t>	Install</a:t>
            </a:r>
            <a:r>
              <a:rPr lang="en-US" baseline="0" dirty="0" smtClean="0"/>
              <a:t> the package, expect it to work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05AF7-2181-5644-8D44-07249867CC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62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have so far</a:t>
            </a:r>
          </a:p>
          <a:p>
            <a:r>
              <a:rPr lang="en-US" dirty="0" smtClean="0"/>
              <a:t>It’s still very basic</a:t>
            </a:r>
            <a:r>
              <a:rPr lang="en-US" baseline="0" dirty="0" smtClean="0"/>
              <a:t> and needs work</a:t>
            </a:r>
            <a:endParaRPr lang="en-US" dirty="0" smtClean="0"/>
          </a:p>
          <a:p>
            <a:r>
              <a:rPr lang="en-US" dirty="0" smtClean="0"/>
              <a:t>Well-known</a:t>
            </a:r>
            <a:r>
              <a:rPr lang="en-US" baseline="0" dirty="0" smtClean="0"/>
              <a:t> tools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r>
              <a:rPr lang="en-US" dirty="0" smtClean="0"/>
              <a:t>	code hosting</a:t>
            </a:r>
          </a:p>
          <a:p>
            <a:r>
              <a:rPr lang="en-US" dirty="0" smtClean="0"/>
              <a:t>	issue tracking</a:t>
            </a:r>
          </a:p>
          <a:p>
            <a:r>
              <a:rPr lang="en-US" dirty="0" smtClean="0"/>
              <a:t>Jenkins:</a:t>
            </a:r>
          </a:p>
          <a:p>
            <a:r>
              <a:rPr lang="en-US" dirty="0" smtClean="0"/>
              <a:t>	build and test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dirty="0" smtClean="0"/>
              <a:t>self-managed, hosted on Rackspace Cloud Servers</a:t>
            </a:r>
          </a:p>
          <a:p>
            <a:r>
              <a:rPr lang="en-US" dirty="0" smtClean="0"/>
              <a:t>	plug-ins for </a:t>
            </a:r>
            <a:r>
              <a:rPr lang="en-US" dirty="0" err="1" smtClean="0"/>
              <a:t>GitHub</a:t>
            </a:r>
            <a:r>
              <a:rPr lang="en-US" baseline="0" dirty="0" smtClean="0"/>
              <a:t> integration</a:t>
            </a:r>
            <a:endParaRPr lang="en-US" dirty="0" smtClean="0"/>
          </a:p>
          <a:p>
            <a:r>
              <a:rPr lang="en-US" dirty="0" smtClean="0"/>
              <a:t>LXC:</a:t>
            </a:r>
          </a:p>
          <a:p>
            <a:r>
              <a:rPr lang="en-US" dirty="0" smtClean="0"/>
              <a:t>	provides</a:t>
            </a:r>
            <a:r>
              <a:rPr lang="en-US" baseline="0" dirty="0" smtClean="0"/>
              <a:t> </a:t>
            </a:r>
            <a:r>
              <a:rPr lang="en-US" dirty="0" smtClean="0"/>
              <a:t>clean build environments and encapsulation </a:t>
            </a:r>
          </a:p>
          <a:p>
            <a:r>
              <a:rPr lang="en-US" dirty="0" smtClean="0"/>
              <a:t>	could</a:t>
            </a:r>
            <a:r>
              <a:rPr lang="en-US" baseline="0" dirty="0" smtClean="0"/>
              <a:t> be replaced with something else (</a:t>
            </a:r>
            <a:r>
              <a:rPr lang="en-US" baseline="0" dirty="0" err="1" smtClean="0"/>
              <a:t>OpenStack</a:t>
            </a:r>
            <a:r>
              <a:rPr lang="en-US" baseline="0" dirty="0" smtClean="0"/>
              <a:t>, Cloud Servers, etc.)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05AF7-2181-5644-8D44-07249867CC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45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</a:p>
          <a:p>
            <a:endParaRPr lang="en-US" dirty="0" smtClean="0"/>
          </a:p>
          <a:p>
            <a:r>
              <a:rPr lang="en-US" dirty="0" smtClean="0"/>
              <a:t>Continuous integration / test / packaging</a:t>
            </a:r>
          </a:p>
          <a:p>
            <a:r>
              <a:rPr lang="en-US" dirty="0" smtClean="0"/>
              <a:t>CI on pull requests</a:t>
            </a:r>
          </a:p>
          <a:p>
            <a:r>
              <a:rPr lang="en-US" dirty="0" smtClean="0"/>
              <a:t>Topic branches</a:t>
            </a:r>
          </a:p>
          <a:p>
            <a:r>
              <a:rPr lang="en-US" dirty="0" smtClean="0">
                <a:sym typeface="Wingdings"/>
              </a:rPr>
              <a:t>Code reviews?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Actually do</a:t>
            </a:r>
            <a:r>
              <a:rPr lang="en-US" baseline="0" dirty="0" smtClean="0">
                <a:sym typeface="Wingdings"/>
              </a:rPr>
              <a:t> a fork/topic branch demo -&gt; editing README</a:t>
            </a:r>
          </a:p>
          <a:p>
            <a:r>
              <a:rPr lang="en-US" baseline="0" dirty="0" smtClean="0">
                <a:sym typeface="Wingdings"/>
              </a:rPr>
              <a:t>	master</a:t>
            </a:r>
          </a:p>
          <a:p>
            <a:r>
              <a:rPr lang="en-US" baseline="0" dirty="0" smtClean="0">
                <a:sym typeface="Wingdings"/>
              </a:rPr>
              <a:t>	topic branch</a:t>
            </a:r>
          </a:p>
          <a:p>
            <a:r>
              <a:rPr lang="en-US" baseline="0" dirty="0" smtClean="0">
                <a:sym typeface="Wingdings"/>
              </a:rPr>
              <a:t>	pull request</a:t>
            </a:r>
            <a:endParaRPr lang="en-US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05AF7-2181-5644-8D44-07249867CC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5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Pull</a:t>
            </a:r>
            <a:r>
              <a:rPr lang="en-US" baseline="0" dirty="0" smtClean="0"/>
              <a:t> requests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Better Jenkins +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integration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Automatic build / test on pull requests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Jenkins</a:t>
            </a:r>
            <a:r>
              <a:rPr lang="en-US" baseline="0" dirty="0" smtClean="0"/>
              <a:t> plug-ins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contribute</a:t>
            </a:r>
          </a:p>
          <a:p>
            <a:r>
              <a:rPr lang="en-US" dirty="0" smtClean="0"/>
              <a:t>	Scratching</a:t>
            </a:r>
            <a:r>
              <a:rPr lang="en-US" baseline="0" dirty="0" smtClean="0"/>
              <a:t> your own itch -&gt; My </a:t>
            </a:r>
            <a:r>
              <a:rPr lang="en-US" baseline="0" dirty="0" err="1" smtClean="0"/>
              <a:t>OpenStack</a:t>
            </a:r>
            <a:r>
              <a:rPr lang="en-US" baseline="0" dirty="0" smtClean="0"/>
              <a:t> contributions (bugs I found)</a:t>
            </a:r>
          </a:p>
          <a:p>
            <a:r>
              <a:rPr lang="en-US" baseline="0" dirty="0" smtClean="0"/>
              <a:t>	CLA, copyright, committers, contributor whitelist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Commit message template</a:t>
            </a:r>
          </a:p>
          <a:p>
            <a:pPr lvl="1"/>
            <a:r>
              <a:rPr lang="en-US" dirty="0" smtClean="0"/>
              <a:t>Feeds release notes</a:t>
            </a:r>
          </a:p>
          <a:p>
            <a:pPr lvl="1"/>
            <a:r>
              <a:rPr lang="en-US" dirty="0" smtClean="0"/>
              <a:t>Optional: </a:t>
            </a:r>
            <a:r>
              <a:rPr lang="en-US" dirty="0" err="1" smtClean="0"/>
              <a:t>Github</a:t>
            </a:r>
            <a:r>
              <a:rPr lang="en-US" dirty="0" smtClean="0"/>
              <a:t> issue link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Naming conventions for packages / repos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05AF7-2181-5644-8D44-07249867CC2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4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7x10-dynamic_lines-3blu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7x10-dynamic_lines-3blur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063240"/>
            <a:ext cx="8001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472" y="6314461"/>
            <a:ext cx="4626864" cy="126958"/>
          </a:xfr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318504"/>
            <a:ext cx="182880" cy="118872"/>
          </a:xfrm>
          <a:noFill/>
        </p:spPr>
        <p:txBody>
          <a:bodyPr/>
          <a:lstStyle>
            <a:lvl1pPr>
              <a:lnSpc>
                <a:spcPct val="90000"/>
              </a:lnSpc>
              <a:defRPr sz="900" b="0" i="0"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31520"/>
            <a:ext cx="8001000" cy="1397819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4700016"/>
            <a:ext cx="2133600" cy="1692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sz="120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FFFBEDE2-7F10-0A49-9800-B0198DB4B46B}" type="datetime4">
              <a:rPr lang="en-US" smtClean="0"/>
              <a:pPr/>
              <a:t>January 22, 2014</a:t>
            </a:fld>
            <a:endParaRPr lang="en-US" dirty="0"/>
          </a:p>
        </p:txBody>
      </p:sp>
      <p:pic>
        <p:nvPicPr>
          <p:cNvPr id="12" name="Picture 11" descr="Rackspace_Cloud_Company_Logo_rev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2872" y="5644286"/>
            <a:ext cx="3182119" cy="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 anchorCtr="0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2430328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0328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9" name="Picture 18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20" name="Picture 19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6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27432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0328"/>
            <a:ext cx="2743200" cy="946926"/>
          </a:xfrm>
        </p:spPr>
        <p:txBody>
          <a:bodyPr>
            <a:spAutoFit/>
          </a:bodyPr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1670642"/>
            <a:ext cx="5120640" cy="1298817"/>
          </a:xfrm>
        </p:spPr>
        <p:txBody>
          <a:bodyPr>
            <a:spAutoFit/>
          </a:bodyPr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3" name="Picture 12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5" name="Picture 14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7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 anchorCtr="0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27432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2430328"/>
            <a:ext cx="2743200" cy="946926"/>
          </a:xfrm>
        </p:spPr>
        <p:txBody>
          <a:bodyPr>
            <a:spAutoFit/>
          </a:bodyPr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1670642"/>
            <a:ext cx="5120640" cy="1298817"/>
          </a:xfrm>
        </p:spPr>
        <p:txBody>
          <a:bodyPr>
            <a:spAutoFit/>
          </a:bodyPr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6" name="Picture 15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8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9" name="Picture 8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1" name="Picture 10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9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 anchorCtr="0">
            <a:spAutoFit/>
          </a:bodyPr>
          <a:lstStyle>
            <a:lvl1pPr algn="l">
              <a:lnSpc>
                <a:spcPct val="79000"/>
              </a:lnSpc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3" name="Picture 12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2" name="Picture 11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8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8" name="Picture 7" descr="Rackspace_Cloud_Company_Logo_bl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mall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928"/>
            <a:ext cx="2743200" cy="670953"/>
          </a:xfrm>
        </p:spPr>
        <p:txBody>
          <a:bodyPr anchor="t" anchorCtr="0">
            <a:sp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0" y="566928"/>
            <a:ext cx="512064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 baseline="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435608"/>
            <a:ext cx="2743200" cy="197490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8" name="Picture 7" descr="Rackspace_Cloud_Company_Logo_bl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267736"/>
            <a:ext cx="6400800" cy="282129"/>
          </a:xfrm>
        </p:spPr>
        <p:txBody>
          <a:bodyPr anchor="t" anchorCtr="0">
            <a:sp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566928"/>
            <a:ext cx="6400800" cy="457200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615504"/>
            <a:ext cx="6400800" cy="197490"/>
          </a:xfrm>
        </p:spPr>
        <p:txBody>
          <a:bodyPr anchor="t" anchorCtr="0">
            <a:sp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6726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7x10-dynamic_lines-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71600" y="6327647"/>
            <a:ext cx="6400800" cy="7315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3023478"/>
            <a:ext cx="8001000" cy="253916"/>
          </a:xfrm>
        </p:spPr>
        <p:txBody>
          <a:bodyPr lIns="0" tIns="0" rIns="0" bIns="0" anchor="t" anchorCtr="0">
            <a:sp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0" i="0" kern="600" baseline="0">
                <a:solidFill>
                  <a:schemeClr val="bg2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Here to Customize This Message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2200" y="5723167"/>
            <a:ext cx="6959600" cy="294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RACKSPACE® HOSTING</a:t>
            </a:r>
            <a:r>
              <a:rPr lang="en-US" sz="800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     |     5000 WALZEM ROAD     |     SAN ANTONIO, TX  78218</a:t>
            </a:r>
          </a:p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US SALES:</a:t>
            </a:r>
            <a:r>
              <a:rPr lang="en-US" sz="800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 1-800-961-2888     |     </a:t>
            </a:r>
            <a:r>
              <a:rPr lang="en-US" sz="800" b="1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US SUPPORT:</a:t>
            </a:r>
            <a:r>
              <a:rPr lang="en-US" sz="800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 1-800-961-4454     |     WWW.</a:t>
            </a:r>
            <a:r>
              <a:rPr lang="en-US" sz="800" b="1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800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" y="6426066"/>
            <a:ext cx="800100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</a:t>
            </a:r>
            <a:r>
              <a:rPr lang="en-US" sz="500" b="0" i="0" kern="100" cap="none" spc="20" baseline="0" smtClean="0">
                <a:solidFill>
                  <a:schemeClr val="bg2"/>
                </a:solidFill>
                <a:latin typeface="+mn-lt"/>
                <a:cs typeface="Helvetica"/>
              </a:rPr>
              <a:t>OTHER COUNTRIES.    |    </a:t>
            </a:r>
            <a:r>
              <a:rPr lang="en-US" sz="500" b="1" i="0" kern="100" cap="none" spc="20" baseline="0" smtClean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  <a:endParaRPr lang="en-US" sz="500" b="1" i="0" kern="100" cap="none" spc="20" baseline="0" dirty="0">
              <a:solidFill>
                <a:schemeClr val="bg2"/>
              </a:solidFill>
              <a:latin typeface="+mn-lt"/>
              <a:cs typeface="Helvetica"/>
            </a:endParaRPr>
          </a:p>
        </p:txBody>
      </p:sp>
      <p:pic>
        <p:nvPicPr>
          <p:cNvPr id="17" name="Picture 16" descr="thankyou-white.png"/>
          <p:cNvPicPr>
            <a:picLocks noChangeAspect="1"/>
          </p:cNvPicPr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3564" y="2345857"/>
            <a:ext cx="5156872" cy="640037"/>
          </a:xfrm>
          <a:prstGeom prst="rect">
            <a:avLst/>
          </a:prstGeom>
        </p:spPr>
      </p:pic>
      <p:pic>
        <p:nvPicPr>
          <p:cNvPr id="18" name="Picture 17" descr="logo-white-large-300.png"/>
          <p:cNvPicPr>
            <a:picLocks noChangeAspect="1"/>
          </p:cNvPicPr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2653" y="4709277"/>
            <a:ext cx="2578694" cy="725448"/>
          </a:xfrm>
          <a:prstGeom prst="rect">
            <a:avLst/>
          </a:prstGeom>
        </p:spPr>
      </p:pic>
      <p:pic>
        <p:nvPicPr>
          <p:cNvPr id="11" name="Picture 10" descr="7x10-dynamic_lines-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092200" y="5723167"/>
            <a:ext cx="6959600" cy="294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RACKSPACE® HOSTING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     |     5000 WALZEM ROAD     |     SAN ANTONIO, TX  78218</a:t>
            </a:r>
          </a:p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US SALES: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 1-800-961-2888     |     </a:t>
            </a:r>
            <a:r>
              <a:rPr lang="en-US" sz="800" b="1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US SUPPORT: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 1-800-961-4454     |     WWW.</a:t>
            </a:r>
            <a:r>
              <a:rPr lang="en-US" sz="800" b="1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RACKSPACE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.COM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1500" y="6426066"/>
            <a:ext cx="800100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  <a:endParaRPr lang="en-US" sz="500" b="1" i="0" kern="100" cap="none" spc="20" baseline="0" dirty="0">
              <a:solidFill>
                <a:schemeClr val="bg2"/>
              </a:solidFill>
              <a:latin typeface="+mn-lt"/>
              <a:cs typeface="Helvetica"/>
            </a:endParaRPr>
          </a:p>
        </p:txBody>
      </p:sp>
      <p:pic>
        <p:nvPicPr>
          <p:cNvPr id="14" name="Picture 13" descr="thankyou-white.png"/>
          <p:cNvPicPr>
            <a:picLocks noChangeAspect="1"/>
          </p:cNvPicPr>
          <p:nvPr userDrawn="1"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3564" y="2345857"/>
            <a:ext cx="5156872" cy="640037"/>
          </a:xfrm>
          <a:prstGeom prst="rect">
            <a:avLst/>
          </a:prstGeom>
        </p:spPr>
      </p:pic>
      <p:pic>
        <p:nvPicPr>
          <p:cNvPr id="20" name="Picture 19" descr="Rackspace_Cloud_Company_Logo_rev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74772" y="4424354"/>
            <a:ext cx="3182119" cy="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8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63607" y="457201"/>
            <a:ext cx="423193" cy="5437340"/>
          </a:xfrm>
        </p:spPr>
        <p:txBody>
          <a:bodyPr vert="eaVert" wrap="square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7515010" cy="54373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0" name="Picture 9" descr="Rackspace_Cloud_Company_Logo_bl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7x10-dynamic_lines-3blu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fanatiguy-bigger1.png"/>
          <p:cNvPicPr>
            <a:picLocks noChangeAspect="1"/>
          </p:cNvPicPr>
          <p:nvPr userDrawn="1"/>
        </p:nvPicPr>
        <p:blipFill>
          <a:blip r:embed="rId3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71" y="457"/>
            <a:ext cx="8814229" cy="6857543"/>
          </a:xfrm>
          <a:prstGeom prst="rect">
            <a:avLst/>
          </a:prstGeom>
        </p:spPr>
      </p:pic>
      <p:pic>
        <p:nvPicPr>
          <p:cNvPr id="7" name="Picture 6" descr="7x10-dynamic_lines-3blur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 descr="fanatiguy-bigger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71" y="457"/>
            <a:ext cx="8814229" cy="685754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063240"/>
            <a:ext cx="8001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472" y="6314461"/>
            <a:ext cx="4626864" cy="126958"/>
          </a:xfr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318504"/>
            <a:ext cx="182880" cy="118872"/>
          </a:xfrm>
          <a:noFill/>
        </p:spPr>
        <p:txBody>
          <a:bodyPr/>
          <a:lstStyle>
            <a:lvl1pPr>
              <a:lnSpc>
                <a:spcPct val="90000"/>
              </a:lnSpc>
              <a:defRPr sz="900" b="0" i="0"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31520"/>
            <a:ext cx="8001000" cy="1397819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4700016"/>
            <a:ext cx="2133600" cy="1692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sz="120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FFFBEDE2-7F10-0A49-9800-B0198DB4B46B}" type="datetime4">
              <a:rPr lang="en-US" smtClean="0"/>
              <a:pPr/>
              <a:t>January 22, 2014</a:t>
            </a:fld>
            <a:endParaRPr lang="en-US"/>
          </a:p>
        </p:txBody>
      </p:sp>
      <p:pic>
        <p:nvPicPr>
          <p:cNvPr id="14" name="Picture 13" descr="Rackspace_Cloud_Company_Logo_rev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2872" y="5644286"/>
            <a:ext cx="3182119" cy="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5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8" name="Picture 7" descr="Rackspace_Cloud_Company_Logo_bl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0040" y="274320"/>
            <a:ext cx="8229600" cy="5233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7x10-dynamic_lines-3blu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fanatiguy-bigger1.png"/>
          <p:cNvPicPr>
            <a:picLocks noChangeAspect="1"/>
          </p:cNvPicPr>
          <p:nvPr userDrawn="1"/>
        </p:nvPicPr>
        <p:blipFill>
          <a:blip r:embed="rId3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71" y="457"/>
            <a:ext cx="8814229" cy="6857543"/>
          </a:xfrm>
          <a:prstGeom prst="rect">
            <a:avLst/>
          </a:prstGeom>
        </p:spPr>
      </p:pic>
      <p:pic>
        <p:nvPicPr>
          <p:cNvPr id="7" name="Picture 6" descr="7x10-dynamic_lines-3blur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 descr="fanatiguy-bigger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71" y="457"/>
            <a:ext cx="8814229" cy="685754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72" y="3563074"/>
            <a:ext cx="8001000" cy="19749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1200">
                <a:solidFill>
                  <a:schemeClr val="bg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prstClr val="white"/>
                </a:solidFill>
                <a:latin typeface="+mj-lt"/>
              </a:rPr>
              <a:t>Presented by: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6072" y="6314461"/>
            <a:ext cx="7827264" cy="126958"/>
          </a:xfrm>
        </p:spPr>
        <p:txBody>
          <a:bodyPr wrap="square"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318504"/>
            <a:ext cx="182880" cy="118872"/>
          </a:xfrm>
          <a:noFill/>
        </p:spPr>
        <p:txBody>
          <a:bodyPr/>
          <a:lstStyle>
            <a:lvl1pPr>
              <a:lnSpc>
                <a:spcPct val="90000"/>
              </a:lnSpc>
              <a:defRPr sz="900" b="0" i="0"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31520"/>
            <a:ext cx="8001000" cy="1397819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3859209"/>
            <a:ext cx="2133600" cy="1692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sz="1200">
                <a:solidFill>
                  <a:schemeClr val="bg1"/>
                </a:solidFill>
                <a:latin typeface="+mj-lt"/>
                <a:cs typeface="Helvetica"/>
              </a:defRPr>
            </a:lvl1pPr>
          </a:lstStyle>
          <a:p>
            <a:fld id="{FFFBEDE2-7F10-0A49-9800-B0198DB4B46B}" type="datetime4">
              <a:rPr lang="en-US" smtClean="0"/>
              <a:pPr/>
              <a:t>January 22,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99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0" name="Picture 9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2" name="Picture 11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3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ackspace_Cloud_Company_Logo_bl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 anchorCtr="0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shadow-divide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0490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7x10-dynamic_lines-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7x10-dynamic_lines-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2798064"/>
            <a:ext cx="8001000" cy="536044"/>
          </a:xfrm>
        </p:spPr>
        <p:txBody>
          <a:bodyPr anchor="t">
            <a:spAutoFit/>
          </a:bodyPr>
          <a:lstStyle>
            <a:lvl1pPr algn="ctr">
              <a:defRPr sz="3800" b="1" cap="none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3566160"/>
            <a:ext cx="8001000" cy="310341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rgbClr val="920000"/>
                </a:solidFill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endParaRPr lang="en-US" sz="500" b="1" i="0" kern="100" cap="none" spc="20" baseline="0" dirty="0">
              <a:solidFill>
                <a:schemeClr val="bg2"/>
              </a:solidFill>
              <a:latin typeface="+mn-lt"/>
              <a:cs typeface="Helvetica"/>
            </a:endParaRPr>
          </a:p>
        </p:txBody>
      </p:sp>
      <p:pic>
        <p:nvPicPr>
          <p:cNvPr id="12" name="Picture 11" descr="Rackspace_Cloud_Company_Logo_rev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2873" y="6246564"/>
            <a:ext cx="1163828" cy="3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7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645920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1" name="Picture 10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4" name="Picture 13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 anchorCtr="0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4754880" y="1645920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5" name="Picture 14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6" name="Picture 15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9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0328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0328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3" name="Picture 12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5" name="Picture 14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3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5920"/>
            <a:ext cx="8229600" cy="130587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1680" y="6327647"/>
            <a:ext cx="64008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3920" y="6318504"/>
            <a:ext cx="182880" cy="182880"/>
          </a:xfrm>
          <a:prstGeom prst="rect">
            <a:avLst/>
          </a:prstGeom>
          <a:solidFill>
            <a:srgbClr val="777777"/>
          </a:solidFill>
        </p:spPr>
        <p:txBody>
          <a:bodyPr vert="horz" lIns="0" tIns="0" rIns="0" bIns="0" rtlCol="0" anchor="ctr" anchorCtr="1"/>
          <a:lstStyle>
            <a:lvl1pPr algn="ctr">
              <a:defRPr sz="800" b="1" i="0" kern="800" cap="all" baseline="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7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33" r:id="rId3"/>
    <p:sldLayoutId id="2147483715" r:id="rId4"/>
    <p:sldLayoutId id="2147483716" r:id="rId5"/>
    <p:sldLayoutId id="2147483717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2" r:id="rId19"/>
    <p:sldLayoutId id="2147483736" r:id="rId20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b="1" i="0" kern="800" baseline="0">
          <a:solidFill>
            <a:srgbClr val="C40022"/>
          </a:solidFill>
          <a:latin typeface="+mj-lt"/>
          <a:ea typeface="+mj-ea"/>
          <a:cs typeface="Arial"/>
        </a:defRPr>
      </a:lvl1pPr>
    </p:titleStyle>
    <p:bodyStyle>
      <a:lvl1pPr marL="164592" indent="-164592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/>
        <a:buChar char="•"/>
        <a:defRPr sz="1800" kern="800" baseline="0">
          <a:solidFill>
            <a:srgbClr val="282828"/>
          </a:solidFill>
          <a:latin typeface="+mn-lt"/>
          <a:ea typeface="+mn-ea"/>
          <a:cs typeface="Arial"/>
        </a:defRPr>
      </a:lvl1pPr>
      <a:lvl2pPr marL="384048" indent="-182880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/>
        <a:buChar char="–"/>
        <a:defRPr sz="1500" kern="800" baseline="0">
          <a:solidFill>
            <a:srgbClr val="282828"/>
          </a:solidFill>
          <a:latin typeface="+mn-lt"/>
          <a:ea typeface="+mn-ea"/>
          <a:cs typeface="Arial"/>
        </a:defRPr>
      </a:lvl2pPr>
      <a:lvl3pPr marL="521208" indent="-128016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/>
        <a:buChar char="•"/>
        <a:defRPr sz="1300" kern="800" baseline="0">
          <a:solidFill>
            <a:srgbClr val="282828"/>
          </a:solidFill>
          <a:latin typeface="+mn-lt"/>
          <a:ea typeface="+mn-ea"/>
          <a:cs typeface="Arial"/>
        </a:defRPr>
      </a:lvl3pPr>
      <a:lvl4pPr marL="658368" indent="-128016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/>
        <a:buChar char="–"/>
        <a:defRPr sz="1000" kern="800" baseline="0">
          <a:solidFill>
            <a:srgbClr val="282828"/>
          </a:solidFill>
          <a:latin typeface="+mn-lt"/>
          <a:ea typeface="+mn-ea"/>
          <a:cs typeface="Arial"/>
        </a:defRPr>
      </a:lvl4pPr>
      <a:lvl5pPr marL="758952" indent="-109728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/>
        <a:buChar char="»"/>
        <a:defRPr sz="850" kern="800" baseline="0">
          <a:solidFill>
            <a:srgbClr val="282828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jenkins-ci.org/download/attachments/2916393/logo.png" TargetMode="External"/><Relationship Id="rId4" Type="http://schemas.openxmlformats.org/officeDocument/2006/relationships/hyperlink" Target="https://github.com/logos" TargetMode="External"/><Relationship Id="rId5" Type="http://schemas.openxmlformats.org/officeDocument/2006/relationships/image" Target="../media/image11.jp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Enabling </a:t>
            </a:r>
            <a:r>
              <a:rPr lang="en-US" dirty="0" err="1" smtClean="0"/>
              <a:t>ZeroVM</a:t>
            </a:r>
            <a:r>
              <a:rPr lang="en-US" dirty="0" smtClean="0"/>
              <a:t> application developers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576072" y="759733"/>
            <a:ext cx="8001000" cy="1369606"/>
          </a:xfrm>
        </p:spPr>
        <p:txBody>
          <a:bodyPr/>
          <a:lstStyle/>
          <a:p>
            <a:pPr algn="ctr"/>
            <a:r>
              <a:rPr lang="en-US" dirty="0" err="1" smtClean="0"/>
              <a:t>ZeroVM</a:t>
            </a:r>
            <a:r>
              <a:rPr lang="en-US" dirty="0" smtClean="0"/>
              <a:t> Packaging &amp; Continuous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8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1661481"/>
          </a:xfrm>
        </p:spPr>
        <p:txBody>
          <a:bodyPr/>
          <a:lstStyle/>
          <a:p>
            <a:r>
              <a:rPr lang="en-US" dirty="0">
                <a:sym typeface="Wingdings"/>
              </a:rPr>
              <a:t>@</a:t>
            </a:r>
            <a:r>
              <a:rPr lang="en-US" dirty="0" err="1" smtClean="0">
                <a:sym typeface="Wingdings"/>
              </a:rPr>
              <a:t>larsbutler</a:t>
            </a:r>
            <a:endParaRPr lang="en-US" dirty="0" smtClean="0"/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larsbutler</a:t>
            </a:r>
            <a:endParaRPr lang="en-US" dirty="0" smtClean="0"/>
          </a:p>
          <a:p>
            <a:r>
              <a:rPr lang="en-US" dirty="0" err="1" smtClean="0"/>
              <a:t>larsbutler</a:t>
            </a:r>
            <a:r>
              <a:rPr lang="en-US" dirty="0" smtClean="0"/>
              <a:t> on </a:t>
            </a:r>
            <a:r>
              <a:rPr lang="en-US" dirty="0" err="1" smtClean="0"/>
              <a:t>irc.freenode.net</a:t>
            </a:r>
            <a:endParaRPr lang="en-US" dirty="0" smtClean="0"/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Joined Rackspace / </a:t>
            </a:r>
            <a:r>
              <a:rPr lang="en-US" dirty="0" err="1" smtClean="0">
                <a:sym typeface="Wingdings"/>
              </a:rPr>
              <a:t>ZeroVM</a:t>
            </a:r>
            <a:r>
              <a:rPr lang="en-US" dirty="0" smtClean="0">
                <a:sym typeface="Wingdings"/>
              </a:rPr>
              <a:t> in October 2013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3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253916"/>
          </a:xfrm>
        </p:spPr>
        <p:txBody>
          <a:bodyPr/>
          <a:lstStyle/>
          <a:p>
            <a:endParaRPr lang="en-US" dirty="0" smtClean="0">
              <a:sym typeface="Wingding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035" y="3238563"/>
            <a:ext cx="8229600" cy="380873"/>
          </a:xfrm>
        </p:spPr>
        <p:txBody>
          <a:bodyPr/>
          <a:lstStyle/>
          <a:p>
            <a:pPr algn="ctr"/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2539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want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199" y="5805264"/>
            <a:ext cx="2962673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endParaRPr lang="en-US" dirty="0" err="1" smtClean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854885"/>
            <a:ext cx="5122912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1100" dirty="0">
                <a:latin typeface="Helvetica"/>
                <a:cs typeface="Helvetica"/>
              </a:rPr>
              <a:t>Image: http://i1.kym-cdn.com/photos/images/newsfeed/000/234/765/b7e.jpg</a:t>
            </a:r>
            <a:endParaRPr lang="en-US" sz="1100" dirty="0" smtClean="0">
              <a:latin typeface="Helvetica"/>
              <a:cs typeface="Helvetic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560838"/>
            <a:ext cx="5842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9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2675605"/>
          </a:xfrm>
        </p:spPr>
        <p:txBody>
          <a:bodyPr/>
          <a:lstStyle/>
          <a:p>
            <a:r>
              <a:rPr lang="en-US" dirty="0" smtClean="0"/>
              <a:t>Prevent broken commits</a:t>
            </a:r>
          </a:p>
          <a:p>
            <a:r>
              <a:rPr lang="en-US" dirty="0" smtClean="0"/>
              <a:t>Provide </a:t>
            </a:r>
            <a:r>
              <a:rPr lang="en-US" dirty="0" smtClean="0"/>
              <a:t>“stable” and “latest” packages</a:t>
            </a:r>
          </a:p>
          <a:p>
            <a:r>
              <a:rPr lang="en-US" dirty="0" smtClean="0"/>
              <a:t>deb and rpm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openSUSE</a:t>
            </a:r>
            <a:r>
              <a:rPr lang="en-US" dirty="0" smtClean="0"/>
              <a:t> Build Service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build.opensuse.org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Release notes</a:t>
            </a:r>
          </a:p>
          <a:p>
            <a:r>
              <a:rPr lang="en-US" dirty="0" smtClean="0"/>
              <a:t>Quality &amp; stability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6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5431730"/>
            <a:ext cx="8229600" cy="1625573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 smtClean="0"/>
              <a:t>Images:</a:t>
            </a:r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https://wiki.jenkins-ci.org/download/attachments/2916393/</a:t>
            </a:r>
            <a:r>
              <a:rPr lang="en-US" sz="1100" dirty="0" smtClean="0">
                <a:hlinkClick r:id="rId3"/>
              </a:rPr>
              <a:t>logo.png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>
                <a:hlinkClick r:id="rId4"/>
              </a:rPr>
              <a:t>https://github.com/</a:t>
            </a:r>
            <a:r>
              <a:rPr lang="en-US" sz="1100" dirty="0" smtClean="0">
                <a:hlinkClick r:id="rId4"/>
              </a:rPr>
              <a:t>logos</a:t>
            </a: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Octoca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7" y="2044126"/>
            <a:ext cx="1732037" cy="1439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8036" y="2067077"/>
            <a:ext cx="1023862" cy="14168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21352" y="2394857"/>
            <a:ext cx="55668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endParaRPr lang="en-US" dirty="0" err="1" smtClean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1352" y="2394857"/>
            <a:ext cx="556684" cy="6771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400" dirty="0" smtClean="0">
                <a:latin typeface="Helvetica"/>
                <a:cs typeface="Helvetica"/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88037" y="2426304"/>
            <a:ext cx="556684" cy="6771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400" dirty="0" smtClean="0">
                <a:latin typeface="Helvetica"/>
                <a:cs typeface="Helvetica"/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72627" y="2524145"/>
            <a:ext cx="1291772" cy="61555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dirty="0" smtClean="0">
                <a:latin typeface="Helvetica"/>
                <a:cs typeface="Helvetica"/>
              </a:rPr>
              <a:t>LXC</a:t>
            </a:r>
          </a:p>
        </p:txBody>
      </p:sp>
    </p:spTree>
    <p:extLst>
      <p:ext uri="{BB962C8B-B14F-4D97-AF65-F5344CB8AC3E}">
        <p14:creationId xmlns:p14="http://schemas.microsoft.com/office/powerpoint/2010/main" val="275318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43829" y="1923142"/>
            <a:ext cx="933751" cy="488647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master</a:t>
            </a:r>
            <a:endParaRPr lang="en-US" sz="1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43829" y="4712305"/>
            <a:ext cx="933751" cy="488647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CI build / test</a:t>
            </a:r>
            <a:endParaRPr lang="en-US" sz="1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40152" y="3938210"/>
            <a:ext cx="933751" cy="488647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p</a:t>
            </a:r>
            <a:r>
              <a:rPr lang="en-US" sz="14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ull request</a:t>
            </a:r>
            <a:endParaRPr lang="en-US" sz="1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40152" y="2697237"/>
            <a:ext cx="933751" cy="488647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t</a:t>
            </a:r>
            <a:r>
              <a:rPr lang="en-US" sz="14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opic branch</a:t>
            </a:r>
            <a:endParaRPr lang="en-US" sz="1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1" y="3938210"/>
            <a:ext cx="933751" cy="488647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c</a:t>
            </a:r>
            <a:r>
              <a:rPr lang="en-US" sz="14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ode review</a:t>
            </a:r>
            <a:endParaRPr lang="en-US" sz="1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86001" y="2697237"/>
            <a:ext cx="933751" cy="488647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merge</a:t>
            </a:r>
            <a:endParaRPr lang="en-US" sz="1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3568" y="2167465"/>
            <a:ext cx="933751" cy="488647"/>
          </a:xfrm>
          <a:prstGeom prst="roundRect">
            <a:avLst/>
          </a:prstGeom>
          <a:solidFill>
            <a:schemeClr val="tx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publish package</a:t>
            </a:r>
            <a:endParaRPr lang="en-US" sz="1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cxnSp>
        <p:nvCxnSpPr>
          <p:cNvPr id="16" name="Curved Connector 15"/>
          <p:cNvCxnSpPr>
            <a:stCxn id="6" idx="3"/>
            <a:endCxn id="9" idx="0"/>
          </p:cNvCxnSpPr>
          <p:nvPr/>
        </p:nvCxnSpPr>
        <p:spPr>
          <a:xfrm>
            <a:off x="5077580" y="2167466"/>
            <a:ext cx="1329448" cy="52977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9" idx="2"/>
            <a:endCxn id="8" idx="0"/>
          </p:cNvCxnSpPr>
          <p:nvPr/>
        </p:nvCxnSpPr>
        <p:spPr>
          <a:xfrm rot="5400000">
            <a:off x="6030865" y="3562047"/>
            <a:ext cx="752326" cy="127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2"/>
            <a:endCxn id="7" idx="3"/>
          </p:cNvCxnSpPr>
          <p:nvPr/>
        </p:nvCxnSpPr>
        <p:spPr>
          <a:xfrm rot="5400000">
            <a:off x="5477418" y="4027019"/>
            <a:ext cx="529772" cy="1329448"/>
          </a:xfrm>
          <a:prstGeom prst="curvedConnector2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1"/>
            <a:endCxn id="10" idx="2"/>
          </p:cNvCxnSpPr>
          <p:nvPr/>
        </p:nvCxnSpPr>
        <p:spPr>
          <a:xfrm rot="10800000">
            <a:off x="2752877" y="4426857"/>
            <a:ext cx="1390952" cy="529772"/>
          </a:xfrm>
          <a:prstGeom prst="curvedConnector2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0"/>
            <a:endCxn id="11" idx="2"/>
          </p:cNvCxnSpPr>
          <p:nvPr/>
        </p:nvCxnSpPr>
        <p:spPr>
          <a:xfrm rot="5400000" flipH="1" flipV="1">
            <a:off x="2376714" y="3562047"/>
            <a:ext cx="752326" cy="12700"/>
          </a:xfrm>
          <a:prstGeom prst="curvedConnector3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0"/>
            <a:endCxn id="6" idx="1"/>
          </p:cNvCxnSpPr>
          <p:nvPr/>
        </p:nvCxnSpPr>
        <p:spPr>
          <a:xfrm rot="5400000" flipH="1" flipV="1">
            <a:off x="3183468" y="1736876"/>
            <a:ext cx="529771" cy="1390952"/>
          </a:xfrm>
          <a:prstGeom prst="curvedConnector2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1" idx="0"/>
            <a:endCxn id="13" idx="3"/>
          </p:cNvCxnSpPr>
          <p:nvPr/>
        </p:nvCxnSpPr>
        <p:spPr>
          <a:xfrm rot="16200000" flipV="1">
            <a:off x="2042374" y="1986734"/>
            <a:ext cx="285448" cy="1135558"/>
          </a:xfrm>
          <a:prstGeom prst="curvedConnector2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7584" y="2852936"/>
            <a:ext cx="78973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endParaRPr lang="en-US" dirty="0" err="1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91837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3606629"/>
          </a:xfrm>
        </p:spPr>
        <p:txBody>
          <a:bodyPr/>
          <a:lstStyle/>
          <a:p>
            <a:r>
              <a:rPr lang="en-US" dirty="0"/>
              <a:t>Pull requests as part of </a:t>
            </a:r>
            <a:r>
              <a:rPr lang="en-US" dirty="0" smtClean="0"/>
              <a:t>workflow (core </a:t>
            </a:r>
            <a:r>
              <a:rPr lang="en-US" dirty="0" smtClean="0"/>
              <a:t>team + world)</a:t>
            </a:r>
            <a:endParaRPr lang="en-US" dirty="0"/>
          </a:p>
          <a:p>
            <a:r>
              <a:rPr lang="en-US" dirty="0" smtClean="0"/>
              <a:t>Better Jenkins </a:t>
            </a:r>
            <a:r>
              <a:rPr lang="en-US" dirty="0"/>
              <a:t>+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Jenkins plugins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hooks</a:t>
            </a:r>
            <a:endParaRPr lang="en-US" dirty="0" smtClean="0"/>
          </a:p>
          <a:p>
            <a:r>
              <a:rPr lang="en-US" dirty="0"/>
              <a:t>How to </a:t>
            </a:r>
            <a:r>
              <a:rPr lang="en-US" dirty="0" smtClean="0"/>
              <a:t>contribute</a:t>
            </a:r>
          </a:p>
          <a:p>
            <a:pPr lvl="1"/>
            <a:r>
              <a:rPr lang="en-US" dirty="0" smtClean="0"/>
              <a:t>Copyright, CLA, commit rights, whitelist</a:t>
            </a:r>
            <a:endParaRPr lang="en-US" dirty="0"/>
          </a:p>
          <a:p>
            <a:r>
              <a:rPr lang="en-US" dirty="0" smtClean="0"/>
              <a:t>Commit </a:t>
            </a:r>
            <a:r>
              <a:rPr lang="en-US" dirty="0"/>
              <a:t>message template</a:t>
            </a:r>
          </a:p>
          <a:p>
            <a:r>
              <a:rPr lang="en-US" dirty="0" smtClean="0"/>
              <a:t>Packages for </a:t>
            </a:r>
            <a:r>
              <a:rPr lang="en-US" dirty="0" err="1" smtClean="0"/>
              <a:t>zpython</a:t>
            </a:r>
            <a:r>
              <a:rPr lang="en-US" dirty="0" smtClean="0"/>
              <a:t> + lib dependencies</a:t>
            </a:r>
          </a:p>
          <a:p>
            <a:r>
              <a:rPr lang="en-US" dirty="0" smtClean="0"/>
              <a:t>Naming conventions for packages / repos</a:t>
            </a:r>
          </a:p>
          <a:p>
            <a:pPr lvl="1"/>
            <a:r>
              <a:rPr lang="en-US" dirty="0" err="1" smtClean="0"/>
              <a:t>zvm</a:t>
            </a:r>
            <a:r>
              <a:rPr lang="en-US" dirty="0" smtClean="0"/>
              <a:t>-* ?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smtClean="0"/>
              <a:t> </a:t>
            </a:r>
            <a:r>
              <a:rPr lang="en-US" dirty="0" smtClean="0"/>
              <a:t>TODO: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308 RAX Template 2">
  <a:themeElements>
    <a:clrScheme name="Rackspace-1 2">
      <a:dk1>
        <a:srgbClr val="333333"/>
      </a:dk1>
      <a:lt1>
        <a:sysClr val="window" lastClr="FFFFFF"/>
      </a:lt1>
      <a:dk2>
        <a:srgbClr val="555555"/>
      </a:dk2>
      <a:lt2>
        <a:srgbClr val="FFFFFF"/>
      </a:lt2>
      <a:accent1>
        <a:srgbClr val="C40022"/>
      </a:accent1>
      <a:accent2>
        <a:srgbClr val="920000"/>
      </a:accent2>
      <a:accent3>
        <a:srgbClr val="600000"/>
      </a:accent3>
      <a:accent4>
        <a:srgbClr val="78C846"/>
      </a:accent4>
      <a:accent5>
        <a:srgbClr val="00C8D7"/>
      </a:accent5>
      <a:accent6>
        <a:srgbClr val="FFA046"/>
      </a:accent6>
      <a:hlink>
        <a:srgbClr val="060606"/>
      </a:hlink>
      <a:folHlink>
        <a:srgbClr val="06060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spcAft>
            <a:spcPts val="1800"/>
          </a:spcAft>
          <a:defRPr dirty="0" err="1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201308 RAX Template 2</Template>
  <TotalTime>1738</TotalTime>
  <Words>302</Words>
  <Application>Microsoft Macintosh PowerPoint</Application>
  <PresentationFormat>On-screen Show (4:3)</PresentationFormat>
  <Paragraphs>119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201308 RAX Template 2</vt:lpstr>
      <vt:lpstr>ZeroVM Packaging &amp; Continuous Integration</vt:lpstr>
      <vt:lpstr>Who is this guy?</vt:lpstr>
      <vt:lpstr>Why?</vt:lpstr>
      <vt:lpstr>Do not want</vt:lpstr>
      <vt:lpstr>Want</vt:lpstr>
      <vt:lpstr>Infrastructure</vt:lpstr>
      <vt:lpstr>Workflow</vt:lpstr>
      <vt:lpstr># TODO:</vt:lpstr>
    </vt:vector>
  </TitlesOfParts>
  <Company>Rackspace Hosting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 Fosker</dc:creator>
  <cp:lastModifiedBy>Lars Butler</cp:lastModifiedBy>
  <cp:revision>68</cp:revision>
  <dcterms:created xsi:type="dcterms:W3CDTF">2013-09-10T12:30:31Z</dcterms:created>
  <dcterms:modified xsi:type="dcterms:W3CDTF">2014-01-22T21:06:22Z</dcterms:modified>
</cp:coreProperties>
</file>