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89" r:id="rId2"/>
    <p:sldId id="330" r:id="rId3"/>
    <p:sldId id="326" r:id="rId4"/>
    <p:sldId id="337" r:id="rId5"/>
    <p:sldId id="331" r:id="rId6"/>
    <p:sldId id="332" r:id="rId7"/>
    <p:sldId id="329" r:id="rId8"/>
    <p:sldId id="33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777777"/>
    <a:srgbClr val="C40022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7" autoAdjust="0"/>
    <p:restoredTop sz="80101" autoAdjust="0"/>
  </p:normalViewPr>
  <p:slideViewPr>
    <p:cSldViewPr snapToObjects="1">
      <p:cViewPr>
        <p:scale>
          <a:sx n="105" d="100"/>
          <a:sy n="105" d="100"/>
        </p:scale>
        <p:origin x="-159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D2783-6EBB-EB41-8112-D139C1F4FD7C}" type="datetimeFigureOut">
              <a:rPr lang="en-US" smtClean="0">
                <a:latin typeface="Helvetica"/>
              </a:rPr>
              <a:pPr/>
              <a:t>16/1/14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E45E-BC9B-1D4E-B47E-4EA4354BD5B3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07276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DD75B2DC-CE83-9D4C-91B5-878A853A1E80}" type="datetimeFigureOut">
              <a:rPr lang="en-US" smtClean="0"/>
              <a:pPr/>
              <a:t>16/1/14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605AF7-2181-5644-8D44-07249867CC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5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</a:t>
            </a:r>
            <a:r>
              <a:rPr lang="en-US" baseline="0" dirty="0" smtClean="0"/>
              <a:t> software for avionics and earthquake hazard analysis</a:t>
            </a:r>
          </a:p>
          <a:p>
            <a:r>
              <a:rPr lang="en-US" baseline="0" dirty="0" smtClean="0"/>
              <a:t>	and now cloud because why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let me s</a:t>
            </a:r>
            <a:r>
              <a:rPr lang="en-US" dirty="0" smtClean="0"/>
              <a:t>tart off by telling you what we DON’T want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don’t want application developers feeling like this</a:t>
            </a:r>
          </a:p>
          <a:p>
            <a:r>
              <a:rPr lang="en-US" baseline="0" dirty="0" smtClean="0"/>
              <a:t>See, he’s just staring at a Windows login screen, he doesn’t know what to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5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“stable” and “latest” packages</a:t>
            </a:r>
          </a:p>
          <a:p>
            <a:r>
              <a:rPr lang="en-US" dirty="0" smtClean="0"/>
              <a:t>	daily / “</a:t>
            </a:r>
            <a:r>
              <a:rPr lang="en-US" dirty="0" err="1" smtClean="0"/>
              <a:t>mergely</a:t>
            </a:r>
            <a:r>
              <a:rPr lang="en-US" dirty="0" smtClean="0"/>
              <a:t>” builds +</a:t>
            </a:r>
            <a:r>
              <a:rPr lang="en-US" baseline="0" dirty="0" smtClean="0"/>
              <a:t> frequent stable builds</a:t>
            </a:r>
            <a:endParaRPr lang="en-US" dirty="0" smtClean="0"/>
          </a:p>
          <a:p>
            <a:r>
              <a:rPr lang="en-US" dirty="0" smtClean="0"/>
              <a:t>deb and rpm</a:t>
            </a:r>
          </a:p>
          <a:p>
            <a:r>
              <a:rPr lang="en-US" dirty="0" smtClean="0"/>
              <a:t>	For</a:t>
            </a:r>
            <a:r>
              <a:rPr lang="en-US" baseline="0" dirty="0" smtClean="0"/>
              <a:t> now, since this caters to two common </a:t>
            </a:r>
            <a:r>
              <a:rPr lang="en-US" baseline="0" dirty="0" err="1" smtClean="0"/>
              <a:t>distros</a:t>
            </a:r>
            <a:endParaRPr lang="en-US" baseline="0" dirty="0" smtClean="0"/>
          </a:p>
          <a:p>
            <a:r>
              <a:rPr lang="en-US" baseline="0" dirty="0" smtClean="0"/>
              <a:t>	Add more </a:t>
            </a:r>
            <a:r>
              <a:rPr lang="en-US" baseline="0" dirty="0" err="1" smtClean="0"/>
              <a:t>distros</a:t>
            </a:r>
            <a:r>
              <a:rPr lang="en-US" baseline="0" dirty="0" smtClean="0"/>
              <a:t> as needed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Which leads to…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openSUSE</a:t>
            </a:r>
            <a:r>
              <a:rPr lang="en-US" dirty="0" smtClean="0"/>
              <a:t> Build Service</a:t>
            </a:r>
          </a:p>
          <a:p>
            <a:r>
              <a:rPr lang="en-US" dirty="0" smtClean="0"/>
              <a:t>	To make it easy to produce packages for multiple</a:t>
            </a:r>
            <a:r>
              <a:rPr lang="en-US" baseline="0" dirty="0" smtClean="0"/>
              <a:t> </a:t>
            </a:r>
            <a:r>
              <a:rPr lang="en-US" dirty="0" err="1" smtClean="0"/>
              <a:t>distros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	What’s new?</a:t>
            </a:r>
          </a:p>
          <a:p>
            <a:r>
              <a:rPr lang="en-US" dirty="0" smtClean="0"/>
              <a:t>	Bugs fixed?</a:t>
            </a:r>
          </a:p>
          <a:p>
            <a:r>
              <a:rPr lang="en-US" dirty="0" smtClean="0"/>
              <a:t>Quality &amp; stability</a:t>
            </a:r>
          </a:p>
          <a:p>
            <a:r>
              <a:rPr lang="en-US" dirty="0" smtClean="0"/>
              <a:t>	Install</a:t>
            </a:r>
            <a:r>
              <a:rPr lang="en-US" baseline="0" dirty="0" smtClean="0"/>
              <a:t> the package, expect it to work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6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</a:p>
          <a:p>
            <a:r>
              <a:rPr lang="en-US" dirty="0" smtClean="0"/>
              <a:t>It’s still very basic</a:t>
            </a:r>
            <a:r>
              <a:rPr lang="en-US" baseline="0" dirty="0" smtClean="0"/>
              <a:t> and needs work</a:t>
            </a:r>
            <a:endParaRPr lang="en-US" dirty="0" smtClean="0"/>
          </a:p>
          <a:p>
            <a:r>
              <a:rPr lang="en-US" dirty="0" smtClean="0"/>
              <a:t>Well-known</a:t>
            </a:r>
            <a:r>
              <a:rPr lang="en-US" baseline="0" dirty="0" smtClean="0"/>
              <a:t> tools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r>
              <a:rPr lang="en-US" dirty="0" smtClean="0"/>
              <a:t>	code hosting</a:t>
            </a:r>
          </a:p>
          <a:p>
            <a:r>
              <a:rPr lang="en-US" dirty="0" smtClean="0"/>
              <a:t>	issue tracking</a:t>
            </a:r>
          </a:p>
          <a:p>
            <a:r>
              <a:rPr lang="en-US" dirty="0" smtClean="0"/>
              <a:t>Jenkins:</a:t>
            </a:r>
          </a:p>
          <a:p>
            <a:r>
              <a:rPr lang="en-US" dirty="0" smtClean="0"/>
              <a:t>	build and test</a:t>
            </a:r>
            <a:endParaRPr lang="en-US" baseline="0" dirty="0" smtClean="0"/>
          </a:p>
          <a:p>
            <a:r>
              <a:rPr lang="en-US" baseline="0" dirty="0" smtClean="0"/>
              <a:t>	</a:t>
            </a:r>
            <a:r>
              <a:rPr lang="en-US" dirty="0" smtClean="0"/>
              <a:t>self-managed, hosted on Rackspace Cloud Servers</a:t>
            </a:r>
          </a:p>
          <a:p>
            <a:r>
              <a:rPr lang="en-US" dirty="0" smtClean="0"/>
              <a:t>	plug-ins for </a:t>
            </a:r>
            <a:r>
              <a:rPr lang="en-US" dirty="0" err="1" smtClean="0"/>
              <a:t>GitHub</a:t>
            </a:r>
            <a:r>
              <a:rPr lang="en-US" baseline="0" dirty="0" smtClean="0"/>
              <a:t> integration</a:t>
            </a:r>
            <a:endParaRPr lang="en-US" dirty="0" smtClean="0"/>
          </a:p>
          <a:p>
            <a:r>
              <a:rPr lang="en-US" dirty="0" smtClean="0"/>
              <a:t>LXC:</a:t>
            </a:r>
          </a:p>
          <a:p>
            <a:r>
              <a:rPr lang="en-US" dirty="0" smtClean="0"/>
              <a:t>	provides</a:t>
            </a:r>
            <a:r>
              <a:rPr lang="en-US" baseline="0" dirty="0" smtClean="0"/>
              <a:t> </a:t>
            </a:r>
            <a:r>
              <a:rPr lang="en-US" dirty="0" smtClean="0"/>
              <a:t>clean build environments and encapsulation </a:t>
            </a:r>
          </a:p>
          <a:p>
            <a:r>
              <a:rPr lang="en-US" dirty="0" smtClean="0"/>
              <a:t>	could</a:t>
            </a:r>
            <a:r>
              <a:rPr lang="en-US" baseline="0" dirty="0" smtClean="0"/>
              <a:t> be replaced with something else (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, Cloud Servers, etc.)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4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</a:p>
          <a:p>
            <a:endParaRPr lang="en-US" dirty="0" smtClean="0"/>
          </a:p>
          <a:p>
            <a:r>
              <a:rPr lang="en-US" dirty="0" smtClean="0"/>
              <a:t>Continuous integration / test / packaging</a:t>
            </a:r>
          </a:p>
          <a:p>
            <a:r>
              <a:rPr lang="en-US" dirty="0" smtClean="0"/>
              <a:t>CI on pull requests</a:t>
            </a:r>
          </a:p>
          <a:p>
            <a:r>
              <a:rPr lang="en-US" dirty="0" smtClean="0"/>
              <a:t>Topic branches</a:t>
            </a:r>
          </a:p>
          <a:p>
            <a:r>
              <a:rPr lang="en-US" dirty="0" smtClean="0">
                <a:sym typeface="Wingdings"/>
              </a:rPr>
              <a:t>Code reviews?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Actually do</a:t>
            </a:r>
            <a:r>
              <a:rPr lang="en-US" baseline="0" dirty="0" smtClean="0">
                <a:sym typeface="Wingdings"/>
              </a:rPr>
              <a:t> a fork/topic branch demo -&gt; editing README</a:t>
            </a:r>
          </a:p>
          <a:p>
            <a:r>
              <a:rPr lang="en-US" baseline="0" dirty="0" smtClean="0">
                <a:sym typeface="Wingdings"/>
              </a:rPr>
              <a:t>	master</a:t>
            </a:r>
          </a:p>
          <a:p>
            <a:r>
              <a:rPr lang="en-US" baseline="0" dirty="0" smtClean="0">
                <a:sym typeface="Wingdings"/>
              </a:rPr>
              <a:t>	topic branch</a:t>
            </a:r>
          </a:p>
          <a:p>
            <a:r>
              <a:rPr lang="en-US" baseline="0" dirty="0" smtClean="0">
                <a:sym typeface="Wingdings"/>
              </a:rPr>
              <a:t>	pull request</a:t>
            </a:r>
            <a:endParaRPr lang="en-US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6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Pull</a:t>
            </a:r>
            <a:r>
              <a:rPr lang="en-US" baseline="0" dirty="0" smtClean="0"/>
              <a:t> requests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Better Jenkins +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integration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Automatic build / test on pull requests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Jenkins</a:t>
            </a:r>
            <a:r>
              <a:rPr lang="en-US" baseline="0" dirty="0" smtClean="0"/>
              <a:t> plug-ins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contribute</a:t>
            </a:r>
          </a:p>
          <a:p>
            <a:r>
              <a:rPr lang="en-US" dirty="0" smtClean="0"/>
              <a:t>	Scratching</a:t>
            </a:r>
            <a:r>
              <a:rPr lang="en-US" baseline="0" dirty="0" smtClean="0"/>
              <a:t> your own itch -&gt; My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 contributions (bugs I found)</a:t>
            </a:r>
          </a:p>
          <a:p>
            <a:r>
              <a:rPr lang="en-US" baseline="0" dirty="0" smtClean="0"/>
              <a:t>	CLA, copyright, committers, contributor whitelist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Commit message template</a:t>
            </a:r>
          </a:p>
          <a:p>
            <a:pPr lvl="1"/>
            <a:r>
              <a:rPr lang="en-US" dirty="0" smtClean="0"/>
              <a:t>Feeds release notes</a:t>
            </a:r>
          </a:p>
          <a:p>
            <a:pPr lvl="1"/>
            <a:r>
              <a:rPr lang="en-US" dirty="0" smtClean="0"/>
              <a:t>Optional: </a:t>
            </a:r>
            <a:r>
              <a:rPr lang="en-US" dirty="0" err="1" smtClean="0"/>
              <a:t>Github</a:t>
            </a:r>
            <a:r>
              <a:rPr lang="en-US" dirty="0" smtClean="0"/>
              <a:t> issue link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Naming conventions for packages / repos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05AF7-2181-5644-8D44-07249867CC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4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16, 2014</a:t>
            </a:fld>
            <a:endParaRPr lang="en-US" dirty="0"/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9" name="Picture 1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20" name="Picture 19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2743200" cy="946926"/>
          </a:xfrm>
        </p:spPr>
        <p:txBody>
          <a:bodyPr>
            <a:spAutoFit/>
          </a:bodyPr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>
            <a:spAutoFit/>
          </a:bodyPr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8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9" name="Picture 8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2743200" cy="670953"/>
          </a:xfrm>
        </p:spPr>
        <p:txBody>
          <a:bodyPr anchor="t" anchorCtr="0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566928"/>
            <a:ext cx="512064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608"/>
            <a:ext cx="2743200" cy="19749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3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67736"/>
            <a:ext cx="6400800" cy="282129"/>
          </a:xfrm>
        </p:spPr>
        <p:txBody>
          <a:bodyPr anchor="t" anchorCtr="0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566928"/>
            <a:ext cx="64008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615504"/>
            <a:ext cx="6400800" cy="197490"/>
          </a:xfrm>
        </p:spPr>
        <p:txBody>
          <a:bodyPr anchor="t" anchorCtr="0">
            <a:sp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726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327647"/>
            <a:ext cx="6400800" cy="7315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1500" y="3023478"/>
            <a:ext cx="8001000" cy="253916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Here to Customize This Message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baseline="0" smtClean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</a:t>
            </a:r>
            <a:r>
              <a:rPr lang="en-US" sz="500" b="0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OTHER COUNTRIES.    |    </a:t>
            </a:r>
            <a:r>
              <a:rPr lang="en-US" sz="500" b="1" i="0" kern="100" cap="none" spc="20" baseline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7" name="Picture 16" descr="thankyou-white.png"/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18" name="Picture 17" descr="logo-white-large-300.png"/>
          <p:cNvPicPr>
            <a:picLocks noChangeAspect="1"/>
          </p:cNvPicPr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2653" y="4709277"/>
            <a:ext cx="2578694" cy="725448"/>
          </a:xfrm>
          <a:prstGeom prst="rect">
            <a:avLst/>
          </a:prstGeom>
        </p:spPr>
      </p:pic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092200" y="5723167"/>
            <a:ext cx="6959600" cy="294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marL="0" marR="0" indent="0" algn="ctr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baseline="0" dirty="0" smtClean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1500" y="6426066"/>
            <a:ext cx="8001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4" name="Picture 13" descr="thankyou-white.png"/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3564" y="2345857"/>
            <a:ext cx="5156872" cy="640037"/>
          </a:xfrm>
          <a:prstGeom prst="rect">
            <a:avLst/>
          </a:prstGeom>
        </p:spPr>
      </p:pic>
      <p:pic>
        <p:nvPicPr>
          <p:cNvPr id="20" name="Picture 19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74772" y="4424354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3607" y="457201"/>
            <a:ext cx="423193" cy="5437340"/>
          </a:xfrm>
        </p:spPr>
        <p:txBody>
          <a:bodyPr vert="eaVert" wrap="square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7515010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0" name="Picture 9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472" y="6314461"/>
            <a:ext cx="4626864" cy="126958"/>
          </a:xfr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4700016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16, 2014</a:t>
            </a:fld>
            <a:endParaRPr lang="en-US"/>
          </a:p>
        </p:txBody>
      </p:sp>
      <p:pic>
        <p:nvPicPr>
          <p:cNvPr id="14" name="Picture 13" descr="Rackspace_Cloud_Company_Logo_rev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2872" y="5644286"/>
            <a:ext cx="3182119" cy="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8" name="Picture 7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040" y="274320"/>
            <a:ext cx="8229600" cy="5233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7x10-dynamic_lines-3blur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fanatiguy-bigger1.png"/>
          <p:cNvPicPr>
            <a:picLocks noChangeAspect="1"/>
          </p:cNvPicPr>
          <p:nvPr userDrawn="1"/>
        </p:nvPicPr>
        <p:blipFill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pic>
        <p:nvPicPr>
          <p:cNvPr id="7" name="Picture 6" descr="7x10-dynamic_lines-3blur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 descr="fanatiguy-bigger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71" y="457"/>
            <a:ext cx="8814229" cy="68575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6072" y="3563074"/>
            <a:ext cx="8001000" cy="19749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prstClr val="white"/>
                </a:solidFill>
                <a:latin typeface="+mj-lt"/>
              </a:rPr>
              <a:t>Presented by: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072" y="6314461"/>
            <a:ext cx="7827264" cy="126958"/>
          </a:xfr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318504"/>
            <a:ext cx="182880" cy="118872"/>
          </a:xfrm>
          <a:noFill/>
        </p:spPr>
        <p:txBody>
          <a:bodyPr/>
          <a:lstStyle>
            <a:lvl1pPr>
              <a:lnSpc>
                <a:spcPct val="90000"/>
              </a:lnSpc>
              <a:defRPr sz="900" b="0" i="0"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3859209"/>
            <a:ext cx="2133600" cy="1692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defRPr sz="120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FFFBEDE2-7F10-0A49-9800-B0198DB4B46B}" type="datetime4">
              <a:rPr lang="en-US" smtClean="0"/>
              <a:pPr/>
              <a:t>January 16,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9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0" name="Picture 9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shadow-divider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0490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7x10-dynamic_lines-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7x10-dynamic_lines-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798064"/>
            <a:ext cx="8001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566160"/>
            <a:ext cx="8001000" cy="310341"/>
          </a:xfrm>
        </p:spPr>
        <p:txBody>
          <a:bodyPr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>
            <a:lvl1pPr>
              <a:defRPr>
                <a:solidFill>
                  <a:srgbClr val="920000"/>
                </a:solidFill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endParaRPr lang="en-US" sz="500" b="1" i="0" kern="100" cap="none" spc="20" baseline="0" dirty="0">
              <a:solidFill>
                <a:schemeClr val="bg2"/>
              </a:solidFill>
              <a:latin typeface="+mn-lt"/>
              <a:cs typeface="Helvetica"/>
            </a:endParaRPr>
          </a:p>
        </p:txBody>
      </p:sp>
      <p:pic>
        <p:nvPicPr>
          <p:cNvPr id="12" name="Picture 11" descr="Rackspace_Cloud_Company_Logo_rev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873" y="6246564"/>
            <a:ext cx="1163828" cy="3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1" name="Picture 10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4" name="Picture 13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 anchorCtr="0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>
            <a:spAutoFit/>
          </a:bodyPr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754880" y="1645920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5" name="Picture 14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6" name="Picture 15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9228" y="6426066"/>
            <a:ext cx="6400801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600"/>
              </a:lnSpc>
            </a:pP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b="0" i="0" kern="100" cap="none" spc="20" baseline="0" dirty="0" smtClean="0">
                <a:solidFill>
                  <a:srgbClr val="777777"/>
                </a:solidFill>
                <a:latin typeface="+mn-lt"/>
                <a:cs typeface="Helvetica"/>
              </a:rPr>
              <a:t>    </a:t>
            </a:r>
            <a:endParaRPr lang="en-US" sz="500" b="1" i="0" kern="100" cap="none" spc="20" baseline="0" dirty="0">
              <a:solidFill>
                <a:srgbClr val="777777"/>
              </a:solidFill>
              <a:latin typeface="+mn-lt"/>
              <a:cs typeface="Helvetica"/>
            </a:endParaRPr>
          </a:p>
        </p:txBody>
      </p:sp>
      <p:pic>
        <p:nvPicPr>
          <p:cNvPr id="13" name="Picture 12" descr="shadow-divid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658" y="1274414"/>
            <a:ext cx="8460684" cy="103625"/>
          </a:xfrm>
          <a:prstGeom prst="rect">
            <a:avLst/>
          </a:prstGeom>
        </p:spPr>
      </p:pic>
      <p:pic>
        <p:nvPicPr>
          <p:cNvPr id="15" name="Picture 14" descr="Rackspace_Cloud_Company_Logo_blk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226628"/>
            <a:ext cx="1130372" cy="3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5920"/>
            <a:ext cx="8229600" cy="130587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680" y="6327647"/>
            <a:ext cx="6400800" cy="7315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90000"/>
              </a:lnSpc>
              <a:defRPr sz="600" b="1" i="0" kern="600" cap="all" spc="30">
                <a:solidFill>
                  <a:schemeClr val="tx1">
                    <a:tint val="75000"/>
                  </a:schemeClr>
                </a:solidFill>
                <a:latin typeface="+mn-lt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3920" y="6318504"/>
            <a:ext cx="18288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33" r:id="rId3"/>
    <p:sldLayoutId id="2147483715" r:id="rId4"/>
    <p:sldLayoutId id="2147483716" r:id="rId5"/>
    <p:sldLayoutId id="2147483717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2" r:id="rId19"/>
    <p:sldLayoutId id="2147483736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000" b="1" i="0" kern="800" baseline="0">
          <a:solidFill>
            <a:srgbClr val="C40022"/>
          </a:solidFill>
          <a:latin typeface="+mj-lt"/>
          <a:ea typeface="+mj-ea"/>
          <a:cs typeface="Arial"/>
        </a:defRPr>
      </a:lvl1pPr>
    </p:titleStyle>
    <p:bodyStyle>
      <a:lvl1pPr marL="164592" indent="-164592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800" kern="800" baseline="0">
          <a:solidFill>
            <a:srgbClr val="282828"/>
          </a:solidFill>
          <a:latin typeface="+mn-lt"/>
          <a:ea typeface="+mn-ea"/>
          <a:cs typeface="Arial"/>
        </a:defRPr>
      </a:lvl1pPr>
      <a:lvl2pPr marL="384048" indent="-182880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500" kern="800" baseline="0">
          <a:solidFill>
            <a:srgbClr val="282828"/>
          </a:solidFill>
          <a:latin typeface="+mn-lt"/>
          <a:ea typeface="+mn-ea"/>
          <a:cs typeface="Arial"/>
        </a:defRPr>
      </a:lvl2pPr>
      <a:lvl3pPr marL="52120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•"/>
        <a:defRPr sz="1300" kern="800" baseline="0">
          <a:solidFill>
            <a:srgbClr val="282828"/>
          </a:solidFill>
          <a:latin typeface="+mn-lt"/>
          <a:ea typeface="+mn-ea"/>
          <a:cs typeface="Arial"/>
        </a:defRPr>
      </a:lvl3pPr>
      <a:lvl4pPr marL="658368" indent="-128016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–"/>
        <a:defRPr sz="1000" kern="800" baseline="0">
          <a:solidFill>
            <a:srgbClr val="282828"/>
          </a:solidFill>
          <a:latin typeface="+mn-lt"/>
          <a:ea typeface="+mn-ea"/>
          <a:cs typeface="Arial"/>
        </a:defRPr>
      </a:lvl4pPr>
      <a:lvl5pPr marL="758952" indent="-109728" algn="l" defTabSz="457200" rtl="0" eaLnBrk="1" latinLnBrk="0" hangingPunct="1">
        <a:lnSpc>
          <a:spcPct val="90000"/>
        </a:lnSpc>
        <a:spcBef>
          <a:spcPts val="200"/>
        </a:spcBef>
        <a:spcAft>
          <a:spcPts val="600"/>
        </a:spcAft>
        <a:buFont typeface="Arial"/>
        <a:buChar char="»"/>
        <a:defRPr sz="850" kern="800" baseline="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jenkins-ci.org/download/attachments/2916393/logo.png" TargetMode="External"/><Relationship Id="rId4" Type="http://schemas.openxmlformats.org/officeDocument/2006/relationships/hyperlink" Target="https://github.com/logos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Enabling </a:t>
            </a:r>
            <a:r>
              <a:rPr lang="en-US" dirty="0" err="1" smtClean="0"/>
              <a:t>ZeroVM</a:t>
            </a:r>
            <a:r>
              <a:rPr lang="en-US" dirty="0" smtClean="0"/>
              <a:t> application developers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576072" y="759733"/>
            <a:ext cx="8001000" cy="1369606"/>
          </a:xfrm>
        </p:spPr>
        <p:txBody>
          <a:bodyPr/>
          <a:lstStyle/>
          <a:p>
            <a:pPr algn="ctr"/>
            <a:r>
              <a:rPr lang="en-US" dirty="0" err="1" smtClean="0"/>
              <a:t>ZeroVM</a:t>
            </a:r>
            <a:r>
              <a:rPr lang="en-US" dirty="0" smtClean="0"/>
              <a:t> Packaging &amp; Continuous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1661481"/>
          </a:xfrm>
        </p:spPr>
        <p:txBody>
          <a:bodyPr/>
          <a:lstStyle/>
          <a:p>
            <a:r>
              <a:rPr lang="en-US" dirty="0">
                <a:sym typeface="Wingdings"/>
              </a:rPr>
              <a:t>@</a:t>
            </a:r>
            <a:r>
              <a:rPr lang="en-US" dirty="0" err="1" smtClean="0">
                <a:sym typeface="Wingdings"/>
              </a:rPr>
              <a:t>larsbutler</a:t>
            </a:r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larsbutler</a:t>
            </a:r>
            <a:endParaRPr lang="en-US" dirty="0" smtClean="0"/>
          </a:p>
          <a:p>
            <a:r>
              <a:rPr lang="en-US" dirty="0" err="1" smtClean="0"/>
              <a:t>larsbutler</a:t>
            </a:r>
            <a:r>
              <a:rPr lang="en-US" dirty="0" smtClean="0"/>
              <a:t> on </a:t>
            </a:r>
            <a:r>
              <a:rPr lang="en-US" dirty="0" err="1" smtClean="0"/>
              <a:t>irc.freenode.net</a:t>
            </a:r>
            <a:endParaRPr lang="en-US" dirty="0" smtClean="0"/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Joined Rackspace / </a:t>
            </a:r>
            <a:r>
              <a:rPr lang="en-US" dirty="0" err="1" smtClean="0">
                <a:sym typeface="Wingdings"/>
              </a:rPr>
              <a:t>ZeroVM</a:t>
            </a:r>
            <a:r>
              <a:rPr lang="en-US" dirty="0" smtClean="0">
                <a:sym typeface="Wingdings"/>
              </a:rPr>
              <a:t> in October 2013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539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want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" y="5805264"/>
            <a:ext cx="296267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854885"/>
            <a:ext cx="5122912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100" dirty="0">
                <a:latin typeface="Helvetica"/>
                <a:cs typeface="Helvetica"/>
              </a:rPr>
              <a:t>Image: http://i1.kym-cdn.com/photos/images/newsfeed/000/234/765/b7e.jpg</a:t>
            </a:r>
            <a:endParaRPr lang="en-US" sz="1100" dirty="0" smtClean="0"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560838"/>
            <a:ext cx="5842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9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365263"/>
          </a:xfrm>
        </p:spPr>
        <p:txBody>
          <a:bodyPr/>
          <a:lstStyle/>
          <a:p>
            <a:r>
              <a:rPr lang="en-US" dirty="0" smtClean="0"/>
              <a:t>Provide “stable” and “latest” packages</a:t>
            </a:r>
          </a:p>
          <a:p>
            <a:r>
              <a:rPr lang="en-US" dirty="0" smtClean="0"/>
              <a:t>deb and rpm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openSUSE</a:t>
            </a:r>
            <a:r>
              <a:rPr lang="en-US" dirty="0" smtClean="0"/>
              <a:t> Build Service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build.opensuse.org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Release notes</a:t>
            </a:r>
          </a:p>
          <a:p>
            <a:r>
              <a:rPr lang="en-US" dirty="0" smtClean="0"/>
              <a:t>Quality &amp; stability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5431730"/>
            <a:ext cx="8229600" cy="1625573"/>
          </a:xfrm>
        </p:spPr>
        <p:txBody>
          <a:bodyPr/>
          <a:lstStyle/>
          <a:p>
            <a:pPr marL="0" indent="0">
              <a:buNone/>
            </a:pPr>
            <a:r>
              <a:rPr lang="en-US" sz="1100" dirty="0" smtClean="0"/>
              <a:t>Images:</a:t>
            </a:r>
          </a:p>
          <a:p>
            <a:pPr marL="0" indent="0">
              <a:buNone/>
            </a:pPr>
            <a:r>
              <a:rPr lang="en-US" sz="1100" dirty="0">
                <a:hlinkClick r:id="rId3"/>
              </a:rPr>
              <a:t>https://wiki.jenkins-ci.org/download/attachments/2916393/</a:t>
            </a:r>
            <a:r>
              <a:rPr lang="en-US" sz="1100" dirty="0" smtClean="0">
                <a:hlinkClick r:id="rId3"/>
              </a:rPr>
              <a:t>logo.png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>
                <a:hlinkClick r:id="rId4"/>
              </a:rPr>
              <a:t>https://github.com/</a:t>
            </a:r>
            <a:r>
              <a:rPr lang="en-US" sz="1100" dirty="0" smtClean="0">
                <a:hlinkClick r:id="rId4"/>
              </a:rPr>
              <a:t>logos</a:t>
            </a:r>
            <a:endParaRPr lang="en-US" sz="1100" dirty="0" smtClean="0"/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Octoca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2044126"/>
            <a:ext cx="1732037" cy="14397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036" y="2067077"/>
            <a:ext cx="1023862" cy="14168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1352" y="2394857"/>
            <a:ext cx="55668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352" y="2394857"/>
            <a:ext cx="556684" cy="6771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Helvetica"/>
                <a:cs typeface="Helvetica"/>
              </a:rPr>
              <a:t>+</a:t>
            </a:r>
            <a:endParaRPr lang="en-US" sz="4400" dirty="0" smtClean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8037" y="2426304"/>
            <a:ext cx="556684" cy="6771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dirty="0" smtClean="0">
                <a:latin typeface="Helvetica"/>
                <a:cs typeface="Helvetica"/>
              </a:rPr>
              <a:t>+</a:t>
            </a:r>
            <a:endParaRPr lang="en-US" sz="4400" dirty="0" smtClean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2627" y="2524145"/>
            <a:ext cx="1291772" cy="61555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dirty="0" smtClean="0">
                <a:latin typeface="Helvetica"/>
                <a:cs typeface="Helvetica"/>
              </a:rPr>
              <a:t>LXC</a:t>
            </a:r>
            <a:endParaRPr lang="en-US" sz="400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5318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43829" y="1923142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master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43829" y="4712305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CI build / test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0152" y="3938210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ull request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0152" y="2697237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t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opic branch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1" y="3938210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c</a:t>
            </a:r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ode review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1" y="2697237"/>
            <a:ext cx="933751" cy="488647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merge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3568" y="2167465"/>
            <a:ext cx="933751" cy="48864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rPr>
              <a:t>publish package</a:t>
            </a:r>
            <a:endParaRPr lang="en-US" sz="1400" dirty="0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cxnSp>
        <p:nvCxnSpPr>
          <p:cNvPr id="16" name="Curved Connector 15"/>
          <p:cNvCxnSpPr>
            <a:stCxn id="6" idx="3"/>
            <a:endCxn id="9" idx="0"/>
          </p:cNvCxnSpPr>
          <p:nvPr/>
        </p:nvCxnSpPr>
        <p:spPr>
          <a:xfrm>
            <a:off x="5077580" y="2167466"/>
            <a:ext cx="1329448" cy="52977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8" idx="0"/>
          </p:cNvCxnSpPr>
          <p:nvPr/>
        </p:nvCxnSpPr>
        <p:spPr>
          <a:xfrm rot="5400000">
            <a:off x="6030865" y="3562047"/>
            <a:ext cx="752326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2"/>
            <a:endCxn id="7" idx="3"/>
          </p:cNvCxnSpPr>
          <p:nvPr/>
        </p:nvCxnSpPr>
        <p:spPr>
          <a:xfrm rot="5400000">
            <a:off x="5477418" y="4027019"/>
            <a:ext cx="529772" cy="1329448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" idx="1"/>
            <a:endCxn id="10" idx="2"/>
          </p:cNvCxnSpPr>
          <p:nvPr/>
        </p:nvCxnSpPr>
        <p:spPr>
          <a:xfrm rot="10800000">
            <a:off x="2752877" y="4426857"/>
            <a:ext cx="1390952" cy="529772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0" idx="0"/>
            <a:endCxn id="11" idx="2"/>
          </p:cNvCxnSpPr>
          <p:nvPr/>
        </p:nvCxnSpPr>
        <p:spPr>
          <a:xfrm rot="5400000" flipH="1" flipV="1">
            <a:off x="2376714" y="3562047"/>
            <a:ext cx="752326" cy="12700"/>
          </a:xfrm>
          <a:prstGeom prst="curvedConnector3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0"/>
            <a:endCxn id="6" idx="1"/>
          </p:cNvCxnSpPr>
          <p:nvPr/>
        </p:nvCxnSpPr>
        <p:spPr>
          <a:xfrm rot="5400000" flipH="1" flipV="1">
            <a:off x="3183468" y="1736876"/>
            <a:ext cx="529771" cy="1390952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0"/>
            <a:endCxn id="13" idx="3"/>
          </p:cNvCxnSpPr>
          <p:nvPr/>
        </p:nvCxnSpPr>
        <p:spPr>
          <a:xfrm rot="16200000" flipV="1">
            <a:off x="2042374" y="1986734"/>
            <a:ext cx="285448" cy="1135558"/>
          </a:xfrm>
          <a:prstGeom prst="curvedConnector2">
            <a:avLst/>
          </a:prstGeom>
          <a:ln>
            <a:solidFill>
              <a:srgbClr val="3333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7584" y="2852936"/>
            <a:ext cx="78973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1800"/>
              </a:spcAft>
            </a:pPr>
            <a:endParaRPr lang="en-US" dirty="0" err="1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1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2717154"/>
          </a:xfrm>
        </p:spPr>
        <p:txBody>
          <a:bodyPr/>
          <a:lstStyle/>
          <a:p>
            <a:r>
              <a:rPr lang="en-US" dirty="0"/>
              <a:t>Pull requests as part of </a:t>
            </a:r>
            <a:r>
              <a:rPr lang="en-US" dirty="0" smtClean="0"/>
              <a:t>workflow (core team)</a:t>
            </a:r>
            <a:endParaRPr lang="en-US" dirty="0"/>
          </a:p>
          <a:p>
            <a:r>
              <a:rPr lang="en-US" dirty="0" smtClean="0"/>
              <a:t>Better Jenkins </a:t>
            </a:r>
            <a:r>
              <a:rPr lang="en-US" dirty="0"/>
              <a:t>+ </a:t>
            </a:r>
            <a:r>
              <a:rPr lang="en-US" dirty="0" err="1" smtClean="0"/>
              <a:t>GitHub</a:t>
            </a:r>
            <a:r>
              <a:rPr lang="en-US" dirty="0" smtClean="0"/>
              <a:t> integration</a:t>
            </a:r>
          </a:p>
          <a:p>
            <a:r>
              <a:rPr lang="en-US" dirty="0"/>
              <a:t>How to </a:t>
            </a:r>
            <a:r>
              <a:rPr lang="en-US" dirty="0" smtClean="0"/>
              <a:t>contribute</a:t>
            </a:r>
            <a:endParaRPr lang="en-US" dirty="0"/>
          </a:p>
          <a:p>
            <a:r>
              <a:rPr lang="en-US" dirty="0" smtClean="0"/>
              <a:t>Commit </a:t>
            </a:r>
            <a:r>
              <a:rPr lang="en-US" dirty="0"/>
              <a:t>message template</a:t>
            </a:r>
          </a:p>
          <a:p>
            <a:r>
              <a:rPr lang="en-US" dirty="0" smtClean="0"/>
              <a:t>Packages for </a:t>
            </a:r>
            <a:r>
              <a:rPr lang="en-US" dirty="0" err="1" smtClean="0"/>
              <a:t>zpython</a:t>
            </a:r>
            <a:r>
              <a:rPr lang="en-US" dirty="0" smtClean="0"/>
              <a:t> + lib dependencies</a:t>
            </a:r>
          </a:p>
          <a:p>
            <a:r>
              <a:rPr lang="en-US" dirty="0" smtClean="0"/>
              <a:t>Naming conventions for packages / repos</a:t>
            </a:r>
          </a:p>
          <a:p>
            <a:pPr lvl="1"/>
            <a:r>
              <a:rPr lang="en-US" dirty="0" err="1" smtClean="0"/>
              <a:t>zvm</a:t>
            </a:r>
            <a:r>
              <a:rPr lang="en-US" dirty="0" smtClean="0"/>
              <a:t>-* ?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308D7-9E65-0248-B131-BDA2090177F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99792" y="3057927"/>
            <a:ext cx="374441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 smtClean="0">
                <a:latin typeface="Helvetica"/>
                <a:cs typeface="Helvetica"/>
              </a:rPr>
              <a:t>Feedback</a:t>
            </a: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3781202"/>
      </p:ext>
    </p:extLst>
  </p:cSld>
  <p:clrMapOvr>
    <a:masterClrMapping/>
  </p:clrMapOvr>
</p:sld>
</file>

<file path=ppt/theme/theme1.xml><?xml version="1.0" encoding="utf-8"?>
<a:theme xmlns:a="http://schemas.openxmlformats.org/drawingml/2006/main" name="201308 RAX Template 2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201308 RAX Template 2</Template>
  <TotalTime>1386</TotalTime>
  <Words>292</Words>
  <Application>Microsoft Macintosh PowerPoint</Application>
  <PresentationFormat>On-screen Show (4:3)</PresentationFormat>
  <Paragraphs>116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201308 RAX Template 2</vt:lpstr>
      <vt:lpstr>ZeroVM Packaging &amp; Continuous Integration</vt:lpstr>
      <vt:lpstr>Who is this guy?</vt:lpstr>
      <vt:lpstr>Do not want</vt:lpstr>
      <vt:lpstr>Want</vt:lpstr>
      <vt:lpstr>Infrastructure</vt:lpstr>
      <vt:lpstr>Workflow</vt:lpstr>
      <vt:lpstr>// TODO:</vt:lpstr>
      <vt:lpstr>PowerPoint Presentation</vt:lpstr>
    </vt:vector>
  </TitlesOfParts>
  <Company>Rackspace Hosting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Fosker</dc:creator>
  <cp:lastModifiedBy>Lars Butler</cp:lastModifiedBy>
  <cp:revision>58</cp:revision>
  <dcterms:created xsi:type="dcterms:W3CDTF">2013-09-10T12:30:31Z</dcterms:created>
  <dcterms:modified xsi:type="dcterms:W3CDTF">2014-01-17T17:01:21Z</dcterms:modified>
</cp:coreProperties>
</file>