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40520" y="21870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85136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4052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1800" y="1828800"/>
            <a:ext cx="858960" cy="68544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1800" y="1828800"/>
            <a:ext cx="858960" cy="685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40520" y="1828800"/>
            <a:ext cx="8021880" cy="68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49520" y="118800"/>
            <a:ext cx="8012880" cy="758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4052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40520" y="1828800"/>
            <a:ext cx="8021880" cy="68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85136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40520" y="21870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40520" y="21870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5136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4052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1800" y="1828800"/>
            <a:ext cx="858960" cy="685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1800" y="1828800"/>
            <a:ext cx="858960" cy="685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40520" y="1828800"/>
            <a:ext cx="8021880" cy="68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49520" y="118800"/>
            <a:ext cx="8012880" cy="758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74052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85136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740520" y="21870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740520" y="21870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85136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74052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1800" y="1828800"/>
            <a:ext cx="858960" cy="68544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1800" y="1828800"/>
            <a:ext cx="858960" cy="685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49520" y="118800"/>
            <a:ext cx="8012880" cy="758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052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685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851360" y="21870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9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4052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51360" y="1828800"/>
            <a:ext cx="391464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40520" y="2187000"/>
            <a:ext cx="8021880" cy="326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2920" cy="513432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0" y="5128200"/>
            <a:ext cx="9142920" cy="4464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040"/>
            <a:ext cx="9142920" cy="4464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0" y="0"/>
            <a:ext cx="9142920" cy="143280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436040"/>
            <a:ext cx="9143640" cy="4536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79" name="CustomShape 2"/>
          <p:cNvSpPr/>
          <p:nvPr/>
        </p:nvSpPr>
        <p:spPr>
          <a:xfrm>
            <a:off x="0" y="0"/>
            <a:ext cx="9143640" cy="143352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80" name="CustomShape 3"/>
          <p:cNvSpPr/>
          <p:nvPr/>
        </p:nvSpPr>
        <p:spPr>
          <a:xfrm>
            <a:off x="0" y="0"/>
            <a:ext cx="9143640" cy="2602080"/>
          </a:xfrm>
          <a:prstGeom prst="rect">
            <a:avLst/>
          </a:prstGeom>
          <a:solidFill>
            <a:srgbClr val="000000"/>
          </a:solidFill>
          <a:ln w="47880">
            <a:noFill/>
          </a:ln>
        </p:spPr>
      </p:sp>
      <p:sp>
        <p:nvSpPr>
          <p:cNvPr id="81" name="CustomShape 4"/>
          <p:cNvSpPr/>
          <p:nvPr/>
        </p:nvSpPr>
        <p:spPr>
          <a:xfrm>
            <a:off x="0" y="2602440"/>
            <a:ext cx="9143640" cy="45360"/>
          </a:xfrm>
          <a:prstGeom prst="rect">
            <a:avLst/>
          </a:prstGeom>
          <a:solidFill>
            <a:srgbClr val="ffffff"/>
          </a:solidFill>
          <a:ln w="47880">
            <a:noFill/>
          </a:ln>
        </p:spPr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749520" y="118800"/>
            <a:ext cx="8012880" cy="163656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US" sz="4700">
                <a:solidFill>
                  <a:srgbClr val="f0ad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146160" rIns="4572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mbr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ambr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mbr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ffffff"/>
                </a:solidFill>
                <a:latin typeface="Cambr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mbr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ffffff"/>
                </a:solidFill>
                <a:latin typeface="Cambr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mbria"/>
              </a:rPr>
              <a:t>Seventh Outline LevelClick to edit Master text styles</a:t>
            </a:r>
            <a:endParaRPr/>
          </a:p>
        </p:txBody>
      </p:sp>
      <p:sp>
        <p:nvSpPr>
          <p:cNvPr id="84" name="PlaceHolder 7"/>
          <p:cNvSpPr>
            <a:spLocks noGrp="1"/>
          </p:cNvSpPr>
          <p:nvPr>
            <p:ph type="dt"/>
          </p:nvPr>
        </p:nvSpPr>
        <p:spPr>
          <a:xfrm>
            <a:off x="456840" y="6477120"/>
            <a:ext cx="2133360" cy="273960"/>
          </a:xfrm>
          <a:prstGeom prst="rect">
            <a:avLst/>
          </a:prstGeom>
        </p:spPr>
        <p:txBody>
          <a:bodyPr lIns="109800" rIns="45720" tIns="45000" bIns="0" anchor="b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mbria"/>
              </a:rPr>
              <a:t>10/25/17</a:t>
            </a:r>
            <a:endParaRPr/>
          </a:p>
        </p:txBody>
      </p:sp>
      <p:sp>
        <p:nvSpPr>
          <p:cNvPr id="85" name="PlaceHolder 8"/>
          <p:cNvSpPr>
            <a:spLocks noGrp="1"/>
          </p:cNvSpPr>
          <p:nvPr>
            <p:ph type="ftr"/>
          </p:nvPr>
        </p:nvSpPr>
        <p:spPr>
          <a:xfrm>
            <a:off x="2640240" y="6477120"/>
            <a:ext cx="5507280" cy="273960"/>
          </a:xfrm>
          <a:prstGeom prst="rect">
            <a:avLst/>
          </a:prstGeom>
        </p:spPr>
        <p:txBody>
          <a:bodyPr lIns="45720" rIns="45720" tIns="45000" bIns="0" anchor="b"/>
          <a:p>
            <a:endParaRPr/>
          </a:p>
        </p:txBody>
      </p:sp>
      <p:sp>
        <p:nvSpPr>
          <p:cNvPr id="86" name="PlaceHolder 9"/>
          <p:cNvSpPr>
            <a:spLocks noGrp="1"/>
          </p:cNvSpPr>
          <p:nvPr>
            <p:ph type="sldNum"/>
          </p:nvPr>
        </p:nvSpPr>
        <p:spPr>
          <a:xfrm>
            <a:off x="8204400" y="6477120"/>
            <a:ext cx="733680" cy="273960"/>
          </a:xfrm>
          <a:prstGeom prst="rect">
            <a:avLst/>
          </a:prstGeom>
        </p:spPr>
        <p:txBody>
          <a:bodyPr lIns="90000" rIns="90000" tIns="45000" bIns="0" anchor="b"/>
          <a:p>
            <a:pPr algn="r">
              <a:lnSpc>
                <a:spcPct val="100000"/>
              </a:lnSpc>
            </a:pPr>
            <a:fld id="{1D21DE64-495A-4304-8A6B-701CAB6FD336}" type="slidenum">
              <a:rPr lang="en-US" sz="1200">
                <a:solidFill>
                  <a:srgbClr val="ffffff"/>
                </a:solidFill>
                <a:latin typeface="Cambr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3355920"/>
            <a:ext cx="8076240" cy="1672200"/>
          </a:xfrm>
          <a:prstGeom prst="rect">
            <a:avLst/>
          </a:prstGeom>
          <a:noFill/>
          <a:ln>
            <a:noFill/>
          </a:ln>
        </p:spPr>
        <p:txBody>
          <a:bodyPr lIns="90000" rIns="45720" tIns="0" bIns="0"/>
          <a:p>
            <a:pPr>
              <a:lnSpc>
                <a:spcPct val="100000"/>
              </a:lnSpc>
            </a:pPr>
            <a:r>
              <a:rPr b="1" lang="en-US" sz="4700">
                <a:solidFill>
                  <a:srgbClr val="f0ad00"/>
                </a:solidFill>
                <a:latin typeface="Calibri"/>
              </a:rPr>
              <a:t>Web Service Application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85800" y="1828800"/>
            <a:ext cx="8076240" cy="1498680"/>
          </a:xfrm>
          <a:prstGeom prst="rect">
            <a:avLst/>
          </a:prstGeom>
          <a:noFill/>
          <a:ln>
            <a:noFill/>
          </a:ln>
        </p:spPr>
        <p:txBody>
          <a:bodyPr lIns="118800" rIns="45720" tIns="0" bIns="0" anchor="b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mbria"/>
              </a:rPr>
              <a:t>STMIK Widya Pratama Pekalongan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Pada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buatlah sebuah controller bernama Pengarang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3031200"/>
            <a:ext cx="6217920" cy="327816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Silakan jalankan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dengan alamat url: 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http://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localhost/ws/index.php/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pengarang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200">
                <a:solidFill>
                  <a:srgbClr val="168bba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Amati hasilnya dengan melihat langsung hasil yang terlihat pada browser maupun dengan view - source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3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Pada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wsclient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buatlah sebuah controller bernama Pengarang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  <p:pic>
        <p:nvPicPr>
          <p:cNvPr id="1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0880" y="3108960"/>
            <a:ext cx="6027120" cy="268380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Masih pada </a:t>
            </a:r>
            <a:r>
              <a:rPr lang="en-US" sz="3200">
                <a:solidFill>
                  <a:srgbClr val="ff0000"/>
                </a:solidFill>
                <a:latin typeface="Cambria"/>
              </a:rPr>
              <a:t>wsclient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buatlah sebuah view bernama penerbit dan ketiklah script html berikut: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4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731960"/>
            <a:ext cx="7863840" cy="43030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S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ilakan sisipkan script javascript berikut tepat sebelum tag &lt;/body&gt;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690200"/>
            <a:ext cx="8595360" cy="35218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Silakan jalankan </a:t>
            </a:r>
            <a:r>
              <a:rPr lang="en-US" sz="3200">
                <a:solidFill>
                  <a:srgbClr val="0070c0"/>
                </a:solidFill>
                <a:latin typeface="Cambria"/>
              </a:rPr>
              <a:t>wsclient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 dengan url: 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http://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localhost/wsclient/index.php/</a:t>
            </a:r>
            <a:r>
              <a:rPr lang="en-US" sz="3200" u="sng">
                <a:solidFill>
                  <a:srgbClr val="168bba"/>
                </a:solidFill>
                <a:latin typeface="Cambria"/>
              </a:rPr>
              <a:t>pengarang</a:t>
            </a:r>
            <a:r>
              <a:rPr lang="en-US" sz="3200">
                <a:solidFill>
                  <a:srgbClr val="168bba"/>
                </a:solidFill>
                <a:latin typeface="Cambria"/>
              </a:rPr>
              <a:t> 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200">
                <a:solidFill>
                  <a:srgbClr val="168bba"/>
                </a:solidFill>
                <a:latin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</a:rPr>
              <a:t>Silakan amati yang baru saja Anda lakukan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49520" y="118800"/>
            <a:ext cx="8012880" cy="163656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US" sz="4700">
                <a:solidFill>
                  <a:srgbClr val="f0ad00"/>
                </a:solidFill>
                <a:latin typeface="Calibri"/>
              </a:rPr>
              <a:t>LATIHAN 2 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146160" rIns="45720" tIns="0" bIns="0"/>
          <a:p>
            <a:endParaRPr/>
          </a:p>
        </p:txBody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Step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Buatlah sebuah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table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dengan nama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tb_pengarang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, dengan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struktur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table sebagai berikut :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5080" y="3783600"/>
            <a:ext cx="6084360" cy="234288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JSON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 algn="just"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JSON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(JavaScript Object Notation)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JSON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adalah format pertukaran data (lightweight data-interchange format), mudah dibaca dan ditulis oleh manusia, serta mudah diterjemahkan dan dibuat (generate) oleh komputer. 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Ditemukan oleh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Douglas Crockford</a:t>
            </a:r>
            <a:r>
              <a:rPr b="1" lang="en-US" sz="3200">
                <a:solidFill>
                  <a:srgbClr val="000000"/>
                </a:solidFill>
                <a:latin typeface="Cambr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49520" y="118800"/>
            <a:ext cx="8012880" cy="163656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US" sz="4700">
                <a:solidFill>
                  <a:srgbClr val="f0ad00"/>
                </a:solidFill>
                <a:latin typeface="Calibri"/>
              </a:rPr>
              <a:t>LATIHAN 3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146160" rIns="45720" tIns="0" bIns="0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ambria"/>
              </a:rPr>
              <a:t>Menampilkan JSON dari database kedalam HTML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342720" y="3048120"/>
            <a:ext cx="7429320" cy="17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mbria"/>
              </a:rPr>
              <a:t>Silahkan buat seperti pada Pertemuan sebelumnya, yaitu arahkan wsclient ke controller yang terhubung dengan database</a:t>
            </a:r>
            <a:endParaRPr/>
          </a:p>
        </p:txBody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JSON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JSON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 merupakan format teks yang tidak bergantung pada bahasa pemrograman apapun karena menggunakan gaya bahasa yang umum digunakan oleh programmer bahasa C termasuk C, C++, C#, Java, JavaScript, dll 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Sifat tersebut, menjadikan JSON ideal sebagai bahasa pertukaran-data</a:t>
            </a:r>
            <a:endParaRPr/>
          </a:p>
          <a:p>
            <a:pPr algn="just">
              <a:lnSpc>
                <a:spcPct val="12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JSON - Syntax 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Sintaks JSON pada dasarnya dibuat berdasarkan bagian dari bahasa pemrograman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JavaScript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, Strukturnya terdiri atas:</a:t>
            </a:r>
            <a:endParaRPr/>
          </a:p>
          <a:p>
            <a:pPr lvl="4">
              <a:lnSpc>
                <a:spcPct val="120000"/>
              </a:lnSpc>
              <a:buFont typeface="Liberation Serif"/>
              <a:buAutoNum type="arabicPeriod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Kumpulan pasangan nama/nilai</a:t>
            </a:r>
            <a:endParaRPr/>
          </a:p>
          <a:p>
            <a:pPr lvl="4">
              <a:lnSpc>
                <a:spcPct val="120000"/>
              </a:lnSpc>
              <a:buFont typeface="Liberation Serif"/>
              <a:buAutoNum type="arabicPeriod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Daftar nilai terurutkan (</a:t>
            </a:r>
            <a:r>
              <a:rPr i="1" lang="en-US" sz="3000">
                <a:solidFill>
                  <a:srgbClr val="000000"/>
                </a:solidFill>
                <a:latin typeface="Cambria"/>
              </a:rPr>
              <a:t>an ordered list of values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)</a:t>
            </a:r>
            <a:endParaRPr/>
          </a:p>
          <a:p>
            <a:pPr algn="just">
              <a:lnSpc>
                <a:spcPct val="12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JSON - Syntax 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lang="en-US" sz="3000">
                <a:solidFill>
                  <a:srgbClr val="000000"/>
                </a:solidFill>
                <a:latin typeface="Cambria"/>
              </a:rPr>
              <a:t>Contoh : </a:t>
            </a:r>
            <a:endParaRPr/>
          </a:p>
          <a:p>
            <a:pPr algn="just">
              <a:lnSpc>
                <a:spcPct val="12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>
            <a:lum bright="1000"/>
          </a:blip>
          <a:stretch>
            <a:fillRect/>
          </a:stretch>
        </p:blipFill>
        <p:spPr>
          <a:xfrm>
            <a:off x="2779200" y="1535040"/>
            <a:ext cx="4727880" cy="5173560"/>
          </a:xfrm>
          <a:prstGeom prst="rect">
            <a:avLst/>
          </a:prstGeom>
          <a:ln w="12600">
            <a:solidFill>
              <a:srgbClr val="3465a4"/>
            </a:solidFill>
            <a:round/>
          </a:ln>
        </p:spPr>
      </p:pic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JSON – Tipe Data 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graphicFrame>
        <p:nvGraphicFramePr>
          <p:cNvPr id="134" name="Table 3"/>
          <p:cNvGraphicFramePr/>
          <p:nvPr/>
        </p:nvGraphicFramePr>
        <p:xfrm>
          <a:off x="299160" y="1847880"/>
          <a:ext cx="6833520" cy="3552120"/>
        </p:xfrm>
        <a:graphic>
          <a:graphicData uri="http://schemas.openxmlformats.org/drawingml/2006/table">
            <a:tbl>
              <a:tblPr/>
              <a:tblGrid>
                <a:gridCol w="1473840"/>
                <a:gridCol w="7024680"/>
              </a:tblGrid>
              <a:tr h="5918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2200">
                          <a:latin typeface="Aria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n-US" sz="2200">
                          <a:latin typeface="Arial"/>
                        </a:rPr>
                        <a:t>Deskripsi</a:t>
                      </a:r>
                      <a:endParaRPr/>
                    </a:p>
                  </a:txBody>
                  <a:tcPr/>
                </a:tc>
              </a:tr>
              <a:tr h="591840"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Number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Integer (1-9), Fraction (3.5, 0.2,etc), Exponent (e, e+, etc)</a:t>
                      </a:r>
                      <a:endParaRPr/>
                    </a:p>
                  </a:txBody>
                  <a:tcPr/>
                </a:tc>
              </a:tr>
              <a:tr h="591840"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String</a:t>
                      </a:r>
                      <a:r>
                        <a:rPr lang="en-US">
                          <a:latin typeface="Arial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Kumpulan karakter Unicode, yang dibungkus dengan tanda kutip ganda. Di dalam string dapat digunakan backslash escapes "\" untuk membentuk karakter khusus,etc</a:t>
                      </a:r>
                      <a:endParaRPr/>
                    </a:p>
                  </a:txBody>
                  <a:tcPr/>
                </a:tc>
              </a:tr>
              <a:tr h="591840"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Value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Dapat berupa sebuah string dalam tanda kutip ganda, atau angka, atau true atau false atau null, atau sebuah objek atau sebuah array</a:t>
                      </a:r>
                      <a:endParaRPr/>
                    </a:p>
                  </a:txBody>
                  <a:tcPr/>
                </a:tc>
              </a:tr>
              <a:tr h="591840"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Array</a:t>
                      </a:r>
                      <a:r>
                        <a:rPr lang="en-US">
                          <a:latin typeface="Arial"/>
                        </a:rPr>
                        <a:t>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Kumpulan nilai yang terurutkan. Contoh:  [“Gramedia”,”Andi” ]</a:t>
                      </a:r>
                      <a:endParaRPr/>
                    </a:p>
                  </a:txBody>
                  <a:tcPr/>
                </a:tc>
              </a:tr>
              <a:tr h="592920">
                <a:tc>
                  <a:txBody>
                    <a:bodyPr lIns="90000" rIns="90000" tIns="46800" bIns="46800"/>
                    <a:p>
                      <a:r>
                        <a:rPr b="1" lang="en-US">
                          <a:latin typeface="Arial"/>
                        </a:rPr>
                        <a:t>Object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Sepasang nama/nilai yang tidak terurutkan. Objek ditandai dengan {  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JSON - Function 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json_encode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Berfungsi untuk merubah Array ke bentuk JSON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json_decode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Berfungsi untuk merubah dari bentuk JSON ke Array</a:t>
            </a:r>
            <a:endParaRPr/>
          </a:p>
          <a:p>
            <a:pPr algn="just">
              <a:lnSpc>
                <a:spcPct val="12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155520"/>
            <a:ext cx="8228520" cy="1251720"/>
          </a:xfrm>
          <a:prstGeom prst="rect">
            <a:avLst/>
          </a:prstGeom>
          <a:noFill/>
          <a:ln>
            <a:noFill/>
          </a:ln>
        </p:spPr>
        <p:txBody>
          <a:bodyPr lIns="90000" rIns="45720" tIns="45000" bIns="450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f0ad00"/>
                </a:solidFill>
                <a:latin typeface="Calibri"/>
              </a:rPr>
              <a:t>Comparison XML-JSON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775160"/>
            <a:ext cx="8228520" cy="4624560"/>
          </a:xfrm>
          <a:prstGeom prst="rect">
            <a:avLst/>
          </a:prstGeom>
          <a:noFill/>
          <a:ln>
            <a:noFill/>
          </a:ln>
        </p:spPr>
        <p:txBody>
          <a:bodyPr lIns="54720" rIns="90000" tIns="91440" bIns="45000"/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XML</a:t>
            </a: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endParaRPr/>
          </a:p>
          <a:p>
            <a:pPr>
              <a:lnSpc>
                <a:spcPct val="120000"/>
              </a:lnSpc>
              <a:buSzPct val="80000"/>
              <a:buFont typeface="Wingdings 2" charset="2"/>
              <a:buChar char=""/>
            </a:pPr>
            <a:r>
              <a:rPr lang="en-US" sz="3000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3000">
                <a:solidFill>
                  <a:srgbClr val="000000"/>
                </a:solidFill>
                <a:latin typeface="Cambria"/>
              </a:rPr>
              <a:t>JSON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1720" y="2468880"/>
            <a:ext cx="3771720" cy="1342800"/>
          </a:xfrm>
          <a:prstGeom prst="rect">
            <a:avLst/>
          </a:prstGeom>
          <a:ln>
            <a:solidFill>
              <a:srgbClr val="3465a4"/>
            </a:solidFill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74800" y="4663440"/>
            <a:ext cx="3788640" cy="1463040"/>
          </a:xfrm>
          <a:prstGeom prst="rect">
            <a:avLst/>
          </a:prstGeom>
          <a:ln>
            <a:solidFill>
              <a:srgbClr val="3465a4"/>
            </a:solidFill>
          </a:ln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49520" y="118800"/>
            <a:ext cx="8012880" cy="1636560"/>
          </a:xfrm>
          <a:prstGeom prst="rect">
            <a:avLst/>
          </a:prstGeom>
        </p:spPr>
        <p:txBody>
          <a:bodyPr tIns="0" bIns="0" anchor="b"/>
          <a:p>
            <a:pPr>
              <a:lnSpc>
                <a:spcPct val="100000"/>
              </a:lnSpc>
            </a:pPr>
            <a:r>
              <a:rPr b="1" lang="en-US" sz="4700">
                <a:solidFill>
                  <a:srgbClr val="f0ad00"/>
                </a:solidFill>
                <a:latin typeface="Calibri"/>
              </a:rPr>
              <a:t>LATIHAN 1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740520" y="1828800"/>
            <a:ext cx="8021880" cy="685440"/>
          </a:xfrm>
          <a:prstGeom prst="rect">
            <a:avLst/>
          </a:prstGeom>
        </p:spPr>
        <p:txBody>
          <a:bodyPr lIns="146160" rIns="45720" tIns="0" bIns="0"/>
          <a:p>
            <a:r>
              <a:rPr lang="en-US">
                <a:solidFill>
                  <a:srgbClr val="ffffff"/>
                </a:solidFill>
                <a:latin typeface="Calibri"/>
              </a:rPr>
              <a:t>Menampilkan JSON dari </a:t>
            </a:r>
            <a:r>
              <a:rPr lang="en-US" sz="2000">
                <a:solidFill>
                  <a:srgbClr val="ffffff"/>
                </a:solidFill>
                <a:latin typeface="Cambria"/>
              </a:rPr>
              <a:t>menggunakan CodeIgniter</a:t>
            </a:r>
            <a:endParaRPr/>
          </a:p>
        </p:txBody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