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5"/>
  </p:notesMasterIdLst>
  <p:sldIdLst>
    <p:sldId id="293" r:id="rId6"/>
    <p:sldId id="295" r:id="rId7"/>
    <p:sldId id="300" r:id="rId8"/>
    <p:sldId id="299" r:id="rId9"/>
    <p:sldId id="296" r:id="rId10"/>
    <p:sldId id="307" r:id="rId11"/>
    <p:sldId id="311" r:id="rId12"/>
    <p:sldId id="297" r:id="rId13"/>
    <p:sldId id="312" r:id="rId14"/>
    <p:sldId id="308" r:id="rId15"/>
    <p:sldId id="309" r:id="rId16"/>
    <p:sldId id="298" r:id="rId17"/>
    <p:sldId id="310" r:id="rId18"/>
    <p:sldId id="313" r:id="rId19"/>
    <p:sldId id="315" r:id="rId20"/>
    <p:sldId id="314" r:id="rId21"/>
    <p:sldId id="306" r:id="rId22"/>
    <p:sldId id="302" r:id="rId23"/>
    <p:sldId id="303" r:id="rId24"/>
  </p:sldIdLst>
  <p:sldSz cx="12195175" cy="6859588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868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>
        <p:scale>
          <a:sx n="100" d="100"/>
          <a:sy n="100" d="100"/>
        </p:scale>
        <p:origin x="-876" y="-348"/>
      </p:cViewPr>
      <p:guideLst>
        <p:guide orient="horz" pos="2161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B75E70-762A-4375-AA7C-DE9BB7CC9339}" type="datetimeFigureOut">
              <a:rPr lang="de-DE" smtClean="0"/>
              <a:pPr/>
              <a:t>25.09.2019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F1895BC-06EC-475A-97CA-BF53472F2E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8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\\psf\Host\Users\cd\Desktop\Startbild_16zu9-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78399" y="1573200"/>
            <a:ext cx="10864800" cy="741600"/>
          </a:xfrm>
        </p:spPr>
        <p:txBody>
          <a:bodyPr/>
          <a:lstStyle>
            <a:lvl1pPr>
              <a:tabLst>
                <a:tab pos="2038350" algn="l"/>
              </a:tabLst>
              <a:defRPr b="1"/>
            </a:lvl1pPr>
          </a:lstStyle>
          <a:p>
            <a:pPr lvl="0"/>
            <a:r>
              <a:rPr lang="de-DE" noProof="0" dirty="0" smtClean="0"/>
              <a:t>Title</a:t>
            </a:r>
          </a:p>
        </p:txBody>
      </p:sp>
      <p:sp>
        <p:nvSpPr>
          <p:cNvPr id="16" name="Rectangle 3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78399" y="2430000"/>
            <a:ext cx="10864800" cy="998206"/>
          </a:xfrm>
        </p:spPr>
        <p:txBody>
          <a:bodyPr/>
          <a:lstStyle>
            <a:lvl1pPr marL="0" indent="0">
              <a:buFontTx/>
              <a:buNone/>
              <a:defRPr sz="1800" baseline="0">
                <a:solidFill>
                  <a:srgbClr val="686868"/>
                </a:solidFill>
              </a:defRPr>
            </a:lvl1pPr>
          </a:lstStyle>
          <a:p>
            <a:pPr lvl="0"/>
            <a:r>
              <a:rPr lang="de-DE" noProof="0" dirty="0" err="1" smtClean="0"/>
              <a:t>Author</a:t>
            </a:r>
            <a:endParaRPr lang="de-DE" noProof="0" dirty="0" smtClean="0"/>
          </a:p>
          <a:p>
            <a:pPr lvl="0"/>
            <a:r>
              <a:rPr lang="de-DE" noProof="0" dirty="0" smtClean="0"/>
              <a:t>Date</a:t>
            </a:r>
          </a:p>
          <a:p>
            <a:pPr lvl="0"/>
            <a:r>
              <a:rPr lang="de-DE" noProof="0" dirty="0" smtClean="0"/>
              <a:t>Occasion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&gt; Short title&gt; Author &gt; Date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‹Nr.›</a:t>
            </a:fld>
            <a:endParaRPr lang="de-DE" dirty="0"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38" y="3334246"/>
            <a:ext cx="79200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85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11221200" cy="4338000"/>
          </a:xfrm>
        </p:spPr>
        <p:txBody>
          <a:bodyPr/>
          <a:lstStyle>
            <a:lvl1pPr>
              <a:defRPr/>
            </a:lvl1pPr>
            <a:lvl2pPr marL="534988" marR="0" indent="-268288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>
                <a:solidFill>
                  <a:srgbClr val="686868"/>
                </a:solidFill>
              </a:defRPr>
            </a:lvl2pPr>
            <a:lvl3pPr marL="801688" marR="0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baseline="0">
                <a:solidFill>
                  <a:srgbClr val="686868"/>
                </a:solidFill>
              </a:defRPr>
            </a:lvl3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endParaRPr lang="de-DE" dirty="0" smtClean="0"/>
          </a:p>
          <a:p>
            <a:pPr marL="534988" marR="0" lvl="1" indent="-268288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1B1B0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</a:t>
            </a:r>
            <a:r>
              <a:rPr kumimoji="0" lang="de-DE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1B1B0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level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rgbClr val="B1B1B0">
                  <a:lumMod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1688" marR="0" lvl="2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level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1849115" y="117426"/>
            <a:ext cx="10177200" cy="1440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&gt; Short title&gt; Author &gt; Date</a:t>
            </a:r>
            <a:endParaRPr lang="en-GB" dirty="0"/>
          </a:p>
        </p:txBody>
      </p:sp>
      <p:sp>
        <p:nvSpPr>
          <p:cNvPr id="9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552971" y="117426"/>
            <a:ext cx="1260024" cy="144000"/>
          </a:xfrm>
        </p:spPr>
        <p:txBody>
          <a:bodyPr/>
          <a:lstStyle/>
          <a:p>
            <a:pPr>
              <a:defRPr/>
            </a:pPr>
            <a:r>
              <a:rPr lang="de-DE" dirty="0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‹Nr.›</a:t>
            </a:fld>
            <a:endParaRPr lang="de-DE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502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&gt; Short title&gt; Author &gt; Date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‹Nr.›</a:t>
            </a:fld>
            <a:endParaRPr lang="de-DE" dirty="0">
              <a:cs typeface="Arial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lvl1pPr>
            <a:lvl2pPr marL="534988" marR="0" indent="-268288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2pPr>
            <a:lvl3pPr marL="801688" marR="0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lvl3pPr>
          </a:lstStyle>
          <a:p>
            <a:pPr marL="180000" marR="0" lvl="0" indent="-180000" algn="l" defTabSz="914400" rtl="0" eaLnBrk="1" fontAlgn="auto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First </a:t>
            </a: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level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534988" marR="0" lvl="1" indent="-268288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1B1B0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</a:t>
            </a:r>
            <a:r>
              <a:rPr kumimoji="0" lang="de-DE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1B1B0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level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rgbClr val="B1B1B0">
                  <a:lumMod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1688" marR="0" lvl="2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level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05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1849115" y="117426"/>
            <a:ext cx="10177200" cy="1440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&gt; Short title&gt; Author &gt; Date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552971" y="117426"/>
            <a:ext cx="1260024" cy="144000"/>
          </a:xfrm>
        </p:spPr>
        <p:txBody>
          <a:bodyPr/>
          <a:lstStyle/>
          <a:p>
            <a:pPr>
              <a:defRPr/>
            </a:pPr>
            <a:r>
              <a:rPr lang="de-DE" dirty="0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‹Nr.›</a:t>
            </a:fld>
            <a:endParaRPr lang="de-DE" dirty="0">
              <a:cs typeface="Arial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lvl1pPr>
            <a:lvl2pPr marL="534988" marR="0" indent="-268288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2pPr>
            <a:lvl3pPr marL="801688" marR="0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baseline="0"/>
            </a:lvl3pPr>
          </a:lstStyle>
          <a:p>
            <a:pPr marL="180000" marR="0" lvl="0" indent="-180000" algn="l" defTabSz="914400" rtl="0" eaLnBrk="1" fontAlgn="auto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First </a:t>
            </a: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level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534988" marR="0" lvl="1" indent="-268288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1B1B0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</a:t>
            </a:r>
            <a:r>
              <a:rPr kumimoji="0" lang="de-DE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1B1B0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level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rgbClr val="B1B1B0">
                  <a:lumMod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1688" marR="0" lvl="2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level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6224400" y="1591200"/>
            <a:ext cx="5482800" cy="433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noProof="0" dirty="0" smtClean="0"/>
              <a:t>Insert Picture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00678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1849115" y="117426"/>
            <a:ext cx="10177200" cy="1440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&gt; Short title&gt; Author &gt; Date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552971" y="117426"/>
            <a:ext cx="1260024" cy="144000"/>
          </a:xfrm>
        </p:spPr>
        <p:txBody>
          <a:bodyPr/>
          <a:lstStyle/>
          <a:p>
            <a:pPr>
              <a:defRPr/>
            </a:pPr>
            <a:r>
              <a:rPr lang="de-DE" dirty="0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‹Nr.›</a:t>
            </a:fld>
            <a:endParaRPr lang="de-DE" dirty="0">
              <a:cs typeface="Arial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5999" y="648000"/>
            <a:ext cx="11221200" cy="738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lvl1pPr>
            <a:lvl2pPr marL="534988" marR="0" indent="-268288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2pPr>
            <a:lvl3pPr marL="801688" marR="0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baseline="0"/>
            </a:lvl3pPr>
          </a:lstStyle>
          <a:p>
            <a:pPr marL="180000" marR="0" lvl="0" indent="-180000" algn="l" defTabSz="914400" rtl="0" eaLnBrk="1" fontAlgn="auto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First </a:t>
            </a: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level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534988" marR="0" lvl="1" indent="-268288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1B1B0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</a:t>
            </a:r>
            <a:r>
              <a:rPr kumimoji="0" lang="de-DE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1B1B0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level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rgbClr val="B1B1B0">
                  <a:lumMod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1688" marR="0" lvl="2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level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24399" y="1591200"/>
            <a:ext cx="5482800" cy="4338000"/>
          </a:xfrm>
        </p:spPr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lvl1pPr>
            <a:lvl2pPr marL="534988" marR="0" indent="-268288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2pPr>
            <a:lvl3pPr marL="801688" marR="0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baseline="0"/>
            </a:lvl3pPr>
          </a:lstStyle>
          <a:p>
            <a:pPr marL="180000" marR="0" lvl="0" indent="-180000" algn="l" defTabSz="914400" rtl="0" eaLnBrk="1" fontAlgn="auto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First </a:t>
            </a: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level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534988" marR="0" lvl="1" indent="-268288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1B1B0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</a:t>
            </a:r>
            <a:r>
              <a:rPr kumimoji="0" lang="de-DE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1B1B0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level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rgbClr val="B1B1B0">
                  <a:lumMod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1688" marR="0" lvl="2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level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307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"/>
          <p:cNvSpPr>
            <a:spLocks noGrp="1"/>
          </p:cNvSpPr>
          <p:nvPr>
            <p:ph type="body" idx="11" hasCustomPrompt="1"/>
          </p:nvPr>
        </p:nvSpPr>
        <p:spPr>
          <a:xfrm>
            <a:off x="485999" y="1591200"/>
            <a:ext cx="5482800" cy="3348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noProof="0" dirty="0" err="1" smtClean="0"/>
              <a:t>Subtitle</a:t>
            </a:r>
            <a:endParaRPr lang="de-DE" noProof="0" dirty="0" smtClean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24399" y="1591200"/>
            <a:ext cx="5482800" cy="3348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noProof="0" dirty="0" err="1" smtClean="0"/>
              <a:t>Subtitle</a:t>
            </a:r>
            <a:endParaRPr lang="de-DE" noProof="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Title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&gt; Short title&gt; Author &gt; Date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‹Nr.›</a:t>
            </a:fld>
            <a:endParaRPr lang="de-DE" dirty="0">
              <a:cs typeface="Arial" pitchFamily="34" charset="0"/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0" y="2141999"/>
            <a:ext cx="5482800" cy="3787200"/>
          </a:xfrm>
        </p:spPr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lvl1pPr>
            <a:lvl2pPr marL="534988" marR="0" indent="-268288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2pPr>
            <a:lvl3pPr marL="801688" marR="0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lvl3pPr>
          </a:lstStyle>
          <a:p>
            <a:pPr marL="180000" marR="0" lvl="0" indent="-180000" algn="l" defTabSz="914400" rtl="0" eaLnBrk="1" fontAlgn="auto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First </a:t>
            </a: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level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534988" marR="0" lvl="1" indent="-268288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1B1B0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</a:t>
            </a:r>
            <a:r>
              <a:rPr kumimoji="0" lang="de-DE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1B1B0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level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rgbClr val="B1B1B0">
                  <a:lumMod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1688" marR="0" lvl="2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level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224400" y="2142000"/>
            <a:ext cx="5482800" cy="3787200"/>
          </a:xfrm>
        </p:spPr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lvl1pPr>
            <a:lvl2pPr marL="534988" marR="0" indent="-268288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2pPr>
            <a:lvl3pPr marL="801688" marR="0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lvl3pPr>
          </a:lstStyle>
          <a:p>
            <a:pPr marL="180000" marR="0" lvl="0" indent="-180000" algn="l" defTabSz="914400" rtl="0" eaLnBrk="1" fontAlgn="auto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First </a:t>
            </a: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level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534988" marR="0" lvl="1" indent="-268288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1B1B0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</a:t>
            </a:r>
            <a:r>
              <a:rPr kumimoji="0" lang="de-DE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1B1B0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level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rgbClr val="B1B1B0">
                  <a:lumMod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1688" marR="0" lvl="2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level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47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&gt; Short title&gt; Author &gt; Date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‹Nr.›</a:t>
            </a:fld>
            <a:endParaRPr lang="de-DE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28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&gt; Short title&gt; Author &gt; Date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‹Nr.›</a:t>
            </a:fld>
            <a:endParaRPr lang="de-DE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683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withou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&gt; Short title&gt; Author &gt; Date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‹Nr.›</a:t>
            </a:fld>
            <a:endParaRPr lang="de-DE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630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0" descr="Folie-03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87"/>
          <a:stretch>
            <a:fillRect/>
          </a:stretch>
        </p:blipFill>
        <p:spPr bwMode="auto">
          <a:xfrm>
            <a:off x="1588" y="6143625"/>
            <a:ext cx="121856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5999" y="648000"/>
            <a:ext cx="11221200" cy="7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Title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999" y="1591200"/>
            <a:ext cx="11221200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First Level</a:t>
            </a:r>
          </a:p>
          <a:p>
            <a:pPr marL="534988" marR="0" lvl="1" indent="-2682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marL="801688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  <a:p>
            <a:pPr marL="515938" marR="0" lvl="2" indent="-2682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rgbClr val="B1B1B0">
                  <a:lumMod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Rectangle 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93131" y="117426"/>
            <a:ext cx="9714068" cy="15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800">
                <a:solidFill>
                  <a:srgbClr val="68686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&gt; Short title&gt; Author &gt; Date</a:t>
            </a:r>
            <a:endParaRPr lang="en-GB" dirty="0"/>
          </a:p>
        </p:txBody>
      </p:sp>
      <p:sp>
        <p:nvSpPr>
          <p:cNvPr id="12" name="Rectangle 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5999" y="117426"/>
            <a:ext cx="1507131" cy="15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lang="en-GB" sz="800" kern="1200" smtClean="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‹Nr.›</a:t>
            </a:fld>
            <a:endParaRPr lang="de-DE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3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9" r:id="rId4"/>
    <p:sldLayoutId id="2147483664" r:id="rId5"/>
    <p:sldLayoutId id="2147483658" r:id="rId6"/>
    <p:sldLayoutId id="2147483663" r:id="rId7"/>
    <p:sldLayoutId id="2147483656" r:id="rId8"/>
    <p:sldLayoutId id="2147483662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868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marR="0" indent="-180000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4988" marR="0" indent="-268288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kumimoji="0" lang="en-GB" sz="1000" b="0" i="0" u="none" strike="noStrike" kern="1200" cap="none" spc="0" normalizeH="0" baseline="0" noProof="0" dirty="0" smtClean="0">
          <a:ln>
            <a:noFill/>
          </a:ln>
          <a:solidFill>
            <a:srgbClr val="FFFFFF">
              <a:lumMod val="50000"/>
            </a:srgbClr>
          </a:solidFill>
          <a:effectLst/>
          <a:uLnTx/>
          <a:uFillTx/>
          <a:latin typeface="Arial" pitchFamily="34" charset="0"/>
          <a:ea typeface="+mn-ea"/>
          <a:cs typeface="Arial" pitchFamily="34" charset="0"/>
        </a:defRPr>
      </a:lvl2pPr>
      <a:lvl3pPr marL="801688" marR="0" indent="-1714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Wingdings" panose="05000000000000000000" pitchFamily="2" charset="2"/>
        <a:buChar char="Ø"/>
        <a:tabLst/>
        <a:defRPr kumimoji="0" lang="en-GB" sz="1200" b="0" i="0" u="none" strike="noStrike" kern="1200" cap="none" spc="0" normalizeH="0" baseline="0" noProof="0" dirty="0" smtClean="0">
          <a:ln>
            <a:noFill/>
          </a:ln>
          <a:solidFill>
            <a:srgbClr val="FFFFFF">
              <a:lumMod val="50000"/>
            </a:srgbClr>
          </a:solidFill>
          <a:effectLst/>
          <a:uLnTx/>
          <a:uFillTx/>
          <a:latin typeface="Arial" pitchFamily="34" charset="0"/>
          <a:ea typeface="+mn-ea"/>
          <a:cs typeface="Arial" pitchFamily="34" charset="0"/>
        </a:defRPr>
      </a:lvl3pPr>
      <a:lvl4pPr marL="15228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69200" indent="0" algn="l" defTabSz="914400" rtl="0" eaLnBrk="1" latinLnBrk="0" hangingPunct="1">
        <a:spcBef>
          <a:spcPts val="0"/>
        </a:spcBef>
        <a:buFont typeface="Arial" pitchFamily="34" charset="0"/>
        <a:buNone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&gt; Short title&gt; Author &gt; Date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1</a:t>
            </a:fld>
            <a:endParaRPr lang="de-DE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8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&gt; Short title&gt; Author &gt; Date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10</a:t>
            </a:fld>
            <a:endParaRPr lang="de-DE" dirty="0">
              <a:cs typeface="Arial" pitchFamily="34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Methodology</a:t>
            </a:r>
            <a:br>
              <a:rPr lang="en-US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Simulation </a:t>
            </a:r>
            <a:r>
              <a:rPr lang="en-US" sz="1800" dirty="0" err="1" smtClean="0">
                <a:latin typeface="Arial" charset="0"/>
              </a:rPr>
              <a:t>szenarios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Simplified IEEE 9 bus model</a:t>
            </a:r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b="1" dirty="0" smtClean="0"/>
              <a:t>Extended IEEE 9 bus model</a:t>
            </a:r>
          </a:p>
          <a:p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r>
              <a:rPr lang="en-US" b="1" dirty="0" smtClean="0"/>
              <a:t>European </a:t>
            </a:r>
            <a:r>
              <a:rPr lang="en-US" b="1" dirty="0"/>
              <a:t>electric Island </a:t>
            </a:r>
            <a:r>
              <a:rPr lang="en-US" b="1" dirty="0" smtClean="0"/>
              <a:t>Model</a:t>
            </a:r>
          </a:p>
          <a:p>
            <a:r>
              <a:rPr lang="en-US" dirty="0" smtClean="0"/>
              <a:t>Based on the simplified model</a:t>
            </a:r>
          </a:p>
          <a:p>
            <a:r>
              <a:rPr lang="en-US" dirty="0" smtClean="0"/>
              <a:t>It </a:t>
            </a:r>
            <a:r>
              <a:rPr lang="en-US" dirty="0"/>
              <a:t>was modeled from the simplified IEEE model modifying the deployment time of the synchronous machine representation.</a:t>
            </a:r>
            <a:endParaRPr lang="es-HN" dirty="0"/>
          </a:p>
          <a:p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133" y="2003004"/>
            <a:ext cx="5495078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6385619" y="1629594"/>
            <a:ext cx="53285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IEEE 9 bus model</a:t>
            </a:r>
            <a:endParaRPr lang="en-GB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37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&gt; Short title&gt; Author &gt; Date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11</a:t>
            </a:fld>
            <a:endParaRPr lang="de-DE" dirty="0">
              <a:cs typeface="Arial" pitchFamily="34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Methodology</a:t>
            </a:r>
            <a:br>
              <a:rPr lang="en-US" dirty="0">
                <a:latin typeface="Arial" charset="0"/>
              </a:rPr>
            </a:br>
            <a:r>
              <a:rPr lang="en-US" sz="1800" dirty="0">
                <a:latin typeface="Arial" charset="0"/>
              </a:rPr>
              <a:t>Simplified IEEE 9 bus model</a:t>
            </a:r>
            <a:br>
              <a:rPr lang="en-US" sz="1800" dirty="0">
                <a:latin typeface="Arial" charset="0"/>
              </a:rPr>
            </a:b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Changes</a:t>
            </a:r>
          </a:p>
          <a:p>
            <a:pPr lvl="1"/>
            <a:r>
              <a:rPr lang="en-GB" sz="1200" dirty="0" smtClean="0"/>
              <a:t>Explanation </a:t>
            </a:r>
          </a:p>
          <a:p>
            <a:pPr marL="0" indent="0">
              <a:buNone/>
            </a:pPr>
            <a:r>
              <a:rPr lang="en-GB" b="1" dirty="0" smtClean="0"/>
              <a:t>Extension </a:t>
            </a:r>
          </a:p>
          <a:p>
            <a:r>
              <a:rPr lang="en-GB" dirty="0" smtClean="0"/>
              <a:t>IBFPR</a:t>
            </a:r>
          </a:p>
          <a:p>
            <a:r>
              <a:rPr lang="en-GB" dirty="0" smtClean="0"/>
              <a:t>Synthetic Inertia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1" t="624" r="25743" b="2665"/>
          <a:stretch/>
        </p:blipFill>
        <p:spPr bwMode="auto">
          <a:xfrm rot="16200000">
            <a:off x="7923709" y="1027609"/>
            <a:ext cx="2174203" cy="53943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hteck 8"/>
          <p:cNvSpPr/>
          <p:nvPr/>
        </p:nvSpPr>
        <p:spPr>
          <a:xfrm>
            <a:off x="9986019" y="2637706"/>
            <a:ext cx="1872208" cy="936104"/>
          </a:xfrm>
          <a:prstGeom prst="rect">
            <a:avLst/>
          </a:prstGeom>
          <a:solidFill>
            <a:srgbClr val="FFC000">
              <a:alpha val="14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0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charset="0"/>
              </a:rPr>
              <a:t>Motivation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charset="0"/>
              </a:rPr>
              <a:t>Scientific Question</a:t>
            </a:r>
            <a:endParaRPr lang="en-US" dirty="0">
              <a:latin typeface="Aria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charset="0"/>
              </a:rPr>
              <a:t>Theory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charset="0"/>
              </a:rPr>
              <a:t>Methodology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Arial" charset="0"/>
              </a:rPr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charset="0"/>
              </a:rPr>
              <a:t>Conclusion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&gt; Short title&gt; Author &gt; Date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12</a:t>
            </a:fld>
            <a:endParaRPr lang="de-DE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2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&gt; Short title&gt; Author &gt; Date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13</a:t>
            </a:fld>
            <a:endParaRPr lang="de-DE" dirty="0"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br>
              <a:rPr lang="en-GB" dirty="0" smtClean="0"/>
            </a:br>
            <a:r>
              <a:rPr lang="en-GB" sz="1800" dirty="0" smtClean="0"/>
              <a:t>Critical time calculations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3002297" cy="4430882"/>
          </a:xfrm>
        </p:spPr>
        <p:txBody>
          <a:bodyPr/>
          <a:lstStyle/>
          <a:p>
            <a:r>
              <a:rPr lang="en-GB" dirty="0" smtClean="0"/>
              <a:t>Explanation</a:t>
            </a:r>
          </a:p>
          <a:p>
            <a:pPr lvl="1"/>
            <a:r>
              <a:rPr lang="en-GB" dirty="0" smtClean="0"/>
              <a:t>Why you calculate the acc. time?</a:t>
            </a:r>
            <a:endParaRPr lang="en-GB" dirty="0"/>
          </a:p>
          <a:p>
            <a:r>
              <a:rPr lang="en-GB" dirty="0" smtClean="0"/>
              <a:t>Comparison </a:t>
            </a:r>
          </a:p>
          <a:p>
            <a:r>
              <a:rPr lang="en-GB" dirty="0" smtClean="0"/>
              <a:t>Approximation</a:t>
            </a:r>
            <a:endParaRPr lang="en-GB" dirty="0"/>
          </a:p>
        </p:txBody>
      </p:sp>
      <p:pic>
        <p:nvPicPr>
          <p:cNvPr id="7" name="Pictur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0" t="4547" r="6238"/>
          <a:stretch/>
        </p:blipFill>
        <p:spPr bwMode="auto">
          <a:xfrm>
            <a:off x="8087873" y="1519190"/>
            <a:ext cx="3600400" cy="22098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4090351" y="3728859"/>
            <a:ext cx="311623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b="1" dirty="0" smtClean="0">
                <a:latin typeface="Arial" pitchFamily="34" charset="0"/>
                <a:cs typeface="Arial" pitchFamily="34" charset="0"/>
              </a:rPr>
              <a:t>Critical time calculations, simplified model</a:t>
            </a:r>
          </a:p>
        </p:txBody>
      </p:sp>
      <p:pic>
        <p:nvPicPr>
          <p:cNvPr id="11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3" b="14196"/>
          <a:stretch/>
        </p:blipFill>
        <p:spPr>
          <a:xfrm>
            <a:off x="3959294" y="1393245"/>
            <a:ext cx="3145432" cy="1823067"/>
          </a:xfrm>
          <a:prstGeom prst="rect">
            <a:avLst/>
          </a:prstGeom>
        </p:spPr>
      </p:pic>
      <p:sp>
        <p:nvSpPr>
          <p:cNvPr id="18" name="Pfeil nach rechts 17"/>
          <p:cNvSpPr/>
          <p:nvPr/>
        </p:nvSpPr>
        <p:spPr>
          <a:xfrm rot="5400000">
            <a:off x="5359911" y="3193572"/>
            <a:ext cx="344198" cy="576064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platzhalter 5"/>
          <p:cNvSpPr txBox="1">
            <a:spLocks/>
          </p:cNvSpPr>
          <p:nvPr/>
        </p:nvSpPr>
        <p:spPr bwMode="auto">
          <a:xfrm>
            <a:off x="8041803" y="3821192"/>
            <a:ext cx="3808955" cy="220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marR="0" indent="-180000" algn="l" defTabSz="914400" rtl="0" eaLnBrk="1" fontAlgn="auto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4988" marR="0" indent="-268288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2pPr>
            <a:lvl3pPr marL="801688" marR="0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Comparison </a:t>
            </a:r>
          </a:p>
          <a:p>
            <a:r>
              <a:rPr lang="en-GB" u="sng" dirty="0" smtClean="0"/>
              <a:t>Approximation</a:t>
            </a:r>
          </a:p>
          <a:p>
            <a:r>
              <a:rPr lang="en-GB" b="1" dirty="0"/>
              <a:t>My approximation works fine!!!!!!</a:t>
            </a:r>
          </a:p>
          <a:p>
            <a:endParaRPr lang="en-GB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297" y="3985533"/>
            <a:ext cx="4087425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feld 28"/>
          <p:cNvSpPr txBox="1"/>
          <p:nvPr/>
        </p:nvSpPr>
        <p:spPr>
          <a:xfrm>
            <a:off x="8177366" y="1334524"/>
            <a:ext cx="353782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b="1" dirty="0" smtClean="0">
                <a:latin typeface="Arial" pitchFamily="34" charset="0"/>
                <a:cs typeface="Arial" pitchFamily="34" charset="0"/>
              </a:rPr>
              <a:t>Critical time summary for comparison (80% IBG)</a:t>
            </a:r>
          </a:p>
        </p:txBody>
      </p:sp>
    </p:spTree>
    <p:extLst>
      <p:ext uri="{BB962C8B-B14F-4D97-AF65-F5344CB8AC3E}">
        <p14:creationId xmlns:p14="http://schemas.microsoft.com/office/powerpoint/2010/main" val="412127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&gt; Short title&gt; Author &gt; Date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14</a:t>
            </a:fld>
            <a:endParaRPr lang="de-DE" dirty="0"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br>
              <a:rPr lang="en-GB" dirty="0" smtClean="0"/>
            </a:br>
            <a:r>
              <a:rPr lang="en-GB" sz="1800" dirty="0" smtClean="0"/>
              <a:t>Including FPR and SI in Simplified Model</a:t>
            </a:r>
            <a:endParaRPr lang="en-GB" sz="18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8689875" y="4005858"/>
            <a:ext cx="3030845" cy="242739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Major findings</a:t>
            </a:r>
          </a:p>
          <a:p>
            <a:r>
              <a:rPr lang="en-GB" dirty="0" smtClean="0"/>
              <a:t>Synthetic Inertia </a:t>
            </a:r>
            <a:r>
              <a:rPr lang="en-GB" dirty="0" err="1" smtClean="0"/>
              <a:t>i</a:t>
            </a:r>
            <a:endParaRPr lang="en-GB" dirty="0"/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1" t="624" r="25743" b="2665"/>
          <a:stretch/>
        </p:blipFill>
        <p:spPr bwMode="auto">
          <a:xfrm rot="16200000">
            <a:off x="4433721" y="2285348"/>
            <a:ext cx="2031588" cy="50405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" t="2767" r="4023" b="4125"/>
          <a:stretch/>
        </p:blipFill>
        <p:spPr bwMode="auto">
          <a:xfrm>
            <a:off x="4335164" y="1928328"/>
            <a:ext cx="3384376" cy="17183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0" t="3954" r="3118" b="1146"/>
          <a:stretch/>
        </p:blipFill>
        <p:spPr bwMode="auto">
          <a:xfrm>
            <a:off x="8817891" y="1789828"/>
            <a:ext cx="3001244" cy="19203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5" y="2054118"/>
            <a:ext cx="2880320" cy="1553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platzhalter 6"/>
          <p:cNvSpPr txBox="1">
            <a:spLocks/>
          </p:cNvSpPr>
          <p:nvPr/>
        </p:nvSpPr>
        <p:spPr bwMode="auto">
          <a:xfrm>
            <a:off x="552971" y="3776934"/>
            <a:ext cx="3030845" cy="2427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marR="0" indent="-180000" algn="l" defTabSz="914400" rtl="0" eaLnBrk="1" fontAlgn="auto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4988" marR="0" indent="-268288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2pPr>
            <a:lvl3pPr marL="801688" marR="0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mtClean="0"/>
              <a:t>Major findings</a:t>
            </a:r>
          </a:p>
          <a:p>
            <a:r>
              <a:rPr lang="en-GB" smtClean="0"/>
              <a:t>Synthetic Inertia i</a:t>
            </a:r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480963" y="1651329"/>
            <a:ext cx="113381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038600" algn="l"/>
                <a:tab pos="8343900" algn="l"/>
              </a:tabLst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IBFPR	basic model	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synthtic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inertia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92931" y="1413570"/>
            <a:ext cx="3168352" cy="479076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2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&gt; Short title&gt; Author &gt; Date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15</a:t>
            </a:fld>
            <a:endParaRPr lang="de-DE" dirty="0"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br>
              <a:rPr lang="en-GB" dirty="0" smtClean="0"/>
            </a:br>
            <a:r>
              <a:rPr lang="en-GB" sz="1800" dirty="0" smtClean="0"/>
              <a:t>Including FPR in all three model </a:t>
            </a:r>
            <a:r>
              <a:rPr lang="en-GB" sz="1800" dirty="0" err="1" smtClean="0"/>
              <a:t>szenarios</a:t>
            </a:r>
            <a:endParaRPr lang="en-GB" sz="1800" dirty="0"/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1" t="624" r="25743" b="2665"/>
          <a:stretch/>
        </p:blipFill>
        <p:spPr bwMode="auto">
          <a:xfrm rot="16200000">
            <a:off x="1445427" y="977149"/>
            <a:ext cx="1174281" cy="29135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803" y="1806040"/>
            <a:ext cx="3199694" cy="1129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mage4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729435" y="1834233"/>
            <a:ext cx="1944216" cy="1584176"/>
          </a:xfrm>
          <a:prstGeom prst="rect">
            <a:avLst/>
          </a:prstGeom>
          <a:ln/>
        </p:spPr>
      </p:pic>
      <p:pic>
        <p:nvPicPr>
          <p:cNvPr id="18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8" t="2767" r="4124" b="1358"/>
          <a:stretch/>
        </p:blipFill>
        <p:spPr bwMode="auto">
          <a:xfrm>
            <a:off x="4225379" y="2950660"/>
            <a:ext cx="3330962" cy="21768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2" t="2583" r="2797" b="3749"/>
          <a:stretch/>
        </p:blipFill>
        <p:spPr bwMode="auto">
          <a:xfrm>
            <a:off x="8185820" y="3021040"/>
            <a:ext cx="3464770" cy="20947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17" y="3096017"/>
            <a:ext cx="3600401" cy="2059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4085489" y="5155072"/>
            <a:ext cx="3124490" cy="1059246"/>
          </a:xfrm>
        </p:spPr>
        <p:txBody>
          <a:bodyPr/>
          <a:lstStyle/>
          <a:p>
            <a:r>
              <a:rPr lang="en-GB" dirty="0" err="1" smtClean="0"/>
              <a:t>dsf</a:t>
            </a:r>
            <a:endParaRPr lang="en-GB" dirty="0"/>
          </a:p>
        </p:txBody>
      </p:sp>
      <p:sp>
        <p:nvSpPr>
          <p:cNvPr id="22" name="Textplatzhalter 4"/>
          <p:cNvSpPr txBox="1">
            <a:spLocks/>
          </p:cNvSpPr>
          <p:nvPr/>
        </p:nvSpPr>
        <p:spPr bwMode="auto">
          <a:xfrm>
            <a:off x="470323" y="5262450"/>
            <a:ext cx="3124490" cy="1059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marR="0" indent="-180000" algn="l" defTabSz="914400" rtl="0" eaLnBrk="1" fontAlgn="auto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4988" marR="0" indent="-268288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2pPr>
            <a:lvl3pPr marL="801688" marR="0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dsf</a:t>
            </a:r>
            <a:endParaRPr lang="en-GB" dirty="0"/>
          </a:p>
        </p:txBody>
      </p:sp>
      <p:sp>
        <p:nvSpPr>
          <p:cNvPr id="23" name="Textplatzhalter 4"/>
          <p:cNvSpPr txBox="1">
            <a:spLocks/>
          </p:cNvSpPr>
          <p:nvPr/>
        </p:nvSpPr>
        <p:spPr bwMode="auto">
          <a:xfrm>
            <a:off x="8404476" y="5162411"/>
            <a:ext cx="3124490" cy="1059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marR="0" indent="-180000" algn="l" defTabSz="914400" rtl="0" eaLnBrk="1" fontAlgn="auto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4988" marR="0" indent="-268288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2pPr>
            <a:lvl3pPr marL="801688" marR="0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dsf</a:t>
            </a:r>
            <a:endParaRPr lang="en-GB" dirty="0"/>
          </a:p>
        </p:txBody>
      </p:sp>
      <p:sp>
        <p:nvSpPr>
          <p:cNvPr id="24" name="Textfeld 23"/>
          <p:cNvSpPr txBox="1"/>
          <p:nvPr/>
        </p:nvSpPr>
        <p:spPr>
          <a:xfrm>
            <a:off x="480963" y="1529041"/>
            <a:ext cx="113381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038600" algn="l"/>
                <a:tab pos="8343900" algn="l"/>
              </a:tabLst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simplified	extended	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european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case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48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&gt; Short title&gt; Author &gt; Date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16</a:t>
            </a:fld>
            <a:endParaRPr lang="de-DE" dirty="0">
              <a:cs typeface="Arial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br>
              <a:rPr lang="en-GB" dirty="0"/>
            </a:br>
            <a:r>
              <a:rPr lang="en-GB" sz="1800" dirty="0" smtClean="0"/>
              <a:t>European scenario</a:t>
            </a:r>
            <a:endParaRPr lang="en-GB" sz="18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480963" y="1557586"/>
            <a:ext cx="5482800" cy="4338000"/>
          </a:xfrm>
        </p:spPr>
        <p:txBody>
          <a:bodyPr/>
          <a:lstStyle/>
          <a:p>
            <a:r>
              <a:rPr lang="en-GB" dirty="0" smtClean="0"/>
              <a:t>Explanation </a:t>
            </a:r>
          </a:p>
          <a:p>
            <a:r>
              <a:rPr lang="en-GB" dirty="0" smtClean="0"/>
              <a:t>What’s different to the other scenario?</a:t>
            </a:r>
          </a:p>
          <a:p>
            <a:r>
              <a:rPr lang="en-GB" dirty="0" smtClean="0"/>
              <a:t>What’s about the areas below 49 Hz?</a:t>
            </a:r>
          </a:p>
          <a:p>
            <a:r>
              <a:rPr lang="en-GB" dirty="0" smtClean="0"/>
              <a:t>What does it mean in terms of grid stability of the European network?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794" y="2214794"/>
            <a:ext cx="3199694" cy="1129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2" t="2583" r="2797" b="3749"/>
          <a:stretch/>
        </p:blipFill>
        <p:spPr bwMode="auto">
          <a:xfrm>
            <a:off x="8113811" y="3429794"/>
            <a:ext cx="3464770" cy="20947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7150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&gt; Short title&gt; Author &gt; Date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17</a:t>
            </a:fld>
            <a:endParaRPr lang="de-DE" dirty="0">
              <a:cs typeface="Arial" pitchFamily="34" charset="0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br>
              <a:rPr lang="en-GB" dirty="0"/>
            </a:br>
            <a:r>
              <a:rPr lang="en-GB" dirty="0" smtClean="0"/>
              <a:t>What happens about 80% IBG?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9" name="Group 3"/>
          <p:cNvGrpSpPr/>
          <p:nvPr/>
        </p:nvGrpSpPr>
        <p:grpSpPr>
          <a:xfrm>
            <a:off x="6529262" y="1499422"/>
            <a:ext cx="5256583" cy="2418071"/>
            <a:chOff x="295258" y="0"/>
            <a:chExt cx="4733691" cy="2910015"/>
          </a:xfrm>
        </p:grpSpPr>
        <p:sp>
          <p:nvSpPr>
            <p:cNvPr id="10" name="Text Box 339"/>
            <p:cNvSpPr txBox="1"/>
            <p:nvPr/>
          </p:nvSpPr>
          <p:spPr>
            <a:xfrm>
              <a:off x="802440" y="2753360"/>
              <a:ext cx="3185945" cy="156655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  <a:effectLst/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900" b="1" i="1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95</a:t>
              </a:r>
              <a:r>
                <a:rPr lang="en-US" sz="900" b="1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% IBG and 2% imbalance. No IBFPR is provided.</a:t>
              </a:r>
              <a:endParaRPr lang="es-HN" sz="900" i="1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63" r="6949"/>
            <a:stretch/>
          </p:blipFill>
          <p:spPr>
            <a:xfrm>
              <a:off x="295258" y="0"/>
              <a:ext cx="4733691" cy="2753360"/>
            </a:xfrm>
            <a:prstGeom prst="rect">
              <a:avLst/>
            </a:prstGeom>
          </p:spPr>
        </p:pic>
      </p:grpSp>
      <p:grpSp>
        <p:nvGrpSpPr>
          <p:cNvPr id="12" name="Group 4"/>
          <p:cNvGrpSpPr/>
          <p:nvPr/>
        </p:nvGrpSpPr>
        <p:grpSpPr>
          <a:xfrm>
            <a:off x="6529263" y="3917493"/>
            <a:ext cx="5256956" cy="2406465"/>
            <a:chOff x="1406305" y="2256339"/>
            <a:chExt cx="4729704" cy="2999282"/>
          </a:xfrm>
        </p:grpSpPr>
        <p:sp>
          <p:nvSpPr>
            <p:cNvPr id="13" name="Text Box 336"/>
            <p:cNvSpPr txBox="1"/>
            <p:nvPr/>
          </p:nvSpPr>
          <p:spPr>
            <a:xfrm>
              <a:off x="1910460" y="5105737"/>
              <a:ext cx="2862753" cy="149884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  <a:effectLst/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900" b="1" i="1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95</a:t>
              </a:r>
              <a:r>
                <a:rPr lang="en-US" sz="900" b="1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% IBG and 2% imbalance. IBFPR is provided</a:t>
              </a:r>
              <a:endParaRPr lang="es-HN" sz="900" i="1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14" name="Picture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49" r="6736"/>
            <a:stretch/>
          </p:blipFill>
          <p:spPr>
            <a:xfrm>
              <a:off x="1406305" y="2256339"/>
              <a:ext cx="4729704" cy="2775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397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charset="0"/>
              </a:rPr>
              <a:t>Motivation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charset="0"/>
              </a:rPr>
              <a:t>Scientific Question</a:t>
            </a:r>
            <a:endParaRPr lang="en-US" dirty="0">
              <a:latin typeface="Aria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charset="0"/>
              </a:rPr>
              <a:t>Theory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charset="0"/>
              </a:rPr>
              <a:t>Methodology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charset="0"/>
              </a:rPr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Arial" charset="0"/>
              </a:rPr>
              <a:t>Conclusion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&gt; Short title&gt; Author &gt; Date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18</a:t>
            </a:fld>
            <a:endParaRPr lang="de-DE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65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&gt; Short title&gt; Author &gt; Date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19</a:t>
            </a:fld>
            <a:endParaRPr lang="de-DE" dirty="0"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68995" y="19896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Should be answered: </a:t>
            </a:r>
          </a:p>
          <a:p>
            <a:r>
              <a:rPr lang="en-US" b="1" dirty="0" smtClean="0"/>
              <a:t>Which </a:t>
            </a:r>
            <a:r>
              <a:rPr lang="en-US" b="1" dirty="0"/>
              <a:t>power reserve response would be required in future scenarios where inverter based generation is predominant?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740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latin typeface="Arial" charset="0"/>
              </a:rPr>
              <a:t>Motivation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charset="0"/>
              </a:rPr>
              <a:t>Theory</a:t>
            </a:r>
            <a:endParaRPr lang="en-US" dirty="0">
              <a:latin typeface="Aria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charset="0"/>
              </a:rPr>
              <a:t>Methodology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charset="0"/>
              </a:rPr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charset="0"/>
              </a:rPr>
              <a:t>Conclusion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&gt; Short title&gt; Author &gt; Date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2</a:t>
            </a:fld>
            <a:endParaRPr lang="de-DE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2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&gt; Short title&gt; Author &gt; Date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3</a:t>
            </a:fld>
            <a:endParaRPr lang="de-DE" dirty="0"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International and regional efforts for reduction CO2 emissions.</a:t>
            </a:r>
          </a:p>
          <a:p>
            <a:r>
              <a:rPr lang="en-US" dirty="0"/>
              <a:t>Increase of Distributed Energy Resources (DER) share.</a:t>
            </a:r>
          </a:p>
          <a:p>
            <a:r>
              <a:rPr lang="en-US" dirty="0"/>
              <a:t>Current power system performance</a:t>
            </a:r>
          </a:p>
          <a:p>
            <a:r>
              <a:rPr lang="en-US" dirty="0"/>
              <a:t>Effects on power system performance of DER integration.</a:t>
            </a:r>
          </a:p>
          <a:p>
            <a:r>
              <a:rPr lang="en-US" dirty="0"/>
              <a:t>Higher ROCOF and power imbalance expected in future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Our questions when start?</a:t>
            </a:r>
          </a:p>
          <a:p>
            <a:r>
              <a:rPr lang="en-US" dirty="0" smtClean="0"/>
              <a:t>The working group want to know the necessity reaction time of inverters in term of synthetic inertia? </a:t>
            </a:r>
          </a:p>
          <a:p>
            <a:r>
              <a:rPr lang="en-US" dirty="0" smtClean="0"/>
              <a:t>!!! Show the relevance of your work regarding our working group strategy!!! </a:t>
            </a:r>
            <a:endParaRPr lang="en-US" dirty="0"/>
          </a:p>
          <a:p>
            <a:endParaRPr lang="en-GB" dirty="0"/>
          </a:p>
        </p:txBody>
      </p:sp>
      <p:pic>
        <p:nvPicPr>
          <p:cNvPr id="8" name="Picture 6" descr="B:\13_Stockfotos\02_von_Fotolia_gekaufte_Bilder\160707_fotolia\Smart_Grid_COPYRIGHT_monicaodo_Fotoli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1" y="1485578"/>
            <a:ext cx="4104456" cy="246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46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&gt; Short title&gt; Author &gt; Date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4</a:t>
            </a:fld>
            <a:endParaRPr lang="de-DE" dirty="0">
              <a:cs typeface="Arial" pitchFamily="34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Scientific </a:t>
            </a:r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Which power reserve response would be required in future scenarios where inverter based generation is predominant?</a:t>
            </a:r>
          </a:p>
          <a:p>
            <a:endParaRPr lang="en-US" dirty="0"/>
          </a:p>
          <a:p>
            <a:r>
              <a:rPr lang="en-US" dirty="0"/>
              <a:t>Will conventional primary reserve be capable of avoid frequency collapses?</a:t>
            </a:r>
          </a:p>
          <a:p>
            <a:r>
              <a:rPr lang="en-US" dirty="0"/>
              <a:t>How much time would be required by inverters to supply power reserve?</a:t>
            </a:r>
          </a:p>
          <a:p>
            <a:r>
              <a:rPr lang="en-US" dirty="0"/>
              <a:t>How effective are some developed methods such as synthetic inertia?</a:t>
            </a:r>
          </a:p>
          <a:p>
            <a:endParaRPr lang="en-GB" dirty="0"/>
          </a:p>
        </p:txBody>
      </p:sp>
      <p:pic>
        <p:nvPicPr>
          <p:cNvPr id="11" name="Grafik 11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725" y="3366636"/>
            <a:ext cx="793879" cy="793879"/>
          </a:xfrm>
          <a:prstGeom prst="rect">
            <a:avLst/>
          </a:prstGeom>
        </p:spPr>
      </p:pic>
      <p:pic>
        <p:nvPicPr>
          <p:cNvPr id="12" name="Grafik 12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446" y="2231758"/>
            <a:ext cx="887037" cy="887037"/>
          </a:xfrm>
          <a:prstGeom prst="rect">
            <a:avLst/>
          </a:prstGeom>
        </p:spPr>
      </p:pic>
      <p:pic>
        <p:nvPicPr>
          <p:cNvPr id="13" name="Grafik 9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075" y="2721855"/>
            <a:ext cx="1196133" cy="1196133"/>
          </a:xfrm>
          <a:prstGeom prst="rect">
            <a:avLst/>
          </a:prstGeom>
        </p:spPr>
      </p:pic>
      <p:pic>
        <p:nvPicPr>
          <p:cNvPr id="14" name="Grafik 10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370" y="4306033"/>
            <a:ext cx="819476" cy="819476"/>
          </a:xfrm>
          <a:prstGeom prst="rect">
            <a:avLst/>
          </a:prstGeom>
        </p:spPr>
      </p:pic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196" y="2528560"/>
            <a:ext cx="386590" cy="38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425017" y="2528560"/>
            <a:ext cx="386590" cy="38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29228" y="3873984"/>
            <a:ext cx="386590" cy="38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Gewinkelte Verbindung 19"/>
          <p:cNvCxnSpPr/>
          <p:nvPr/>
        </p:nvCxnSpPr>
        <p:spPr>
          <a:xfrm>
            <a:off x="7249108" y="3729968"/>
            <a:ext cx="1080120" cy="23473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21"/>
          <p:cNvCxnSpPr>
            <a:endCxn id="17" idx="3"/>
          </p:cNvCxnSpPr>
          <p:nvPr/>
        </p:nvCxnSpPr>
        <p:spPr>
          <a:xfrm rot="5400000" flipH="1" flipV="1">
            <a:off x="7761324" y="3738129"/>
            <a:ext cx="238753" cy="89705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23"/>
          <p:cNvCxnSpPr>
            <a:endCxn id="15" idx="1"/>
          </p:cNvCxnSpPr>
          <p:nvPr/>
        </p:nvCxnSpPr>
        <p:spPr>
          <a:xfrm>
            <a:off x="7658846" y="2721855"/>
            <a:ext cx="382350" cy="1270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5"/>
          <p:cNvCxnSpPr>
            <a:stCxn id="16" idx="1"/>
          </p:cNvCxnSpPr>
          <p:nvPr/>
        </p:nvCxnSpPr>
        <p:spPr>
          <a:xfrm>
            <a:off x="8811607" y="2721855"/>
            <a:ext cx="1821877" cy="504057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7"/>
          <p:cNvCxnSpPr>
            <a:stCxn id="17" idx="1"/>
          </p:cNvCxnSpPr>
          <p:nvPr/>
        </p:nvCxnSpPr>
        <p:spPr>
          <a:xfrm flipV="1">
            <a:off x="8715818" y="3366635"/>
            <a:ext cx="1917666" cy="70064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936" y="2231758"/>
            <a:ext cx="631503" cy="27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8"/>
          <a:stretch/>
        </p:blipFill>
        <p:spPr bwMode="auto">
          <a:xfrm>
            <a:off x="8179593" y="3583417"/>
            <a:ext cx="260446" cy="27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8"/>
          <a:stretch/>
        </p:blipFill>
        <p:spPr bwMode="auto">
          <a:xfrm>
            <a:off x="8575504" y="2239751"/>
            <a:ext cx="260446" cy="27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2" t="1" r="41178" b="5171"/>
          <a:stretch/>
        </p:blipFill>
        <p:spPr bwMode="auto">
          <a:xfrm>
            <a:off x="8846827" y="2201304"/>
            <a:ext cx="113356" cy="26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68"/>
          <a:stretch/>
        </p:blipFill>
        <p:spPr bwMode="auto">
          <a:xfrm>
            <a:off x="8951864" y="2222616"/>
            <a:ext cx="250908" cy="27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2" t="1" r="41178" b="5171"/>
          <a:stretch/>
        </p:blipFill>
        <p:spPr bwMode="auto">
          <a:xfrm>
            <a:off x="8460250" y="3562822"/>
            <a:ext cx="113356" cy="26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68"/>
          <a:stretch/>
        </p:blipFill>
        <p:spPr bwMode="auto">
          <a:xfrm>
            <a:off x="8565287" y="3584134"/>
            <a:ext cx="250908" cy="27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32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charset="0"/>
              </a:rPr>
              <a:t>Motivation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charset="0"/>
              </a:rPr>
              <a:t>Scientific Question</a:t>
            </a:r>
            <a:endParaRPr lang="en-US" dirty="0">
              <a:latin typeface="Aria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Arial" charset="0"/>
              </a:rPr>
              <a:t>Theory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charset="0"/>
              </a:rPr>
              <a:t>Methodology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charset="0"/>
              </a:rPr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charset="0"/>
              </a:rPr>
              <a:t>Conclusion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&gt; Short title&gt; Author &gt; Date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5</a:t>
            </a:fld>
            <a:endParaRPr lang="de-DE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2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&gt; Short title&gt; Author &gt; Date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6</a:t>
            </a:fld>
            <a:endParaRPr lang="de-DE" dirty="0">
              <a:cs typeface="Arial" pitchFamily="34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Theory</a:t>
            </a:r>
            <a:br>
              <a:rPr lang="en-GB" dirty="0" smtClean="0"/>
            </a:br>
            <a:r>
              <a:rPr lang="en-GB" sz="1800" dirty="0" smtClean="0"/>
              <a:t>Definition of Fast Power Reserve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Definition</a:t>
            </a:r>
          </a:p>
          <a:p>
            <a:r>
              <a:rPr lang="en-GB" dirty="0" smtClean="0"/>
              <a:t>Inertia</a:t>
            </a:r>
          </a:p>
          <a:p>
            <a:pPr lvl="1"/>
            <a:r>
              <a:rPr lang="en-US" dirty="0"/>
              <a:t>Current system operation based on synchronous machines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Synthetic Inertia</a:t>
            </a:r>
          </a:p>
          <a:p>
            <a:r>
              <a:rPr lang="en-GB" dirty="0" smtClean="0"/>
              <a:t>Fast Power Response</a:t>
            </a:r>
          </a:p>
          <a:p>
            <a:r>
              <a:rPr lang="en-GB" dirty="0" err="1" smtClean="0"/>
              <a:t>RoCoF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Acceleration time constant!!!!</a:t>
            </a:r>
          </a:p>
          <a:p>
            <a:endParaRPr lang="en-GB" dirty="0"/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45"/>
          <a:stretch/>
        </p:blipFill>
        <p:spPr>
          <a:xfrm>
            <a:off x="6385619" y="981522"/>
            <a:ext cx="5530298" cy="277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3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&gt; Short title&gt; Author &gt; Date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7</a:t>
            </a:fld>
            <a:endParaRPr lang="de-DE" dirty="0"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Theory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ROCOF: Rate of Change of Frequency (𝑑𝑓/𝑑𝑡)</a:t>
            </a:r>
          </a:p>
          <a:p>
            <a:r>
              <a:rPr lang="en-US" dirty="0"/>
              <a:t>Critical time (</a:t>
            </a:r>
            <a:r>
              <a:rPr lang="en-US" dirty="0" err="1"/>
              <a:t>tcr</a:t>
            </a:r>
            <a:r>
              <a:rPr lang="en-US" dirty="0"/>
              <a:t>): Time at which frequency deviates 1 Hz from nominal</a:t>
            </a:r>
          </a:p>
          <a:p>
            <a:r>
              <a:rPr lang="en-US" dirty="0"/>
              <a:t>Nadir time (</a:t>
            </a:r>
            <a:r>
              <a:rPr lang="en-US" dirty="0" err="1"/>
              <a:t>tnadir</a:t>
            </a:r>
            <a:r>
              <a:rPr lang="en-US" dirty="0"/>
              <a:t>): Time at which frequency nadir is reached</a:t>
            </a:r>
          </a:p>
          <a:p>
            <a:r>
              <a:rPr lang="en-US" dirty="0"/>
              <a:t>Power imbalance (ΔP): Difference between generation and load</a:t>
            </a:r>
          </a:p>
          <a:p>
            <a:endParaRPr lang="en-GB" dirty="0" smtClean="0"/>
          </a:p>
        </p:txBody>
      </p:sp>
      <p:pic>
        <p:nvPicPr>
          <p:cNvPr id="8" name="Picture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3" b="14196"/>
          <a:stretch/>
        </p:blipFill>
        <p:spPr>
          <a:xfrm>
            <a:off x="7188403" y="1492600"/>
            <a:ext cx="4309784" cy="2497916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2" b="15260"/>
          <a:stretch/>
        </p:blipFill>
        <p:spPr bwMode="auto">
          <a:xfrm>
            <a:off x="7177706" y="3861842"/>
            <a:ext cx="4167233" cy="25045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75" y="3543846"/>
            <a:ext cx="4081463" cy="282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36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charset="0"/>
              </a:rPr>
              <a:t>Motivation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charset="0"/>
              </a:rPr>
              <a:t>Scientific Question</a:t>
            </a:r>
            <a:endParaRPr lang="en-US" dirty="0">
              <a:latin typeface="Aria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charset="0"/>
              </a:rPr>
              <a:t>Theory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Arial" charset="0"/>
              </a:rPr>
              <a:t>Methodology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charset="0"/>
              </a:rPr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charset="0"/>
              </a:rPr>
              <a:t>Conclusion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&gt; Short title&gt; Author &gt; Date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8</a:t>
            </a:fld>
            <a:endParaRPr lang="de-DE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2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&gt; Short title&gt; Author &gt; Date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DLR.de/VE • Slide </a:t>
            </a:r>
            <a:fld id="{581D0E90-3643-4067-98F5-DFEFF1267CC4}" type="slidenum">
              <a:rPr lang="de-DE" smtClean="0"/>
              <a:pPr>
                <a:defRPr/>
              </a:pPr>
              <a:t>9</a:t>
            </a:fld>
            <a:endParaRPr lang="de-DE" dirty="0"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Methodology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1" t="24801" r="18080" b="2751"/>
          <a:stretch/>
        </p:blipFill>
        <p:spPr>
          <a:xfrm>
            <a:off x="6313610" y="1557586"/>
            <a:ext cx="5313197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7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lr_ve_ppt_master_eng_16_9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Standardeigenschaften</tns:defaultPropertyEditorNamespace>
</tns:customPropertyEdito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6DF5F5F0D7E2D4A8349D2AFF687D0A7" ma:contentTypeVersion="0" ma:contentTypeDescription="Ein neues Dokument erstellen." ma:contentTypeScope="" ma:versionID="94019dd054ee353bff1f9e703df95d3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6c4a6dd5ef775a5269b08f7de37f93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2498D0-3598-44CB-A722-F7100AAE4BC6}">
  <ds:schemaRefs>
    <ds:schemaRef ds:uri="http://schemas.microsoft.com/office/2006/customDocumentInformationPanel"/>
  </ds:schemaRefs>
</ds:datastoreItem>
</file>

<file path=customXml/itemProps2.xml><?xml version="1.0" encoding="utf-8"?>
<ds:datastoreItem xmlns:ds="http://schemas.openxmlformats.org/officeDocument/2006/customXml" ds:itemID="{F0FBF344-0F27-4235-9872-40A4983E39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9D078F-88C0-4EBB-A898-3A85AD5237E5}">
  <ds:schemaRefs>
    <ds:schemaRef ds:uri="http://www.w3.org/XML/1998/namespace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</ds:schemaRefs>
</ds:datastoreItem>
</file>

<file path=customXml/itemProps4.xml><?xml version="1.0" encoding="utf-8"?>
<ds:datastoreItem xmlns:ds="http://schemas.openxmlformats.org/officeDocument/2006/customXml" ds:itemID="{E6ADDC17-A47D-4BDB-98E9-7DA31594E9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dlr_ve_ppt_master_eng_16_9</Template>
  <TotalTime>0</TotalTime>
  <Words>627</Words>
  <Application>Microsoft Office PowerPoint</Application>
  <PresentationFormat>Benutzerdefiniert</PresentationFormat>
  <Paragraphs>152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dlr_ve_ppt_master_eng_16_9</vt:lpstr>
      <vt:lpstr>PowerPoint-Präsentation</vt:lpstr>
      <vt:lpstr>Agenda</vt:lpstr>
      <vt:lpstr>Motivation </vt:lpstr>
      <vt:lpstr>Scientific Question</vt:lpstr>
      <vt:lpstr>Agenda</vt:lpstr>
      <vt:lpstr>Theory Definition of Fast Power Reserve</vt:lpstr>
      <vt:lpstr>Theory </vt:lpstr>
      <vt:lpstr>Agenda</vt:lpstr>
      <vt:lpstr>Methodology</vt:lpstr>
      <vt:lpstr>Methodology Simulation szenarios</vt:lpstr>
      <vt:lpstr>Methodology Simplified IEEE 9 bus model </vt:lpstr>
      <vt:lpstr>Agenda</vt:lpstr>
      <vt:lpstr>Results Critical time calculations</vt:lpstr>
      <vt:lpstr>Results Including FPR and SI in Simplified Model</vt:lpstr>
      <vt:lpstr>Results Including FPR in all three model szenarios</vt:lpstr>
      <vt:lpstr>Results European scenario</vt:lpstr>
      <vt:lpstr>Results What happens about 80% IBG?</vt:lpstr>
      <vt:lpstr>Agenda</vt:lpstr>
      <vt:lpstr>PowerPoint-Präsentation</vt:lpstr>
    </vt:vector>
  </TitlesOfParts>
  <Company>DLR 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Geißendörfer, Stefan</dc:creator>
  <cp:lastModifiedBy>Geißendörfer, Stefan</cp:lastModifiedBy>
  <cp:revision>16</cp:revision>
  <dcterms:created xsi:type="dcterms:W3CDTF">2019-09-25T12:20:02Z</dcterms:created>
  <dcterms:modified xsi:type="dcterms:W3CDTF">2019-09-25T15:30:17Z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jekt">
    <vt:lpwstr>DLR allgemein</vt:lpwstr>
  </property>
  <property fmtid="{D5CDD505-2E9C-101B-9397-08002B2CF9AE}" pid="3" name="ContentTypeId">
    <vt:lpwstr>0x01010076DF5F5F0D7E2D4A8349D2AFF687D0A7</vt:lpwstr>
  </property>
</Properties>
</file>