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84" r:id="rId3"/>
    <p:sldId id="294" r:id="rId4"/>
    <p:sldId id="302" r:id="rId5"/>
    <p:sldId id="303" r:id="rId6"/>
    <p:sldId id="304" r:id="rId7"/>
    <p:sldId id="295" r:id="rId8"/>
    <p:sldId id="296" r:id="rId9"/>
    <p:sldId id="297" r:id="rId10"/>
    <p:sldId id="298" r:id="rId11"/>
    <p:sldId id="300" r:id="rId12"/>
    <p:sldId id="299" r:id="rId13"/>
    <p:sldId id="301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251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A9FB23-D666-4CAA-B749-2A87C8897287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0"/>
      <dgm:spPr/>
    </dgm:pt>
    <dgm:pt modelId="{D5150C55-C2B6-4E13-9F27-C77A2BFD6013}" type="pres">
      <dgm:prSet presAssocID="{BEA9FB23-D666-4CAA-B749-2A87C8897287}" presName="Name0" presStyleCnt="0">
        <dgm:presLayoutVars>
          <dgm:dir/>
          <dgm:animLvl val="lvl"/>
          <dgm:resizeHandles val="exact"/>
        </dgm:presLayoutVars>
      </dgm:prSet>
      <dgm:spPr/>
    </dgm:pt>
    <dgm:pt modelId="{742420FF-EA4B-4B26-A894-11DAE8E15574}" type="pres">
      <dgm:prSet presAssocID="{BEA9FB23-D666-4CAA-B749-2A87C8897287}" presName="dummy" presStyleCnt="0"/>
      <dgm:spPr/>
    </dgm:pt>
    <dgm:pt modelId="{B7A3AE55-0C85-4CF5-9D14-CE5B56DA6FD4}" type="pres">
      <dgm:prSet presAssocID="{BEA9FB23-D666-4CAA-B749-2A87C8897287}" presName="linH" presStyleCnt="0"/>
      <dgm:spPr/>
    </dgm:pt>
    <dgm:pt modelId="{45D1CCFD-8181-4ADD-A699-3F9EE19113B8}" type="pres">
      <dgm:prSet presAssocID="{BEA9FB23-D666-4CAA-B749-2A87C8897287}" presName="padding1" presStyleCnt="0"/>
      <dgm:spPr/>
    </dgm:pt>
    <dgm:pt modelId="{2DC0CA90-32E0-4454-85ED-D8D8EF1C7AD0}" type="pres">
      <dgm:prSet presAssocID="{BEA9FB23-D666-4CAA-B749-2A87C8897287}" presName="padding2" presStyleCnt="0"/>
      <dgm:spPr/>
    </dgm:pt>
    <dgm:pt modelId="{D32A4514-237F-4728-8432-A7C9C5E22F1F}" type="pres">
      <dgm:prSet presAssocID="{BEA9FB23-D666-4CAA-B749-2A87C8897287}" presName="negArrow" presStyleCnt="0"/>
      <dgm:spPr/>
    </dgm:pt>
    <dgm:pt modelId="{CF9B31B0-6FB2-46EC-8037-62BF3874BB47}" type="pres">
      <dgm:prSet presAssocID="{BEA9FB23-D666-4CAA-B749-2A87C8897287}" presName="backgroundArrow" presStyleLbl="node1" presStyleIdx="0" presStyleCnt="1" custLinFactNeighborX="13436" custLinFactNeighborY="-788"/>
      <dgm:spPr/>
    </dgm:pt>
  </dgm:ptLst>
  <dgm:cxnLst>
    <dgm:cxn modelId="{04F5BD10-6624-464B-B332-86160AC5E329}" type="presOf" srcId="{BEA9FB23-D666-4CAA-B749-2A87C8897287}" destId="{D5150C55-C2B6-4E13-9F27-C77A2BFD6013}" srcOrd="0" destOrd="0" presId="urn:microsoft.com/office/officeart/2005/8/layout/hProcess3"/>
    <dgm:cxn modelId="{893FDDA2-D4F2-45ED-821D-1598B5B45975}" type="presParOf" srcId="{D5150C55-C2B6-4E13-9F27-C77A2BFD6013}" destId="{742420FF-EA4B-4B26-A894-11DAE8E15574}" srcOrd="0" destOrd="0" presId="urn:microsoft.com/office/officeart/2005/8/layout/hProcess3"/>
    <dgm:cxn modelId="{36657591-933B-4C74-8A70-DFD203D7BAD4}" type="presParOf" srcId="{D5150C55-C2B6-4E13-9F27-C77A2BFD6013}" destId="{B7A3AE55-0C85-4CF5-9D14-CE5B56DA6FD4}" srcOrd="1" destOrd="0" presId="urn:microsoft.com/office/officeart/2005/8/layout/hProcess3"/>
    <dgm:cxn modelId="{9BB2B9DF-7D86-4A0A-9793-F8E2CDF9B0E3}" type="presParOf" srcId="{B7A3AE55-0C85-4CF5-9D14-CE5B56DA6FD4}" destId="{45D1CCFD-8181-4ADD-A699-3F9EE19113B8}" srcOrd="0" destOrd="0" presId="urn:microsoft.com/office/officeart/2005/8/layout/hProcess3"/>
    <dgm:cxn modelId="{245F2D70-5A19-4D45-971D-240C963166E7}" type="presParOf" srcId="{B7A3AE55-0C85-4CF5-9D14-CE5B56DA6FD4}" destId="{2DC0CA90-32E0-4454-85ED-D8D8EF1C7AD0}" srcOrd="1" destOrd="0" presId="urn:microsoft.com/office/officeart/2005/8/layout/hProcess3"/>
    <dgm:cxn modelId="{88411E63-59C7-4809-A28E-928D5B19D1E0}" type="presParOf" srcId="{B7A3AE55-0C85-4CF5-9D14-CE5B56DA6FD4}" destId="{D32A4514-237F-4728-8432-A7C9C5E22F1F}" srcOrd="2" destOrd="0" presId="urn:microsoft.com/office/officeart/2005/8/layout/hProcess3"/>
    <dgm:cxn modelId="{79554AF7-E0DB-48C0-A2BC-B22D96436468}" type="presParOf" srcId="{B7A3AE55-0C85-4CF5-9D14-CE5B56DA6FD4}" destId="{CF9B31B0-6FB2-46EC-8037-62BF3874BB47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B31B0-6FB2-46EC-8037-62BF3874BB47}">
      <dsp:nvSpPr>
        <dsp:cNvPr id="0" name=""/>
        <dsp:cNvSpPr/>
      </dsp:nvSpPr>
      <dsp:spPr>
        <a:xfrm>
          <a:off x="0" y="0"/>
          <a:ext cx="1944216" cy="1008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4AE8B-A150-4820-BC27-EE42D733F4B8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05C2D-D39A-48CE-B0EB-51A11E4633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491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5B75E70-762A-4375-AA7C-DE9BB7CC9339}" type="datetimeFigureOut">
              <a:rPr lang="de-DE" smtClean="0"/>
              <a:pPr/>
              <a:t>11.04.2019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F1895BC-06EC-475A-97CA-BF53472F2E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83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939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\\psf\Host\Users\cd\Desktop\Startbild_4zu3-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5"/>
          <p:cNvSpPr>
            <a:spLocks noGrp="1" noChangeArrowheads="1"/>
          </p:cNvSpPr>
          <p:nvPr>
            <p:ph type="ctrTitle" sz="quarter"/>
          </p:nvPr>
        </p:nvSpPr>
        <p:spPr>
          <a:xfrm>
            <a:off x="878400" y="1573200"/>
            <a:ext cx="7779600" cy="741362"/>
          </a:xfrm>
          <a:prstGeom prst="rect">
            <a:avLst/>
          </a:prstGeom>
        </p:spPr>
        <p:txBody>
          <a:bodyPr lIns="0" tIns="0" rIns="0" bIns="0" anchor="t"/>
          <a:lstStyle>
            <a:lvl1pPr>
              <a:tabLst>
                <a:tab pos="2038350" algn="l"/>
              </a:tabLst>
              <a:defRPr b="1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8400" y="2429999"/>
            <a:ext cx="7779600" cy="1071009"/>
          </a:xfrm>
        </p:spPr>
        <p:txBody>
          <a:bodyPr/>
          <a:lstStyle>
            <a:lvl1pPr marL="0" indent="0">
              <a:lnSpc>
                <a:spcPct val="125000"/>
              </a:lnSpc>
              <a:buFontTx/>
              <a:buNone/>
              <a:defRPr sz="1800">
                <a:solidFill>
                  <a:srgbClr val="686868"/>
                </a:solidFill>
              </a:defRPr>
            </a:lvl1pPr>
          </a:lstStyle>
          <a:p>
            <a:r>
              <a:rPr lang="de-DE" noProof="0" dirty="0" smtClean="0"/>
              <a:t>Autor</a:t>
            </a:r>
            <a:br>
              <a:rPr lang="de-DE" noProof="0" dirty="0" smtClean="0"/>
            </a:br>
            <a:r>
              <a:rPr lang="de-DE" noProof="0" dirty="0" smtClean="0"/>
              <a:t>Datum</a:t>
            </a:r>
            <a:br>
              <a:rPr lang="de-DE" noProof="0" dirty="0" smtClean="0"/>
            </a:br>
            <a:r>
              <a:rPr lang="de-DE" noProof="0" dirty="0" smtClean="0"/>
              <a:t>Anlass</a:t>
            </a:r>
            <a:endParaRPr lang="de-DE" noProof="0" dirty="0"/>
          </a:p>
        </p:txBody>
      </p:sp>
      <p:pic>
        <p:nvPicPr>
          <p:cNvPr id="17" name="Grafik 10" descr="dlr_sign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00" y="5857200"/>
            <a:ext cx="85725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 userDrawn="1"/>
        </p:nvSpPr>
        <p:spPr>
          <a:xfrm>
            <a:off x="899592" y="3993078"/>
            <a:ext cx="77768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DLR-Institut für Vernetzte Energiesysteme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85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8190456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075751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4698000" y="1591200"/>
            <a:ext cx="3960812" cy="433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490958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698864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662464" y="1576774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199161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9" name="Textplatzhalter 1"/>
          <p:cNvSpPr>
            <a:spLocks noGrp="1"/>
          </p:cNvSpPr>
          <p:nvPr>
            <p:ph type="body" idx="13"/>
          </p:nvPr>
        </p:nvSpPr>
        <p:spPr>
          <a:xfrm>
            <a:off x="467544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0" name="Textplatzhalter 1"/>
          <p:cNvSpPr>
            <a:spLocks noGrp="1"/>
          </p:cNvSpPr>
          <p:nvPr>
            <p:ph type="body" idx="14"/>
          </p:nvPr>
        </p:nvSpPr>
        <p:spPr>
          <a:xfrm>
            <a:off x="4698000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67544" y="2075273"/>
            <a:ext cx="4013992" cy="4018023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644008" y="2060848"/>
            <a:ext cx="4013992" cy="4018023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99929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471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23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ohne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86000" y="648000"/>
            <a:ext cx="8172000" cy="7381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854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\\psf\Host\Users\cd\Desktop\Startbild_4zu3-Fuss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7138"/>
            <a:ext cx="914400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6000" y="648000"/>
            <a:ext cx="817200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Mastertitelformat bearbeiten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999" y="1591200"/>
            <a:ext cx="8172000" cy="4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pic>
        <p:nvPicPr>
          <p:cNvPr id="11" name="Grafik 10" descr="dlr_signet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6143625"/>
            <a:ext cx="5715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36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6" r:id="rId4"/>
    <p:sldLayoutId id="2147483664" r:id="rId5"/>
    <p:sldLayoutId id="2147483661" r:id="rId6"/>
    <p:sldLayoutId id="2147483662" r:id="rId7"/>
    <p:sldLayoutId id="2147483663" r:id="rId8"/>
    <p:sldLayoutId id="2147483665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6868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125000"/>
        </a:lnSpc>
        <a:spcBef>
          <a:spcPts val="300"/>
        </a:spcBef>
        <a:spcAft>
          <a:spcPts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4988" indent="-268288" algn="l" defTabSz="914400" rtl="0" eaLnBrk="1" latinLnBrk="0" hangingPunct="1">
        <a:lnSpc>
          <a:spcPct val="125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bg2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801688" indent="-171450" algn="l" defTabSz="914400" rtl="0" eaLnBrk="1" latinLnBrk="0" hangingPunct="1">
        <a:lnSpc>
          <a:spcPct val="125000"/>
        </a:lnSpc>
        <a:spcBef>
          <a:spcPts val="0"/>
        </a:spcBef>
        <a:buFont typeface="Wingdings" panose="05000000000000000000" pitchFamily="2" charset="2"/>
        <a:buChar char="Ø"/>
        <a:defRPr sz="1400" kern="120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5228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692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8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7.png"/><Relationship Id="rId4" Type="http://schemas.openxmlformats.org/officeDocument/2006/relationships/diagramData" Target="../diagrams/data1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 sz="quarter"/>
          </p:nvPr>
        </p:nvSpPr>
        <p:spPr>
          <a:xfrm>
            <a:off x="827584" y="908720"/>
            <a:ext cx="7776864" cy="648072"/>
          </a:xfrm>
        </p:spPr>
        <p:txBody>
          <a:bodyPr/>
          <a:lstStyle/>
          <a:p>
            <a:pPr algn="just"/>
            <a:r>
              <a:rPr lang="en-US" dirty="0"/>
              <a:t>Determination of the required Power Response of Inverters to provide fast Frequency Support in Power Systems with low Synchronous Inertia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Alejandro Rubio</a:t>
            </a:r>
          </a:p>
          <a:p>
            <a:r>
              <a:rPr lang="de-DE" dirty="0"/>
              <a:t>1</a:t>
            </a:r>
            <a:r>
              <a:rPr lang="de-DE" dirty="0" smtClean="0"/>
              <a:t>5.04.2019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760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000" y="674589"/>
            <a:ext cx="8172000" cy="738187"/>
          </a:xfrm>
        </p:spPr>
        <p:txBody>
          <a:bodyPr/>
          <a:lstStyle/>
          <a:p>
            <a:r>
              <a:rPr lang="de-DE" dirty="0" smtClean="0"/>
              <a:t>Fast Power Reserve</a:t>
            </a:r>
            <a:endParaRPr lang="de-DE" dirty="0"/>
          </a:p>
        </p:txBody>
      </p:sp>
      <p:sp>
        <p:nvSpPr>
          <p:cNvPr id="19" name="Untertitel 6"/>
          <p:cNvSpPr txBox="1">
            <a:spLocks/>
          </p:cNvSpPr>
          <p:nvPr/>
        </p:nvSpPr>
        <p:spPr>
          <a:xfrm>
            <a:off x="189436" y="938995"/>
            <a:ext cx="7779600" cy="648072"/>
          </a:xfrm>
          <a:prstGeom prst="rect">
            <a:avLst/>
          </a:prstGeom>
        </p:spPr>
        <p:txBody>
          <a:bodyPr/>
          <a:lstStyle>
            <a:lvl1pPr marL="180000" indent="-180000" algn="l" defTabSz="914400" rtl="0" eaLnBrk="1" latinLnBrk="0" hangingPunct="1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4988" indent="-268288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bg2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01688" indent="-17145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28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692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/>
              <a:t>Frequency</a:t>
            </a:r>
            <a:r>
              <a:rPr lang="de-DE" sz="1600" dirty="0"/>
              <a:t>-</a:t>
            </a:r>
            <a:r>
              <a:rPr lang="de-DE" sz="1600" dirty="0" smtClean="0"/>
              <a:t>10% </a:t>
            </a:r>
            <a:r>
              <a:rPr lang="de-DE" sz="1600" dirty="0" err="1" smtClean="0"/>
              <a:t>unbalance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2,736s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inertia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500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2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000" y="674589"/>
            <a:ext cx="8172000" cy="738187"/>
          </a:xfrm>
        </p:spPr>
        <p:txBody>
          <a:bodyPr/>
          <a:lstStyle/>
          <a:p>
            <a:r>
              <a:rPr lang="de-DE" dirty="0" smtClean="0"/>
              <a:t>Fast Power Reserve</a:t>
            </a:r>
            <a:endParaRPr lang="de-DE" dirty="0"/>
          </a:p>
        </p:txBody>
      </p:sp>
      <p:sp>
        <p:nvSpPr>
          <p:cNvPr id="19" name="Untertitel 6"/>
          <p:cNvSpPr txBox="1">
            <a:spLocks/>
          </p:cNvSpPr>
          <p:nvPr/>
        </p:nvSpPr>
        <p:spPr>
          <a:xfrm>
            <a:off x="189436" y="938995"/>
            <a:ext cx="8631036" cy="648072"/>
          </a:xfrm>
          <a:prstGeom prst="rect">
            <a:avLst/>
          </a:prstGeom>
        </p:spPr>
        <p:txBody>
          <a:bodyPr/>
          <a:lstStyle>
            <a:lvl1pPr marL="180000" indent="-180000" algn="l" defTabSz="914400" rtl="0" eaLnBrk="1" latinLnBrk="0" hangingPunct="1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4988" indent="-268288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bg2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01688" indent="-17145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28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692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/>
              <a:t>Frequency-10% </a:t>
            </a:r>
            <a:r>
              <a:rPr lang="de-DE" sz="1600" dirty="0" err="1" smtClean="0"/>
              <a:t>unbalance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2,736s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inertia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fast </a:t>
            </a:r>
            <a:r>
              <a:rPr lang="de-DE" sz="1600" dirty="0" err="1" smtClean="0"/>
              <a:t>reserve</a:t>
            </a:r>
            <a:r>
              <a:rPr lang="de-DE" sz="1600" dirty="0" smtClean="0"/>
              <a:t> (proportional </a:t>
            </a:r>
            <a:r>
              <a:rPr lang="de-DE" sz="1600" dirty="0" err="1" smtClean="0"/>
              <a:t>control</a:t>
            </a:r>
            <a:r>
              <a:rPr lang="de-DE" sz="1600" dirty="0" smtClean="0"/>
              <a:t>)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500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3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000" y="674589"/>
            <a:ext cx="8172000" cy="738187"/>
          </a:xfrm>
        </p:spPr>
        <p:txBody>
          <a:bodyPr/>
          <a:lstStyle/>
          <a:p>
            <a:r>
              <a:rPr lang="de-DE" dirty="0" smtClean="0"/>
              <a:t>Fast Power Reserve</a:t>
            </a:r>
            <a:endParaRPr lang="de-DE" dirty="0"/>
          </a:p>
        </p:txBody>
      </p:sp>
      <p:sp>
        <p:nvSpPr>
          <p:cNvPr id="19" name="Untertitel 6"/>
          <p:cNvSpPr txBox="1">
            <a:spLocks/>
          </p:cNvSpPr>
          <p:nvPr/>
        </p:nvSpPr>
        <p:spPr>
          <a:xfrm>
            <a:off x="189436" y="938995"/>
            <a:ext cx="8343004" cy="648072"/>
          </a:xfrm>
          <a:prstGeom prst="rect">
            <a:avLst/>
          </a:prstGeom>
        </p:spPr>
        <p:txBody>
          <a:bodyPr/>
          <a:lstStyle>
            <a:lvl1pPr marL="180000" indent="-180000" algn="l" defTabSz="914400" rtl="0" eaLnBrk="1" latinLnBrk="0" hangingPunct="1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4988" indent="-268288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bg2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01688" indent="-17145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28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692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/>
              <a:t>Power10% </a:t>
            </a:r>
            <a:r>
              <a:rPr lang="de-DE" sz="1600" dirty="0" err="1" smtClean="0"/>
              <a:t>unbalance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2,736s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inertia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fast </a:t>
            </a:r>
            <a:r>
              <a:rPr lang="de-DE" sz="1600" dirty="0" err="1" smtClean="0"/>
              <a:t>reserve</a:t>
            </a:r>
            <a:r>
              <a:rPr lang="de-DE" sz="1600" dirty="0" smtClean="0"/>
              <a:t> (proportional </a:t>
            </a:r>
            <a:r>
              <a:rPr lang="de-DE" sz="1600" dirty="0" err="1" smtClean="0"/>
              <a:t>control</a:t>
            </a:r>
            <a:r>
              <a:rPr lang="de-DE" sz="1600" dirty="0" smtClean="0"/>
              <a:t>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9144000" cy="500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3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000" y="674589"/>
            <a:ext cx="8172000" cy="738187"/>
          </a:xfrm>
        </p:spPr>
        <p:txBody>
          <a:bodyPr/>
          <a:lstStyle/>
          <a:p>
            <a:r>
              <a:rPr lang="en-US" dirty="0"/>
              <a:t>Determination of the required Power Response of Inverters to provide fast Frequency Support in Power Systems with low Synchronous Inertia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251520" y="1972371"/>
            <a:ext cx="734481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  <a:p>
            <a:endParaRPr lang="de-DE" u="sng" dirty="0" smtClean="0">
              <a:solidFill>
                <a:srgbClr val="4348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400" dirty="0"/>
              <a:t>“</a:t>
            </a:r>
            <a:r>
              <a:rPr lang="en-US" sz="1400" i="1" dirty="0" err="1"/>
              <a:t>Energiewende</a:t>
            </a:r>
            <a:r>
              <a:rPr lang="en-US" sz="1400" dirty="0"/>
              <a:t>”, contemplates to achieve a share in electricity consumption from renewables of 80 percent. As part of it, the renewable energy act, “</a:t>
            </a:r>
            <a:r>
              <a:rPr lang="en-US" sz="1400" i="1" dirty="0" err="1"/>
              <a:t>Erneuerbare</a:t>
            </a:r>
            <a:r>
              <a:rPr lang="en-US" sz="1400" i="1" dirty="0"/>
              <a:t> </a:t>
            </a:r>
            <a:r>
              <a:rPr lang="en-US" sz="1400" i="1" dirty="0" err="1"/>
              <a:t>Energien</a:t>
            </a:r>
            <a:r>
              <a:rPr lang="en-US" sz="1400" i="1" dirty="0"/>
              <a:t> </a:t>
            </a:r>
            <a:r>
              <a:rPr lang="en-US" sz="1400" i="1" dirty="0" err="1"/>
              <a:t>Gesetz</a:t>
            </a:r>
            <a:r>
              <a:rPr lang="en-US" sz="1400" dirty="0"/>
              <a:t>”, regulates the expansion of renewables and convectional generation decommissioning. </a:t>
            </a:r>
            <a:endParaRPr lang="de-DE" sz="1400" dirty="0">
              <a:solidFill>
                <a:srgbClr val="43484D"/>
              </a:solidFill>
            </a:endParaRP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573016"/>
            <a:ext cx="792088" cy="792088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405" y="4509120"/>
            <a:ext cx="853920" cy="853920"/>
          </a:xfrm>
          <a:prstGeom prst="rect">
            <a:avLst/>
          </a:prstGeom>
        </p:spPr>
      </p:pic>
      <p:graphicFrame>
        <p:nvGraphicFramePr>
          <p:cNvPr id="21" name="Diagramm 20"/>
          <p:cNvGraphicFramePr/>
          <p:nvPr>
            <p:extLst>
              <p:ext uri="{D42A27DB-BD31-4B8C-83A1-F6EECF244321}">
                <p14:modId xmlns:p14="http://schemas.microsoft.com/office/powerpoint/2010/main" val="732710849"/>
              </p:ext>
            </p:extLst>
          </p:nvPr>
        </p:nvGraphicFramePr>
        <p:xfrm>
          <a:off x="2843808" y="3969060"/>
          <a:ext cx="1944216" cy="102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Grafik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107" y="4293096"/>
            <a:ext cx="846983" cy="846983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156" y="4398712"/>
            <a:ext cx="793879" cy="793879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035" y="3356992"/>
            <a:ext cx="793879" cy="7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000" y="674589"/>
            <a:ext cx="8172000" cy="738187"/>
          </a:xfrm>
        </p:spPr>
        <p:txBody>
          <a:bodyPr/>
          <a:lstStyle/>
          <a:p>
            <a:r>
              <a:rPr lang="en-US" dirty="0" smtClean="0"/>
              <a:t>Challenges: More complicated as it sounds!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917575" y="1844824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Technical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384607" y="2996952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Social-Political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043298" y="4373423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Economic</a:t>
            </a:r>
          </a:p>
        </p:txBody>
      </p:sp>
      <p:pic>
        <p:nvPicPr>
          <p:cNvPr id="1026" name="Picture 2" descr="https://cdn.shapechef.com/graphics-and-templates/finance-icons/piggy-bank-icon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908" y="4494287"/>
            <a:ext cx="630362" cy="69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shapechef.com/graphics-and-templates/finance-icons/money-bag-icon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811" y="4151447"/>
            <a:ext cx="504056" cy="56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owerpoint icons congress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023" y="220486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owerpoint icons congress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143" y="2676338"/>
            <a:ext cx="1207021" cy="120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10" descr="Image result for powerpoint icons wren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AutoShape 12" descr="Image result for powerpoint icons wrench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14" descr="Image result for powerpoint icons wrench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16" descr="Image result for powerpoint icons wrench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AutoShape 18" descr="Image result for powerpoint icons wrench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20" descr="Image result for powerpoint icons wrench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940" y="1788518"/>
            <a:ext cx="801513" cy="80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23" descr="Image result for construction helmet icons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265" y="1068523"/>
            <a:ext cx="1120752" cy="112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84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000" y="674589"/>
            <a:ext cx="8172000" cy="738187"/>
          </a:xfrm>
        </p:spPr>
        <p:txBody>
          <a:bodyPr/>
          <a:lstStyle/>
          <a:p>
            <a:r>
              <a:rPr lang="en-US" dirty="0" smtClean="0"/>
              <a:t>Technical Challenges</a:t>
            </a:r>
            <a:endParaRPr lang="de-DE" dirty="0"/>
          </a:p>
        </p:txBody>
      </p:sp>
      <p:sp>
        <p:nvSpPr>
          <p:cNvPr id="3" name="AutoShape 10" descr="Image result for powerpoint icons wren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AutoShape 12" descr="Image result for powerpoint icons wrench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14" descr="Image result for powerpoint icons wrench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16" descr="Image result for powerpoint icons wrench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AutoShape 18" descr="Image result for powerpoint icons wrench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20" descr="Image result for powerpoint icons wrench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AutoShape 2" descr="Image result for powerpoint icons wrench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248060" y="1112568"/>
            <a:ext cx="7344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Frequency</a:t>
            </a:r>
            <a:r>
              <a:rPr lang="de-DE" u="sng" dirty="0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Stability</a:t>
            </a:r>
            <a:endParaRPr lang="de-DE" u="sng" dirty="0" smtClean="0">
              <a:solidFill>
                <a:srgbClr val="4348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de-DE" u="sng" dirty="0" smtClean="0">
              <a:solidFill>
                <a:srgbClr val="4348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conventional power systems, power balancing and frequency regulation is establish through the control of synchronous machines power output.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balance between generation and load must be maintained so rotor speed and electric frequency are kept constant</a:t>
            </a:r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83" y="3141469"/>
            <a:ext cx="4604181" cy="316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035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000" y="674589"/>
            <a:ext cx="8172000" cy="738187"/>
          </a:xfrm>
        </p:spPr>
        <p:txBody>
          <a:bodyPr/>
          <a:lstStyle/>
          <a:p>
            <a:r>
              <a:rPr lang="en-US" dirty="0" smtClean="0"/>
              <a:t>Technical Challenges</a:t>
            </a:r>
            <a:endParaRPr lang="de-DE" dirty="0"/>
          </a:p>
        </p:txBody>
      </p:sp>
      <p:sp>
        <p:nvSpPr>
          <p:cNvPr id="3" name="AutoShape 10" descr="Image result for powerpoint icons wren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AutoShape 12" descr="Image result for powerpoint icons wrench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14" descr="Image result for powerpoint icons wrench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16" descr="Image result for powerpoint icons wrench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AutoShape 18" descr="Image result for powerpoint icons wrench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20" descr="Image result for powerpoint icons wrench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AutoShape 2" descr="Image result for powerpoint icons wrench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248060" y="1112568"/>
            <a:ext cx="7344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 Inertia </a:t>
            </a:r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grids</a:t>
            </a:r>
            <a:endParaRPr lang="de-DE" u="sng" dirty="0" smtClean="0">
              <a:solidFill>
                <a:srgbClr val="4348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de-DE" u="sng" dirty="0" smtClean="0">
              <a:solidFill>
                <a:srgbClr val="4348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PV does not have rotating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Low inertia from fixed speed wind turbines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Variable speed wind turbines are decoupled from grid dynamics due to the employment of power electronics converters.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385" y="4294989"/>
            <a:ext cx="793879" cy="79387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64" y="3253269"/>
            <a:ext cx="793879" cy="79387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696922"/>
            <a:ext cx="1196133" cy="119613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071" y="4941168"/>
            <a:ext cx="819476" cy="819476"/>
          </a:xfrm>
          <a:prstGeom prst="rect">
            <a:avLst/>
          </a:prstGeom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456913"/>
            <a:ext cx="386590" cy="38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659677" y="3456913"/>
            <a:ext cx="386590" cy="38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563888" y="4802337"/>
            <a:ext cx="386590" cy="38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Gewinkelte Verbindung 19"/>
          <p:cNvCxnSpPr/>
          <p:nvPr/>
        </p:nvCxnSpPr>
        <p:spPr>
          <a:xfrm>
            <a:off x="2483768" y="4658321"/>
            <a:ext cx="1080120" cy="23473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>
            <a:endCxn id="19" idx="3"/>
          </p:cNvCxnSpPr>
          <p:nvPr/>
        </p:nvCxnSpPr>
        <p:spPr>
          <a:xfrm rot="5400000" flipH="1" flipV="1">
            <a:off x="2995984" y="4666482"/>
            <a:ext cx="238753" cy="89705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 Verbindung 23"/>
          <p:cNvCxnSpPr>
            <a:stCxn id="13" idx="3"/>
            <a:endCxn id="3073" idx="1"/>
          </p:cNvCxnSpPr>
          <p:nvPr/>
        </p:nvCxnSpPr>
        <p:spPr>
          <a:xfrm flipV="1">
            <a:off x="3061143" y="3650208"/>
            <a:ext cx="214713" cy="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25"/>
          <p:cNvCxnSpPr>
            <a:stCxn id="17" idx="1"/>
          </p:cNvCxnSpPr>
          <p:nvPr/>
        </p:nvCxnSpPr>
        <p:spPr>
          <a:xfrm>
            <a:off x="4046267" y="3650208"/>
            <a:ext cx="1821877" cy="50405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19" idx="1"/>
          </p:cNvCxnSpPr>
          <p:nvPr/>
        </p:nvCxnSpPr>
        <p:spPr>
          <a:xfrm flipV="1">
            <a:off x="3950478" y="4294988"/>
            <a:ext cx="1917666" cy="70064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utoShape 3" descr="Image result for acdc icons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96" y="3160111"/>
            <a:ext cx="631503" cy="27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58"/>
          <a:stretch/>
        </p:blipFill>
        <p:spPr bwMode="auto">
          <a:xfrm>
            <a:off x="3800830" y="3150252"/>
            <a:ext cx="260446" cy="27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2" t="1" r="41178" b="5171"/>
          <a:stretch/>
        </p:blipFill>
        <p:spPr bwMode="auto">
          <a:xfrm>
            <a:off x="4072153" y="3111805"/>
            <a:ext cx="113356" cy="26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68"/>
          <a:stretch/>
        </p:blipFill>
        <p:spPr bwMode="auto">
          <a:xfrm>
            <a:off x="4177190" y="3133117"/>
            <a:ext cx="250908" cy="27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58"/>
          <a:stretch/>
        </p:blipFill>
        <p:spPr bwMode="auto">
          <a:xfrm>
            <a:off x="3414253" y="4511770"/>
            <a:ext cx="260446" cy="27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2" t="1" r="41178" b="5171"/>
          <a:stretch/>
        </p:blipFill>
        <p:spPr bwMode="auto">
          <a:xfrm>
            <a:off x="3685576" y="4473323"/>
            <a:ext cx="113356" cy="26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68"/>
          <a:stretch/>
        </p:blipFill>
        <p:spPr bwMode="auto">
          <a:xfrm>
            <a:off x="3790613" y="4494635"/>
            <a:ext cx="250908" cy="27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01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000" y="674589"/>
            <a:ext cx="8172000" cy="738187"/>
          </a:xfrm>
        </p:spPr>
        <p:txBody>
          <a:bodyPr/>
          <a:lstStyle/>
          <a:p>
            <a:r>
              <a:rPr lang="de-DE" dirty="0" smtClean="0"/>
              <a:t>Fast Power Reserve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04864"/>
            <a:ext cx="6168838" cy="3479611"/>
          </a:xfrm>
          <a:prstGeom prst="rect">
            <a:avLst/>
          </a:prstGeom>
        </p:spPr>
      </p:pic>
      <p:sp>
        <p:nvSpPr>
          <p:cNvPr id="19" name="Untertitel 6"/>
          <p:cNvSpPr txBox="1">
            <a:spLocks/>
          </p:cNvSpPr>
          <p:nvPr/>
        </p:nvSpPr>
        <p:spPr>
          <a:xfrm>
            <a:off x="382243" y="1556793"/>
            <a:ext cx="7779600" cy="648072"/>
          </a:xfrm>
          <a:prstGeom prst="rect">
            <a:avLst/>
          </a:prstGeom>
        </p:spPr>
        <p:txBody>
          <a:bodyPr/>
          <a:lstStyle>
            <a:lvl1pPr marL="180000" indent="-180000" algn="l" defTabSz="914400" rtl="0" eaLnBrk="1" latinLnBrk="0" hangingPunct="1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4988" indent="-268288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bg2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01688" indent="-17145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28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692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Max ROCOF </a:t>
            </a:r>
            <a:r>
              <a:rPr lang="de-DE" dirty="0" err="1" smtClean="0"/>
              <a:t>for</a:t>
            </a:r>
            <a:r>
              <a:rPr lang="de-DE" dirty="0" smtClean="0"/>
              <a:t> different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inertias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unbalances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055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000" y="674589"/>
            <a:ext cx="8172000" cy="738187"/>
          </a:xfrm>
        </p:spPr>
        <p:txBody>
          <a:bodyPr/>
          <a:lstStyle/>
          <a:p>
            <a:r>
              <a:rPr lang="de-DE" dirty="0" smtClean="0"/>
              <a:t>Fast Power Reserve</a:t>
            </a:r>
            <a:endParaRPr lang="de-DE" dirty="0"/>
          </a:p>
        </p:txBody>
      </p:sp>
      <p:sp>
        <p:nvSpPr>
          <p:cNvPr id="19" name="Untertitel 6"/>
          <p:cNvSpPr txBox="1">
            <a:spLocks/>
          </p:cNvSpPr>
          <p:nvPr/>
        </p:nvSpPr>
        <p:spPr>
          <a:xfrm>
            <a:off x="382243" y="1556793"/>
            <a:ext cx="7779600" cy="648072"/>
          </a:xfrm>
          <a:prstGeom prst="rect">
            <a:avLst/>
          </a:prstGeom>
        </p:spPr>
        <p:txBody>
          <a:bodyPr/>
          <a:lstStyle>
            <a:lvl1pPr marL="180000" indent="-180000" algn="l" defTabSz="914400" rtl="0" eaLnBrk="1" latinLnBrk="0" hangingPunct="1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4988" indent="-268288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bg2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01688" indent="-17145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28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692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Critical Time (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collapse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88840"/>
            <a:ext cx="6486894" cy="365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3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000" y="674589"/>
            <a:ext cx="8172000" cy="738187"/>
          </a:xfrm>
        </p:spPr>
        <p:txBody>
          <a:bodyPr/>
          <a:lstStyle/>
          <a:p>
            <a:r>
              <a:rPr lang="de-DE" dirty="0" smtClean="0"/>
              <a:t>Fast Power Reserve</a:t>
            </a:r>
            <a:endParaRPr lang="de-DE" dirty="0"/>
          </a:p>
        </p:txBody>
      </p:sp>
      <p:sp>
        <p:nvSpPr>
          <p:cNvPr id="19" name="Untertitel 6"/>
          <p:cNvSpPr txBox="1">
            <a:spLocks/>
          </p:cNvSpPr>
          <p:nvPr/>
        </p:nvSpPr>
        <p:spPr>
          <a:xfrm>
            <a:off x="382243" y="1556793"/>
            <a:ext cx="7779600" cy="648072"/>
          </a:xfrm>
          <a:prstGeom prst="rect">
            <a:avLst/>
          </a:prstGeom>
        </p:spPr>
        <p:txBody>
          <a:bodyPr/>
          <a:lstStyle>
            <a:lvl1pPr marL="180000" indent="-180000" algn="l" defTabSz="914400" rtl="0" eaLnBrk="1" latinLnBrk="0" hangingPunct="1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4988" indent="-268288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bg2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01688" indent="-17145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28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692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Critical Time (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collapse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14240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7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000" y="674589"/>
            <a:ext cx="8172000" cy="738187"/>
          </a:xfrm>
        </p:spPr>
        <p:txBody>
          <a:bodyPr/>
          <a:lstStyle/>
          <a:p>
            <a:r>
              <a:rPr lang="de-DE" dirty="0" smtClean="0"/>
              <a:t>Fast Power Reserve</a:t>
            </a:r>
            <a:endParaRPr lang="de-DE" dirty="0"/>
          </a:p>
        </p:txBody>
      </p:sp>
      <p:sp>
        <p:nvSpPr>
          <p:cNvPr id="19" name="Untertitel 6"/>
          <p:cNvSpPr txBox="1">
            <a:spLocks/>
          </p:cNvSpPr>
          <p:nvPr/>
        </p:nvSpPr>
        <p:spPr>
          <a:xfrm>
            <a:off x="382243" y="1556793"/>
            <a:ext cx="7779600" cy="648072"/>
          </a:xfrm>
          <a:prstGeom prst="rect">
            <a:avLst/>
          </a:prstGeom>
        </p:spPr>
        <p:txBody>
          <a:bodyPr/>
          <a:lstStyle>
            <a:lvl1pPr marL="180000" indent="-180000" algn="l" defTabSz="914400" rtl="0" eaLnBrk="1" latinLnBrk="0" hangingPunct="1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4988" indent="-268288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bg2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01688" indent="-17145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28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692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Control Block </a:t>
            </a:r>
            <a:r>
              <a:rPr lang="de-DE" dirty="0" err="1" smtClean="0"/>
              <a:t>Diagram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43" y="1988840"/>
            <a:ext cx="879622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6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70706_ppt_master_dt">
  <a:themeElements>
    <a:clrScheme name="DLR">
      <a:dk1>
        <a:srgbClr val="000000"/>
      </a:dk1>
      <a:lt1>
        <a:srgbClr val="FFFFFF"/>
      </a:lt1>
      <a:dk2>
        <a:srgbClr val="464646"/>
      </a:dk2>
      <a:lt2>
        <a:srgbClr val="B1B1B0"/>
      </a:lt2>
      <a:accent1>
        <a:srgbClr val="0075BB"/>
      </a:accent1>
      <a:accent2>
        <a:srgbClr val="819459"/>
      </a:accent2>
      <a:accent3>
        <a:srgbClr val="EAB818"/>
      </a:accent3>
      <a:accent4>
        <a:srgbClr val="B33F3D"/>
      </a:accent4>
      <a:accent5>
        <a:srgbClr val="7B7B7B"/>
      </a:accent5>
      <a:accent6>
        <a:srgbClr val="6898D1"/>
      </a:accent6>
      <a:hlink>
        <a:srgbClr val="A4B085"/>
      </a:hlink>
      <a:folHlink>
        <a:srgbClr val="C77A6D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>
        <a:spAutoFit/>
      </a:bodyPr>
      <a:lstStyle>
        <a:defPPr algn="ctr"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Standardeigenschaften</tns:defaultPropertyEditorNamespace>
</tns:customPropertyEditors>
</file>

<file path=customXml/itemProps1.xml><?xml version="1.0" encoding="utf-8"?>
<ds:datastoreItem xmlns:ds="http://schemas.openxmlformats.org/officeDocument/2006/customXml" ds:itemID="{AAE53C7D-4D9A-464B-B166-6AE4B21A465C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170706_ppt_master_dt</Template>
  <TotalTime>0</TotalTime>
  <Words>256</Words>
  <Application>Microsoft Office PowerPoint</Application>
  <PresentationFormat>Bildschirmpräsentation (4:3)</PresentationFormat>
  <Paragraphs>37</Paragraphs>
  <Slides>12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170706_ppt_master_dt</vt:lpstr>
      <vt:lpstr>Determination of the required Power Response of Inverters to provide fast Frequency Support in Power Systems with low Synchronous Inertia</vt:lpstr>
      <vt:lpstr>Determination of the required Power Response of Inverters to provide fast Frequency Support in Power Systems with low Synchronous Inertia</vt:lpstr>
      <vt:lpstr>Challenges: More complicated as it sounds!</vt:lpstr>
      <vt:lpstr>Technical Challenges</vt:lpstr>
      <vt:lpstr>Technical Challenges</vt:lpstr>
      <vt:lpstr>Fast Power Reserve</vt:lpstr>
      <vt:lpstr>Fast Power Reserve</vt:lpstr>
      <vt:lpstr>Fast Power Reserve</vt:lpstr>
      <vt:lpstr>Fast Power Reserve</vt:lpstr>
      <vt:lpstr>Fast Power Reserve</vt:lpstr>
      <vt:lpstr>Fast Power Reserve</vt:lpstr>
      <vt:lpstr>Fast Power Reserve</vt:lpstr>
    </vt:vector>
  </TitlesOfParts>
  <Company>Next-Energy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S2M – Stand 01.08.2017</dc:title>
  <dc:creator>O.Siepmann</dc:creator>
  <cp:lastModifiedBy>Rubio, Alejandro</cp:lastModifiedBy>
  <cp:revision>71</cp:revision>
  <cp:lastPrinted>2017-07-04T06:23:45Z</cp:lastPrinted>
  <dcterms:created xsi:type="dcterms:W3CDTF">2017-08-01T07:09:06Z</dcterms:created>
  <dcterms:modified xsi:type="dcterms:W3CDTF">2019-04-11T09:38:38Z</dcterms:modified>
</cp:coreProperties>
</file>