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60" r:id="rId1"/>
  </p:sldMasterIdLst>
  <p:sldIdLst>
    <p:sldId id="256" r:id="rId2"/>
    <p:sldId id="258" r:id="rId3"/>
    <p:sldId id="260" r:id="rId4"/>
    <p:sldId id="259" r:id="rId5"/>
    <p:sldId id="261" r:id="rId6"/>
  </p:sldIdLst>
  <p:sldSz cx="12801600" cy="9601200" type="A3"/>
  <p:notesSz cx="6858000" cy="9144000"/>
  <p:defaultTextStyle>
    <a:defPPr>
      <a:defRPr lang="es-HN"/>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09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18/6/2019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154606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18/6/2019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118391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18/6/2019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176579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18/6/2019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239114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07C01-99EC-443D-8009-6C4FA635BDC1}" type="datetimeFigureOut">
              <a:rPr lang="es-HN" smtClean="0"/>
              <a:t>18/6/2019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308827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907C01-99EC-443D-8009-6C4FA635BDC1}" type="datetimeFigureOut">
              <a:rPr lang="es-HN" smtClean="0"/>
              <a:t>18/6/2019</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21081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907C01-99EC-443D-8009-6C4FA635BDC1}" type="datetimeFigureOut">
              <a:rPr lang="es-HN" smtClean="0"/>
              <a:t>18/6/2019</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223973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907C01-99EC-443D-8009-6C4FA635BDC1}" type="datetimeFigureOut">
              <a:rPr lang="es-HN" smtClean="0"/>
              <a:t>18/6/2019</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266649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07C01-99EC-443D-8009-6C4FA635BDC1}" type="datetimeFigureOut">
              <a:rPr lang="es-HN" smtClean="0"/>
              <a:t>18/6/2019</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344139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07C01-99EC-443D-8009-6C4FA635BDC1}" type="datetimeFigureOut">
              <a:rPr lang="es-HN" smtClean="0"/>
              <a:t>18/6/2019</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357202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07C01-99EC-443D-8009-6C4FA635BDC1}" type="datetimeFigureOut">
              <a:rPr lang="es-HN" smtClean="0"/>
              <a:t>18/6/2019</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F7599923-DAD7-44BB-8109-5AE663F61C60}" type="slidenum">
              <a:rPr lang="es-HN" smtClean="0"/>
              <a:t>‹#›</a:t>
            </a:fld>
            <a:endParaRPr lang="es-HN"/>
          </a:p>
        </p:txBody>
      </p:sp>
    </p:spTree>
    <p:extLst>
      <p:ext uri="{BB962C8B-B14F-4D97-AF65-F5344CB8AC3E}">
        <p14:creationId xmlns:p14="http://schemas.microsoft.com/office/powerpoint/2010/main" val="328115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51907C01-99EC-443D-8009-6C4FA635BDC1}" type="datetimeFigureOut">
              <a:rPr lang="es-HN" smtClean="0"/>
              <a:t>18/6/2019</a:t>
            </a:fld>
            <a:endParaRPr lang="es-HN"/>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s-HN"/>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7599923-DAD7-44BB-8109-5AE663F61C60}" type="slidenum">
              <a:rPr lang="es-HN" smtClean="0"/>
              <a:t>‹#›</a:t>
            </a:fld>
            <a:endParaRPr lang="es-HN"/>
          </a:p>
        </p:txBody>
      </p:sp>
    </p:spTree>
    <p:extLst>
      <p:ext uri="{BB962C8B-B14F-4D97-AF65-F5344CB8AC3E}">
        <p14:creationId xmlns:p14="http://schemas.microsoft.com/office/powerpoint/2010/main" val="1589021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4939"/>
            <a:ext cx="6807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92"/>
          <p:cNvSpPr txBox="1">
            <a:spLocks noChangeArrowheads="1"/>
          </p:cNvSpPr>
          <p:nvPr/>
        </p:nvSpPr>
        <p:spPr bwMode="auto">
          <a:xfrm>
            <a:off x="169333" y="1580443"/>
            <a:ext cx="6547556" cy="4134553"/>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800" dirty="0">
                <a:latin typeface="Calibri" pitchFamily="34" charset="0"/>
              </a:rPr>
              <a:t>Decommissioning of conventional power plants and the installation of inverter-based renewable energy technologies decreases overall power system inertia. This reduction in system inertia has an impact in the power system frequency response when an unbalance between generation and load occurs, increasing the rate of change of frequency of the system. In a future scenario where renewables are predominant in power systems and due to the natural variability of the resource, unbalances of 40 percent or more are prompt to happen, which combined with low inertia may lead to frequency collapse. The requirements of inverters to provide an effective fast reserve response are investigated. In this way, inverters are intended to reduce the rate of change of frequency so enough time is provided to activate the primary power reserve. Needed power rate under different inverter time responses and different rates of change of frequency is analyzed.</a:t>
            </a:r>
          </a:p>
        </p:txBody>
      </p:sp>
      <p:sp>
        <p:nvSpPr>
          <p:cNvPr id="6" name="Rectangle 5"/>
          <p:cNvSpPr/>
          <p:nvPr/>
        </p:nvSpPr>
        <p:spPr>
          <a:xfrm>
            <a:off x="169333" y="1251691"/>
            <a:ext cx="6547556" cy="3287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Abstract</a:t>
            </a:r>
            <a:endParaRPr lang="en-US" sz="1600" b="1" dirty="0">
              <a:solidFill>
                <a:schemeClr val="accent3">
                  <a:lumMod val="20000"/>
                  <a:lumOff val="80000"/>
                </a:schemeClr>
              </a:solidFill>
            </a:endParaRPr>
          </a:p>
        </p:txBody>
      </p:sp>
      <p:sp>
        <p:nvSpPr>
          <p:cNvPr id="7" name="Text Box 180"/>
          <p:cNvSpPr txBox="1">
            <a:spLocks noChangeArrowheads="1"/>
          </p:cNvSpPr>
          <p:nvPr/>
        </p:nvSpPr>
        <p:spPr bwMode="auto">
          <a:xfrm>
            <a:off x="853346" y="9396339"/>
            <a:ext cx="3850984"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mn-lt"/>
              </a:rPr>
              <a:t>Figure 1.</a:t>
            </a:r>
            <a:r>
              <a:rPr lang="en-US" sz="1200" dirty="0">
                <a:latin typeface="+mn-lt"/>
              </a:rPr>
              <a:t> </a:t>
            </a:r>
            <a:r>
              <a:rPr lang="es-HN" sz="1200" dirty="0" err="1" smtClean="0">
                <a:latin typeface="+mn-lt"/>
              </a:rPr>
              <a:t>Frequency</a:t>
            </a:r>
            <a:r>
              <a:rPr lang="es-HN" sz="1200" dirty="0" smtClean="0">
                <a:latin typeface="+mn-lt"/>
              </a:rPr>
              <a:t> response </a:t>
            </a:r>
            <a:r>
              <a:rPr lang="es-HN" sz="1200" dirty="0" err="1" smtClean="0">
                <a:latin typeface="+mn-lt"/>
              </a:rPr>
              <a:t>under</a:t>
            </a:r>
            <a:r>
              <a:rPr lang="es-HN" sz="1200" dirty="0" smtClean="0">
                <a:latin typeface="+mn-lt"/>
              </a:rPr>
              <a:t> a 20% </a:t>
            </a:r>
            <a:r>
              <a:rPr lang="es-HN" sz="1200" dirty="0" err="1" smtClean="0">
                <a:latin typeface="+mn-lt"/>
              </a:rPr>
              <a:t>power</a:t>
            </a:r>
            <a:r>
              <a:rPr lang="es-HN" sz="1200" dirty="0" smtClean="0">
                <a:latin typeface="+mn-lt"/>
              </a:rPr>
              <a:t> </a:t>
            </a:r>
            <a:r>
              <a:rPr lang="es-HN" sz="1200" dirty="0" err="1" smtClean="0">
                <a:latin typeface="+mn-lt"/>
              </a:rPr>
              <a:t>unbalance</a:t>
            </a:r>
            <a:r>
              <a:rPr lang="en-US" sz="1100" dirty="0" smtClean="0">
                <a:latin typeface="Calibri" pitchFamily="34" charset="0"/>
              </a:rPr>
              <a:t>.</a:t>
            </a:r>
            <a:endParaRPr lang="en-US" sz="1100" dirty="0">
              <a:latin typeface="Calibri" pitchFamily="34" charset="0"/>
            </a:endParaRPr>
          </a:p>
        </p:txBody>
      </p:sp>
      <p:sp>
        <p:nvSpPr>
          <p:cNvPr id="8" name="Text Box 192"/>
          <p:cNvSpPr txBox="1">
            <a:spLocks noChangeArrowheads="1"/>
          </p:cNvSpPr>
          <p:nvPr/>
        </p:nvSpPr>
        <p:spPr bwMode="auto">
          <a:xfrm>
            <a:off x="6891584" y="1581853"/>
            <a:ext cx="5746045" cy="6015569"/>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Power balancing- Synchronous generators</a:t>
            </a:r>
            <a:endParaRPr lang="en-US" sz="1800" dirty="0" smtClean="0">
              <a:latin typeface="+mn-lt"/>
            </a:endParaRPr>
          </a:p>
          <a:p>
            <a:pPr algn="just"/>
            <a:endParaRPr lang="en-US" sz="1800" dirty="0">
              <a:latin typeface="+mn-lt"/>
            </a:endParaRPr>
          </a:p>
          <a:p>
            <a:pPr algn="just"/>
            <a:r>
              <a:rPr lang="en-US" sz="1800" dirty="0" smtClean="0">
                <a:latin typeface="+mn-lt"/>
              </a:rPr>
              <a:t>Lack of inertia to the system from RE</a:t>
            </a:r>
            <a:endParaRPr lang="en-US" sz="1800" dirty="0" smtClean="0">
              <a:latin typeface="+mn-lt"/>
            </a:endParaRPr>
          </a:p>
          <a:p>
            <a:pPr algn="just"/>
            <a:endParaRPr lang="en-US" sz="1800" dirty="0">
              <a:latin typeface="+mn-lt"/>
            </a:endParaRPr>
          </a:p>
          <a:p>
            <a:pPr algn="just"/>
            <a:r>
              <a:rPr lang="en-US" sz="1800" dirty="0" smtClean="0">
                <a:latin typeface="+mn-lt"/>
              </a:rPr>
              <a:t>During normal operation frequency can change between 49.8Hz and 50.2Hz.</a:t>
            </a:r>
          </a:p>
          <a:p>
            <a:pPr algn="just"/>
            <a:endParaRPr lang="en-US" sz="1800" dirty="0">
              <a:latin typeface="+mn-lt"/>
            </a:endParaRPr>
          </a:p>
          <a:p>
            <a:pPr algn="just"/>
            <a:r>
              <a:rPr lang="en-US" sz="1800" dirty="0" smtClean="0">
                <a:latin typeface="+mn-lt"/>
              </a:rPr>
              <a:t>Load shedding starts at 49Hz.</a:t>
            </a:r>
            <a:endParaRPr lang="en-US" sz="1800" dirty="0" smtClean="0">
              <a:latin typeface="+mn-lt"/>
            </a:endParaRPr>
          </a:p>
          <a:p>
            <a:pPr algn="just"/>
            <a:endParaRPr lang="en-US" sz="1800" dirty="0">
              <a:latin typeface="+mn-lt"/>
            </a:endParaRPr>
          </a:p>
          <a:p>
            <a:pPr algn="just"/>
            <a:r>
              <a:rPr lang="en-US" sz="1800" dirty="0" smtClean="0">
                <a:latin typeface="+mn-lt"/>
              </a:rPr>
              <a:t>Conventional system rely on inertial response, primary and secondary synchronous reserve for frequency and power balancing control.</a:t>
            </a:r>
          </a:p>
          <a:p>
            <a:pPr algn="just"/>
            <a:endParaRPr lang="en-US" sz="1800" dirty="0">
              <a:latin typeface="+mn-lt"/>
            </a:endParaRPr>
          </a:p>
          <a:p>
            <a:pPr algn="just"/>
            <a:r>
              <a:rPr lang="en-US" sz="1800" dirty="0" smtClean="0">
                <a:latin typeface="+mn-lt"/>
              </a:rPr>
              <a:t>On the other hand, some control techniques have been developed in order to allow renewables to participate in frequency regulation. This techniques are:</a:t>
            </a:r>
          </a:p>
          <a:p>
            <a:pPr algn="just"/>
            <a:endParaRPr lang="en-US" sz="1800" dirty="0">
              <a:latin typeface="+mn-lt"/>
            </a:endParaRPr>
          </a:p>
          <a:p>
            <a:pPr marL="285750" indent="-285750" algn="just">
              <a:buFont typeface="Arial" panose="020B0604020202020204" pitchFamily="34" charset="0"/>
              <a:buChar char="•"/>
            </a:pPr>
            <a:r>
              <a:rPr lang="en-US" sz="1800" dirty="0">
                <a:latin typeface="+mn-lt"/>
              </a:rPr>
              <a:t>Synthetic Inertia</a:t>
            </a:r>
          </a:p>
          <a:p>
            <a:pPr marL="285750" indent="-285750" algn="just">
              <a:buFont typeface="Arial" panose="020B0604020202020204" pitchFamily="34" charset="0"/>
              <a:buChar char="•"/>
            </a:pPr>
            <a:r>
              <a:rPr lang="en-US" sz="1800" dirty="0">
                <a:latin typeface="+mn-lt"/>
              </a:rPr>
              <a:t>Fast Power reserve</a:t>
            </a:r>
          </a:p>
          <a:p>
            <a:pPr marL="285750" indent="-285750" algn="just">
              <a:buFont typeface="Arial" panose="020B0604020202020204" pitchFamily="34" charset="0"/>
              <a:buChar char="•"/>
            </a:pPr>
            <a:r>
              <a:rPr lang="en-US" sz="1800" dirty="0" smtClean="0">
                <a:latin typeface="+mn-lt"/>
              </a:rPr>
              <a:t>De-loading</a:t>
            </a:r>
            <a:endParaRPr lang="en-US" sz="1800" dirty="0">
              <a:latin typeface="+mn-lt"/>
            </a:endParaRPr>
          </a:p>
          <a:p>
            <a:pPr marL="285750" indent="-285750" algn="just">
              <a:buFont typeface="Arial" panose="020B0604020202020204" pitchFamily="34" charset="0"/>
              <a:buChar char="•"/>
            </a:pPr>
            <a:r>
              <a:rPr lang="en-US" sz="1800" dirty="0">
                <a:latin typeface="+mn-lt"/>
              </a:rPr>
              <a:t>Droop-Characteristics</a:t>
            </a:r>
          </a:p>
          <a:p>
            <a:pPr algn="just"/>
            <a:endParaRPr lang="en-US" sz="1400" dirty="0">
              <a:latin typeface="+mn-lt"/>
            </a:endParaRPr>
          </a:p>
        </p:txBody>
      </p:sp>
      <p:sp>
        <p:nvSpPr>
          <p:cNvPr id="9" name="Rectangle 8"/>
          <p:cNvSpPr/>
          <p:nvPr/>
        </p:nvSpPr>
        <p:spPr>
          <a:xfrm>
            <a:off x="6891585" y="1251691"/>
            <a:ext cx="5746044" cy="3245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State of the Art</a:t>
            </a:r>
            <a:endParaRPr lang="en-US" sz="1283"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Tree>
    <p:extLst>
      <p:ext uri="{BB962C8B-B14F-4D97-AF65-F5344CB8AC3E}">
        <p14:creationId xmlns:p14="http://schemas.microsoft.com/office/powerpoint/2010/main" val="426366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80"/>
          <p:cNvSpPr txBox="1">
            <a:spLocks noChangeArrowheads="1"/>
          </p:cNvSpPr>
          <p:nvPr/>
        </p:nvSpPr>
        <p:spPr bwMode="auto">
          <a:xfrm>
            <a:off x="7172397" y="6664562"/>
            <a:ext cx="2417514"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2</a:t>
            </a:r>
            <a:r>
              <a:rPr lang="en-US" sz="1200" dirty="0" smtClean="0">
                <a:latin typeface="Calibri" pitchFamily="34" charset="0"/>
              </a:rPr>
              <a:t>. Rate of Change of Frequency</a:t>
            </a:r>
            <a:endParaRPr lang="en-US" sz="1200" dirty="0">
              <a:latin typeface="Calibri" pitchFamily="34" charset="0"/>
            </a:endParaRPr>
          </a:p>
        </p:txBody>
      </p:sp>
      <p:sp>
        <p:nvSpPr>
          <p:cNvPr id="8" name="Text Box 192"/>
          <p:cNvSpPr txBox="1">
            <a:spLocks noChangeArrowheads="1"/>
          </p:cNvSpPr>
          <p:nvPr/>
        </p:nvSpPr>
        <p:spPr bwMode="auto">
          <a:xfrm>
            <a:off x="663222" y="1820443"/>
            <a:ext cx="4891808" cy="1261424"/>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ROCOF </a:t>
            </a:r>
            <a:r>
              <a:rPr lang="en-US" sz="1800" dirty="0" smtClean="0">
                <a:latin typeface="+mn-lt"/>
              </a:rPr>
              <a:t>reaches values between 3 and 5 Hz/s with combinations of acceleration constants in the range of 2 to 4s and system unbalance between 15 and 20%.</a:t>
            </a:r>
          </a:p>
          <a:p>
            <a:pPr algn="just"/>
            <a:endParaRPr lang="en-US" sz="1600" dirty="0">
              <a:latin typeface="+mn-lt"/>
            </a:endParaRPr>
          </a:p>
        </p:txBody>
      </p:sp>
      <p:sp>
        <p:nvSpPr>
          <p:cNvPr id="9" name="Rectangle 8"/>
          <p:cNvSpPr/>
          <p:nvPr/>
        </p:nvSpPr>
        <p:spPr>
          <a:xfrm>
            <a:off x="640365" y="1531730"/>
            <a:ext cx="4936067" cy="2887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Preliminary Results</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pic>
        <p:nvPicPr>
          <p:cNvPr id="16"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9289" y="1589920"/>
            <a:ext cx="7290331" cy="4919965"/>
          </a:xfrm>
          <a:prstGeom prst="rect">
            <a:avLst/>
          </a:prstGeom>
        </p:spPr>
      </p:pic>
      <p:pic>
        <p:nvPicPr>
          <p:cNvPr id="17"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1098" y="2312604"/>
            <a:ext cx="1730309" cy="510219"/>
          </a:xfrm>
          <a:prstGeom prst="rect">
            <a:avLst/>
          </a:prstGeom>
        </p:spPr>
      </p:pic>
      <p:pic>
        <p:nvPicPr>
          <p:cNvPr id="19"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22" y="4809757"/>
            <a:ext cx="5334000" cy="4000500"/>
          </a:xfrm>
          <a:prstGeom prst="rect">
            <a:avLst/>
          </a:prstGeom>
        </p:spPr>
      </p:pic>
      <p:sp>
        <p:nvSpPr>
          <p:cNvPr id="20" name="Text Box 192"/>
          <p:cNvSpPr txBox="1">
            <a:spLocks noChangeArrowheads="1"/>
          </p:cNvSpPr>
          <p:nvPr/>
        </p:nvSpPr>
        <p:spPr bwMode="auto">
          <a:xfrm>
            <a:off x="663222" y="3852359"/>
            <a:ext cx="4891808" cy="693708"/>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The inverters </a:t>
            </a:r>
            <a:r>
              <a:rPr lang="en-US" sz="1800" dirty="0" smtClean="0">
                <a:latin typeface="+mn-lt"/>
              </a:rPr>
              <a:t>must be able to supply the power unbalance in less than 500ms.</a:t>
            </a:r>
            <a:endParaRPr lang="es-HN" sz="1800" dirty="0">
              <a:latin typeface="+mn-lt"/>
            </a:endParaRPr>
          </a:p>
        </p:txBody>
      </p:sp>
      <p:sp>
        <p:nvSpPr>
          <p:cNvPr id="21" name="Rectangle 20"/>
          <p:cNvSpPr/>
          <p:nvPr/>
        </p:nvSpPr>
        <p:spPr>
          <a:xfrm>
            <a:off x="663223" y="3601432"/>
            <a:ext cx="4891808" cy="22660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Preliminary Results</a:t>
            </a:r>
            <a:endParaRPr lang="en-US" sz="1600" b="1" dirty="0">
              <a:solidFill>
                <a:schemeClr val="accent3">
                  <a:lumMod val="20000"/>
                  <a:lumOff val="80000"/>
                </a:schemeClr>
              </a:solidFill>
            </a:endParaRPr>
          </a:p>
        </p:txBody>
      </p:sp>
      <p:sp>
        <p:nvSpPr>
          <p:cNvPr id="14" name="Text Box 180"/>
          <p:cNvSpPr txBox="1">
            <a:spLocks noChangeArrowheads="1"/>
          </p:cNvSpPr>
          <p:nvPr/>
        </p:nvSpPr>
        <p:spPr bwMode="auto">
          <a:xfrm>
            <a:off x="1142372" y="9020575"/>
            <a:ext cx="3564815"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3</a:t>
            </a:r>
            <a:r>
              <a:rPr lang="en-US" sz="1200" dirty="0" smtClean="0">
                <a:latin typeface="Calibri" pitchFamily="34" charset="0"/>
              </a:rPr>
              <a:t>. Critical time to reach  load  shedding frequency</a:t>
            </a:r>
            <a:endParaRPr lang="en-US" sz="1200" dirty="0">
              <a:latin typeface="Calibri" pitchFamily="34" charset="0"/>
            </a:endParaRPr>
          </a:p>
        </p:txBody>
      </p:sp>
    </p:spTree>
    <p:extLst>
      <p:ext uri="{BB962C8B-B14F-4D97-AF65-F5344CB8AC3E}">
        <p14:creationId xmlns:p14="http://schemas.microsoft.com/office/powerpoint/2010/main" val="4069343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80"/>
          <p:cNvSpPr txBox="1">
            <a:spLocks noChangeArrowheads="1"/>
          </p:cNvSpPr>
          <p:nvPr/>
        </p:nvSpPr>
        <p:spPr bwMode="auto">
          <a:xfrm>
            <a:off x="5501540" y="4945426"/>
            <a:ext cx="3358733"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4.</a:t>
            </a:r>
            <a:r>
              <a:rPr lang="en-US" sz="1200" dirty="0" smtClean="0">
                <a:latin typeface="Calibri" pitchFamily="34" charset="0"/>
              </a:rPr>
              <a:t> Required power response from renewables.</a:t>
            </a:r>
            <a:endParaRPr lang="en-US" sz="1200" dirty="0">
              <a:latin typeface="Calibri" pitchFamily="34" charset="0"/>
            </a:endParaRPr>
          </a:p>
        </p:txBody>
      </p:sp>
      <p:sp>
        <p:nvSpPr>
          <p:cNvPr id="8" name="Text Box 192"/>
          <p:cNvSpPr txBox="1">
            <a:spLocks noChangeArrowheads="1"/>
          </p:cNvSpPr>
          <p:nvPr/>
        </p:nvSpPr>
        <p:spPr bwMode="auto">
          <a:xfrm>
            <a:off x="34366" y="1645837"/>
            <a:ext cx="5033745" cy="6583764"/>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With the linearization of the system equation 1 </a:t>
            </a:r>
            <a:r>
              <a:rPr lang="en-US" sz="1800" dirty="0" smtClean="0">
                <a:latin typeface="+mn-lt"/>
              </a:rPr>
              <a:t>was obtained and implemented in the model in order to prove its validity.</a:t>
            </a:r>
          </a:p>
          <a:p>
            <a:pPr algn="just"/>
            <a:endParaRPr lang="en-US" sz="1800" dirty="0">
              <a:latin typeface="+mn-lt"/>
            </a:endParaRPr>
          </a:p>
          <a:p>
            <a:pPr algn="just"/>
            <a:endParaRPr lang="en-US" sz="1800" dirty="0" smtClean="0">
              <a:latin typeface="+mn-lt"/>
            </a:endParaRPr>
          </a:p>
          <a:p>
            <a:pPr algn="just"/>
            <a:endParaRPr lang="en-US" sz="1800" dirty="0">
              <a:latin typeface="+mn-lt"/>
            </a:endParaRPr>
          </a:p>
          <a:p>
            <a:pPr algn="just"/>
            <a:endParaRPr lang="en-US" sz="1800" dirty="0" smtClean="0">
              <a:latin typeface="+mn-lt"/>
            </a:endParaRPr>
          </a:p>
          <a:p>
            <a:pPr algn="just"/>
            <a:r>
              <a:rPr lang="en-US" sz="1800" dirty="0" smtClean="0">
                <a:latin typeface="+mn-lt"/>
              </a:rPr>
              <a:t>Where</a:t>
            </a:r>
            <a:r>
              <a:rPr lang="en-US" sz="1800" dirty="0" smtClean="0">
                <a:latin typeface="+mn-lt"/>
              </a:rPr>
              <a:t>:</a:t>
            </a:r>
          </a:p>
          <a:p>
            <a:pPr algn="just"/>
            <a:r>
              <a:rPr lang="en-US" sz="1800" dirty="0">
                <a:latin typeface="+mn-lt"/>
              </a:rPr>
              <a:t> </a:t>
            </a:r>
            <a:r>
              <a:rPr lang="en-US" sz="1800" dirty="0" smtClean="0">
                <a:latin typeface="+mn-lt"/>
              </a:rPr>
              <a:t>        </a:t>
            </a:r>
            <a:r>
              <a:rPr lang="en-US" sz="1800" dirty="0" smtClean="0">
                <a:latin typeface="+mn-lt"/>
              </a:rPr>
              <a:t>P(t</a:t>
            </a:r>
            <a:r>
              <a:rPr lang="en-US" sz="1800" dirty="0" smtClean="0">
                <a:latin typeface="+mn-lt"/>
              </a:rPr>
              <a:t>): Power response</a:t>
            </a:r>
          </a:p>
          <a:p>
            <a:pPr algn="just"/>
            <a:r>
              <a:rPr lang="en-US" sz="1800" dirty="0">
                <a:latin typeface="+mn-lt"/>
                <a:cs typeface="Calibri" panose="020F0502020204030204" pitchFamily="34" charset="0"/>
              </a:rPr>
              <a:t> </a:t>
            </a:r>
            <a:r>
              <a:rPr lang="en-US" sz="1800" dirty="0" smtClean="0">
                <a:latin typeface="+mn-lt"/>
                <a:cs typeface="Calibri" panose="020F0502020204030204" pitchFamily="34" charset="0"/>
              </a:rPr>
              <a:t>        </a:t>
            </a:r>
            <a:r>
              <a:rPr lang="el-GR" sz="1800" dirty="0" smtClean="0">
                <a:latin typeface="Calibri" panose="020F0502020204030204" pitchFamily="34" charset="0"/>
                <a:cs typeface="Calibri" panose="020F0502020204030204" pitchFamily="34" charset="0"/>
              </a:rPr>
              <a:t>Δ</a:t>
            </a:r>
            <a:r>
              <a:rPr lang="en-US" sz="1800" dirty="0" smtClean="0">
                <a:latin typeface="Calibri" panose="020F0502020204030204" pitchFamily="34" charset="0"/>
                <a:cs typeface="Calibri" panose="020F0502020204030204" pitchFamily="34" charset="0"/>
              </a:rPr>
              <a:t>P:  Power unbalance</a:t>
            </a:r>
          </a:p>
          <a:p>
            <a:pPr algn="just"/>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tcr</a:t>
            </a:r>
            <a:r>
              <a:rPr lang="en-US" sz="1800" dirty="0" smtClean="0">
                <a:latin typeface="Calibri" panose="020F0502020204030204" pitchFamily="34" charset="0"/>
                <a:cs typeface="Calibri" panose="020F0502020204030204" pitchFamily="34" charset="0"/>
              </a:rPr>
              <a:t>: Critical </a:t>
            </a:r>
            <a:r>
              <a:rPr lang="en-US" sz="1800" dirty="0" smtClean="0">
                <a:latin typeface="Calibri" panose="020F0502020204030204" pitchFamily="34" charset="0"/>
                <a:cs typeface="Calibri" panose="020F0502020204030204" pitchFamily="34" charset="0"/>
              </a:rPr>
              <a:t>time to reach shedding load </a:t>
            </a:r>
            <a:r>
              <a:rPr lang="en-US" sz="1800" dirty="0" smtClean="0">
                <a:latin typeface="Calibri" panose="020F0502020204030204" pitchFamily="34" charset="0"/>
                <a:cs typeface="Calibri" panose="020F0502020204030204" pitchFamily="34" charset="0"/>
              </a:rPr>
              <a:t>   frequency</a:t>
            </a:r>
            <a:endParaRPr lang="en-US" sz="1800" dirty="0" smtClean="0">
              <a:latin typeface="Calibri" panose="020F0502020204030204" pitchFamily="34" charset="0"/>
              <a:cs typeface="Calibri" panose="020F0502020204030204" pitchFamily="34" charset="0"/>
            </a:endParaRPr>
          </a:p>
          <a:p>
            <a:pPr algn="just"/>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tlm</a:t>
            </a:r>
            <a:r>
              <a:rPr lang="en-US" sz="1800" dirty="0" smtClean="0">
                <a:latin typeface="Calibri" panose="020F0502020204030204" pitchFamily="34" charset="0"/>
                <a:cs typeface="Calibri" panose="020F0502020204030204" pitchFamily="34" charset="0"/>
              </a:rPr>
              <a:t>:  Time of mechanical limit</a:t>
            </a:r>
            <a:r>
              <a:rPr lang="en-US" sz="1800" dirty="0" smtClean="0">
                <a:latin typeface="Calibri" panose="020F0502020204030204" pitchFamily="34" charset="0"/>
                <a:cs typeface="Calibri" panose="020F0502020204030204" pitchFamily="34" charset="0"/>
              </a:rPr>
              <a:t>.</a:t>
            </a:r>
          </a:p>
          <a:p>
            <a:pPr algn="just"/>
            <a:endParaRPr lang="en-US" sz="1800" dirty="0" smtClean="0">
              <a:latin typeface="Calibri" panose="020F0502020204030204" pitchFamily="34" charset="0"/>
              <a:cs typeface="Calibri" panose="020F0502020204030204" pitchFamily="34" charset="0"/>
            </a:endParaRPr>
          </a:p>
          <a:p>
            <a:pPr algn="just"/>
            <a:r>
              <a:rPr lang="en-US" sz="1800" dirty="0" smtClean="0">
                <a:latin typeface="Calibri" panose="020F0502020204030204" pitchFamily="34" charset="0"/>
                <a:cs typeface="Calibri" panose="020F0502020204030204" pitchFamily="34" charset="0"/>
              </a:rPr>
              <a:t>Figure 5 shows that a nadir frequency of 46.3Hz would be reached and a stable state frequency of 49.3Hz would be achieved when no power back up is given from renewables. On the other hand, figure 6 depicts the frequency response of the system with the fast power reserve from renewables. A considerable improvement in frequency nadir and stable state frequency can be noticed with values of 49.3Hz and 49.93Hz respectively.</a:t>
            </a:r>
          </a:p>
          <a:p>
            <a:pPr algn="just"/>
            <a:endParaRPr lang="en-US" sz="1400" dirty="0" smtClean="0">
              <a:latin typeface="Calibri" panose="020F0502020204030204" pitchFamily="34" charset="0"/>
              <a:cs typeface="Calibri" panose="020F0502020204030204" pitchFamily="34" charset="0"/>
            </a:endParaRPr>
          </a:p>
        </p:txBody>
      </p:sp>
      <p:sp>
        <p:nvSpPr>
          <p:cNvPr id="9" name="Rectangle 8"/>
          <p:cNvSpPr/>
          <p:nvPr/>
        </p:nvSpPr>
        <p:spPr>
          <a:xfrm>
            <a:off x="35466" y="1339920"/>
            <a:ext cx="5033745" cy="30591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Preliminary Results</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678" y="1248381"/>
            <a:ext cx="4274985" cy="346253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72" y="5407378"/>
            <a:ext cx="4173993" cy="377948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7287" y="2788356"/>
            <a:ext cx="3978802" cy="3699198"/>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580299" y="2626023"/>
                <a:ext cx="1941878" cy="707245"/>
              </a:xfrm>
              <a:prstGeom prst="rect">
                <a:avLst/>
              </a:prstGeom>
              <a:noFill/>
            </p:spPr>
            <p:txBody>
              <a:bodyPr wrap="none" lIns="0" tIns="0" rIns="0" bIns="0" rtlCol="0">
                <a:spAutoFit/>
              </a:bodyPr>
              <a:lstStyle/>
              <a:p>
                <a:r>
                  <a:rPr lang="es-HN" dirty="0" smtClean="0"/>
                  <a:t>P(t)</a:t>
                </a:r>
                <a14:m>
                  <m:oMath xmlns:m="http://schemas.openxmlformats.org/officeDocument/2006/math">
                    <m:r>
                      <a:rPr lang="es-HN" i="1" smtClean="0">
                        <a:latin typeface="Cambria Math" panose="02040503050406030204" pitchFamily="18" charset="0"/>
                      </a:rPr>
                      <m:t>=</m:t>
                    </m:r>
                    <m:f>
                      <m:fPr>
                        <m:ctrlPr>
                          <a:rPr lang="es-HN" i="1" smtClean="0">
                            <a:latin typeface="Cambria Math" panose="02040503050406030204" pitchFamily="18" charset="0"/>
                          </a:rPr>
                        </m:ctrlPr>
                      </m:fPr>
                      <m:num>
                        <m:r>
                          <a:rPr lang="es-HN"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∗(1−</m:t>
                        </m:r>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𝑐𝑟</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𝑙𝑚</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box>
                      </m:num>
                      <m:den>
                        <m:sSub>
                          <m:sSubPr>
                            <m:ctrlPr>
                              <a:rPr lang="es-HN"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m:t>
                            </m:r>
                          </m:sub>
                        </m:sSub>
                      </m:den>
                    </m:f>
                  </m:oMath>
                </a14:m>
                <a:endParaRPr lang="es-HN" dirty="0"/>
              </a:p>
            </p:txBody>
          </p:sp>
        </mc:Choice>
        <mc:Fallback>
          <p:sp>
            <p:nvSpPr>
              <p:cNvPr id="5" name="TextBox 4"/>
              <p:cNvSpPr txBox="1">
                <a:spLocks noRot="1" noChangeAspect="1" noMove="1" noResize="1" noEditPoints="1" noAdjustHandles="1" noChangeArrowheads="1" noChangeShapeType="1" noTextEdit="1"/>
              </p:cNvSpPr>
              <p:nvPr/>
            </p:nvSpPr>
            <p:spPr>
              <a:xfrm>
                <a:off x="1580299" y="2626023"/>
                <a:ext cx="1941878" cy="707245"/>
              </a:xfrm>
              <a:prstGeom prst="rect">
                <a:avLst/>
              </a:prstGeom>
              <a:blipFill rotWithShape="0">
                <a:blip r:embed="rId6"/>
                <a:stretch>
                  <a:fillRect l="-8464" b="-6034"/>
                </a:stretch>
              </a:blipFill>
            </p:spPr>
            <p:txBody>
              <a:bodyPr/>
              <a:lstStyle/>
              <a:p>
                <a:r>
                  <a:rPr lang="es-HN">
                    <a:noFill/>
                  </a:rPr>
                  <a:t> </a:t>
                </a:r>
              </a:p>
            </p:txBody>
          </p:sp>
        </mc:Fallback>
      </mc:AlternateContent>
      <p:sp>
        <p:nvSpPr>
          <p:cNvPr id="15" name="Text Box 180"/>
          <p:cNvSpPr txBox="1">
            <a:spLocks noChangeArrowheads="1"/>
          </p:cNvSpPr>
          <p:nvPr/>
        </p:nvSpPr>
        <p:spPr bwMode="auto">
          <a:xfrm>
            <a:off x="9619896" y="6487554"/>
            <a:ext cx="2828379" cy="57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6.</a:t>
            </a:r>
            <a:r>
              <a:rPr lang="en-US" sz="1200" dirty="0" smtClean="0">
                <a:latin typeface="Calibri" pitchFamily="34" charset="0"/>
              </a:rPr>
              <a:t> Frequency response with reserve support from </a:t>
            </a:r>
            <a:r>
              <a:rPr lang="en-US" sz="1200" dirty="0" smtClean="0">
                <a:latin typeface="Calibri" pitchFamily="34" charset="0"/>
              </a:rPr>
              <a:t>renewables with </a:t>
            </a:r>
            <a:r>
              <a:rPr lang="en-US" sz="1200" dirty="0">
                <a:latin typeface="Calibri" panose="020F0502020204030204" pitchFamily="34" charset="0"/>
                <a:cs typeface="Calibri" panose="020F0502020204030204" pitchFamily="34" charset="0"/>
              </a:rPr>
              <a:t>power unbalance of 25</a:t>
            </a:r>
            <a:r>
              <a:rPr lang="en-US" sz="1200" dirty="0" smtClean="0">
                <a:latin typeface="Calibri" panose="020F0502020204030204" pitchFamily="34" charset="0"/>
                <a:cs typeface="Calibri" panose="020F0502020204030204" pitchFamily="34" charset="0"/>
              </a:rPr>
              <a:t>%</a:t>
            </a:r>
            <a:r>
              <a:rPr lang="en-US" sz="1200" dirty="0" smtClean="0">
                <a:latin typeface="Calibri" pitchFamily="34" charset="0"/>
              </a:rPr>
              <a:t>.</a:t>
            </a:r>
            <a:endParaRPr lang="en-US" sz="1200" dirty="0">
              <a:latin typeface="Calibri" pitchFamily="34" charset="0"/>
            </a:endParaRPr>
          </a:p>
        </p:txBody>
      </p:sp>
      <p:sp>
        <p:nvSpPr>
          <p:cNvPr id="16" name="Text Box 180"/>
          <p:cNvSpPr txBox="1">
            <a:spLocks noChangeArrowheads="1"/>
          </p:cNvSpPr>
          <p:nvPr/>
        </p:nvSpPr>
        <p:spPr bwMode="auto">
          <a:xfrm>
            <a:off x="5719585" y="9200536"/>
            <a:ext cx="3597980" cy="3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5</a:t>
            </a:r>
            <a:r>
              <a:rPr lang="en-US" sz="1200" b="1" dirty="0" smtClean="0">
                <a:latin typeface="Calibri" pitchFamily="34" charset="0"/>
              </a:rPr>
              <a:t>.</a:t>
            </a:r>
            <a:r>
              <a:rPr lang="en-US" sz="1200" dirty="0" smtClean="0">
                <a:latin typeface="Calibri" pitchFamily="34" charset="0"/>
              </a:rPr>
              <a:t> Frequency response without reserve support from </a:t>
            </a:r>
            <a:r>
              <a:rPr lang="en-US" sz="1200" dirty="0" smtClean="0">
                <a:latin typeface="Calibri" pitchFamily="34" charset="0"/>
              </a:rPr>
              <a:t>renewables with </a:t>
            </a:r>
            <a:r>
              <a:rPr lang="en-US" sz="1200" dirty="0">
                <a:latin typeface="Calibri" panose="020F0502020204030204" pitchFamily="34" charset="0"/>
                <a:cs typeface="Calibri" panose="020F0502020204030204" pitchFamily="34" charset="0"/>
              </a:rPr>
              <a:t>power unbalance of 25</a:t>
            </a:r>
            <a:r>
              <a:rPr lang="en-US" sz="1200" dirty="0" smtClean="0">
                <a:latin typeface="Calibri" panose="020F0502020204030204" pitchFamily="34" charset="0"/>
                <a:cs typeface="Calibri" panose="020F0502020204030204" pitchFamily="34" charset="0"/>
              </a:rPr>
              <a:t>%</a:t>
            </a:r>
            <a:r>
              <a:rPr lang="en-US" sz="1200" dirty="0" smtClean="0">
                <a:latin typeface="Calibri" pitchFamily="34" charset="0"/>
              </a:rPr>
              <a:t>.</a:t>
            </a:r>
            <a:endParaRPr lang="en-US" sz="1200" dirty="0">
              <a:latin typeface="Calibri" pitchFamily="34" charset="0"/>
            </a:endParaRPr>
          </a:p>
        </p:txBody>
      </p:sp>
      <p:sp>
        <p:nvSpPr>
          <p:cNvPr id="17" name="Text Box 180"/>
          <p:cNvSpPr txBox="1">
            <a:spLocks noChangeArrowheads="1"/>
          </p:cNvSpPr>
          <p:nvPr/>
        </p:nvSpPr>
        <p:spPr bwMode="auto">
          <a:xfrm>
            <a:off x="1011184" y="2877214"/>
            <a:ext cx="34912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err="1" smtClean="0">
                <a:latin typeface="Calibri" pitchFamily="34" charset="0"/>
              </a:rPr>
              <a:t>Eq</a:t>
            </a:r>
            <a:r>
              <a:rPr lang="en-US" sz="1200" b="1" dirty="0" smtClean="0">
                <a:latin typeface="Calibri" pitchFamily="34" charset="0"/>
              </a:rPr>
              <a:t> 1</a:t>
            </a:r>
            <a:r>
              <a:rPr lang="en-US" sz="1200" dirty="0" smtClean="0">
                <a:latin typeface="Calibri" pitchFamily="34" charset="0"/>
              </a:rPr>
              <a:t>.</a:t>
            </a:r>
            <a:endParaRPr lang="en-US" sz="1200" dirty="0">
              <a:latin typeface="Calibri" pitchFamily="34" charset="0"/>
            </a:endParaRPr>
          </a:p>
        </p:txBody>
      </p:sp>
    </p:spTree>
    <p:extLst>
      <p:ext uri="{BB962C8B-B14F-4D97-AF65-F5344CB8AC3E}">
        <p14:creationId xmlns:p14="http://schemas.microsoft.com/office/powerpoint/2010/main" val="2645152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92"/>
          <p:cNvSpPr txBox="1">
            <a:spLocks noChangeArrowheads="1"/>
          </p:cNvSpPr>
          <p:nvPr/>
        </p:nvSpPr>
        <p:spPr bwMode="auto">
          <a:xfrm>
            <a:off x="1061155" y="1674772"/>
            <a:ext cx="4508967" cy="1626834"/>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Installed capacity 910.5MW</a:t>
            </a:r>
          </a:p>
          <a:p>
            <a:pPr algn="just"/>
            <a:r>
              <a:rPr lang="en-US" sz="1800" dirty="0" smtClean="0">
                <a:latin typeface="+mn-lt"/>
              </a:rPr>
              <a:t>Total load 315MW.</a:t>
            </a:r>
          </a:p>
          <a:p>
            <a:pPr algn="just"/>
            <a:r>
              <a:rPr lang="en-US" sz="1800" dirty="0" smtClean="0">
                <a:latin typeface="+mn-lt"/>
              </a:rPr>
              <a:t>Transformers 3</a:t>
            </a:r>
          </a:p>
          <a:p>
            <a:pPr algn="just"/>
            <a:r>
              <a:rPr lang="en-US" sz="1800" dirty="0" smtClean="0">
                <a:latin typeface="+mn-lt"/>
              </a:rPr>
              <a:t>Transmission lines 6</a:t>
            </a:r>
            <a:r>
              <a:rPr lang="en-US" sz="1800" dirty="0" smtClean="0">
                <a:latin typeface="+mn-lt"/>
              </a:rPr>
              <a:t> </a:t>
            </a:r>
            <a:endParaRPr lang="es-HN" sz="1800" dirty="0">
              <a:latin typeface="+mn-lt"/>
            </a:endParaRPr>
          </a:p>
        </p:txBody>
      </p:sp>
      <p:sp>
        <p:nvSpPr>
          <p:cNvPr id="9" name="Rectangle 8"/>
          <p:cNvSpPr/>
          <p:nvPr/>
        </p:nvSpPr>
        <p:spPr>
          <a:xfrm>
            <a:off x="1061155" y="1384087"/>
            <a:ext cx="4508967" cy="29320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IEEE 9 bus System</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20" name="Text Box 192"/>
          <p:cNvSpPr txBox="1">
            <a:spLocks noChangeArrowheads="1"/>
          </p:cNvSpPr>
          <p:nvPr/>
        </p:nvSpPr>
        <p:spPr bwMode="auto">
          <a:xfrm>
            <a:off x="553157" y="6851272"/>
            <a:ext cx="10412024" cy="1694417"/>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The obtained result provide an insight about the total required system response. As part of the research the implications of such results will be investigated from the technical and economical point of view. The assessment of current synthetic inertia techniques and fast power response will be performed in order to determine if they are able of providing frequency reserve service. Additionally the results will be proven in a real time system. </a:t>
            </a:r>
            <a:endParaRPr lang="es-HN" sz="1800" dirty="0">
              <a:latin typeface="+mn-lt"/>
            </a:endParaRPr>
          </a:p>
        </p:txBody>
      </p:sp>
      <p:sp>
        <p:nvSpPr>
          <p:cNvPr id="21" name="Rectangle 20"/>
          <p:cNvSpPr/>
          <p:nvPr/>
        </p:nvSpPr>
        <p:spPr>
          <a:xfrm>
            <a:off x="553157" y="6538732"/>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Next Steps</a:t>
            </a:r>
            <a:endParaRPr lang="en-US" sz="1600" b="1" dirty="0">
              <a:solidFill>
                <a:schemeClr val="accent3">
                  <a:lumMod val="20000"/>
                  <a:lumOff val="8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 y="3392865"/>
            <a:ext cx="6198401" cy="27265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222" y="1343940"/>
            <a:ext cx="6589889" cy="4047494"/>
          </a:xfrm>
          <a:prstGeom prst="rect">
            <a:avLst/>
          </a:prstGeom>
        </p:spPr>
      </p:pic>
      <p:sp>
        <p:nvSpPr>
          <p:cNvPr id="18" name="Text Box 180"/>
          <p:cNvSpPr txBox="1">
            <a:spLocks noChangeArrowheads="1"/>
          </p:cNvSpPr>
          <p:nvPr/>
        </p:nvSpPr>
        <p:spPr bwMode="auto">
          <a:xfrm>
            <a:off x="6204345" y="5433755"/>
            <a:ext cx="4567975"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8. </a:t>
            </a:r>
            <a:r>
              <a:rPr lang="en-US" sz="1200" dirty="0" smtClean="0">
                <a:latin typeface="Calibri" pitchFamily="34" charset="0"/>
              </a:rPr>
              <a:t>IEEE 9 bus model </a:t>
            </a:r>
            <a:r>
              <a:rPr lang="en-US" sz="1200" dirty="0">
                <a:latin typeface="+mn-lt"/>
              </a:rPr>
              <a:t>Western System Coordinating Council (WSCC)</a:t>
            </a:r>
          </a:p>
        </p:txBody>
      </p:sp>
      <p:sp>
        <p:nvSpPr>
          <p:cNvPr id="14" name="Text Box 180"/>
          <p:cNvSpPr txBox="1">
            <a:spLocks noChangeArrowheads="1"/>
          </p:cNvSpPr>
          <p:nvPr/>
        </p:nvSpPr>
        <p:spPr bwMode="auto">
          <a:xfrm>
            <a:off x="771522" y="5948502"/>
            <a:ext cx="2853146"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7</a:t>
            </a:r>
            <a:r>
              <a:rPr lang="en-US" sz="1200" dirty="0" smtClean="0">
                <a:latin typeface="Calibri" pitchFamily="34" charset="0"/>
              </a:rPr>
              <a:t>. Simplified frequency control system</a:t>
            </a:r>
            <a:endParaRPr lang="en-US" sz="1200" dirty="0">
              <a:latin typeface="Calibri" pitchFamily="34" charset="0"/>
            </a:endParaRPr>
          </a:p>
        </p:txBody>
      </p:sp>
    </p:spTree>
    <p:extLst>
      <p:ext uri="{BB962C8B-B14F-4D97-AF65-F5344CB8AC3E}">
        <p14:creationId xmlns:p14="http://schemas.microsoft.com/office/powerpoint/2010/main" val="419645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92"/>
          <p:cNvSpPr txBox="1">
            <a:spLocks noChangeArrowheads="1"/>
          </p:cNvSpPr>
          <p:nvPr/>
        </p:nvSpPr>
        <p:spPr bwMode="auto">
          <a:xfrm>
            <a:off x="1061155" y="1793699"/>
            <a:ext cx="10893778" cy="6672968"/>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lvl="0" indent="-285750" defTabSz="914400" fontAlgn="base">
              <a:spcBef>
                <a:spcPct val="0"/>
              </a:spcBef>
              <a:spcAft>
                <a:spcPct val="0"/>
              </a:spcAft>
              <a:buFont typeface="Arial" panose="020B0604020202020204" pitchFamily="34" charset="0"/>
              <a:buChar char="•"/>
            </a:pPr>
            <a:r>
              <a:rPr lang="en-US" altLang="es-HN" sz="1800" dirty="0" err="1" smtClean="0">
                <a:latin typeface="Calibri" panose="020F0502020204030204" pitchFamily="34" charset="0"/>
                <a:ea typeface="Calibri" panose="020F0502020204030204" pitchFamily="34" charset="0"/>
                <a:cs typeface="Times New Roman" panose="02020603050405020304" pitchFamily="18" charset="0"/>
              </a:rPr>
              <a:t>A</a:t>
            </a:r>
            <a:r>
              <a:rPr lang="en-US" altLang="es-HN" sz="1800" dirty="0" err="1" smtClean="0" bmk="">
                <a:latin typeface="Calibri" panose="020F0502020204030204" pitchFamily="34" charset="0"/>
                <a:ea typeface="Calibri" panose="020F0502020204030204" pitchFamily="34" charset="0"/>
                <a:cs typeface="Times New Roman" panose="02020603050405020304" pitchFamily="18" charset="0"/>
              </a:rPr>
              <a:t>ho</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J.;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Buckspan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Laks</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J.;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Jeong</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Y.; Dunne, F.,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Pao</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L.; Fleming, P. et al. (2012): Tutorial of Wind Turbine Control for Supporting Grid Frequency through Active Power Control: Preprint. Available online at www.nrel.gov.</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Anderson, P. M.; Fouad, A. A.: Power System Control and Stability.</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Dreidy</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Mohammad;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Mokhlis</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H.;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Mekhilef</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Saad</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(2017): Inertia response and frequency control techniques for renewable energy sources: A review. In </a:t>
            </a:r>
            <a:r>
              <a:rPr lang="en-US" altLang="es-HN" sz="1800" i="1" dirty="0" bmk="">
                <a:latin typeface="Calibri" panose="020F0502020204030204" pitchFamily="34" charset="0"/>
                <a:ea typeface="Calibri" panose="020F0502020204030204" pitchFamily="34" charset="0"/>
                <a:cs typeface="Times New Roman" panose="02020603050405020304" pitchFamily="18" charset="0"/>
              </a:rPr>
              <a:t>Renewable and Sustainable Energy Reviews </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69, pp. 144–155. DOI: 10.1016/j.rser.2016.11.170.</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ENTSOE (2016): Frequency Stability Evaluation Criteria for the Synchronous Zone of Continental Europe. Available online at www.entsoe.eu.</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ENTSOE (2018): Rate of Change of Frequency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RoCoF</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withstand capability. Available online at www.entsoe.eu.</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Gevorgian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Vahan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Zhang,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Yingchen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 NREL (2017): Wind Generation Participation in Power System Frequency Response. Available online at www.nrel.gov.</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Hansen,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Anca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Daniela;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Sørensen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Poul</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Ejnar</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Zeni</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Lorenzo;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Altin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Müfit</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(2016): Frequency Control Modelling Basics.</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Hoke, Andy (2018): Fast Grid Frequency Support from Distributed Inverter-Based Resources. Available online at www.nrel.gov.</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IEEE Guide for Abnormal Frequency Protection for Power Generating Plants.</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Jayawardena, A. V.;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Meegahapola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L. G.;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Perera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S.; Robinson, D. A. (2012): Dynamic Characteristics of a Hybrid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Microgrid</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with Inverter and Non-inverter interfaced Renewable Energy Sources: A case study.</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Kroposki</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Benjamin; Johnson, Brian; Zhang,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Yingchen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Gevorgian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Vahan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Denholm, Paul; Hodge,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Bri</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-Mathias;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Hannegan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Bryan (2017): Achieving a 100% Renewable Grid: Operating Electric Power Systems with Extremely High Levels of Variable Renewable Energy. In </a:t>
            </a:r>
            <a:r>
              <a:rPr lang="en-US" altLang="es-HN" sz="1800" i="1" dirty="0" bmk="">
                <a:latin typeface="Calibri" panose="020F0502020204030204" pitchFamily="34" charset="0"/>
                <a:ea typeface="Calibri" panose="020F0502020204030204" pitchFamily="34" charset="0"/>
                <a:cs typeface="Times New Roman" panose="02020603050405020304" pitchFamily="18" charset="0"/>
              </a:rPr>
              <a:t>IEEE Power and Energy Mag. </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15 (2), pp. 61–73. DOI: 10.1109/MPE.2016.2637122.</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Kundur</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Prabha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Power System Stability and Control.</a:t>
            </a:r>
            <a:endParaRPr lang="en-US" altLang="es-HN" sz="3200" dirty="0">
              <a:latin typeface="Arial" panose="020B0604020202020204" pitchFamily="34" charset="0"/>
            </a:endParaRPr>
          </a:p>
          <a:p>
            <a:pPr algn="just"/>
            <a:endParaRPr lang="es-HN" sz="1400" dirty="0">
              <a:latin typeface="+mn-lt"/>
            </a:endParaRPr>
          </a:p>
        </p:txBody>
      </p:sp>
      <p:sp>
        <p:nvSpPr>
          <p:cNvPr id="9" name="Rectangle 8"/>
          <p:cNvSpPr/>
          <p:nvPr/>
        </p:nvSpPr>
        <p:spPr>
          <a:xfrm>
            <a:off x="1061155" y="1521903"/>
            <a:ext cx="10893778" cy="2717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References</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Tree>
    <p:extLst>
      <p:ext uri="{BB962C8B-B14F-4D97-AF65-F5344CB8AC3E}">
        <p14:creationId xmlns:p14="http://schemas.microsoft.com/office/powerpoint/2010/main" val="1324830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TotalTime>
  <Words>847</Words>
  <Application>Microsoft Office PowerPoint</Application>
  <PresentationFormat>A3 Paper (297x420 mm)</PresentationFormat>
  <Paragraphs>81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Rubio</dc:creator>
  <cp:lastModifiedBy>Alejandro Rubio</cp:lastModifiedBy>
  <cp:revision>38</cp:revision>
  <dcterms:created xsi:type="dcterms:W3CDTF">2019-06-17T18:00:16Z</dcterms:created>
  <dcterms:modified xsi:type="dcterms:W3CDTF">2019-06-18T14:05:54Z</dcterms:modified>
</cp:coreProperties>
</file>