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sldIdLst>
    <p:sldId id="293" r:id="rId6"/>
    <p:sldId id="295" r:id="rId7"/>
    <p:sldId id="300" r:id="rId8"/>
    <p:sldId id="299" r:id="rId9"/>
    <p:sldId id="296" r:id="rId10"/>
    <p:sldId id="307" r:id="rId11"/>
    <p:sldId id="311" r:id="rId12"/>
    <p:sldId id="297" r:id="rId13"/>
    <p:sldId id="312" r:id="rId14"/>
    <p:sldId id="308" r:id="rId15"/>
    <p:sldId id="309" r:id="rId16"/>
    <p:sldId id="298" r:id="rId17"/>
    <p:sldId id="310" r:id="rId18"/>
    <p:sldId id="313" r:id="rId19"/>
    <p:sldId id="315" r:id="rId20"/>
    <p:sldId id="314" r:id="rId21"/>
    <p:sldId id="306" r:id="rId22"/>
    <p:sldId id="302" r:id="rId23"/>
    <p:sldId id="303" r:id="rId24"/>
  </p:sldIdLst>
  <p:sldSz cx="12195175" cy="6859588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5652" autoAdjust="0"/>
  </p:normalViewPr>
  <p:slideViewPr>
    <p:cSldViewPr>
      <p:cViewPr varScale="1">
        <p:scale>
          <a:sx n="94" d="100"/>
          <a:sy n="94" d="100"/>
        </p:scale>
        <p:origin x="341" y="82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26.09.2019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International and regional efforts for reduction of CO2 emissions.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Energiewende-Erneuerbare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energien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geseztz</a:t>
            </a:r>
            <a:r>
              <a:rPr lang="en-US" baseline="0" dirty="0" smtClean="0"/>
              <a:t> 80% by 2050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Increase of Distributed Energy Resources (DER) share. </a:t>
            </a:r>
          </a:p>
          <a:p>
            <a:r>
              <a:rPr lang="en-US" dirty="0" smtClean="0"/>
              <a:t>	Reduction of conventional generation-synchronous generators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Freq</a:t>
            </a:r>
            <a:r>
              <a:rPr lang="en-US" baseline="0" dirty="0" smtClean="0"/>
              <a:t> and voltage from synch. Machines (now)</a:t>
            </a:r>
          </a:p>
          <a:p>
            <a:r>
              <a:rPr lang="en-US" baseline="0" dirty="0" smtClean="0"/>
              <a:t>	Uncertainty for balancing power in future</a:t>
            </a:r>
          </a:p>
          <a:p>
            <a:endParaRPr lang="en-US" dirty="0" smtClean="0"/>
          </a:p>
          <a:p>
            <a:r>
              <a:rPr lang="en-US" dirty="0" smtClean="0"/>
              <a:t>Development of new techniques in the Grid Technologies group in DLR-VE institute.</a:t>
            </a:r>
          </a:p>
          <a:p>
            <a:r>
              <a:rPr lang="en-US" dirty="0" smtClean="0"/>
              <a:t>	Similar as a</a:t>
            </a:r>
            <a:r>
              <a:rPr lang="en-US" baseline="0" dirty="0" smtClean="0"/>
              <a:t> synch. Machines inverters intended to provide synthetic inertia</a:t>
            </a:r>
          </a:p>
          <a:p>
            <a:r>
              <a:rPr lang="en-US" baseline="0" dirty="0" smtClean="0"/>
              <a:t>	Future grid will have other conditions, components and requirements.</a:t>
            </a:r>
          </a:p>
          <a:p>
            <a:r>
              <a:rPr lang="en-US" baseline="0" dirty="0" smtClean="0"/>
              <a:t>	Inverters must be able to contribute to grid stability.</a:t>
            </a:r>
            <a:endParaRPr lang="en-US" dirty="0" smtClean="0"/>
          </a:p>
          <a:p>
            <a:endParaRPr lang="es-H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11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Current system operation based on synchronous machines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Power balancing-</a:t>
            </a:r>
            <a:r>
              <a:rPr lang="en-US" sz="1400" dirty="0" err="1" smtClean="0">
                <a:solidFill>
                  <a:schemeClr val="tx1"/>
                </a:solidFill>
              </a:rPr>
              <a:t>dispatchability</a:t>
            </a:r>
            <a:r>
              <a:rPr lang="en-US" sz="1400" baseline="0" dirty="0" smtClean="0">
                <a:solidFill>
                  <a:schemeClr val="tx1"/>
                </a:solidFill>
              </a:rPr>
              <a:t> and droop </a:t>
            </a:r>
            <a:r>
              <a:rPr lang="en-US" sz="1400" baseline="0" dirty="0" err="1" smtClean="0">
                <a:solidFill>
                  <a:schemeClr val="tx1"/>
                </a:solidFill>
              </a:rPr>
              <a:t>charact</a:t>
            </a:r>
            <a:r>
              <a:rPr lang="en-US" sz="1400" baseline="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Inertia first</a:t>
            </a:r>
            <a:r>
              <a:rPr lang="en-US" sz="1400" baseline="0" dirty="0" smtClean="0">
                <a:solidFill>
                  <a:schemeClr val="tx1"/>
                </a:solidFill>
              </a:rPr>
              <a:t> measure against </a:t>
            </a:r>
            <a:r>
              <a:rPr lang="en-US" sz="1400" baseline="0" dirty="0" err="1" smtClean="0">
                <a:solidFill>
                  <a:schemeClr val="tx1"/>
                </a:solidFill>
              </a:rPr>
              <a:t>freq</a:t>
            </a:r>
            <a:r>
              <a:rPr lang="en-US" sz="1400" baseline="0" dirty="0" smtClean="0">
                <a:solidFill>
                  <a:schemeClr val="tx1"/>
                </a:solidFill>
              </a:rPr>
              <a:t> change./ measure of system robustness / how fast </a:t>
            </a:r>
            <a:r>
              <a:rPr lang="en-US" sz="1400" baseline="0" dirty="0" err="1" smtClean="0">
                <a:solidFill>
                  <a:schemeClr val="tx1"/>
                </a:solidFill>
              </a:rPr>
              <a:t>freq</a:t>
            </a:r>
            <a:r>
              <a:rPr lang="en-US" sz="1400" baseline="0" dirty="0" smtClean="0">
                <a:solidFill>
                  <a:schemeClr val="tx1"/>
                </a:solidFill>
              </a:rPr>
              <a:t> changes.</a:t>
            </a:r>
            <a:endParaRPr lang="en-GB" dirty="0" smtClean="0"/>
          </a:p>
          <a:p>
            <a:r>
              <a:rPr lang="en-GB" dirty="0" smtClean="0"/>
              <a:t>Synthetic Inertia through controls- DFIG</a:t>
            </a:r>
          </a:p>
          <a:p>
            <a:r>
              <a:rPr lang="en-GB" dirty="0" smtClean="0"/>
              <a:t>Fast Power Response </a:t>
            </a:r>
          </a:p>
          <a:p>
            <a:r>
              <a:rPr lang="en-GB" dirty="0" smtClean="0"/>
              <a:t>RoCoF: Rate of Change of Frequency how step</a:t>
            </a:r>
            <a:r>
              <a:rPr lang="en-GB" baseline="0" dirty="0" smtClean="0"/>
              <a:t> or fast </a:t>
            </a:r>
            <a:r>
              <a:rPr lang="en-GB" baseline="0" dirty="0" err="1" smtClean="0"/>
              <a:t>freq</a:t>
            </a:r>
            <a:r>
              <a:rPr lang="en-GB" baseline="0" dirty="0" smtClean="0"/>
              <a:t> changes. Depends imbalance and kinetic energy(inertia)(</a:t>
            </a:r>
            <a:r>
              <a:rPr lang="en-GB" baseline="0" dirty="0" err="1" smtClean="0"/>
              <a:t>accel</a:t>
            </a:r>
            <a:r>
              <a:rPr lang="en-GB" baseline="0" dirty="0" smtClean="0"/>
              <a:t> time constant)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Acceleration time constant: Two times the stored kinetic energy in the rotating masses of turbine-generators</a:t>
            </a:r>
          </a:p>
          <a:p>
            <a:endParaRPr lang="es-H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15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dirty="0" smtClean="0"/>
              <a:t>Title</a:t>
            </a:r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998206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dirty="0" err="1" smtClean="0"/>
              <a:t>Author</a:t>
            </a:r>
            <a:endParaRPr lang="de-DE" noProof="0" dirty="0" smtClean="0"/>
          </a:p>
          <a:p>
            <a:pPr lvl="0"/>
            <a:r>
              <a:rPr lang="de-DE" noProof="0" dirty="0" smtClean="0"/>
              <a:t>Date</a:t>
            </a:r>
          </a:p>
          <a:p>
            <a:pPr lvl="0"/>
            <a:r>
              <a:rPr lang="de-DE" noProof="0" dirty="0" smtClean="0"/>
              <a:t>Occasion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38" y="3334246"/>
            <a:ext cx="79200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>
            <a:lvl1pPr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686868"/>
                </a:solidFill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baseline="0">
                <a:solidFill>
                  <a:srgbClr val="686868"/>
                </a:solidFill>
              </a:defRPr>
            </a:lvl3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49115" y="117426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552971" y="117426"/>
            <a:ext cx="1260024" cy="1440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0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49115" y="117426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552971" y="117426"/>
            <a:ext cx="1260024" cy="1440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baseline="0"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49115" y="117426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552971" y="117426"/>
            <a:ext cx="1260024" cy="1440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5999" y="648000"/>
            <a:ext cx="11221200" cy="73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baseline="0"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24399" y="1591200"/>
            <a:ext cx="5482800" cy="4338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baseline="0"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07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ithou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Level</a:t>
            </a:r>
          </a:p>
          <a:p>
            <a:pPr marL="534988" marR="0" lvl="1" indent="-2682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1688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515938" marR="0" lvl="2" indent="-2682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3131" y="117426"/>
            <a:ext cx="9714068" cy="15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5999" y="117426"/>
            <a:ext cx="1507131" cy="15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en-GB" sz="800" kern="12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‹#›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64" r:id="rId5"/>
    <p:sldLayoutId id="2147483658" r:id="rId6"/>
    <p:sldLayoutId id="2147483663" r:id="rId7"/>
    <p:sldLayoutId id="2147483656" r:id="rId8"/>
    <p:sldLayoutId id="214748366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marR="0" indent="-268288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kumimoji="0" lang="en-GB" sz="1000" b="0" i="0" u="none" strike="noStrike" kern="1200" cap="none" spc="0" normalizeH="0" baseline="0" noProof="0" dirty="0" smtClean="0">
          <a:ln>
            <a:noFill/>
          </a:ln>
          <a:solidFill>
            <a:srgbClr val="FFFFFF">
              <a:lumMod val="50000"/>
            </a:srgbClr>
          </a:solidFill>
          <a:effectLst/>
          <a:uLnTx/>
          <a:uFillTx/>
          <a:latin typeface="Arial" pitchFamily="34" charset="0"/>
          <a:ea typeface="+mn-ea"/>
          <a:cs typeface="Arial" pitchFamily="34" charset="0"/>
        </a:defRPr>
      </a:lvl2pPr>
      <a:lvl3pPr marL="801688" marR="0" indent="-1714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Ø"/>
        <a:tabLst/>
        <a:defRPr kumimoji="0" lang="en-GB" sz="1200" b="0" i="0" u="none" strike="noStrike" kern="1200" cap="none" spc="0" normalizeH="0" baseline="0" noProof="0" dirty="0" smtClean="0">
          <a:ln>
            <a:noFill/>
          </a:ln>
          <a:solidFill>
            <a:srgbClr val="FFFFFF">
              <a:lumMod val="50000"/>
            </a:srgbClr>
          </a:solidFill>
          <a:effectLst/>
          <a:uLnTx/>
          <a:uFillTx/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0" algn="l" defTabSz="914400" rtl="0" eaLnBrk="1" latinLnBrk="0" hangingPunct="1">
        <a:spcBef>
          <a:spcPts val="0"/>
        </a:spcBef>
        <a:buFont typeface="Arial" pitchFamily="34" charset="0"/>
        <a:buNone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</a:t>
            </a:r>
            <a:r>
              <a:rPr lang="de-DE" dirty="0"/>
              <a:t>Rubio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&gt;Master Thesis &gt; Alejandro Rubio &gt; 27.09.19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9" name="Untertitel 6"/>
          <p:cNvSpPr txBox="1">
            <a:spLocks/>
          </p:cNvSpPr>
          <p:nvPr/>
        </p:nvSpPr>
        <p:spPr bwMode="auto">
          <a:xfrm>
            <a:off x="896010" y="4005858"/>
            <a:ext cx="10864800" cy="99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rgbClr val="68686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Academic Supervisor: Prof. Dr. Carsten Agert</a:t>
            </a:r>
          </a:p>
          <a:p>
            <a:r>
              <a:rPr lang="de-DE" dirty="0" smtClean="0"/>
              <a:t>Second Supervisor: Dr. Stefan Geißendörfer</a:t>
            </a:r>
          </a:p>
          <a:p>
            <a:r>
              <a:rPr lang="de-DE" dirty="0" smtClean="0"/>
              <a:t>27.9.2019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10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Methodology</a:t>
            </a:r>
            <a:br>
              <a:rPr lang="en-US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Simulation scenarios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Simplified IEEE 9 bus model</a:t>
            </a:r>
          </a:p>
          <a:p>
            <a:r>
              <a:rPr lang="en-GB" dirty="0" smtClean="0"/>
              <a:t>Power losses neglected</a:t>
            </a:r>
          </a:p>
          <a:p>
            <a:r>
              <a:rPr lang="en-GB" dirty="0" smtClean="0"/>
              <a:t>Reduction of the system components</a:t>
            </a:r>
          </a:p>
          <a:p>
            <a:r>
              <a:rPr lang="en-GB" dirty="0" smtClean="0"/>
              <a:t>Governor response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Extended IEEE 9 bus model</a:t>
            </a:r>
          </a:p>
          <a:p>
            <a:r>
              <a:rPr lang="en-GB" dirty="0" smtClean="0"/>
              <a:t>Consideration of all components</a:t>
            </a:r>
            <a:r>
              <a:rPr lang="en-GB" dirty="0"/>
              <a:t> </a:t>
            </a:r>
            <a:r>
              <a:rPr lang="en-GB" dirty="0" smtClean="0"/>
              <a:t>and losses.</a:t>
            </a:r>
          </a:p>
          <a:p>
            <a:r>
              <a:rPr lang="en-GB" dirty="0" smtClean="0"/>
              <a:t>Governor response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US" b="1" dirty="0" smtClean="0"/>
              <a:t>European </a:t>
            </a:r>
            <a:r>
              <a:rPr lang="en-US" b="1" dirty="0"/>
              <a:t>electric Island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Based on the simplified IEEE 9 bus model</a:t>
            </a:r>
          </a:p>
          <a:p>
            <a:r>
              <a:rPr lang="en-US" dirty="0" smtClean="0"/>
              <a:t>Primary reserve with 30 seconds for deployment</a:t>
            </a:r>
            <a:endParaRPr lang="es-HN" dirty="0"/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55" y="1778505"/>
            <a:ext cx="549507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397419" y="1625500"/>
            <a:ext cx="53285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IEEE 9 bus model</a:t>
            </a:r>
          </a:p>
        </p:txBody>
      </p:sp>
    </p:spTree>
    <p:extLst>
      <p:ext uri="{BB962C8B-B14F-4D97-AF65-F5344CB8AC3E}">
        <p14:creationId xmlns:p14="http://schemas.microsoft.com/office/powerpoint/2010/main" val="16533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11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Methodology</a:t>
            </a:r>
            <a:br>
              <a:rPr lang="en-US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Simplified IEEE 9 bus model</a:t>
            </a:r>
            <a:br>
              <a:rPr lang="en-US" sz="1800" dirty="0">
                <a:latin typeface="Arial" charset="0"/>
              </a:rPr>
            </a:b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85999" y="1591200"/>
            <a:ext cx="5755603" cy="4338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Why to simplified the grid?</a:t>
            </a:r>
          </a:p>
          <a:p>
            <a:r>
              <a:rPr lang="en-GB" dirty="0" smtClean="0"/>
              <a:t>RoCoF equation based on power imbalance</a:t>
            </a:r>
          </a:p>
          <a:p>
            <a:pPr lvl="1"/>
            <a:r>
              <a:rPr lang="en-GB" sz="1400" dirty="0" smtClean="0">
                <a:solidFill>
                  <a:schemeClr val="tx1"/>
                </a:solidFill>
              </a:rPr>
              <a:t>All generation and load reduced to one block respectively</a:t>
            </a:r>
          </a:p>
          <a:p>
            <a:pPr lvl="1"/>
            <a:r>
              <a:rPr lang="en-GB" sz="1400" dirty="0" smtClean="0">
                <a:solidFill>
                  <a:schemeClr val="tx1"/>
                </a:solidFill>
              </a:rPr>
              <a:t>Easier addition of additional power source such as renewables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smtClean="0"/>
              <a:t>Added power sources: </a:t>
            </a:r>
          </a:p>
          <a:p>
            <a:r>
              <a:rPr lang="en-GB" dirty="0" smtClean="0"/>
              <a:t>IBFPR: Theoretical power response calculated from the critical time, power imbalance and nadir time.</a:t>
            </a:r>
          </a:p>
          <a:p>
            <a:r>
              <a:rPr lang="en-GB" dirty="0" smtClean="0"/>
              <a:t>Synthetic Inertia: Approximately 10% additional power over turbine nominal.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624" r="25743" b="2665"/>
          <a:stretch/>
        </p:blipFill>
        <p:spPr bwMode="auto">
          <a:xfrm rot="16200000">
            <a:off x="7674626" y="-191675"/>
            <a:ext cx="2620496" cy="6062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7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686868"/>
                </a:solidFill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686868"/>
                </a:solidFill>
                <a:latin typeface="Arial" charset="0"/>
              </a:rPr>
              <a:t>Theory</a:t>
            </a:r>
            <a:endParaRPr lang="en-US" dirty="0">
              <a:solidFill>
                <a:srgbClr val="686868"/>
              </a:solidFill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12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13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br>
              <a:rPr lang="en-GB" dirty="0" smtClean="0"/>
            </a:br>
            <a:r>
              <a:rPr lang="en-GB" sz="1800" dirty="0" smtClean="0"/>
              <a:t>Critical time calculations-Simplified IEEE model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2536217" cy="4430882"/>
          </a:xfrm>
        </p:spPr>
        <p:txBody>
          <a:bodyPr/>
          <a:lstStyle/>
          <a:p>
            <a:r>
              <a:rPr lang="en-GB" dirty="0"/>
              <a:t>Simulations: Critical time estimation under different combination of power imbalances and acceleration </a:t>
            </a:r>
            <a:r>
              <a:rPr lang="en-GB" dirty="0" smtClean="0"/>
              <a:t>time </a:t>
            </a:r>
            <a:r>
              <a:rPr lang="en-GB" dirty="0"/>
              <a:t>constants in the system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Depending on critical time; the required fast power reserve is calculated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4585419" y="3723196"/>
            <a:ext cx="18129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 smtClean="0">
                <a:latin typeface="Arial" pitchFamily="34" charset="0"/>
                <a:cs typeface="Arial" pitchFamily="34" charset="0"/>
              </a:rPr>
              <a:t>Critical time calculations</a:t>
            </a:r>
          </a:p>
        </p:txBody>
      </p:sp>
      <p:sp>
        <p:nvSpPr>
          <p:cNvPr id="18" name="Pfeil nach rechts 17"/>
          <p:cNvSpPr/>
          <p:nvPr/>
        </p:nvSpPr>
        <p:spPr>
          <a:xfrm rot="5400000">
            <a:off x="5359911" y="3193572"/>
            <a:ext cx="344198" cy="57606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platzhalter 5"/>
          <p:cNvSpPr txBox="1">
            <a:spLocks/>
          </p:cNvSpPr>
          <p:nvPr/>
        </p:nvSpPr>
        <p:spPr bwMode="auto">
          <a:xfrm>
            <a:off x="7608410" y="4047697"/>
            <a:ext cx="4504501" cy="220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All scenarios follow the same trend</a:t>
            </a:r>
          </a:p>
          <a:p>
            <a:r>
              <a:rPr lang="en-GB" dirty="0" smtClean="0"/>
              <a:t>Longer critical time when the extended IEEE model is considered</a:t>
            </a:r>
          </a:p>
          <a:p>
            <a:r>
              <a:rPr lang="en-GB" dirty="0" smtClean="0"/>
              <a:t>1Hz/RoCoF represents a very good approximation</a:t>
            </a:r>
          </a:p>
          <a:p>
            <a:r>
              <a:rPr lang="en-GB" dirty="0" smtClean="0"/>
              <a:t>For most of scenarios current IBG deployment time is enough to avoid load shedding.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9" name="Textfeld 28"/>
          <p:cNvSpPr txBox="1"/>
          <p:nvPr/>
        </p:nvSpPr>
        <p:spPr>
          <a:xfrm>
            <a:off x="7825779" y="1235356"/>
            <a:ext cx="35378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 smtClean="0">
                <a:latin typeface="Arial" pitchFamily="34" charset="0"/>
                <a:cs typeface="Arial" pitchFamily="34" charset="0"/>
              </a:rPr>
              <a:t>Critical time summary for comparison (80% IBG)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6" b="31104"/>
          <a:stretch/>
        </p:blipFill>
        <p:spPr>
          <a:xfrm>
            <a:off x="3265674" y="1454043"/>
            <a:ext cx="3479985" cy="1829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6255" r="7878" b="3132"/>
          <a:stretch/>
        </p:blipFill>
        <p:spPr>
          <a:xfrm>
            <a:off x="2621552" y="4020317"/>
            <a:ext cx="4569738" cy="23762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" t="5819" r="8594"/>
          <a:stretch/>
        </p:blipFill>
        <p:spPr>
          <a:xfrm>
            <a:off x="7191290" y="1393711"/>
            <a:ext cx="4806806" cy="2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14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br>
              <a:rPr lang="en-GB" dirty="0" smtClean="0"/>
            </a:br>
            <a:r>
              <a:rPr lang="en-GB" sz="1800" dirty="0" smtClean="0"/>
              <a:t>Including FPR and SI in Simplified Model</a:t>
            </a:r>
            <a:endParaRPr lang="en-GB" sz="18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8291418" y="4797946"/>
            <a:ext cx="3782833" cy="242739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Improvement in frequency nadir although load shedding is not avoided in all possible combination of power imbalance and penetration of IBG</a:t>
            </a:r>
            <a:endParaRPr lang="en-GB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624" r="25743" b="2665"/>
          <a:stretch/>
        </p:blipFill>
        <p:spPr bwMode="auto">
          <a:xfrm rot="16200000">
            <a:off x="5087565" y="3503712"/>
            <a:ext cx="1642247" cy="3942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96987" y="1517740"/>
            <a:ext cx="11338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038600" algn="l"/>
                <a:tab pos="8343900" algn="l"/>
              </a:tabLst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IBFPR	Basic model	Synthetic inertia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3008" r="4299" b="-806"/>
          <a:stretch/>
        </p:blipFill>
        <p:spPr>
          <a:xfrm>
            <a:off x="16504" y="1856322"/>
            <a:ext cx="4132816" cy="2991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" t="3008" r="4299" b="412"/>
          <a:stretch/>
        </p:blipFill>
        <p:spPr>
          <a:xfrm>
            <a:off x="4175837" y="1856322"/>
            <a:ext cx="4043679" cy="29416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3009" r="4299" b="-344"/>
          <a:stretch/>
        </p:blipFill>
        <p:spPr>
          <a:xfrm>
            <a:off x="8219516" y="1856322"/>
            <a:ext cx="3926636" cy="2894985"/>
          </a:xfrm>
          <a:prstGeom prst="rect">
            <a:avLst/>
          </a:prstGeom>
        </p:spPr>
      </p:pic>
      <p:sp>
        <p:nvSpPr>
          <p:cNvPr id="15" name="Textplatzhalter 6"/>
          <p:cNvSpPr txBox="1">
            <a:spLocks/>
          </p:cNvSpPr>
          <p:nvPr/>
        </p:nvSpPr>
        <p:spPr bwMode="auto">
          <a:xfrm>
            <a:off x="114250" y="4797946"/>
            <a:ext cx="3937325" cy="91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Load shedding is avoided for all the possible combination of power imbalance and penetration of IBG.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2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15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br>
              <a:rPr lang="en-GB" dirty="0" smtClean="0"/>
            </a:br>
            <a:r>
              <a:rPr lang="en-GB" sz="1800" dirty="0" smtClean="0"/>
              <a:t>Including FPR in all three model scenarios</a:t>
            </a:r>
            <a:endParaRPr lang="en-GB" sz="1800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624" r="25743" b="2665"/>
          <a:stretch/>
        </p:blipFill>
        <p:spPr bwMode="auto">
          <a:xfrm rot="16200000">
            <a:off x="1430674" y="923929"/>
            <a:ext cx="1296813" cy="3217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29" y="1884199"/>
            <a:ext cx="3813805" cy="134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4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966016" y="1796828"/>
            <a:ext cx="2168230" cy="1584297"/>
          </a:xfrm>
          <a:prstGeom prst="rect">
            <a:avLst/>
          </a:prstGeom>
          <a:ln/>
        </p:spPr>
      </p:pic>
      <p:sp>
        <p:nvSpPr>
          <p:cNvPr id="21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085489" y="5155072"/>
            <a:ext cx="3124490" cy="1059246"/>
          </a:xfrm>
        </p:spPr>
        <p:txBody>
          <a:bodyPr/>
          <a:lstStyle/>
          <a:p>
            <a:r>
              <a:rPr lang="en-GB" dirty="0" err="1" smtClean="0"/>
              <a:t>dsf</a:t>
            </a:r>
            <a:endParaRPr lang="en-GB" dirty="0"/>
          </a:p>
        </p:txBody>
      </p:sp>
      <p:sp>
        <p:nvSpPr>
          <p:cNvPr id="22" name="Textplatzhalter 4"/>
          <p:cNvSpPr txBox="1">
            <a:spLocks/>
          </p:cNvSpPr>
          <p:nvPr/>
        </p:nvSpPr>
        <p:spPr bwMode="auto">
          <a:xfrm>
            <a:off x="470323" y="5262450"/>
            <a:ext cx="3124490" cy="105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dsf</a:t>
            </a:r>
            <a:endParaRPr lang="en-GB" dirty="0"/>
          </a:p>
        </p:txBody>
      </p:sp>
      <p:sp>
        <p:nvSpPr>
          <p:cNvPr id="23" name="Textplatzhalter 4"/>
          <p:cNvSpPr txBox="1">
            <a:spLocks/>
          </p:cNvSpPr>
          <p:nvPr/>
        </p:nvSpPr>
        <p:spPr bwMode="auto">
          <a:xfrm>
            <a:off x="8404476" y="5162411"/>
            <a:ext cx="3124490" cy="105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dsf</a:t>
            </a:r>
            <a:endParaRPr lang="en-GB" dirty="0"/>
          </a:p>
        </p:txBody>
      </p:sp>
      <p:sp>
        <p:nvSpPr>
          <p:cNvPr id="24" name="Textfeld 23"/>
          <p:cNvSpPr txBox="1"/>
          <p:nvPr/>
        </p:nvSpPr>
        <p:spPr>
          <a:xfrm>
            <a:off x="480963" y="1529041"/>
            <a:ext cx="11338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038600" algn="l"/>
                <a:tab pos="8343900" algn="l"/>
              </a:tabLst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Simplified	Extended	European case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3008" r="4299" b="-806"/>
          <a:stretch/>
        </p:blipFill>
        <p:spPr>
          <a:xfrm>
            <a:off x="66918" y="3230248"/>
            <a:ext cx="3960268" cy="2991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" t="3008" r="1435"/>
          <a:stretch/>
        </p:blipFill>
        <p:spPr>
          <a:xfrm>
            <a:off x="4226217" y="3303253"/>
            <a:ext cx="3983344" cy="291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" t="3009" r="1435" b="1438"/>
          <a:stretch/>
        </p:blipFill>
        <p:spPr>
          <a:xfrm>
            <a:off x="8209561" y="3348297"/>
            <a:ext cx="3961989" cy="2866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9" y="1568408"/>
            <a:ext cx="724188" cy="4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16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sz="1800" dirty="0" smtClean="0"/>
              <a:t>European scenario</a:t>
            </a:r>
            <a:endParaRPr lang="en-GB" sz="1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80963" y="1557586"/>
            <a:ext cx="5482800" cy="433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ENTSOE Reference Model:</a:t>
            </a:r>
          </a:p>
          <a:p>
            <a:pPr marL="342900" indent="-342900"/>
            <a:r>
              <a:rPr lang="en-US" dirty="0"/>
              <a:t>Load: 150 GW</a:t>
            </a:r>
          </a:p>
          <a:p>
            <a:pPr marL="342900" indent="-342900"/>
            <a:r>
              <a:rPr lang="en-US" dirty="0"/>
              <a:t>Self-regulation: 2%</a:t>
            </a:r>
          </a:p>
          <a:p>
            <a:pPr marL="342900" indent="-342900"/>
            <a:r>
              <a:rPr lang="en-US" dirty="0"/>
              <a:t>Imbalance of 3 GW (2% of </a:t>
            </a:r>
            <a:r>
              <a:rPr lang="en-US" dirty="0" smtClean="0"/>
              <a:t>load)</a:t>
            </a:r>
          </a:p>
          <a:p>
            <a:pPr marL="342900" indent="-342900"/>
            <a:r>
              <a:rPr lang="en-US" dirty="0" smtClean="0"/>
              <a:t>It </a:t>
            </a:r>
            <a:r>
              <a:rPr lang="en-US" dirty="0"/>
              <a:t>was modeled from the simplified IEEE model modifying the deployment time of the synchronous machine </a:t>
            </a:r>
            <a:r>
              <a:rPr lang="en-US" dirty="0" smtClean="0"/>
              <a:t>representation to 30 seconds independently of imbalance.</a:t>
            </a:r>
            <a:endParaRPr lang="es-HN" dirty="0"/>
          </a:p>
          <a:p>
            <a:r>
              <a:rPr lang="en-GB" dirty="0" smtClean="0">
                <a:solidFill>
                  <a:srgbClr val="FF0000"/>
                </a:solidFill>
              </a:rPr>
              <a:t>What’s about the areas below 49 Hz?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What does it mean in terms of grid stability of the European network?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35" y="1269554"/>
            <a:ext cx="4647005" cy="16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" t="3009" r="1435" b="1438"/>
          <a:stretch/>
        </p:blipFill>
        <p:spPr>
          <a:xfrm>
            <a:off x="6829870" y="2997746"/>
            <a:ext cx="4536504" cy="3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17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 smtClean="0"/>
              <a:t>What happens above 80% IBG?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Scenario with 95% IBG simulated</a:t>
            </a:r>
          </a:p>
          <a:p>
            <a:r>
              <a:rPr lang="en-GB" dirty="0" smtClean="0"/>
              <a:t>Undamped oscillations for imbalances in the order of 2%</a:t>
            </a:r>
          </a:p>
          <a:p>
            <a:r>
              <a:rPr lang="en-GB" dirty="0" smtClean="0"/>
              <a:t>Lack of damping torque (small signal stability problem)</a:t>
            </a:r>
          </a:p>
          <a:p>
            <a:r>
              <a:rPr lang="en-GB" dirty="0" smtClean="0"/>
              <a:t>IBFPR not able to stabilize the system</a:t>
            </a:r>
          </a:p>
          <a:p>
            <a:r>
              <a:rPr lang="en-GB" dirty="0" smtClean="0"/>
              <a:t>Usually related to exciter dynamics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60" y="1197546"/>
            <a:ext cx="4508128" cy="2376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60" y="3760200"/>
            <a:ext cx="4508128" cy="2531176"/>
          </a:xfrm>
          <a:prstGeom prst="rect">
            <a:avLst/>
          </a:prstGeom>
        </p:spPr>
      </p:pic>
      <p:sp>
        <p:nvSpPr>
          <p:cNvPr id="15" name="Textfeld 28"/>
          <p:cNvSpPr txBox="1"/>
          <p:nvPr/>
        </p:nvSpPr>
        <p:spPr>
          <a:xfrm>
            <a:off x="6879156" y="1122910"/>
            <a:ext cx="47400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 smtClean="0">
                <a:latin typeface="Arial" pitchFamily="34" charset="0"/>
                <a:cs typeface="Arial" pitchFamily="34" charset="0"/>
              </a:rPr>
              <a:t>Frequency response with 2% imbalance without IBFPR (95% IBG)</a:t>
            </a:r>
          </a:p>
        </p:txBody>
      </p:sp>
      <p:sp>
        <p:nvSpPr>
          <p:cNvPr id="16" name="Textfeld 28"/>
          <p:cNvSpPr txBox="1"/>
          <p:nvPr/>
        </p:nvSpPr>
        <p:spPr>
          <a:xfrm>
            <a:off x="6879156" y="3667867"/>
            <a:ext cx="44996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 smtClean="0">
                <a:latin typeface="Arial" pitchFamily="34" charset="0"/>
                <a:cs typeface="Arial" pitchFamily="34" charset="0"/>
              </a:rPr>
              <a:t>Frequency response with 2% imbalance with IBFPR (95% IBG)</a:t>
            </a:r>
          </a:p>
        </p:txBody>
      </p:sp>
    </p:spTree>
    <p:extLst>
      <p:ext uri="{BB962C8B-B14F-4D97-AF65-F5344CB8AC3E}">
        <p14:creationId xmlns:p14="http://schemas.microsoft.com/office/powerpoint/2010/main" val="2613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686868"/>
                </a:solidFill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686868"/>
                </a:solidFill>
                <a:latin typeface="Arial" charset="0"/>
              </a:rPr>
              <a:t>Theory</a:t>
            </a:r>
            <a:endParaRPr lang="en-US" dirty="0">
              <a:solidFill>
                <a:srgbClr val="686868"/>
              </a:solidFill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18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Critical time depends on the conditions of imbalance and inertia in the system. Nevertheless the approximation 1Hz/RoCoF was found to be best expression to relate all the possible scenarios. When high values of RoCoF are considered, the values </a:t>
            </a:r>
            <a:r>
              <a:rPr lang="en-US" dirty="0" err="1" smtClean="0"/>
              <a:t>approximat</a:t>
            </a: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19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Theory</a:t>
            </a:r>
            <a:endParaRPr lang="en-US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2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3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International and regional efforts for </a:t>
            </a:r>
            <a:r>
              <a:rPr lang="en-US" dirty="0" smtClean="0"/>
              <a:t>reduction of </a:t>
            </a:r>
            <a:r>
              <a:rPr lang="en-US" dirty="0"/>
              <a:t>CO2 emissions.</a:t>
            </a:r>
          </a:p>
          <a:p>
            <a:r>
              <a:rPr lang="en-US" dirty="0"/>
              <a:t>Increase of Distributed Energy Resources (DER) share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Development of new techniques in the Grid Technologies group in DLR-VE institute.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Research started as reaction time from inverters as synthetic inertia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Results provide conditions for inverters in future grids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Results would enable to develop the required techniques to provide ancillary services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95" y="1011579"/>
            <a:ext cx="3240360" cy="2396368"/>
          </a:xfrm>
          <a:prstGeom prst="rect">
            <a:avLst/>
          </a:prstGeom>
        </p:spPr>
      </p:pic>
      <p:pic>
        <p:nvPicPr>
          <p:cNvPr id="11" name="Picture 2" descr="Uma imagem contendo interior, microscópio, mesa&#10;&#10;Descrição gerada com alta confiança"/>
          <p:cNvPicPr>
            <a:picLocks noChangeAspect="1"/>
          </p:cNvPicPr>
          <p:nvPr/>
        </p:nvPicPr>
        <p:blipFill>
          <a:blip r:embed="rId4"/>
          <a:srcRect l="6090" r="2411" b="-1"/>
          <a:stretch/>
        </p:blipFill>
        <p:spPr bwMode="auto">
          <a:xfrm>
            <a:off x="8257827" y="2493690"/>
            <a:ext cx="3197148" cy="28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4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</a:t>
            </a:r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the </a:t>
            </a:r>
            <a:r>
              <a:rPr lang="en-US" b="1" dirty="0"/>
              <a:t>power reserve response </a:t>
            </a:r>
            <a:r>
              <a:rPr lang="en-US" b="1" dirty="0" smtClean="0"/>
              <a:t>required </a:t>
            </a:r>
            <a:r>
              <a:rPr lang="en-US" b="1" dirty="0"/>
              <a:t>in future scenarios where inverter based generation is predominant?</a:t>
            </a:r>
          </a:p>
          <a:p>
            <a:endParaRPr lang="en-US" dirty="0"/>
          </a:p>
          <a:p>
            <a:r>
              <a:rPr lang="en-US" dirty="0"/>
              <a:t>Will conventional primary reserve be capable of avoid frequency collapses?</a:t>
            </a:r>
          </a:p>
          <a:p>
            <a:r>
              <a:rPr lang="en-US" dirty="0"/>
              <a:t>How much time would be required by inverters to supply power reserve?</a:t>
            </a:r>
          </a:p>
          <a:p>
            <a:r>
              <a:rPr lang="en-US" dirty="0"/>
              <a:t>How effective are some developed methods such as synthetic inertia?</a:t>
            </a:r>
          </a:p>
          <a:p>
            <a:endParaRPr lang="en-GB" dirty="0"/>
          </a:p>
        </p:txBody>
      </p:sp>
      <p:pic>
        <p:nvPicPr>
          <p:cNvPr id="11" name="Grafik 1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25" y="3366636"/>
            <a:ext cx="793879" cy="793879"/>
          </a:xfrm>
          <a:prstGeom prst="rect">
            <a:avLst/>
          </a:prstGeom>
        </p:spPr>
      </p:pic>
      <p:pic>
        <p:nvPicPr>
          <p:cNvPr id="12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46" y="2231758"/>
            <a:ext cx="887037" cy="887037"/>
          </a:xfrm>
          <a:prstGeom prst="rect">
            <a:avLst/>
          </a:prstGeom>
        </p:spPr>
      </p:pic>
      <p:pic>
        <p:nvPicPr>
          <p:cNvPr id="13" name="Grafik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75" y="2721855"/>
            <a:ext cx="1196133" cy="1196133"/>
          </a:xfrm>
          <a:prstGeom prst="rect">
            <a:avLst/>
          </a:prstGeom>
        </p:spPr>
      </p:pic>
      <p:pic>
        <p:nvPicPr>
          <p:cNvPr id="14" name="Grafik 10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70" y="4306033"/>
            <a:ext cx="819476" cy="819476"/>
          </a:xfrm>
          <a:prstGeom prst="rect">
            <a:avLst/>
          </a:prstGeom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96" y="2528560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425017" y="2528560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29228" y="3873984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Gewinkelte Verbindung 19"/>
          <p:cNvCxnSpPr/>
          <p:nvPr/>
        </p:nvCxnSpPr>
        <p:spPr>
          <a:xfrm>
            <a:off x="7249108" y="3729968"/>
            <a:ext cx="1080120" cy="23473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21"/>
          <p:cNvCxnSpPr>
            <a:endCxn id="17" idx="3"/>
          </p:cNvCxnSpPr>
          <p:nvPr/>
        </p:nvCxnSpPr>
        <p:spPr>
          <a:xfrm rot="5400000" flipH="1" flipV="1">
            <a:off x="7761324" y="3738129"/>
            <a:ext cx="238753" cy="8970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23"/>
          <p:cNvCxnSpPr>
            <a:endCxn id="15" idx="1"/>
          </p:cNvCxnSpPr>
          <p:nvPr/>
        </p:nvCxnSpPr>
        <p:spPr>
          <a:xfrm>
            <a:off x="7658846" y="2721855"/>
            <a:ext cx="382350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5"/>
          <p:cNvCxnSpPr>
            <a:stCxn id="16" idx="1"/>
          </p:cNvCxnSpPr>
          <p:nvPr/>
        </p:nvCxnSpPr>
        <p:spPr>
          <a:xfrm>
            <a:off x="8811607" y="2721855"/>
            <a:ext cx="1821877" cy="50405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7"/>
          <p:cNvCxnSpPr>
            <a:stCxn id="17" idx="1"/>
          </p:cNvCxnSpPr>
          <p:nvPr/>
        </p:nvCxnSpPr>
        <p:spPr>
          <a:xfrm flipV="1">
            <a:off x="8715818" y="3366635"/>
            <a:ext cx="1917666" cy="70064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36" y="2231758"/>
            <a:ext cx="631503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8"/>
          <a:stretch/>
        </p:blipFill>
        <p:spPr bwMode="auto">
          <a:xfrm>
            <a:off x="8179593" y="3583417"/>
            <a:ext cx="260446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8"/>
          <a:stretch/>
        </p:blipFill>
        <p:spPr bwMode="auto">
          <a:xfrm>
            <a:off x="8575504" y="2239751"/>
            <a:ext cx="260446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" r="41178" b="5171"/>
          <a:stretch/>
        </p:blipFill>
        <p:spPr bwMode="auto">
          <a:xfrm>
            <a:off x="8846827" y="2201304"/>
            <a:ext cx="113356" cy="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8"/>
          <a:stretch/>
        </p:blipFill>
        <p:spPr bwMode="auto">
          <a:xfrm>
            <a:off x="8951864" y="2222616"/>
            <a:ext cx="250908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" r="41178" b="5171"/>
          <a:stretch/>
        </p:blipFill>
        <p:spPr bwMode="auto">
          <a:xfrm>
            <a:off x="8460250" y="3562822"/>
            <a:ext cx="113356" cy="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8"/>
          <a:stretch/>
        </p:blipFill>
        <p:spPr bwMode="auto">
          <a:xfrm>
            <a:off x="8565287" y="3584134"/>
            <a:ext cx="250908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3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686868"/>
                </a:solidFill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Arial" charset="0"/>
              </a:rPr>
              <a:t>Theory</a:t>
            </a:r>
            <a:endParaRPr lang="en-US" b="1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5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6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br>
              <a:rPr lang="en-GB" dirty="0" smtClean="0"/>
            </a:br>
            <a:r>
              <a:rPr lang="en-GB" sz="1800" dirty="0" smtClean="0"/>
              <a:t>Definition of Fast Power Reserve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Definition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Current </a:t>
            </a:r>
            <a:r>
              <a:rPr lang="en-US" dirty="0">
                <a:solidFill>
                  <a:schemeClr val="tx1"/>
                </a:solidFill>
              </a:rPr>
              <a:t>system operation based on synchronous </a:t>
            </a:r>
            <a:r>
              <a:rPr lang="en-US" dirty="0" smtClean="0">
                <a:solidFill>
                  <a:schemeClr val="tx1"/>
                </a:solidFill>
              </a:rPr>
              <a:t>machines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Power balancing made through synchronous machines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Inertia provides an inherent response to changes in frequency</a:t>
            </a:r>
            <a:endParaRPr lang="en-GB" dirty="0" smtClean="0"/>
          </a:p>
          <a:p>
            <a:r>
              <a:rPr lang="en-GB" dirty="0" smtClean="0"/>
              <a:t>Synthetic Inertia is provided only by wind turbines</a:t>
            </a:r>
          </a:p>
          <a:p>
            <a:r>
              <a:rPr lang="en-GB" dirty="0" smtClean="0"/>
              <a:t>Fast Power Response either from PV, ESS or wind</a:t>
            </a:r>
          </a:p>
          <a:p>
            <a:r>
              <a:rPr lang="en-GB" dirty="0"/>
              <a:t>Acceleration time constant: Two times the stored kinetic energy in the rotating masses of turbine-generators</a:t>
            </a:r>
          </a:p>
          <a:p>
            <a:r>
              <a:rPr lang="en-GB" dirty="0" smtClean="0"/>
              <a:t>RoCoF: Rate of Change of Frequency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19" y="1591200"/>
            <a:ext cx="5034532" cy="4725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9875" y="1598498"/>
            <a:ext cx="18722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Primary Reserve</a:t>
            </a:r>
            <a:endParaRPr lang="es-HN" sz="1400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0487" y="4902582"/>
                <a:ext cx="2376264" cy="573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HN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𝜟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HN" sz="1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7" y="4902582"/>
                <a:ext cx="2376264" cy="5731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H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73251" y="4902582"/>
                <a:ext cx="10065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HN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𝒌</m:t>
                          </m:r>
                        </m:sub>
                      </m:sSub>
                      <m:r>
                        <a:rPr lang="es-HN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s-HN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𝑱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HN" sz="1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251" y="4902582"/>
                <a:ext cx="1006558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H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6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7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Critical time: Time </a:t>
            </a:r>
            <a:r>
              <a:rPr lang="en-US" dirty="0"/>
              <a:t>at which frequency deviates 1 Hz from nominal</a:t>
            </a:r>
          </a:p>
          <a:p>
            <a:r>
              <a:rPr lang="en-US" dirty="0"/>
              <a:t>Nadir </a:t>
            </a:r>
            <a:r>
              <a:rPr lang="en-US" dirty="0" smtClean="0"/>
              <a:t>time: </a:t>
            </a:r>
            <a:r>
              <a:rPr lang="en-US" dirty="0"/>
              <a:t>Time at </a:t>
            </a:r>
            <a:r>
              <a:rPr lang="en-US" dirty="0" smtClean="0"/>
              <a:t>which the lowest value of </a:t>
            </a:r>
            <a:r>
              <a:rPr lang="en-US" dirty="0"/>
              <a:t>frequency </a:t>
            </a:r>
            <a:r>
              <a:rPr lang="en-US" dirty="0" smtClean="0"/>
              <a:t>is </a:t>
            </a:r>
            <a:r>
              <a:rPr lang="en-US" dirty="0"/>
              <a:t>reached</a:t>
            </a:r>
          </a:p>
          <a:p>
            <a:r>
              <a:rPr lang="en-GB" dirty="0"/>
              <a:t>Frequency </a:t>
            </a:r>
            <a:r>
              <a:rPr lang="en-GB" dirty="0" smtClean="0"/>
              <a:t>limits</a:t>
            </a:r>
          </a:p>
          <a:p>
            <a:pPr marL="697888" lvl="1" indent="-342900"/>
            <a:r>
              <a:rPr lang="en-US" sz="1400" dirty="0">
                <a:solidFill>
                  <a:schemeClr val="tx1"/>
                </a:solidFill>
              </a:rPr>
              <a:t>Transitory frequency values within 49-51 Hz.</a:t>
            </a:r>
          </a:p>
          <a:p>
            <a:pPr marL="697888" lvl="1" indent="-342900"/>
            <a:r>
              <a:rPr lang="en-US" sz="1400" dirty="0">
                <a:solidFill>
                  <a:schemeClr val="tx1"/>
                </a:solidFill>
              </a:rPr>
              <a:t>System black out for frequency values under 47.5 and above 51.5 </a:t>
            </a:r>
            <a:r>
              <a:rPr lang="en-US" sz="1400" dirty="0" smtClean="0">
                <a:solidFill>
                  <a:schemeClr val="tx1"/>
                </a:solidFill>
              </a:rPr>
              <a:t>Hz</a:t>
            </a:r>
          </a:p>
          <a:p>
            <a:r>
              <a:rPr lang="en-GB" dirty="0" smtClean="0"/>
              <a:t>Assumptions</a:t>
            </a:r>
            <a:endParaRPr lang="en-GB" dirty="0"/>
          </a:p>
          <a:p>
            <a:pPr marL="697888" lvl="1" indent="-342900"/>
            <a:r>
              <a:rPr lang="en-US" sz="1400" dirty="0">
                <a:solidFill>
                  <a:schemeClr val="tx1"/>
                </a:solidFill>
              </a:rPr>
              <a:t>Initial frequency value is 50 Hz</a:t>
            </a:r>
          </a:p>
          <a:p>
            <a:pPr marL="697888" lvl="1" indent="-342900"/>
            <a:r>
              <a:rPr lang="en-US" sz="1400" dirty="0">
                <a:solidFill>
                  <a:schemeClr val="tx1"/>
                </a:solidFill>
              </a:rPr>
              <a:t>Power responses and activation times are valid for over and under-frequency cases.</a:t>
            </a:r>
          </a:p>
          <a:p>
            <a:pPr marL="697888" lvl="1" indent="-342900"/>
            <a:r>
              <a:rPr lang="en-US" sz="1400" dirty="0">
                <a:solidFill>
                  <a:schemeClr val="tx1"/>
                </a:solidFill>
              </a:rPr>
              <a:t>Inverter fast power reserve will take place just for imbalances that would result in frequency deviation out of the defined transient limit</a:t>
            </a:r>
          </a:p>
          <a:p>
            <a:endParaRPr lang="en-GB" dirty="0" smtClean="0"/>
          </a:p>
        </p:txBody>
      </p:sp>
      <p:pic>
        <p:nvPicPr>
          <p:cNvPr id="8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3" b="14196"/>
          <a:stretch/>
        </p:blipFill>
        <p:spPr>
          <a:xfrm>
            <a:off x="6604832" y="1591200"/>
            <a:ext cx="4669958" cy="2706670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2" b="25805"/>
          <a:stretch/>
        </p:blipFill>
        <p:spPr bwMode="auto">
          <a:xfrm>
            <a:off x="6669467" y="4077866"/>
            <a:ext cx="4540687" cy="2232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83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686868"/>
                </a:solidFill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686868"/>
                </a:solidFill>
                <a:latin typeface="Arial" charset="0"/>
              </a:rPr>
              <a:t>Theory</a:t>
            </a:r>
            <a:endParaRPr lang="en-US" dirty="0">
              <a:solidFill>
                <a:srgbClr val="686868"/>
              </a:solidFill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86868"/>
                </a:solidFill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8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9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Methodology</a:t>
            </a:r>
            <a:br>
              <a:rPr lang="en-US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Inverter Based Fast Power Reserve</a:t>
            </a:r>
            <a:endParaRPr lang="en-GB" sz="1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Inverter based fast power reserve must balance the power system.</a:t>
            </a:r>
          </a:p>
          <a:p>
            <a:r>
              <a:rPr lang="en-GB" dirty="0" smtClean="0"/>
              <a:t>An initial ramping period is assumed before the critical time</a:t>
            </a:r>
          </a:p>
          <a:p>
            <a:r>
              <a:rPr lang="en-GB" dirty="0"/>
              <a:t>IBFPR just in cases leading to deviations larger than 1 </a:t>
            </a:r>
            <a:r>
              <a:rPr lang="en-GB" dirty="0" smtClean="0"/>
              <a:t>Hz</a:t>
            </a:r>
          </a:p>
          <a:p>
            <a:r>
              <a:rPr lang="en-GB" dirty="0" smtClean="0"/>
              <a:t>Response based on critical time</a:t>
            </a:r>
          </a:p>
          <a:p>
            <a:pPr lvl="1"/>
            <a:r>
              <a:rPr lang="en-GB" sz="1400" dirty="0" smtClean="0">
                <a:solidFill>
                  <a:schemeClr val="tx1"/>
                </a:solidFill>
              </a:rPr>
              <a:t>Critical time estimation from measured RoCoF</a:t>
            </a:r>
          </a:p>
          <a:p>
            <a:endParaRPr lang="en-GB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1" t="24801" r="18080" b="2751"/>
          <a:stretch/>
        </p:blipFill>
        <p:spPr>
          <a:xfrm>
            <a:off x="6169595" y="1591200"/>
            <a:ext cx="531319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r_ve_ppt_master_eng_16_9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DF5F5F0D7E2D4A8349D2AFF687D0A7" ma:contentTypeVersion="0" ma:contentTypeDescription="Ein neues Dokument erstellen." ma:contentTypeScope="" ma:versionID="94019dd054ee353bff1f9e703df95d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498D0-3598-44CB-A722-F7100AAE4BC6}">
  <ds:schemaRefs>
    <ds:schemaRef ds:uri="http://schemas.microsoft.com/office/2006/customDocumentInformationPanel"/>
  </ds:schemaRefs>
</ds:datastoreItem>
</file>

<file path=customXml/itemProps2.xml><?xml version="1.0" encoding="utf-8"?>
<ds:datastoreItem xmlns:ds="http://schemas.openxmlformats.org/officeDocument/2006/customXml" ds:itemID="{F0FBF344-0F27-4235-9872-40A4983E39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9D078F-88C0-4EBB-A898-3A85AD5237E5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6ADDC17-A47D-4BDB-98E9-7DA31594E9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dlr_ve_ppt_master_eng_16_9</Template>
  <TotalTime>432</TotalTime>
  <Words>1108</Words>
  <Application>Microsoft Office PowerPoint</Application>
  <PresentationFormat>Custom</PresentationFormat>
  <Paragraphs>198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Symbol</vt:lpstr>
      <vt:lpstr>Wingdings</vt:lpstr>
      <vt:lpstr>dlr_ve_ppt_master_eng_16_9</vt:lpstr>
      <vt:lpstr>Determination of the required Power Response of Inverters to provide fast Frequency Support in Power Systems with low Synchronous Inertia</vt:lpstr>
      <vt:lpstr>Agenda</vt:lpstr>
      <vt:lpstr>Motivation </vt:lpstr>
      <vt:lpstr>Scientific Question</vt:lpstr>
      <vt:lpstr>Agenda</vt:lpstr>
      <vt:lpstr>Theory Definition of Fast Power Reserve</vt:lpstr>
      <vt:lpstr>Theory </vt:lpstr>
      <vt:lpstr>Agenda</vt:lpstr>
      <vt:lpstr>Methodology Inverter Based Fast Power Reserve</vt:lpstr>
      <vt:lpstr>Methodology Simulation scenarios</vt:lpstr>
      <vt:lpstr>Methodology Simplified IEEE 9 bus model </vt:lpstr>
      <vt:lpstr>Agenda</vt:lpstr>
      <vt:lpstr>Results Critical time calculations-Simplified IEEE model</vt:lpstr>
      <vt:lpstr>Results Including FPR and SI in Simplified Model</vt:lpstr>
      <vt:lpstr>Results Including FPR in all three model scenarios</vt:lpstr>
      <vt:lpstr>Results European scenario</vt:lpstr>
      <vt:lpstr>Results What happens above 80% IBG?</vt:lpstr>
      <vt:lpstr>Agenda</vt:lpstr>
      <vt:lpstr>Conclusion</vt:lpstr>
    </vt:vector>
  </TitlesOfParts>
  <Company>DLR 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Geißendörfer, Stefan</dc:creator>
  <cp:lastModifiedBy>Alejandro Rubio</cp:lastModifiedBy>
  <cp:revision>72</cp:revision>
  <dcterms:created xsi:type="dcterms:W3CDTF">2019-09-25T12:20:02Z</dcterms:created>
  <dcterms:modified xsi:type="dcterms:W3CDTF">2019-09-26T00:53:56Z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kt">
    <vt:lpwstr>DLR allgemein</vt:lpwstr>
  </property>
  <property fmtid="{D5CDD505-2E9C-101B-9397-08002B2CF9AE}" pid="3" name="ContentTypeId">
    <vt:lpwstr>0x01010076DF5F5F0D7E2D4A8349D2AFF687D0A7</vt:lpwstr>
  </property>
</Properties>
</file>