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84" r:id="rId3"/>
    <p:sldId id="294" r:id="rId4"/>
    <p:sldId id="309" r:id="rId5"/>
    <p:sldId id="310" r:id="rId6"/>
    <p:sldId id="308" r:id="rId7"/>
    <p:sldId id="302" r:id="rId8"/>
    <p:sldId id="303" r:id="rId9"/>
    <p:sldId id="304" r:id="rId10"/>
    <p:sldId id="305" r:id="rId11"/>
    <p:sldId id="295" r:id="rId12"/>
    <p:sldId id="296" r:id="rId13"/>
    <p:sldId id="297" r:id="rId14"/>
    <p:sldId id="306" r:id="rId15"/>
    <p:sldId id="307" r:id="rId16"/>
    <p:sldId id="31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A9FB23-D666-4CAA-B749-2A87C889728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D5150C55-C2B6-4E13-9F27-C77A2BFD6013}" type="pres">
      <dgm:prSet presAssocID="{BEA9FB23-D666-4CAA-B749-2A87C8897287}" presName="Name0" presStyleCnt="0">
        <dgm:presLayoutVars>
          <dgm:dir/>
          <dgm:animLvl val="lvl"/>
          <dgm:resizeHandles val="exact"/>
        </dgm:presLayoutVars>
      </dgm:prSet>
      <dgm:spPr/>
    </dgm:pt>
    <dgm:pt modelId="{742420FF-EA4B-4B26-A894-11DAE8E15574}" type="pres">
      <dgm:prSet presAssocID="{BEA9FB23-D666-4CAA-B749-2A87C8897287}" presName="dummy" presStyleCnt="0"/>
      <dgm:spPr/>
    </dgm:pt>
    <dgm:pt modelId="{B7A3AE55-0C85-4CF5-9D14-CE5B56DA6FD4}" type="pres">
      <dgm:prSet presAssocID="{BEA9FB23-D666-4CAA-B749-2A87C8897287}" presName="linH" presStyleCnt="0"/>
      <dgm:spPr/>
    </dgm:pt>
    <dgm:pt modelId="{45D1CCFD-8181-4ADD-A699-3F9EE19113B8}" type="pres">
      <dgm:prSet presAssocID="{BEA9FB23-D666-4CAA-B749-2A87C8897287}" presName="padding1" presStyleCnt="0"/>
      <dgm:spPr/>
    </dgm:pt>
    <dgm:pt modelId="{2DC0CA90-32E0-4454-85ED-D8D8EF1C7AD0}" type="pres">
      <dgm:prSet presAssocID="{BEA9FB23-D666-4CAA-B749-2A87C8897287}" presName="padding2" presStyleCnt="0"/>
      <dgm:spPr/>
    </dgm:pt>
    <dgm:pt modelId="{D32A4514-237F-4728-8432-A7C9C5E22F1F}" type="pres">
      <dgm:prSet presAssocID="{BEA9FB23-D666-4CAA-B749-2A87C8897287}" presName="negArrow" presStyleCnt="0"/>
      <dgm:spPr/>
    </dgm:pt>
    <dgm:pt modelId="{CF9B31B0-6FB2-46EC-8037-62BF3874BB47}" type="pres">
      <dgm:prSet presAssocID="{BEA9FB23-D666-4CAA-B749-2A87C8897287}" presName="backgroundArrow" presStyleLbl="node1" presStyleIdx="0" presStyleCnt="1" custLinFactNeighborX="13436" custLinFactNeighborY="-788"/>
      <dgm:spPr/>
    </dgm:pt>
  </dgm:ptLst>
  <dgm:cxnLst>
    <dgm:cxn modelId="{BF7C2406-BBF2-442F-8EFA-1B7424049986}" type="presOf" srcId="{BEA9FB23-D666-4CAA-B749-2A87C8897287}" destId="{D5150C55-C2B6-4E13-9F27-C77A2BFD6013}" srcOrd="0" destOrd="0" presId="urn:microsoft.com/office/officeart/2005/8/layout/hProcess3"/>
    <dgm:cxn modelId="{03CFED51-F40B-4D09-BAE6-09F05AB07ABA}" type="presParOf" srcId="{D5150C55-C2B6-4E13-9F27-C77A2BFD6013}" destId="{742420FF-EA4B-4B26-A894-11DAE8E15574}" srcOrd="0" destOrd="0" presId="urn:microsoft.com/office/officeart/2005/8/layout/hProcess3"/>
    <dgm:cxn modelId="{FA819675-0ECE-491E-B446-06B550426914}" type="presParOf" srcId="{D5150C55-C2B6-4E13-9F27-C77A2BFD6013}" destId="{B7A3AE55-0C85-4CF5-9D14-CE5B56DA6FD4}" srcOrd="1" destOrd="0" presId="urn:microsoft.com/office/officeart/2005/8/layout/hProcess3"/>
    <dgm:cxn modelId="{14371C90-651A-4C7D-BDC9-CA0BD452AB66}" type="presParOf" srcId="{B7A3AE55-0C85-4CF5-9D14-CE5B56DA6FD4}" destId="{45D1CCFD-8181-4ADD-A699-3F9EE19113B8}" srcOrd="0" destOrd="0" presId="urn:microsoft.com/office/officeart/2005/8/layout/hProcess3"/>
    <dgm:cxn modelId="{D9A8C796-F968-421F-90CB-2CF6E837AB33}" type="presParOf" srcId="{B7A3AE55-0C85-4CF5-9D14-CE5B56DA6FD4}" destId="{2DC0CA90-32E0-4454-85ED-D8D8EF1C7AD0}" srcOrd="1" destOrd="0" presId="urn:microsoft.com/office/officeart/2005/8/layout/hProcess3"/>
    <dgm:cxn modelId="{028FD8B2-7C9E-4D21-B30A-3A8384C4A0CE}" type="presParOf" srcId="{B7A3AE55-0C85-4CF5-9D14-CE5B56DA6FD4}" destId="{D32A4514-237F-4728-8432-A7C9C5E22F1F}" srcOrd="2" destOrd="0" presId="urn:microsoft.com/office/officeart/2005/8/layout/hProcess3"/>
    <dgm:cxn modelId="{989CEA5D-654F-4CFB-96BE-C4496BF90A4F}" type="presParOf" srcId="{B7A3AE55-0C85-4CF5-9D14-CE5B56DA6FD4}" destId="{CF9B31B0-6FB2-46EC-8037-62BF3874BB47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B31B0-6FB2-46EC-8037-62BF3874BB47}">
      <dsp:nvSpPr>
        <dsp:cNvPr id="0" name=""/>
        <dsp:cNvSpPr/>
      </dsp:nvSpPr>
      <dsp:spPr>
        <a:xfrm>
          <a:off x="0" y="0"/>
          <a:ext cx="1944216" cy="100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12.04.2019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6.pn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827584" y="908720"/>
            <a:ext cx="7776864" cy="648072"/>
          </a:xfrm>
        </p:spPr>
        <p:txBody>
          <a:bodyPr/>
          <a:lstStyle/>
          <a:p>
            <a:pPr algn="just"/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Alejandro Rubio</a:t>
            </a:r>
          </a:p>
          <a:p>
            <a:r>
              <a:rPr lang="de-DE" dirty="0"/>
              <a:t>1</a:t>
            </a:r>
            <a:r>
              <a:rPr lang="de-DE" dirty="0" smtClean="0"/>
              <a:t>5.04.2019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38276"/>
            <a:ext cx="8424936" cy="4752191"/>
          </a:xfrm>
          <a:prstGeom prst="rect">
            <a:avLst/>
          </a:prstGeom>
        </p:spPr>
      </p:pic>
      <p:sp>
        <p:nvSpPr>
          <p:cNvPr id="19" name="Untertitel 6"/>
          <p:cNvSpPr txBox="1">
            <a:spLocks/>
          </p:cNvSpPr>
          <p:nvPr/>
        </p:nvSpPr>
        <p:spPr>
          <a:xfrm>
            <a:off x="179512" y="1412777"/>
            <a:ext cx="6264695" cy="432048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Max ROCOF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inertias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unbalances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68960"/>
            <a:ext cx="1730309" cy="51021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979712" y="5928857"/>
            <a:ext cx="4026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Figure </a:t>
            </a:r>
            <a:r>
              <a:rPr lang="en-US" sz="1100" b="1" i="1" dirty="0"/>
              <a:t>3</a:t>
            </a:r>
            <a:r>
              <a:rPr lang="en-US" sz="1100" i="1" dirty="0" smtClean="0"/>
              <a:t>: Rate of change of frequency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1805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19" name="Untertitel 6"/>
          <p:cNvSpPr txBox="1">
            <a:spLocks/>
          </p:cNvSpPr>
          <p:nvPr/>
        </p:nvSpPr>
        <p:spPr>
          <a:xfrm>
            <a:off x="355231" y="1124744"/>
            <a:ext cx="7779600" cy="648072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Critical Time (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collapse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8780"/>
            <a:ext cx="8352928" cy="471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979712" y="5928857"/>
            <a:ext cx="4026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Figure </a:t>
            </a:r>
            <a:r>
              <a:rPr lang="en-US" sz="1100" b="1" i="1" dirty="0" smtClean="0"/>
              <a:t>4</a:t>
            </a:r>
            <a:r>
              <a:rPr lang="en-US" sz="1100" i="1" dirty="0" smtClean="0"/>
              <a:t>: Time before load shedding starts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2254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9" name="Untertitel 6"/>
          <p:cNvSpPr txBox="1">
            <a:spLocks/>
          </p:cNvSpPr>
          <p:nvPr/>
        </p:nvSpPr>
        <p:spPr>
          <a:xfrm>
            <a:off x="382243" y="1556793"/>
            <a:ext cx="7779600" cy="648072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Critical Time (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collapse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41330"/>
            <a:ext cx="5334000" cy="40005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979712" y="5928857"/>
            <a:ext cx="4026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Figure </a:t>
            </a:r>
            <a:r>
              <a:rPr lang="en-US" sz="1100" b="1" i="1" dirty="0"/>
              <a:t>5</a:t>
            </a:r>
            <a:r>
              <a:rPr lang="en-US" sz="1100" i="1" dirty="0" smtClean="0"/>
              <a:t>: Time before load shedding starts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5787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9" name="Untertitel 6"/>
          <p:cNvSpPr txBox="1">
            <a:spLocks/>
          </p:cNvSpPr>
          <p:nvPr/>
        </p:nvSpPr>
        <p:spPr>
          <a:xfrm>
            <a:off x="382243" y="1556793"/>
            <a:ext cx="7779600" cy="648072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Develop</a:t>
            </a:r>
            <a:r>
              <a:rPr lang="de-DE" dirty="0"/>
              <a:t> </a:t>
            </a:r>
            <a:r>
              <a:rPr lang="de-DE" dirty="0" err="1" smtClean="0"/>
              <a:t>inverter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estrategy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determination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power </a:t>
            </a:r>
            <a:r>
              <a:rPr lang="de-DE" dirty="0" err="1" smtClean="0"/>
              <a:t>rated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supply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(Master </a:t>
            </a:r>
            <a:r>
              <a:rPr lang="de-DE" dirty="0" err="1" smtClean="0"/>
              <a:t>thesis</a:t>
            </a:r>
            <a:r>
              <a:rPr lang="de-DE" dirty="0" smtClean="0"/>
              <a:t>).</a:t>
            </a:r>
            <a:endParaRPr lang="de-DE" dirty="0" smtClean="0"/>
          </a:p>
          <a:p>
            <a:r>
              <a:rPr lang="de-DE" dirty="0" smtClean="0"/>
              <a:t>Validation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Real Time Simulator (Hardware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a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0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172000" cy="738187"/>
          </a:xfrm>
        </p:spPr>
        <p:txBody>
          <a:bodyPr/>
          <a:lstStyle/>
          <a:p>
            <a:r>
              <a:rPr lang="de-DE" dirty="0" smtClean="0"/>
              <a:t>Personal Summary</a:t>
            </a:r>
            <a:endParaRPr lang="de-DE" dirty="0"/>
          </a:p>
        </p:txBody>
      </p:sp>
      <p:sp>
        <p:nvSpPr>
          <p:cNvPr id="19" name="Untertitel 6"/>
          <p:cNvSpPr txBox="1">
            <a:spLocks/>
          </p:cNvSpPr>
          <p:nvPr/>
        </p:nvSpPr>
        <p:spPr>
          <a:xfrm>
            <a:off x="382243" y="2060848"/>
            <a:ext cx="7779600" cy="2304255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Nice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(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qualified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, </a:t>
            </a:r>
            <a:r>
              <a:rPr lang="de-DE" dirty="0" err="1" smtClean="0"/>
              <a:t>equipment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.</a:t>
            </a:r>
          </a:p>
          <a:p>
            <a:r>
              <a:rPr lang="de-DE" dirty="0" err="1"/>
              <a:t>Supportive</a:t>
            </a:r>
            <a:r>
              <a:rPr lang="de-DE" dirty="0"/>
              <a:t> </a:t>
            </a:r>
            <a:r>
              <a:rPr lang="de-DE" dirty="0" err="1"/>
              <a:t>supervision</a:t>
            </a:r>
            <a:endParaRPr lang="de-DE" dirty="0"/>
          </a:p>
          <a:p>
            <a:r>
              <a:rPr lang="de-DE" dirty="0" smtClean="0"/>
              <a:t>Germans </a:t>
            </a:r>
            <a:r>
              <a:rPr lang="de-DE" dirty="0" err="1" smtClean="0"/>
              <a:t>usually</a:t>
            </a:r>
            <a:r>
              <a:rPr lang="de-DE" dirty="0" smtClean="0"/>
              <a:t> do not like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speak</a:t>
            </a:r>
            <a:r>
              <a:rPr lang="de-DE" dirty="0" smtClean="0"/>
              <a:t> English</a:t>
            </a:r>
          </a:p>
          <a:p>
            <a:r>
              <a:rPr lang="de-DE" dirty="0" smtClean="0"/>
              <a:t>A </a:t>
            </a:r>
            <a:r>
              <a:rPr lang="de-DE" dirty="0" err="1" smtClean="0"/>
              <a:t>closer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„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culture</a:t>
            </a:r>
            <a:r>
              <a:rPr lang="de-DE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0437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172000" cy="738187"/>
          </a:xfrm>
        </p:spPr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19" name="Untertitel 6"/>
          <p:cNvSpPr txBox="1">
            <a:spLocks/>
          </p:cNvSpPr>
          <p:nvPr/>
        </p:nvSpPr>
        <p:spPr>
          <a:xfrm>
            <a:off x="382242" y="1412776"/>
            <a:ext cx="8006181" cy="4392488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smtClean="0"/>
              <a:t>Aho</a:t>
            </a:r>
            <a:r>
              <a:rPr lang="de-DE" sz="1000" dirty="0"/>
              <a:t>, J.; </a:t>
            </a:r>
            <a:r>
              <a:rPr lang="de-DE" sz="1000" dirty="0" err="1"/>
              <a:t>Buckspan</a:t>
            </a:r>
            <a:r>
              <a:rPr lang="de-DE" sz="1000" dirty="0"/>
              <a:t>, A.; </a:t>
            </a:r>
            <a:r>
              <a:rPr lang="de-DE" sz="1000" dirty="0" err="1"/>
              <a:t>Laks</a:t>
            </a:r>
            <a:r>
              <a:rPr lang="de-DE" sz="1000" dirty="0"/>
              <a:t>, J.; Jeong, Y.; Dunne, F., </a:t>
            </a:r>
            <a:r>
              <a:rPr lang="de-DE" sz="1000" dirty="0" err="1"/>
              <a:t>Pao</a:t>
            </a:r>
            <a:r>
              <a:rPr lang="de-DE" sz="1000" dirty="0"/>
              <a:t>, L.; Fleming, P. et al. (2012): Tutorial </a:t>
            </a:r>
            <a:r>
              <a:rPr lang="de-DE" sz="1000" dirty="0" err="1"/>
              <a:t>of</a:t>
            </a:r>
            <a:r>
              <a:rPr lang="de-DE" sz="1000" dirty="0"/>
              <a:t> Wind Turbine Control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Supporting</a:t>
            </a:r>
            <a:r>
              <a:rPr lang="de-DE" sz="1000" dirty="0"/>
              <a:t> </a:t>
            </a:r>
            <a:r>
              <a:rPr lang="de-DE" sz="1000" dirty="0" err="1"/>
              <a:t>Grid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</a:t>
            </a:r>
            <a:r>
              <a:rPr lang="de-DE" sz="1000" dirty="0" err="1"/>
              <a:t>Active</a:t>
            </a:r>
            <a:r>
              <a:rPr lang="de-DE" sz="1000" dirty="0"/>
              <a:t> Power Control: </a:t>
            </a:r>
            <a:r>
              <a:rPr lang="de-DE" sz="1000" dirty="0" err="1"/>
              <a:t>Preprint</a:t>
            </a:r>
            <a:r>
              <a:rPr lang="de-DE" sz="1000" dirty="0"/>
              <a:t>. </a:t>
            </a:r>
            <a:r>
              <a:rPr lang="de-DE" sz="1000" dirty="0" err="1"/>
              <a:t>Available</a:t>
            </a:r>
            <a:r>
              <a:rPr lang="de-DE" sz="1000" dirty="0"/>
              <a:t> online at www.nrel.gov. </a:t>
            </a:r>
          </a:p>
          <a:p>
            <a:r>
              <a:rPr lang="en-US" sz="1000" dirty="0"/>
              <a:t>Anderson, P. M.; Fouad, A. A.: Power System Control and Stability. </a:t>
            </a:r>
          </a:p>
          <a:p>
            <a:r>
              <a:rPr lang="de-DE" sz="1000" dirty="0" err="1"/>
              <a:t>Dreidy</a:t>
            </a:r>
            <a:r>
              <a:rPr lang="de-DE" sz="1000" dirty="0"/>
              <a:t>, Mohammad; </a:t>
            </a:r>
            <a:r>
              <a:rPr lang="de-DE" sz="1000" dirty="0" err="1"/>
              <a:t>Mokhlis</a:t>
            </a:r>
            <a:r>
              <a:rPr lang="de-DE" sz="1000" dirty="0"/>
              <a:t>, H.; </a:t>
            </a:r>
            <a:r>
              <a:rPr lang="de-DE" sz="1000" dirty="0" err="1"/>
              <a:t>Mekhilef</a:t>
            </a:r>
            <a:r>
              <a:rPr lang="de-DE" sz="1000" dirty="0"/>
              <a:t>, Saad (2017): Inertia </a:t>
            </a:r>
            <a:r>
              <a:rPr lang="de-DE" sz="1000" dirty="0" err="1"/>
              <a:t>response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</a:t>
            </a:r>
            <a:r>
              <a:rPr lang="de-DE" sz="1000" dirty="0" err="1"/>
              <a:t>control</a:t>
            </a:r>
            <a:r>
              <a:rPr lang="de-DE" sz="1000" dirty="0"/>
              <a:t> </a:t>
            </a:r>
            <a:r>
              <a:rPr lang="de-DE" sz="1000" dirty="0" err="1"/>
              <a:t>techniques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renewable</a:t>
            </a:r>
            <a:r>
              <a:rPr lang="de-DE" sz="1000" dirty="0"/>
              <a:t> </a:t>
            </a:r>
            <a:r>
              <a:rPr lang="de-DE" sz="1000" dirty="0" err="1"/>
              <a:t>energy</a:t>
            </a:r>
            <a:r>
              <a:rPr lang="de-DE" sz="1000" dirty="0"/>
              <a:t> </a:t>
            </a:r>
            <a:r>
              <a:rPr lang="de-DE" sz="1000" dirty="0" err="1"/>
              <a:t>sources</a:t>
            </a:r>
            <a:r>
              <a:rPr lang="de-DE" sz="1000" dirty="0"/>
              <a:t>: A </a:t>
            </a:r>
            <a:r>
              <a:rPr lang="de-DE" sz="1000" dirty="0" err="1"/>
              <a:t>review</a:t>
            </a:r>
            <a:r>
              <a:rPr lang="de-DE" sz="1000" dirty="0"/>
              <a:t>. In </a:t>
            </a:r>
            <a:r>
              <a:rPr lang="de-DE" sz="1000" i="1" dirty="0" err="1"/>
              <a:t>Renewable</a:t>
            </a:r>
            <a:r>
              <a:rPr lang="de-DE" sz="1000" i="1" dirty="0"/>
              <a:t> </a:t>
            </a:r>
            <a:r>
              <a:rPr lang="de-DE" sz="1000" i="1" dirty="0" err="1"/>
              <a:t>and</a:t>
            </a:r>
            <a:r>
              <a:rPr lang="de-DE" sz="1000" i="1" dirty="0"/>
              <a:t> </a:t>
            </a:r>
            <a:r>
              <a:rPr lang="de-DE" sz="1000" i="1" dirty="0" err="1"/>
              <a:t>Sustainable</a:t>
            </a:r>
            <a:r>
              <a:rPr lang="de-DE" sz="1000" i="1" dirty="0"/>
              <a:t> </a:t>
            </a:r>
            <a:r>
              <a:rPr lang="de-DE" sz="1000" i="1" dirty="0" err="1"/>
              <a:t>Energy</a:t>
            </a:r>
            <a:r>
              <a:rPr lang="de-DE" sz="1000" i="1" dirty="0"/>
              <a:t> Reviews </a:t>
            </a:r>
            <a:r>
              <a:rPr lang="de-DE" sz="1000" dirty="0"/>
              <a:t>69, pp. 144–155. DOI: 10.1016/j.rser.2016.11.170. </a:t>
            </a:r>
          </a:p>
          <a:p>
            <a:r>
              <a:rPr lang="en-US" sz="1000" dirty="0"/>
              <a:t>ENTSOE (2016): Frequency Stability Evaluation Criteria for the Synchronous Zone of Continental Europe. Available online at www.entsoe.eu. </a:t>
            </a:r>
          </a:p>
          <a:p>
            <a:r>
              <a:rPr lang="en-US" sz="1000" dirty="0"/>
              <a:t>ENTSOE (2018): Rate of Change of Frequency (</a:t>
            </a:r>
            <a:r>
              <a:rPr lang="en-US" sz="1000" dirty="0" err="1"/>
              <a:t>RoCoF</a:t>
            </a:r>
            <a:r>
              <a:rPr lang="en-US" sz="1000" dirty="0"/>
              <a:t>) withstand capability. Available online at www.entsoe.eu. </a:t>
            </a:r>
          </a:p>
          <a:p>
            <a:r>
              <a:rPr lang="en-US" sz="1000" dirty="0" err="1"/>
              <a:t>Gevorgian</a:t>
            </a:r>
            <a:r>
              <a:rPr lang="en-US" sz="1000" dirty="0"/>
              <a:t>, </a:t>
            </a:r>
            <a:r>
              <a:rPr lang="en-US" sz="1000" dirty="0" err="1"/>
              <a:t>Vahan</a:t>
            </a:r>
            <a:r>
              <a:rPr lang="en-US" sz="1000" dirty="0"/>
              <a:t>; Zhang, </a:t>
            </a:r>
            <a:r>
              <a:rPr lang="en-US" sz="1000" dirty="0" err="1"/>
              <a:t>Yingchen</a:t>
            </a:r>
            <a:r>
              <a:rPr lang="en-US" sz="1000" dirty="0"/>
              <a:t> : NREL (2017): Wind Generation Participation in Power System Frequency Response. Available online at www.nrel.gov. </a:t>
            </a:r>
          </a:p>
          <a:p>
            <a:r>
              <a:rPr lang="de-DE" sz="1000" dirty="0"/>
              <a:t>Hansen, Anca Daniela; </a:t>
            </a:r>
            <a:r>
              <a:rPr lang="de-DE" sz="1000" dirty="0" err="1"/>
              <a:t>Sørensen</a:t>
            </a:r>
            <a:r>
              <a:rPr lang="de-DE" sz="1000" dirty="0"/>
              <a:t>, Poul </a:t>
            </a:r>
            <a:r>
              <a:rPr lang="de-DE" sz="1000" dirty="0" err="1"/>
              <a:t>Ejnar</a:t>
            </a:r>
            <a:r>
              <a:rPr lang="de-DE" sz="1000" dirty="0"/>
              <a:t>; </a:t>
            </a:r>
            <a:r>
              <a:rPr lang="de-DE" sz="1000" dirty="0" err="1"/>
              <a:t>Zeni</a:t>
            </a:r>
            <a:r>
              <a:rPr lang="de-DE" sz="1000" dirty="0"/>
              <a:t>, Lorenzo; Altin, Müfit (2016): </a:t>
            </a:r>
            <a:r>
              <a:rPr lang="de-DE" sz="1000" dirty="0" err="1"/>
              <a:t>Frequency</a:t>
            </a:r>
            <a:r>
              <a:rPr lang="de-DE" sz="1000" dirty="0"/>
              <a:t> Control </a:t>
            </a:r>
            <a:r>
              <a:rPr lang="de-DE" sz="1000" dirty="0" err="1"/>
              <a:t>Modelling</a:t>
            </a:r>
            <a:r>
              <a:rPr lang="de-DE" sz="1000" dirty="0"/>
              <a:t> Basics. </a:t>
            </a:r>
          </a:p>
          <a:p>
            <a:r>
              <a:rPr lang="en-US" sz="1000" dirty="0"/>
              <a:t>Hoke, Andy (2018): Fast Grid Frequency Support from Distributed Inverter-Based Resources. Available online at www.nrel.gov. </a:t>
            </a:r>
          </a:p>
          <a:p>
            <a:r>
              <a:rPr lang="en-US" sz="1000" dirty="0"/>
              <a:t>IEEE Guide for Abnormal Frequency Protection for Power Generating Plants. </a:t>
            </a:r>
          </a:p>
          <a:p>
            <a:r>
              <a:rPr lang="de-DE" sz="1000" dirty="0" err="1"/>
              <a:t>Jayawardena</a:t>
            </a:r>
            <a:r>
              <a:rPr lang="de-DE" sz="1000" dirty="0"/>
              <a:t>, A. V.; </a:t>
            </a:r>
            <a:r>
              <a:rPr lang="de-DE" sz="1000" dirty="0" err="1"/>
              <a:t>Meegahapola</a:t>
            </a:r>
            <a:r>
              <a:rPr lang="de-DE" sz="1000" dirty="0"/>
              <a:t>, L. G.; Perera, S.; Robinson, D. A. (2012): Dynamic </a:t>
            </a:r>
            <a:r>
              <a:rPr lang="de-DE" sz="1000" dirty="0" err="1"/>
              <a:t>Characteristics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a Hybrid </a:t>
            </a:r>
            <a:r>
              <a:rPr lang="de-DE" sz="1000" dirty="0" err="1"/>
              <a:t>Microgrid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Inverter </a:t>
            </a:r>
            <a:r>
              <a:rPr lang="de-DE" sz="1000" dirty="0" err="1"/>
              <a:t>and</a:t>
            </a:r>
            <a:r>
              <a:rPr lang="de-DE" sz="1000" dirty="0"/>
              <a:t> Non-inverter </a:t>
            </a:r>
            <a:r>
              <a:rPr lang="de-DE" sz="1000" dirty="0" err="1"/>
              <a:t>interfaced</a:t>
            </a:r>
            <a:r>
              <a:rPr lang="de-DE" sz="1000" dirty="0"/>
              <a:t> </a:t>
            </a:r>
            <a:r>
              <a:rPr lang="de-DE" sz="1000" dirty="0" err="1"/>
              <a:t>Renewable</a:t>
            </a:r>
            <a:r>
              <a:rPr lang="de-DE" sz="1000" dirty="0"/>
              <a:t> </a:t>
            </a:r>
            <a:r>
              <a:rPr lang="de-DE" sz="1000" dirty="0" err="1"/>
              <a:t>Energy</a:t>
            </a:r>
            <a:r>
              <a:rPr lang="de-DE" sz="1000" dirty="0"/>
              <a:t> </a:t>
            </a:r>
            <a:r>
              <a:rPr lang="de-DE" sz="1000" dirty="0" err="1"/>
              <a:t>Sources</a:t>
            </a:r>
            <a:r>
              <a:rPr lang="de-DE" sz="1000" dirty="0"/>
              <a:t>: A </a:t>
            </a:r>
            <a:r>
              <a:rPr lang="de-DE" sz="1000" dirty="0" err="1"/>
              <a:t>case</a:t>
            </a:r>
            <a:r>
              <a:rPr lang="de-DE" sz="1000" dirty="0"/>
              <a:t> </a:t>
            </a:r>
            <a:r>
              <a:rPr lang="de-DE" sz="1000" dirty="0" err="1"/>
              <a:t>study</a:t>
            </a:r>
            <a:r>
              <a:rPr lang="de-DE" sz="1000" dirty="0"/>
              <a:t>. </a:t>
            </a:r>
          </a:p>
          <a:p>
            <a:r>
              <a:rPr lang="de-DE" sz="1000" dirty="0" err="1"/>
              <a:t>Kroposki</a:t>
            </a:r>
            <a:r>
              <a:rPr lang="de-DE" sz="1000" dirty="0"/>
              <a:t>, Benjamin; Johnson, Brian; Zhang, </a:t>
            </a:r>
            <a:r>
              <a:rPr lang="de-DE" sz="1000" dirty="0" err="1"/>
              <a:t>Yingchen</a:t>
            </a:r>
            <a:r>
              <a:rPr lang="de-DE" sz="1000" dirty="0"/>
              <a:t>; </a:t>
            </a:r>
            <a:r>
              <a:rPr lang="de-DE" sz="1000" dirty="0" err="1"/>
              <a:t>Gevorgian</a:t>
            </a:r>
            <a:r>
              <a:rPr lang="de-DE" sz="1000" dirty="0"/>
              <a:t>, </a:t>
            </a:r>
            <a:r>
              <a:rPr lang="de-DE" sz="1000" dirty="0" err="1"/>
              <a:t>Vahan</a:t>
            </a:r>
            <a:r>
              <a:rPr lang="de-DE" sz="1000" dirty="0"/>
              <a:t>; </a:t>
            </a:r>
            <a:r>
              <a:rPr lang="de-DE" sz="1000" dirty="0" err="1"/>
              <a:t>Denholm</a:t>
            </a:r>
            <a:r>
              <a:rPr lang="de-DE" sz="1000" dirty="0"/>
              <a:t>, Paul; </a:t>
            </a:r>
            <a:r>
              <a:rPr lang="de-DE" sz="1000" dirty="0" err="1"/>
              <a:t>Hodge</a:t>
            </a:r>
            <a:r>
              <a:rPr lang="de-DE" sz="1000" dirty="0"/>
              <a:t>, </a:t>
            </a:r>
            <a:r>
              <a:rPr lang="de-DE" sz="1000" dirty="0" err="1"/>
              <a:t>Bri</a:t>
            </a:r>
            <a:r>
              <a:rPr lang="de-DE" sz="1000" dirty="0"/>
              <a:t>-Mathias; </a:t>
            </a:r>
            <a:r>
              <a:rPr lang="de-DE" sz="1000" dirty="0" err="1"/>
              <a:t>Hannegan</a:t>
            </a:r>
            <a:r>
              <a:rPr lang="de-DE" sz="1000" dirty="0"/>
              <a:t>, Bryan (2017): </a:t>
            </a:r>
            <a:r>
              <a:rPr lang="de-DE" sz="1000" dirty="0" err="1"/>
              <a:t>Achieving</a:t>
            </a:r>
            <a:r>
              <a:rPr lang="de-DE" sz="1000" dirty="0"/>
              <a:t> a 100% </a:t>
            </a:r>
            <a:r>
              <a:rPr lang="de-DE" sz="1000" dirty="0" err="1"/>
              <a:t>Renewable</a:t>
            </a:r>
            <a:r>
              <a:rPr lang="de-DE" sz="1000" dirty="0"/>
              <a:t> </a:t>
            </a:r>
            <a:r>
              <a:rPr lang="de-DE" sz="1000" dirty="0" err="1"/>
              <a:t>Grid</a:t>
            </a:r>
            <a:r>
              <a:rPr lang="de-DE" sz="1000" dirty="0"/>
              <a:t>: Operating </a:t>
            </a:r>
            <a:r>
              <a:rPr lang="de-DE" sz="1000" dirty="0" err="1"/>
              <a:t>Electric</a:t>
            </a:r>
            <a:r>
              <a:rPr lang="de-DE" sz="1000" dirty="0"/>
              <a:t> Power Systems </a:t>
            </a:r>
            <a:r>
              <a:rPr lang="de-DE" sz="1000" dirty="0" err="1"/>
              <a:t>with</a:t>
            </a:r>
            <a:r>
              <a:rPr lang="de-DE" sz="1000" dirty="0"/>
              <a:t> </a:t>
            </a:r>
            <a:r>
              <a:rPr lang="de-DE" sz="1000" dirty="0" err="1"/>
              <a:t>Extremely</a:t>
            </a:r>
            <a:r>
              <a:rPr lang="de-DE" sz="1000" dirty="0"/>
              <a:t> High Levels </a:t>
            </a:r>
            <a:r>
              <a:rPr lang="de-DE" sz="1000" dirty="0" err="1"/>
              <a:t>of</a:t>
            </a:r>
            <a:r>
              <a:rPr lang="de-DE" sz="1000" dirty="0"/>
              <a:t> Variable </a:t>
            </a:r>
            <a:r>
              <a:rPr lang="de-DE" sz="1000" dirty="0" err="1"/>
              <a:t>Renewable</a:t>
            </a:r>
            <a:r>
              <a:rPr lang="de-DE" sz="1000" dirty="0"/>
              <a:t> </a:t>
            </a:r>
            <a:r>
              <a:rPr lang="de-DE" sz="1000" dirty="0" err="1"/>
              <a:t>Energy</a:t>
            </a:r>
            <a:r>
              <a:rPr lang="de-DE" sz="1000" dirty="0"/>
              <a:t>. In </a:t>
            </a:r>
            <a:r>
              <a:rPr lang="de-DE" sz="1000" i="1" dirty="0"/>
              <a:t>IEEE Power </a:t>
            </a:r>
            <a:r>
              <a:rPr lang="de-DE" sz="1000" i="1" dirty="0" err="1"/>
              <a:t>and</a:t>
            </a:r>
            <a:r>
              <a:rPr lang="de-DE" sz="1000" i="1" dirty="0"/>
              <a:t> </a:t>
            </a:r>
            <a:r>
              <a:rPr lang="de-DE" sz="1000" i="1" dirty="0" err="1"/>
              <a:t>Energy</a:t>
            </a:r>
            <a:r>
              <a:rPr lang="de-DE" sz="1000" i="1" dirty="0"/>
              <a:t> Mag. </a:t>
            </a:r>
            <a:r>
              <a:rPr lang="de-DE" sz="1000" dirty="0"/>
              <a:t>15 (2), pp. 61–73. DOI: 10.1109/MPE.2016.2637122. </a:t>
            </a:r>
          </a:p>
          <a:p>
            <a:r>
              <a:rPr lang="en-US" sz="1000" dirty="0" err="1"/>
              <a:t>Kundur</a:t>
            </a:r>
            <a:r>
              <a:rPr lang="en-US" sz="1000" dirty="0"/>
              <a:t>, </a:t>
            </a:r>
            <a:r>
              <a:rPr lang="en-US" sz="1000" dirty="0" err="1"/>
              <a:t>Prabha</a:t>
            </a:r>
            <a:r>
              <a:rPr lang="en-US" sz="1000" dirty="0"/>
              <a:t>: Power System Stability and Control. </a:t>
            </a:r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20715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 smtClean="0"/>
              <a:t>Organizational Structure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51520" y="1268760"/>
            <a:ext cx="73448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DLR- Institute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Interconnected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German Aerospace Center (DLR) is composed by several institutes which focuses in different fields for different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smtClean="0"/>
              <a:t>Institute </a:t>
            </a:r>
            <a:r>
              <a:rPr lang="en-US" sz="1400" dirty="0"/>
              <a:t>located in Oldenburg is the </a:t>
            </a:r>
            <a:r>
              <a:rPr lang="en-US" sz="1400" dirty="0" smtClean="0"/>
              <a:t>Institute </a:t>
            </a:r>
            <a:r>
              <a:rPr lang="en-US" sz="1400" dirty="0"/>
              <a:t>of Interconnected energy systems which </a:t>
            </a:r>
            <a:r>
              <a:rPr lang="en-US" sz="1400" dirty="0" smtClean="0"/>
              <a:t>pursuits </a:t>
            </a:r>
            <a:r>
              <a:rPr lang="en-US" sz="1400" dirty="0"/>
              <a:t>the development of new technologies and </a:t>
            </a:r>
            <a:r>
              <a:rPr lang="en-US" sz="1400" dirty="0" smtClean="0"/>
              <a:t>concepts, </a:t>
            </a:r>
            <a:r>
              <a:rPr lang="en-US" sz="1400" dirty="0"/>
              <a:t>based on renewable energies,  for supplying the future energy needs.</a:t>
            </a:r>
            <a:endParaRPr lang="de-DE" sz="1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992310"/>
            <a:ext cx="5143310" cy="33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 smtClean="0"/>
              <a:t>Organizational Structure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51520" y="2276872"/>
            <a:ext cx="73448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Institute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Interconnected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-Departments</a:t>
            </a:r>
          </a:p>
          <a:p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District and Building Technologies (SGT)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Energy Storage (BZS)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Energy Technology Systems (EST)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Analysis of Energy Systems (ESY)</a:t>
            </a:r>
            <a:endParaRPr lang="de-DE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36" y="2636912"/>
            <a:ext cx="324036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7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 smtClean="0"/>
              <a:t>Organizational Structure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51520" y="1268760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</a:t>
            </a:r>
            <a:r>
              <a:rPr lang="de-DE" u="sng" dirty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Technology Systems (EST)</a:t>
            </a:r>
          </a:p>
          <a:p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Every department has multiple working groups. The internship was carried out in the investigation group “Grid Technologies”, led by Dr. Geißendörfer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group just started one year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Three researchers and three Master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Objective: Develop devices and methods which allow the proper grid operation and integration of renewables energies.</a:t>
            </a:r>
            <a:endParaRPr lang="de-DE" sz="14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89" y="5173352"/>
            <a:ext cx="386590" cy="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AI premiu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19737"/>
            <a:ext cx="64807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tificial intelligence premiu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89" y="3270498"/>
            <a:ext cx="634752" cy="63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86" y="4120281"/>
            <a:ext cx="846983" cy="846983"/>
          </a:xfrm>
          <a:prstGeom prst="rect">
            <a:avLst/>
          </a:prstGeom>
        </p:spPr>
      </p:pic>
      <p:sp>
        <p:nvSpPr>
          <p:cNvPr id="6" name="AutoShape 10" descr="House free icon"/>
          <p:cNvSpPr>
            <a:spLocks noChangeAspect="1" noChangeArrowheads="1"/>
          </p:cNvSpPr>
          <p:nvPr/>
        </p:nvSpPr>
        <p:spPr bwMode="auto">
          <a:xfrm>
            <a:off x="155575" y="-10207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12" descr="House free icon"/>
          <p:cNvSpPr>
            <a:spLocks noChangeAspect="1" noChangeArrowheads="1"/>
          </p:cNvSpPr>
          <p:nvPr/>
        </p:nvSpPr>
        <p:spPr bwMode="auto">
          <a:xfrm>
            <a:off x="307975" y="-8683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14" descr="House free icon"/>
          <p:cNvSpPr>
            <a:spLocks noChangeAspect="1" noChangeArrowheads="1"/>
          </p:cNvSpPr>
          <p:nvPr/>
        </p:nvSpPr>
        <p:spPr bwMode="auto">
          <a:xfrm>
            <a:off x="460375" y="-7159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16" descr="House free icon"/>
          <p:cNvSpPr>
            <a:spLocks noChangeAspect="1" noChangeArrowheads="1"/>
          </p:cNvSpPr>
          <p:nvPr/>
        </p:nvSpPr>
        <p:spPr bwMode="auto">
          <a:xfrm>
            <a:off x="612775" y="-5635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31" y="3234680"/>
            <a:ext cx="728977" cy="7289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120281"/>
            <a:ext cx="584961" cy="58496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90" y="4818400"/>
            <a:ext cx="709904" cy="70990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37" y="5478769"/>
            <a:ext cx="493879" cy="4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51520" y="1972371"/>
            <a:ext cx="73448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  <a:p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 smtClean="0"/>
              <a:t>The “</a:t>
            </a:r>
            <a:r>
              <a:rPr lang="en-US" sz="1400" i="1" dirty="0" err="1" smtClean="0"/>
              <a:t>Energiewende</a:t>
            </a:r>
            <a:r>
              <a:rPr lang="en-US" sz="1400" dirty="0"/>
              <a:t>”, contemplates to achieve a share in electricity consumption from renewables of 80 percent. As part of it, the renewable energy act, “</a:t>
            </a:r>
            <a:r>
              <a:rPr lang="en-US" sz="1400" i="1" dirty="0" err="1"/>
              <a:t>Erneuerbare</a:t>
            </a:r>
            <a:r>
              <a:rPr lang="en-US" sz="1400" i="1" dirty="0"/>
              <a:t> </a:t>
            </a:r>
            <a:r>
              <a:rPr lang="en-US" sz="1400" i="1" dirty="0" err="1"/>
              <a:t>Energien</a:t>
            </a:r>
            <a:r>
              <a:rPr lang="en-US" sz="1400" i="1" dirty="0"/>
              <a:t> </a:t>
            </a:r>
            <a:r>
              <a:rPr lang="en-US" sz="1400" i="1" dirty="0" err="1"/>
              <a:t>Gesetz</a:t>
            </a:r>
            <a:r>
              <a:rPr lang="en-US" sz="1400" dirty="0"/>
              <a:t>”, regulates the expansion of renewables and convectional generation decommissioning. </a:t>
            </a:r>
            <a:endParaRPr lang="de-DE" sz="1400" dirty="0">
              <a:solidFill>
                <a:srgbClr val="43484D"/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792088" cy="79208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5" y="4509120"/>
            <a:ext cx="853920" cy="853920"/>
          </a:xfrm>
          <a:prstGeom prst="rect">
            <a:avLst/>
          </a:prstGeom>
        </p:spPr>
      </p:pic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1765218161"/>
              </p:ext>
            </p:extLst>
          </p:nvPr>
        </p:nvGraphicFramePr>
        <p:xfrm>
          <a:off x="2843808" y="3969060"/>
          <a:ext cx="1944216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Grafik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07" y="4293096"/>
            <a:ext cx="846983" cy="846983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56" y="4398712"/>
            <a:ext cx="793879" cy="793879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35" y="3356992"/>
            <a:ext cx="793879" cy="7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 smtClean="0"/>
              <a:t>Challenges: More complicated as it sounds!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917575" y="184482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Technical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384607" y="299695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Social-Political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43298" y="437342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Economic</a:t>
            </a:r>
          </a:p>
        </p:txBody>
      </p:sp>
      <p:pic>
        <p:nvPicPr>
          <p:cNvPr id="1026" name="Picture 2" descr="https://cdn.shapechef.com/graphics-and-templates/finance-icons/piggy-ban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8" y="4494287"/>
            <a:ext cx="630362" cy="69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shapechef.com/graphics-and-templates/finance-icons/money-bag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11" y="4151447"/>
            <a:ext cx="504056" cy="56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point icons congress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23" y="220486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werpoint icons congress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143" y="2676338"/>
            <a:ext cx="1207021" cy="120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Image result for powerpoint icons wre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12" descr="Image result for powerpoint icons wrenc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14" descr="Image result for powerpoint icons wrenc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6" descr="Image result for powerpoint icons wrench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18" descr="Image result for powerpoint icons wrench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20" descr="Image result for powerpoint icons wrench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40" y="1788518"/>
            <a:ext cx="801513" cy="80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23" descr="Image result for construction helmet icon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65" y="1068523"/>
            <a:ext cx="1120752" cy="112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8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82" y="2924944"/>
            <a:ext cx="4604181" cy="316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 smtClean="0"/>
              <a:t>Technical Challenges</a:t>
            </a:r>
            <a:endParaRPr lang="de-DE" dirty="0"/>
          </a:p>
        </p:txBody>
      </p:sp>
      <p:sp>
        <p:nvSpPr>
          <p:cNvPr id="3" name="AutoShape 10" descr="Image result for powerpoint icons wre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12" descr="Image result for powerpoint icons wrenc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14" descr="Image result for powerpoint icons wrenc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6" descr="Image result for powerpoint icons wrench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18" descr="Image result for powerpoint icons wrench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20" descr="Image result for powerpoint icons wrench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2" descr="Image result for powerpoint icons wrench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48060" y="1112568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Stability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conventional power systems, power balancing and frequency regulation is establish through the control of synchronous machines power output.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balance between generation and load must be maintained so rotor speed and electric frequency are kept constant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123728" y="5959924"/>
            <a:ext cx="3844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Figure 1</a:t>
            </a:r>
            <a:r>
              <a:rPr lang="en-US" sz="1100" i="1" dirty="0"/>
              <a:t>: Frequency control in power systems (</a:t>
            </a:r>
            <a:r>
              <a:rPr lang="en-US" sz="1100" i="1" dirty="0" err="1"/>
              <a:t>Aho</a:t>
            </a:r>
            <a:r>
              <a:rPr lang="en-US" sz="1100" i="1" dirty="0"/>
              <a:t> et al. 2012) 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0903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190" y="203908"/>
            <a:ext cx="4460287" cy="334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 smtClean="0"/>
              <a:t>Technical Challenges</a:t>
            </a:r>
            <a:endParaRPr lang="de-DE" dirty="0"/>
          </a:p>
        </p:txBody>
      </p:sp>
      <p:sp>
        <p:nvSpPr>
          <p:cNvPr id="3" name="AutoShape 10" descr="Image result for powerpoint icons wre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12" descr="Image result for powerpoint icons wrenc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14" descr="Image result for powerpoint icons wrenc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6" descr="Image result for powerpoint icons wrench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18" descr="Image result for powerpoint icons wrench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20" descr="Image result for powerpoint icons wrench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2" descr="Image result for powerpoint icons wrench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48060" y="1112568"/>
            <a:ext cx="355277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Inertia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PV does not have rotating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Low inertia from fixed speed wind turbines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Variable speed wind turbines are decoupled from grid dynamics due to the employment of power electronics converters.</a:t>
            </a:r>
            <a:endParaRPr lang="de-DE" sz="14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5" y="4511771"/>
            <a:ext cx="793879" cy="79387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4" y="3470051"/>
            <a:ext cx="793879" cy="79387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913704"/>
            <a:ext cx="1196133" cy="119613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71" y="5157950"/>
            <a:ext cx="819476" cy="819476"/>
          </a:xfrm>
          <a:prstGeom prst="rect">
            <a:avLst/>
          </a:prstGeom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73695"/>
            <a:ext cx="386590" cy="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659677" y="3673695"/>
            <a:ext cx="386590" cy="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563888" y="5019119"/>
            <a:ext cx="386590" cy="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winkelte Verbindung 19"/>
          <p:cNvCxnSpPr/>
          <p:nvPr/>
        </p:nvCxnSpPr>
        <p:spPr>
          <a:xfrm>
            <a:off x="2483768" y="4875103"/>
            <a:ext cx="1080120" cy="23473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endCxn id="19" idx="3"/>
          </p:cNvCxnSpPr>
          <p:nvPr/>
        </p:nvCxnSpPr>
        <p:spPr>
          <a:xfrm rot="5400000" flipH="1" flipV="1">
            <a:off x="2995984" y="4883264"/>
            <a:ext cx="238753" cy="8970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13" idx="3"/>
            <a:endCxn id="3073" idx="1"/>
          </p:cNvCxnSpPr>
          <p:nvPr/>
        </p:nvCxnSpPr>
        <p:spPr>
          <a:xfrm flipV="1">
            <a:off x="3061143" y="3866990"/>
            <a:ext cx="214713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7" idx="1"/>
          </p:cNvCxnSpPr>
          <p:nvPr/>
        </p:nvCxnSpPr>
        <p:spPr>
          <a:xfrm>
            <a:off x="4046267" y="3866990"/>
            <a:ext cx="1821877" cy="50405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9" idx="1"/>
          </p:cNvCxnSpPr>
          <p:nvPr/>
        </p:nvCxnSpPr>
        <p:spPr>
          <a:xfrm flipV="1">
            <a:off x="3950478" y="4511770"/>
            <a:ext cx="1917666" cy="70064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3" descr="Image result for acdc icon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96" y="3376893"/>
            <a:ext cx="631503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8"/>
          <a:stretch/>
        </p:blipFill>
        <p:spPr bwMode="auto">
          <a:xfrm>
            <a:off x="3800830" y="3367034"/>
            <a:ext cx="260446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2" t="1" r="41178" b="5171"/>
          <a:stretch/>
        </p:blipFill>
        <p:spPr bwMode="auto">
          <a:xfrm>
            <a:off x="4072153" y="3328587"/>
            <a:ext cx="113356" cy="26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68"/>
          <a:stretch/>
        </p:blipFill>
        <p:spPr bwMode="auto">
          <a:xfrm>
            <a:off x="4177190" y="3349899"/>
            <a:ext cx="250908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8"/>
          <a:stretch/>
        </p:blipFill>
        <p:spPr bwMode="auto">
          <a:xfrm>
            <a:off x="3414253" y="4728552"/>
            <a:ext cx="260446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2" t="1" r="41178" b="5171"/>
          <a:stretch/>
        </p:blipFill>
        <p:spPr bwMode="auto">
          <a:xfrm>
            <a:off x="3685576" y="4690105"/>
            <a:ext cx="113356" cy="26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68"/>
          <a:stretch/>
        </p:blipFill>
        <p:spPr bwMode="auto">
          <a:xfrm>
            <a:off x="3790613" y="4711417"/>
            <a:ext cx="250908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4938154" y="3470051"/>
            <a:ext cx="4026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Figure </a:t>
            </a:r>
            <a:r>
              <a:rPr lang="en-US" sz="1100" b="1" i="1" dirty="0" smtClean="0"/>
              <a:t>2</a:t>
            </a:r>
            <a:r>
              <a:rPr lang="en-US" sz="1100" i="1" dirty="0" smtClean="0"/>
              <a:t>: Simulated frequency response with 20% load unbalance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9280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889971"/>
            <a:ext cx="8172000" cy="738187"/>
          </a:xfrm>
        </p:spPr>
        <p:txBody>
          <a:bodyPr/>
          <a:lstStyle/>
          <a:p>
            <a:r>
              <a:rPr lang="en-US" dirty="0" smtClean="0"/>
              <a:t>What to do?</a:t>
            </a:r>
            <a:endParaRPr lang="de-DE" dirty="0"/>
          </a:p>
        </p:txBody>
      </p:sp>
      <p:sp>
        <p:nvSpPr>
          <p:cNvPr id="3" name="AutoShape 10" descr="Image result for powerpoint icons wre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12" descr="Image result for powerpoint icons wrenc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14" descr="Image result for powerpoint icons wrenc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6" descr="Image result for powerpoint icons wrench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18" descr="Image result for powerpoint icons wrench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20" descr="Image result for powerpoint icons wrench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2" descr="Image result for powerpoint icons wrench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773369" y="1484784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estrategies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</a:t>
            </a:r>
          </a:p>
          <a:p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Synthetic Inertia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 Power reserve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Deloading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Droop-Characteristics</a:t>
            </a:r>
            <a:endParaRPr lang="de-DE" dirty="0"/>
          </a:p>
        </p:txBody>
      </p:sp>
      <p:sp>
        <p:nvSpPr>
          <p:cNvPr id="30" name="AutoShape 3" descr="Image result for acdc icon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Titel 1"/>
          <p:cNvSpPr txBox="1">
            <a:spLocks/>
          </p:cNvSpPr>
          <p:nvPr/>
        </p:nvSpPr>
        <p:spPr bwMode="auto">
          <a:xfrm>
            <a:off x="460375" y="3356992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What did I do?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873967" y="4005064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</a:t>
            </a:r>
          </a:p>
          <a:p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 simulations in Power Factory and Simulink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Critical time estimation for frequency collapse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Rate of change of frequency (</a:t>
            </a:r>
            <a:r>
              <a:rPr lang="en-US" dirty="0" smtClean="0"/>
              <a:t>ROCOF)estimation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Expose of the topic</a:t>
            </a: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33" name="Titel 1"/>
          <p:cNvSpPr txBox="1">
            <a:spLocks/>
          </p:cNvSpPr>
          <p:nvPr/>
        </p:nvSpPr>
        <p:spPr bwMode="auto">
          <a:xfrm>
            <a:off x="5292080" y="2924944"/>
            <a:ext cx="31625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Inverter requirements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4716016" y="3501008"/>
            <a:ext cx="504056" cy="5941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912</Words>
  <Application>Microsoft Office PowerPoint</Application>
  <PresentationFormat>Bildschirmpräsentation (4:3)</PresentationFormat>
  <Paragraphs>90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170706_ppt_master_dt</vt:lpstr>
      <vt:lpstr>Determination of the required Power Response of Inverters to provide fast Frequency Support in Power Systems with low Synchronous Inertia</vt:lpstr>
      <vt:lpstr>Organizational Structure </vt:lpstr>
      <vt:lpstr>Organizational Structure </vt:lpstr>
      <vt:lpstr>Organizational Structure </vt:lpstr>
      <vt:lpstr>Determination of the required Power Response of Inverters to provide fast Frequency Support in Power Systems with low Synchronous Inertia</vt:lpstr>
      <vt:lpstr>Challenges: More complicated as it sounds!</vt:lpstr>
      <vt:lpstr>Technical Challenges</vt:lpstr>
      <vt:lpstr>Technical Challenges</vt:lpstr>
      <vt:lpstr>What to do?</vt:lpstr>
      <vt:lpstr>Results</vt:lpstr>
      <vt:lpstr>Results</vt:lpstr>
      <vt:lpstr>Results</vt:lpstr>
      <vt:lpstr>What is next?</vt:lpstr>
      <vt:lpstr>Personal Summary</vt:lpstr>
      <vt:lpstr>References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S2M – Stand 01.08.2017</dc:title>
  <dc:creator>O.Siepmann</dc:creator>
  <cp:lastModifiedBy>Rubio, Alejandro</cp:lastModifiedBy>
  <cp:revision>92</cp:revision>
  <cp:lastPrinted>2017-07-04T06:23:45Z</cp:lastPrinted>
  <dcterms:created xsi:type="dcterms:W3CDTF">2017-08-01T07:09:06Z</dcterms:created>
  <dcterms:modified xsi:type="dcterms:W3CDTF">2019-04-12T12:22:38Z</dcterms:modified>
</cp:coreProperties>
</file>